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9" r:id="rId2"/>
    <p:sldId id="282" r:id="rId3"/>
    <p:sldId id="284" r:id="rId4"/>
    <p:sldId id="259" r:id="rId5"/>
    <p:sldId id="285" r:id="rId6"/>
    <p:sldId id="283" r:id="rId7"/>
    <p:sldId id="275" r:id="rId8"/>
    <p:sldId id="278" r:id="rId9"/>
    <p:sldId id="279" r:id="rId10"/>
    <p:sldId id="280" r:id="rId11"/>
    <p:sldId id="281" r:id="rId12"/>
    <p:sldId id="258" r:id="rId13"/>
    <p:sldId id="257" r:id="rId14"/>
    <p:sldId id="261" r:id="rId15"/>
    <p:sldId id="287" r:id="rId16"/>
    <p:sldId id="262" r:id="rId17"/>
    <p:sldId id="290" r:id="rId18"/>
    <p:sldId id="266" r:id="rId19"/>
    <p:sldId id="265" r:id="rId20"/>
    <p:sldId id="263" r:id="rId21"/>
    <p:sldId id="288" r:id="rId22"/>
    <p:sldId id="277" r:id="rId23"/>
    <p:sldId id="264" r:id="rId24"/>
    <p:sldId id="260" r:id="rId25"/>
    <p:sldId id="267" r:id="rId26"/>
    <p:sldId id="268" r:id="rId27"/>
    <p:sldId id="270" r:id="rId28"/>
    <p:sldId id="269" r:id="rId29"/>
    <p:sldId id="271" r:id="rId30"/>
    <p:sldId id="272" r:id="rId31"/>
    <p:sldId id="273" r:id="rId32"/>
    <p:sldId id="276" r:id="rId33"/>
    <p:sldId id="274"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17" autoAdjust="0"/>
  </p:normalViewPr>
  <p:slideViewPr>
    <p:cSldViewPr>
      <p:cViewPr varScale="1">
        <p:scale>
          <a:sx n="111" d="100"/>
          <a:sy n="111" d="100"/>
        </p:scale>
        <p:origin x="161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BCA86-E667-4825-8842-2D61AB117940}" type="datetimeFigureOut">
              <a:rPr lang="el-GR" smtClean="0"/>
              <a:t>16/5/2022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2289E-22C3-4C1C-91FA-8FD92CCB7842}" type="slidenum">
              <a:rPr lang="el-GR" smtClean="0"/>
              <a:t>‹#›</a:t>
            </a:fld>
            <a:endParaRPr lang="el-GR"/>
          </a:p>
        </p:txBody>
      </p:sp>
    </p:spTree>
    <p:extLst>
      <p:ext uri="{BB962C8B-B14F-4D97-AF65-F5344CB8AC3E}">
        <p14:creationId xmlns:p14="http://schemas.microsoft.com/office/powerpoint/2010/main" val="428060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atic1.squarespace.com/static/5b68a4e4a2772c2a206180a1/t/5df3ee072087793e4a6df129/1576267272688/1912.05088.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atic1.squarespace.com/static/5b68a4e4a2772c2a206180a1/t/5df3ee072087793e4a6df129/1576267272688/1912.0508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https://static1.squarespace.com/static/5b68a4e4a2772c2a206180a1/t/5df3ee072087793e4a6df129/1576267272688/1912.05088.pdf</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2</a:t>
            </a:fld>
            <a:endParaRPr lang="el-GR"/>
          </a:p>
        </p:txBody>
      </p:sp>
    </p:spTree>
    <p:extLst>
      <p:ext uri="{BB962C8B-B14F-4D97-AF65-F5344CB8AC3E}">
        <p14:creationId xmlns:p14="http://schemas.microsoft.com/office/powerpoint/2010/main" val="360278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https://static1.squarespace.com/static/5b68a4e4a2772c2a206180a1/t/5df3ee072087793e4a6df129/1576267272688/1912.05088.pdf</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3</a:t>
            </a:fld>
            <a:endParaRPr lang="el-GR"/>
          </a:p>
        </p:txBody>
      </p:sp>
    </p:spTree>
    <p:extLst>
      <p:ext uri="{BB962C8B-B14F-4D97-AF65-F5344CB8AC3E}">
        <p14:creationId xmlns:p14="http://schemas.microsoft.com/office/powerpoint/2010/main" val="360278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https://www.youtube.com/watch?v=rVw5lRe1PMA&amp;list=PLF0b3ThojznRyDQlitfUTzXEXwLNNE-mI&amp;index=6&amp;t=0s</a:t>
            </a:r>
          </a:p>
          <a:p>
            <a:endParaRPr lang="en-US" dirty="0"/>
          </a:p>
          <a:p>
            <a:r>
              <a:rPr lang="en-US" dirty="0"/>
              <a:t>A random walk is not complex system. There is one</a:t>
            </a:r>
            <a:r>
              <a:rPr lang="en-US" baseline="0" dirty="0"/>
              <a:t> entity that moves according to simple rules. A percolation is </a:t>
            </a:r>
            <a:r>
              <a:rPr lang="en-US" i="1" baseline="0" dirty="0"/>
              <a:t>complex</a:t>
            </a:r>
            <a:r>
              <a:rPr lang="en-US" baseline="0" dirty="0"/>
              <a:t> because there is a lattice that changes in parallel and independently. In the lattice (in the percolation), there is also interactivity…</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4</a:t>
            </a:fld>
            <a:endParaRPr lang="el-GR"/>
          </a:p>
        </p:txBody>
      </p:sp>
    </p:spTree>
    <p:extLst>
      <p:ext uri="{BB962C8B-B14F-4D97-AF65-F5344CB8AC3E}">
        <p14:creationId xmlns:p14="http://schemas.microsoft.com/office/powerpoint/2010/main" val="416893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https://www.youtube.com/watch?v=rVw5lRe1PMA&amp;list=PLF0b3ThojznRyDQlitfUTzXEXwLNNE-mI&amp;index=6&amp;t=0s</a:t>
            </a:r>
          </a:p>
          <a:p>
            <a:endParaRPr lang="en-US" dirty="0"/>
          </a:p>
          <a:p>
            <a:r>
              <a:rPr lang="en-US" dirty="0"/>
              <a:t>A random walk is not complex system. There is one</a:t>
            </a:r>
            <a:r>
              <a:rPr lang="en-US" baseline="0" dirty="0"/>
              <a:t> entity that moves according to simple rules. A percolation is complex because there is a lattice that changes in parallel and independently. In the lattice (in the percolation), there is also interactivity…</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5</a:t>
            </a:fld>
            <a:endParaRPr lang="el-GR"/>
          </a:p>
        </p:txBody>
      </p:sp>
    </p:spTree>
    <p:extLst>
      <p:ext uri="{BB962C8B-B14F-4D97-AF65-F5344CB8AC3E}">
        <p14:creationId xmlns:p14="http://schemas.microsoft.com/office/powerpoint/2010/main" val="416893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thought experiment, imagine 100 ladders, each with a 1/10 probability of falling. If the ladders are independent from one another, the probability that all of them fall is astronomically low (literally so: there is about a 1020 times higher chance of randomly selecting a particular atom out of all of the atoms in the known universe). If we tie all the ladders together, we will have made them safer, in the sense that the probability of any individual ladder falling will be much smaller, but we will have also created a non-negligible chance that all of the ladders might fall down together.</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6</a:t>
            </a:fld>
            <a:endParaRPr lang="el-GR"/>
          </a:p>
        </p:txBody>
      </p:sp>
    </p:spTree>
    <p:extLst>
      <p:ext uri="{BB962C8B-B14F-4D97-AF65-F5344CB8AC3E}">
        <p14:creationId xmlns:p14="http://schemas.microsoft.com/office/powerpoint/2010/main" val="252047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assume that we measure the number of branches of the tree (x) (</a:t>
            </a:r>
            <a:r>
              <a:rPr lang="el-GR" baseline="0" dirty="0"/>
              <a:t>διακλαδώσεις στο δέντρο).</a:t>
            </a:r>
            <a:r>
              <a:rPr lang="en-US" baseline="0" dirty="0"/>
              <a:t> The time developing phenomenon is the zooming. It may exist a z, such that the number of </a:t>
            </a:r>
            <a:r>
              <a:rPr lang="en-US" baseline="0" dirty="0" err="1"/>
              <a:t>brances</a:t>
            </a:r>
            <a:r>
              <a:rPr lang="en-US" baseline="0" dirty="0"/>
              <a:t> over </a:t>
            </a:r>
            <a:r>
              <a:rPr lang="en-US" baseline="0" dirty="0" err="1"/>
              <a:t>t^z</a:t>
            </a:r>
            <a:r>
              <a:rPr lang="en-US" baseline="0" dirty="0"/>
              <a:t> remains constant. </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18</a:t>
            </a:fld>
            <a:endParaRPr lang="el-GR"/>
          </a:p>
        </p:txBody>
      </p:sp>
    </p:spTree>
    <p:extLst>
      <p:ext uri="{BB962C8B-B14F-4D97-AF65-F5344CB8AC3E}">
        <p14:creationId xmlns:p14="http://schemas.microsoft.com/office/powerpoint/2010/main" val="401806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Rigid structure at micro</a:t>
            </a:r>
            <a:r>
              <a:rPr lang="en-US" baseline="0" dirty="0"/>
              <a:t> level but larger freedom in larger scales, results to high (positive) excess entropy. Similarly, when we have large freedom in small scales but rigid structure in macro level, we have high (negative) excess entropy. The different density of entropy across different scales is what results in excess entropy. </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20</a:t>
            </a:fld>
            <a:endParaRPr lang="el-GR"/>
          </a:p>
        </p:txBody>
      </p:sp>
    </p:spTree>
    <p:extLst>
      <p:ext uri="{BB962C8B-B14F-4D97-AF65-F5344CB8AC3E}">
        <p14:creationId xmlns:p14="http://schemas.microsoft.com/office/powerpoint/2010/main" val="241400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a:t>
            </a:r>
            <a:r>
              <a:rPr lang="en-US" baseline="0" dirty="0"/>
              <a:t> range interactions vs. short-range interactions.</a:t>
            </a:r>
          </a:p>
          <a:p>
            <a:r>
              <a:rPr lang="en-US" baseline="0" dirty="0"/>
              <a:t>When you have long-range interactions, you have more flexibility for scale invariance. In our visual system, we do observe objects, independent on the size.</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22</a:t>
            </a:fld>
            <a:endParaRPr lang="el-GR"/>
          </a:p>
        </p:txBody>
      </p:sp>
    </p:spTree>
    <p:extLst>
      <p:ext uri="{BB962C8B-B14F-4D97-AF65-F5344CB8AC3E}">
        <p14:creationId xmlns:p14="http://schemas.microsoft.com/office/powerpoint/2010/main" val="241400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locking: It exist</a:t>
            </a:r>
            <a:r>
              <a:rPr lang="en-US" baseline="0" dirty="0"/>
              <a:t> for the recognition of sounds.</a:t>
            </a:r>
            <a:endParaRPr lang="el-GR" dirty="0"/>
          </a:p>
        </p:txBody>
      </p:sp>
      <p:sp>
        <p:nvSpPr>
          <p:cNvPr id="4" name="Slide Number Placeholder 3"/>
          <p:cNvSpPr>
            <a:spLocks noGrp="1"/>
          </p:cNvSpPr>
          <p:nvPr>
            <p:ph type="sldNum" sz="quarter" idx="10"/>
          </p:nvPr>
        </p:nvSpPr>
        <p:spPr/>
        <p:txBody>
          <a:bodyPr/>
          <a:lstStyle/>
          <a:p>
            <a:fld id="{D462289E-22C3-4C1C-91FA-8FD92CCB7842}" type="slidenum">
              <a:rPr lang="el-GR" smtClean="0"/>
              <a:t>33</a:t>
            </a:fld>
            <a:endParaRPr lang="el-GR"/>
          </a:p>
        </p:txBody>
      </p:sp>
    </p:spTree>
    <p:extLst>
      <p:ext uri="{BB962C8B-B14F-4D97-AF65-F5344CB8AC3E}">
        <p14:creationId xmlns:p14="http://schemas.microsoft.com/office/powerpoint/2010/main" val="70515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52979AC-1389-412E-BA60-8164CC535808}" type="datetimeFigureOut">
              <a:rPr lang="el-GR" smtClean="0"/>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51524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52979AC-1389-412E-BA60-8164CC535808}" type="datetimeFigureOut">
              <a:rPr lang="el-GR" smtClean="0"/>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111285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52979AC-1389-412E-BA60-8164CC535808}" type="datetimeFigureOut">
              <a:rPr lang="el-GR" smtClean="0"/>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255196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52979AC-1389-412E-BA60-8164CC535808}" type="datetimeFigureOut">
              <a:rPr lang="el-GR" smtClean="0"/>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159067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979AC-1389-412E-BA60-8164CC535808}" type="datetimeFigureOut">
              <a:rPr lang="el-GR" smtClean="0"/>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880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A52979AC-1389-412E-BA60-8164CC535808}" type="datetimeFigureOut">
              <a:rPr lang="el-GR" smtClean="0"/>
              <a:t>16/5/2022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364640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A52979AC-1389-412E-BA60-8164CC535808}" type="datetimeFigureOut">
              <a:rPr lang="el-GR" smtClean="0"/>
              <a:t>16/5/2022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232149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A52979AC-1389-412E-BA60-8164CC535808}" type="datetimeFigureOut">
              <a:rPr lang="el-GR" smtClean="0"/>
              <a:t>16/5/2022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121813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979AC-1389-412E-BA60-8164CC535808}" type="datetimeFigureOut">
              <a:rPr lang="el-GR" smtClean="0"/>
              <a:t>16/5/2022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65931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2979AC-1389-412E-BA60-8164CC535808}" type="datetimeFigureOut">
              <a:rPr lang="el-GR" smtClean="0"/>
              <a:t>16/5/2022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389250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2979AC-1389-412E-BA60-8164CC535808}" type="datetimeFigureOut">
              <a:rPr lang="el-GR" smtClean="0"/>
              <a:t>16/5/2022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AE97DE-133E-4DD6-8D89-6A439627122F}" type="slidenum">
              <a:rPr lang="el-GR" smtClean="0"/>
              <a:t>‹#›</a:t>
            </a:fld>
            <a:endParaRPr lang="el-GR"/>
          </a:p>
        </p:txBody>
      </p:sp>
    </p:spTree>
    <p:extLst>
      <p:ext uri="{BB962C8B-B14F-4D97-AF65-F5344CB8AC3E}">
        <p14:creationId xmlns:p14="http://schemas.microsoft.com/office/powerpoint/2010/main" val="206353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979AC-1389-412E-BA60-8164CC535808}" type="datetimeFigureOut">
              <a:rPr lang="el-GR" smtClean="0"/>
              <a:t>16/5/2022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E97DE-133E-4DD6-8D89-6A439627122F}" type="slidenum">
              <a:rPr lang="el-GR" smtClean="0"/>
              <a:t>‹#›</a:t>
            </a:fld>
            <a:endParaRPr lang="el-GR"/>
          </a:p>
        </p:txBody>
      </p:sp>
    </p:spTree>
    <p:extLst>
      <p:ext uri="{BB962C8B-B14F-4D97-AF65-F5344CB8AC3E}">
        <p14:creationId xmlns:p14="http://schemas.microsoft.com/office/powerpoint/2010/main" val="147407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d.uoc.gr/"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d.uoc.gr/~hy590-21/images/pic1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0"/>
            <a:ext cx="7580034" cy="29266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725144"/>
            <a:ext cx="8029575" cy="992579"/>
          </a:xfrm>
          <a:prstGeom prst="rect">
            <a:avLst/>
          </a:prstGeom>
        </p:spPr>
        <p:txBody>
          <a:bodyPr wrap="square">
            <a:spAutoFit/>
          </a:bodyPr>
          <a:lstStyle/>
          <a:p>
            <a:pPr algn="ctr"/>
            <a:r>
              <a:rPr lang="en-US" sz="2250" b="1" dirty="0">
                <a:solidFill>
                  <a:srgbClr val="000000"/>
                </a:solidFill>
                <a:latin typeface="Times New Roman" panose="02020603050405020304" pitchFamily="18" charset="0"/>
              </a:rPr>
              <a:t>CS – 590.21 Analysis and Modeling of Brain Networks </a:t>
            </a:r>
            <a:br>
              <a:rPr lang="en-US" sz="2250" b="1"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hlinkClick r:id="rId3"/>
              </a:rPr>
              <a:t>Department of Computer Science</a:t>
            </a:r>
            <a:r>
              <a:rPr lang="en-US" dirty="0">
                <a:solidFill>
                  <a:srgbClr val="000000"/>
                </a:solidFill>
                <a:latin typeface="Times New Roman" panose="02020603050405020304" pitchFamily="18" charset="0"/>
              </a:rPr>
              <a:t>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University of Crete</a:t>
            </a:r>
          </a:p>
        </p:txBody>
      </p:sp>
      <p:pic>
        <p:nvPicPr>
          <p:cNvPr id="6" name="Picture 5"/>
          <p:cNvPicPr>
            <a:picLocks noChangeAspect="1"/>
          </p:cNvPicPr>
          <p:nvPr/>
        </p:nvPicPr>
        <p:blipFill>
          <a:blip r:embed="rId4" cstate="print"/>
          <a:stretch>
            <a:fillRect/>
          </a:stretch>
        </p:blipFill>
        <p:spPr>
          <a:xfrm>
            <a:off x="4510587" y="5755165"/>
            <a:ext cx="4633413" cy="1130219"/>
          </a:xfrm>
          <a:prstGeom prst="rect">
            <a:avLst/>
          </a:prstGeom>
        </p:spPr>
      </p:pic>
      <p:sp>
        <p:nvSpPr>
          <p:cNvPr id="2" name="TextBox 1"/>
          <p:cNvSpPr txBox="1"/>
          <p:nvPr/>
        </p:nvSpPr>
        <p:spPr>
          <a:xfrm>
            <a:off x="827584" y="3140968"/>
            <a:ext cx="7263463" cy="1323439"/>
          </a:xfrm>
          <a:prstGeom prst="rect">
            <a:avLst/>
          </a:prstGeom>
          <a:noFill/>
        </p:spPr>
        <p:txBody>
          <a:bodyPr wrap="none" rtlCol="0">
            <a:spAutoFit/>
          </a:bodyPr>
          <a:lstStyle/>
          <a:p>
            <a:r>
              <a:rPr lang="en-US" sz="3200" b="1" dirty="0">
                <a:solidFill>
                  <a:srgbClr val="0070C0"/>
                </a:solidFill>
              </a:rPr>
              <a:t>Introductory Lecture on Complex Systems</a:t>
            </a:r>
          </a:p>
          <a:p>
            <a:r>
              <a:rPr lang="en-US" sz="2400" b="1" dirty="0">
                <a:solidFill>
                  <a:srgbClr val="0070C0"/>
                </a:solidFill>
              </a:rPr>
              <a:t>                       </a:t>
            </a:r>
          </a:p>
          <a:p>
            <a:r>
              <a:rPr lang="en-US" sz="2400" b="1" dirty="0">
                <a:solidFill>
                  <a:srgbClr val="0070C0"/>
                </a:solidFill>
              </a:rPr>
              <a:t>                          </a:t>
            </a:r>
            <a:r>
              <a:rPr lang="en-US" sz="2400" b="1" dirty="0"/>
              <a:t>Prof. Maria Papadopouli</a:t>
            </a:r>
            <a:endParaRPr lang="el-GR" sz="2400" b="1" dirty="0"/>
          </a:p>
        </p:txBody>
      </p:sp>
      <p:pic>
        <p:nvPicPr>
          <p:cNvPr id="7" name="Picture 2" descr="http://www.csd.uoc.gr/~hy590-21/images/pic3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5644372"/>
            <a:ext cx="3888432" cy="128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9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64" y="0"/>
            <a:ext cx="8229600" cy="1143000"/>
          </a:xfrm>
        </p:spPr>
        <p:txBody>
          <a:bodyPr/>
          <a:lstStyle/>
          <a:p>
            <a:r>
              <a:rPr lang="en-US" dirty="0"/>
              <a:t>Joint &amp; Conditional Entropy</a:t>
            </a:r>
            <a:endParaRPr lang="el-GR" dirty="0"/>
          </a:p>
        </p:txBody>
      </p:sp>
      <p:sp>
        <p:nvSpPr>
          <p:cNvPr id="3" name="Rectangle 2"/>
          <p:cNvSpPr/>
          <p:nvPr/>
        </p:nvSpPr>
        <p:spPr>
          <a:xfrm>
            <a:off x="85820" y="2492896"/>
            <a:ext cx="8956616" cy="461665"/>
          </a:xfrm>
          <a:prstGeom prst="rect">
            <a:avLst/>
          </a:prstGeom>
        </p:spPr>
        <p:txBody>
          <a:bodyPr wrap="square">
            <a:spAutoFit/>
          </a:bodyPr>
          <a:lstStyle/>
          <a:p>
            <a:r>
              <a:rPr lang="en-US" sz="2400" dirty="0"/>
              <a:t>Measures </a:t>
            </a:r>
            <a:r>
              <a:rPr lang="en-US" sz="2400" b="1" dirty="0"/>
              <a:t>how </a:t>
            </a:r>
            <a:r>
              <a:rPr lang="en-US" sz="2400" b="1" dirty="0">
                <a:solidFill>
                  <a:srgbClr val="FF0000"/>
                </a:solidFill>
              </a:rPr>
              <a:t>uncertain we are of y </a:t>
            </a:r>
            <a:r>
              <a:rPr lang="en-US" sz="2400" b="1" i="1" dirty="0"/>
              <a:t>on the average </a:t>
            </a:r>
            <a:r>
              <a:rPr lang="en-US" sz="2400" b="1" dirty="0">
                <a:solidFill>
                  <a:schemeClr val="accent3">
                    <a:lumMod val="50000"/>
                  </a:schemeClr>
                </a:solidFill>
              </a:rPr>
              <a:t>when we know x</a:t>
            </a:r>
            <a:endParaRPr lang="el-GR" sz="2400" b="1" dirty="0">
              <a:solidFill>
                <a:schemeClr val="accent3">
                  <a:lumMod val="50000"/>
                </a:schemeClr>
              </a:solidFill>
            </a:endParaRPr>
          </a:p>
        </p:txBody>
      </p:sp>
      <p:sp>
        <p:nvSpPr>
          <p:cNvPr id="4" name="Rectangle 3"/>
          <p:cNvSpPr/>
          <p:nvPr/>
        </p:nvSpPr>
        <p:spPr>
          <a:xfrm>
            <a:off x="72008" y="3401123"/>
            <a:ext cx="8970428" cy="1846659"/>
          </a:xfrm>
          <a:prstGeom prst="rect">
            <a:avLst/>
          </a:prstGeom>
          <a:ln w="57150">
            <a:solidFill>
              <a:schemeClr val="accent3">
                <a:lumMod val="50000"/>
              </a:schemeClr>
            </a:solidFill>
          </a:ln>
        </p:spPr>
        <p:txBody>
          <a:bodyPr wrap="square">
            <a:spAutoFit/>
          </a:bodyPr>
          <a:lstStyle/>
          <a:p>
            <a:endParaRPr lang="en-US" dirty="0"/>
          </a:p>
          <a:p>
            <a:r>
              <a:rPr lang="en-US" sz="2400" dirty="0"/>
              <a:t>The </a:t>
            </a:r>
            <a:r>
              <a:rPr lang="en-US" sz="2400" b="1" dirty="0">
                <a:solidFill>
                  <a:schemeClr val="accent3">
                    <a:lumMod val="50000"/>
                  </a:schemeClr>
                </a:solidFill>
              </a:rPr>
              <a:t>uncertainty (or entropy) of the joint event x; y </a:t>
            </a:r>
            <a:r>
              <a:rPr lang="en-US" sz="2400" dirty="0"/>
              <a:t>is </a:t>
            </a:r>
            <a:r>
              <a:rPr lang="en-US" sz="2400" b="1" dirty="0"/>
              <a:t>the uncertainty of x</a:t>
            </a:r>
            <a:r>
              <a:rPr lang="en-US" sz="2400" dirty="0"/>
              <a:t> </a:t>
            </a:r>
            <a:r>
              <a:rPr lang="en-US" sz="2400" b="1" dirty="0">
                <a:solidFill>
                  <a:srgbClr val="FF0000"/>
                </a:solidFill>
              </a:rPr>
              <a:t>plus</a:t>
            </a:r>
            <a:r>
              <a:rPr lang="en-US" sz="2400" dirty="0"/>
              <a:t> the </a:t>
            </a:r>
            <a:r>
              <a:rPr lang="en-US" sz="2400" b="1" dirty="0">
                <a:solidFill>
                  <a:schemeClr val="accent3">
                    <a:lumMod val="50000"/>
                  </a:schemeClr>
                </a:solidFill>
              </a:rPr>
              <a:t>uncertainty of y when x is known</a:t>
            </a:r>
            <a:r>
              <a:rPr lang="en-US" sz="2400" dirty="0"/>
              <a:t>.</a:t>
            </a:r>
          </a:p>
          <a:p>
            <a:endParaRPr lang="en-US" sz="2400" dirty="0"/>
          </a:p>
          <a:p>
            <a:endParaRPr lang="en-US" sz="2400" dirty="0"/>
          </a:p>
        </p:txBody>
      </p:sp>
      <p:sp>
        <p:nvSpPr>
          <p:cNvPr id="5" name="Rectangle 4"/>
          <p:cNvSpPr/>
          <p:nvPr/>
        </p:nvSpPr>
        <p:spPr>
          <a:xfrm>
            <a:off x="72008" y="5559877"/>
            <a:ext cx="8970428" cy="1200329"/>
          </a:xfrm>
          <a:prstGeom prst="rect">
            <a:avLst/>
          </a:prstGeom>
          <a:ln w="38100">
            <a:solidFill>
              <a:srgbClr val="0070C0"/>
            </a:solidFill>
          </a:ln>
        </p:spPr>
        <p:txBody>
          <a:bodyPr wrap="square">
            <a:spAutoFit/>
          </a:bodyPr>
          <a:lstStyle/>
          <a:p>
            <a:r>
              <a:rPr lang="en-US" sz="2400" dirty="0"/>
              <a:t>The uncertainty of y is never increased by knowledge of x:</a:t>
            </a:r>
          </a:p>
          <a:p>
            <a:r>
              <a:rPr lang="en-US" sz="2400" dirty="0"/>
              <a:t> it decreases, </a:t>
            </a:r>
            <a:r>
              <a:rPr lang="en-US" sz="2400" b="1" dirty="0"/>
              <a:t>unless x &amp; y are independent events</a:t>
            </a:r>
            <a:r>
              <a:rPr lang="en-US" sz="2400" dirty="0"/>
              <a:t>, in which case it does </a:t>
            </a:r>
            <a:r>
              <a:rPr lang="en-US" sz="2400" b="1" dirty="0"/>
              <a:t>not change</a:t>
            </a:r>
            <a:r>
              <a:rPr lang="en-US" sz="2400" dirty="0"/>
              <a:t>.</a:t>
            </a:r>
            <a:endParaRPr lang="el-GR" sz="24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03" y="1215413"/>
            <a:ext cx="4257744" cy="10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34886"/>
            <a:ext cx="45910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808" y="4509120"/>
            <a:ext cx="59721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25" y="6130579"/>
            <a:ext cx="18383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18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8051"/>
            <a:ext cx="8229600" cy="1143000"/>
          </a:xfrm>
        </p:spPr>
        <p:txBody>
          <a:bodyPr/>
          <a:lstStyle/>
          <a:p>
            <a:r>
              <a:rPr lang="en-US" dirty="0"/>
              <a:t>Mutual Information</a:t>
            </a:r>
            <a:endParaRPr lang="el-GR"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1" y="2132856"/>
            <a:ext cx="8640961" cy="450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268760"/>
            <a:ext cx="9144000" cy="830997"/>
          </a:xfrm>
          <a:prstGeom prst="rect">
            <a:avLst/>
          </a:prstGeom>
        </p:spPr>
        <p:txBody>
          <a:bodyPr wrap="square">
            <a:spAutoFit/>
          </a:bodyPr>
          <a:lstStyle/>
          <a:p>
            <a:r>
              <a:rPr lang="en-US" sz="2400" dirty="0"/>
              <a:t>Quantifies the </a:t>
            </a:r>
            <a:r>
              <a:rPr lang="en-US" sz="2400" b="1" i="1" dirty="0">
                <a:solidFill>
                  <a:srgbClr val="00B050"/>
                </a:solidFill>
              </a:rPr>
              <a:t>reduction</a:t>
            </a:r>
            <a:r>
              <a:rPr lang="en-US" sz="2400" b="1" dirty="0">
                <a:solidFill>
                  <a:srgbClr val="00B050"/>
                </a:solidFill>
              </a:rPr>
              <a:t> of uncertainty </a:t>
            </a:r>
            <a:r>
              <a:rPr lang="en-US" sz="2400" b="1" dirty="0"/>
              <a:t>relative to a X </a:t>
            </a:r>
            <a:r>
              <a:rPr lang="en-US" sz="2400" b="1" i="1" dirty="0"/>
              <a:t>given the knowledge </a:t>
            </a:r>
            <a:r>
              <a:rPr lang="en-US" sz="2400" b="1" dirty="0"/>
              <a:t>of Y</a:t>
            </a:r>
            <a:endParaRPr lang="el-GR" sz="2400" b="1" dirty="0"/>
          </a:p>
        </p:txBody>
      </p:sp>
      <p:sp>
        <p:nvSpPr>
          <p:cNvPr id="3" name="Oval 2"/>
          <p:cNvSpPr/>
          <p:nvPr/>
        </p:nvSpPr>
        <p:spPr>
          <a:xfrm>
            <a:off x="4860032" y="2420888"/>
            <a:ext cx="28803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Straight Arrow Connector 5"/>
          <p:cNvCxnSpPr/>
          <p:nvPr/>
        </p:nvCxnSpPr>
        <p:spPr>
          <a:xfrm>
            <a:off x="3815916" y="1684258"/>
            <a:ext cx="1044116" cy="736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038322" y="5085184"/>
            <a:ext cx="3024336"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4427984" y="5301208"/>
            <a:ext cx="1634674" cy="1080120"/>
          </a:xfrm>
          <a:prstGeom prst="ellipse">
            <a:avLst/>
          </a:prstGeom>
          <a:solidFill>
            <a:schemeClr val="accent3">
              <a:lumMod val="20000"/>
              <a:lumOff val="80000"/>
              <a:alpha val="36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1316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vs. Entropy</a:t>
            </a:r>
            <a:endParaRPr lang="el-GR" dirty="0"/>
          </a:p>
        </p:txBody>
      </p:sp>
      <p:sp>
        <p:nvSpPr>
          <p:cNvPr id="3" name="Content Placeholder 2"/>
          <p:cNvSpPr>
            <a:spLocks noGrp="1"/>
          </p:cNvSpPr>
          <p:nvPr>
            <p:ph idx="1"/>
          </p:nvPr>
        </p:nvSpPr>
        <p:spPr>
          <a:xfrm>
            <a:off x="0" y="1600200"/>
            <a:ext cx="9144000" cy="4525963"/>
          </a:xfrm>
        </p:spPr>
        <p:txBody>
          <a:bodyPr>
            <a:normAutofit/>
          </a:bodyPr>
          <a:lstStyle/>
          <a:p>
            <a:r>
              <a:rPr lang="en-US" sz="2400" dirty="0"/>
              <a:t>Complexity measures related to </a:t>
            </a:r>
            <a:r>
              <a:rPr lang="en-US" sz="2400" b="1" i="1" dirty="0">
                <a:solidFill>
                  <a:srgbClr val="FF0000"/>
                </a:solidFill>
              </a:rPr>
              <a:t>organizational</a:t>
            </a:r>
            <a:r>
              <a:rPr lang="en-US" sz="2400" b="1" dirty="0">
                <a:solidFill>
                  <a:srgbClr val="FF0000"/>
                </a:solidFill>
              </a:rPr>
              <a:t> </a:t>
            </a:r>
            <a:r>
              <a:rPr lang="en-US" sz="2400" dirty="0"/>
              <a:t>aspects, the </a:t>
            </a:r>
            <a:r>
              <a:rPr lang="en-US" sz="2400" u="sng" dirty="0"/>
              <a:t>difficulty of describing organizational structure</a:t>
            </a:r>
          </a:p>
          <a:p>
            <a:r>
              <a:rPr lang="en-US" sz="2400" dirty="0"/>
              <a:t>Entropy does </a:t>
            </a:r>
            <a:r>
              <a:rPr lang="en-US" sz="2400" b="1" i="1" dirty="0"/>
              <a:t>not</a:t>
            </a:r>
            <a:r>
              <a:rPr lang="en-US" sz="2400" dirty="0"/>
              <a:t> capture the </a:t>
            </a:r>
            <a:r>
              <a:rPr lang="en-US" sz="2400" b="1" dirty="0"/>
              <a:t>correlation &amp; structure </a:t>
            </a:r>
            <a:r>
              <a:rPr lang="en-US" sz="2400" dirty="0"/>
              <a:t>of a system but rather its </a:t>
            </a:r>
            <a:r>
              <a:rPr lang="en-US" sz="2400" b="1" i="1" u="sng" dirty="0">
                <a:solidFill>
                  <a:srgbClr val="0070C0"/>
                </a:solidFill>
              </a:rPr>
              <a:t>disorder</a:t>
            </a:r>
            <a:r>
              <a:rPr lang="en-US" sz="2400" b="1" u="sng" dirty="0">
                <a:solidFill>
                  <a:srgbClr val="0070C0"/>
                </a:solidFill>
              </a:rPr>
              <a:t> &amp; </a:t>
            </a:r>
            <a:r>
              <a:rPr lang="en-US" sz="2400" b="1" i="1" u="sng" dirty="0">
                <a:solidFill>
                  <a:srgbClr val="0070C0"/>
                </a:solidFill>
              </a:rPr>
              <a:t>in</a:t>
            </a:r>
            <a:r>
              <a:rPr lang="en-US" sz="2400" b="1" u="sng" dirty="0">
                <a:solidFill>
                  <a:srgbClr val="0070C0"/>
                </a:solidFill>
              </a:rPr>
              <a:t>homogeneity</a:t>
            </a:r>
            <a:endParaRPr lang="el-GR" sz="2400" b="1" u="sng" dirty="0">
              <a:solidFill>
                <a:srgbClr val="0070C0"/>
              </a:solidFill>
            </a:endParaRPr>
          </a:p>
        </p:txBody>
      </p:sp>
    </p:spTree>
    <p:extLst>
      <p:ext uri="{BB962C8B-B14F-4D97-AF65-F5344CB8AC3E}">
        <p14:creationId xmlns:p14="http://schemas.microsoft.com/office/powerpoint/2010/main" val="321254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Regular, Complex &amp; Random Systems: Complexity vs. Entropy</a:t>
            </a:r>
            <a:endParaRPr lang="el-GR" dirty="0"/>
          </a:p>
        </p:txBody>
      </p:sp>
      <p:sp>
        <p:nvSpPr>
          <p:cNvPr id="3" name="Content Placeholder 2"/>
          <p:cNvSpPr>
            <a:spLocks noGrp="1"/>
          </p:cNvSpPr>
          <p:nvPr>
            <p:ph idx="1"/>
          </p:nvPr>
        </p:nvSpPr>
        <p:spPr>
          <a:xfrm>
            <a:off x="35496" y="1600200"/>
            <a:ext cx="9108504" cy="4525963"/>
          </a:xfrm>
        </p:spPr>
        <p:txBody>
          <a:bodyPr>
            <a:normAutofit/>
          </a:bodyPr>
          <a:lstStyle/>
          <a:p>
            <a:r>
              <a:rPr lang="en-US" sz="2400" b="1" dirty="0">
                <a:solidFill>
                  <a:srgbClr val="00B050"/>
                </a:solidFill>
              </a:rPr>
              <a:t>Highly regular </a:t>
            </a:r>
            <a:r>
              <a:rPr lang="en-US" sz="2400" dirty="0"/>
              <a:t>systems present </a:t>
            </a:r>
            <a:r>
              <a:rPr lang="en-US" sz="2400" b="1" dirty="0">
                <a:solidFill>
                  <a:srgbClr val="00B050"/>
                </a:solidFill>
              </a:rPr>
              <a:t>identical structure at all levels</a:t>
            </a:r>
            <a:r>
              <a:rPr lang="en-US" sz="2400" dirty="0"/>
              <a:t>: low complexity &amp; low entropy</a:t>
            </a:r>
          </a:p>
          <a:p>
            <a:r>
              <a:rPr lang="en-US" sz="2400" b="1" dirty="0">
                <a:solidFill>
                  <a:srgbClr val="FF0000"/>
                </a:solidFill>
              </a:rPr>
              <a:t>Complex</a:t>
            </a:r>
            <a:r>
              <a:rPr lang="en-US" sz="2400" dirty="0"/>
              <a:t> systems present </a:t>
            </a:r>
            <a:r>
              <a:rPr lang="en-US" sz="2400" b="1" i="1" dirty="0">
                <a:solidFill>
                  <a:srgbClr val="FF0000"/>
                </a:solidFill>
              </a:rPr>
              <a:t>non</a:t>
            </a:r>
            <a:r>
              <a:rPr lang="en-US" sz="2400" b="1" dirty="0">
                <a:solidFill>
                  <a:srgbClr val="FF0000"/>
                </a:solidFill>
              </a:rPr>
              <a:t>-repeating structure at multiple levels</a:t>
            </a:r>
            <a:r>
              <a:rPr lang="en-US" sz="2400" dirty="0"/>
              <a:t>: high complexity &amp; intermediate entropy</a:t>
            </a:r>
          </a:p>
          <a:p>
            <a:r>
              <a:rPr lang="en-US" sz="2400" dirty="0"/>
              <a:t>Random systems present </a:t>
            </a:r>
            <a:r>
              <a:rPr lang="en-US" sz="2400" b="1" i="1" u="sng" dirty="0">
                <a:solidFill>
                  <a:srgbClr val="0070C0"/>
                </a:solidFill>
              </a:rPr>
              <a:t>no</a:t>
            </a:r>
            <a:r>
              <a:rPr lang="en-US" sz="2400" b="1" dirty="0">
                <a:solidFill>
                  <a:srgbClr val="0070C0"/>
                </a:solidFill>
              </a:rPr>
              <a:t> structure </a:t>
            </a:r>
            <a:r>
              <a:rPr lang="en-US" sz="2400" b="1" i="1" dirty="0">
                <a:solidFill>
                  <a:srgbClr val="0070C0"/>
                </a:solidFill>
              </a:rPr>
              <a:t>at any level</a:t>
            </a:r>
            <a:r>
              <a:rPr lang="en-US" sz="2400" dirty="0"/>
              <a:t>: low complexity &amp; high entropy</a:t>
            </a:r>
            <a:endParaRPr lang="el-GR" sz="2400" dirty="0"/>
          </a:p>
        </p:txBody>
      </p:sp>
    </p:spTree>
    <p:extLst>
      <p:ext uri="{BB962C8B-B14F-4D97-AF65-F5344CB8AC3E}">
        <p14:creationId xmlns:p14="http://schemas.microsoft.com/office/powerpoint/2010/main" val="304508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 y="116632"/>
            <a:ext cx="9144000" cy="1143000"/>
          </a:xfrm>
        </p:spPr>
        <p:txBody>
          <a:bodyPr>
            <a:normAutofit/>
          </a:bodyPr>
          <a:lstStyle/>
          <a:p>
            <a:r>
              <a:rPr lang="en-US" sz="3600" dirty="0"/>
              <a:t>Challenges for Measuring Organized Complexity</a:t>
            </a:r>
            <a:endParaRPr lang="el-GR" sz="3600" dirty="0"/>
          </a:p>
        </p:txBody>
      </p:sp>
      <p:sp>
        <p:nvSpPr>
          <p:cNvPr id="3" name="Content Placeholder 2"/>
          <p:cNvSpPr>
            <a:spLocks noGrp="1"/>
          </p:cNvSpPr>
          <p:nvPr>
            <p:ph idx="1"/>
          </p:nvPr>
        </p:nvSpPr>
        <p:spPr>
          <a:xfrm>
            <a:off x="0" y="1340768"/>
            <a:ext cx="9144000" cy="5141168"/>
          </a:xfrm>
        </p:spPr>
        <p:txBody>
          <a:bodyPr>
            <a:normAutofit/>
          </a:bodyPr>
          <a:lstStyle/>
          <a:p>
            <a:r>
              <a:rPr lang="en-US" sz="2400" dirty="0"/>
              <a:t>Macroscopic predictions for organized complex systems are impossible due to the interactions between a </a:t>
            </a:r>
            <a:r>
              <a:rPr lang="en-US" sz="2400" b="1" dirty="0">
                <a:solidFill>
                  <a:srgbClr val="FF0000"/>
                </a:solidFill>
              </a:rPr>
              <a:t>large number </a:t>
            </a:r>
            <a:r>
              <a:rPr lang="en-US" sz="2400" dirty="0"/>
              <a:t>of </a:t>
            </a:r>
            <a:r>
              <a:rPr lang="en-US" sz="2400" b="1" dirty="0">
                <a:solidFill>
                  <a:srgbClr val="FF0000"/>
                </a:solidFill>
              </a:rPr>
              <a:t>dynamic variables </a:t>
            </a:r>
            <a:r>
              <a:rPr lang="en-US" sz="2400" b="1" dirty="0"/>
              <a:t>at the microscopic level</a:t>
            </a:r>
          </a:p>
          <a:p>
            <a:r>
              <a:rPr lang="en-US" sz="2400" dirty="0"/>
              <a:t>The emergent, self-organizing whole created by the system parts is dependent &amp; comprised of multiple causal models</a:t>
            </a:r>
          </a:p>
          <a:p>
            <a:r>
              <a:rPr lang="en-US" sz="2400" dirty="0"/>
              <a:t> Organized complex systems can </a:t>
            </a:r>
            <a:r>
              <a:rPr lang="en-US" sz="2400" b="1" i="1" dirty="0"/>
              <a:t>not</a:t>
            </a:r>
            <a:r>
              <a:rPr lang="en-US" sz="2400" dirty="0"/>
              <a:t> be simply modeled by mathematical formulas, qualitative description or statistics. </a:t>
            </a:r>
          </a:p>
          <a:p>
            <a:pPr marL="0" indent="0">
              <a:buNone/>
            </a:pPr>
            <a:endParaRPr lang="en-US" sz="2400" dirty="0"/>
          </a:p>
          <a:p>
            <a:pPr marL="0" indent="0">
              <a:buNone/>
            </a:pPr>
            <a:r>
              <a:rPr lang="en-US" sz="2400" dirty="0"/>
              <a:t>Instead, new approaches along with new modeling methods of the relationship between complexity metrics &amp; the emergent behavior of those systems are needed to </a:t>
            </a:r>
            <a:r>
              <a:rPr lang="en-US" sz="2400" b="1" dirty="0">
                <a:solidFill>
                  <a:srgbClr val="00B050"/>
                </a:solidFill>
              </a:rPr>
              <a:t>connect</a:t>
            </a:r>
            <a:r>
              <a:rPr lang="en-US" sz="2400" dirty="0"/>
              <a:t> the </a:t>
            </a:r>
            <a:r>
              <a:rPr lang="en-US" sz="2400" b="1" dirty="0">
                <a:solidFill>
                  <a:srgbClr val="00B050"/>
                </a:solidFill>
              </a:rPr>
              <a:t>system organization on the micro &amp; macro level</a:t>
            </a:r>
            <a:r>
              <a:rPr lang="en-US" sz="2400" dirty="0"/>
              <a:t>.</a:t>
            </a:r>
          </a:p>
          <a:p>
            <a:pPr marL="0" indent="0">
              <a:buNone/>
            </a:pPr>
            <a:endParaRPr lang="en-US" dirty="0"/>
          </a:p>
        </p:txBody>
      </p:sp>
    </p:spTree>
    <p:extLst>
      <p:ext uri="{BB962C8B-B14F-4D97-AF65-F5344CB8AC3E}">
        <p14:creationId xmlns:p14="http://schemas.microsoft.com/office/powerpoint/2010/main" val="421815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144000" cy="5141168"/>
          </a:xfrm>
        </p:spPr>
        <p:txBody>
          <a:bodyPr>
            <a:normAutofit/>
          </a:bodyPr>
          <a:lstStyle/>
          <a:p>
            <a:pPr marL="0" indent="0">
              <a:buNone/>
            </a:pPr>
            <a:endParaRPr lang="en-US" dirty="0"/>
          </a:p>
          <a:p>
            <a:pPr marL="0" indent="0">
              <a:buNone/>
            </a:pPr>
            <a:r>
              <a:rPr lang="en-US" sz="2400" dirty="0"/>
              <a:t>Before quantifying the complexity of a system:</a:t>
            </a:r>
          </a:p>
          <a:p>
            <a:pPr marL="514350" indent="-514350">
              <a:buFont typeface="+mj-lt"/>
              <a:buAutoNum type="arabicPeriod"/>
            </a:pPr>
            <a:r>
              <a:rPr lang="en-US" sz="2400" dirty="0"/>
              <a:t>How hard is it to </a:t>
            </a:r>
            <a:r>
              <a:rPr lang="en-US" sz="2400" b="1" i="1" dirty="0"/>
              <a:t>describe</a:t>
            </a:r>
            <a:r>
              <a:rPr lang="en-US" sz="2400" dirty="0"/>
              <a:t>? </a:t>
            </a:r>
          </a:p>
          <a:p>
            <a:pPr marL="514350" indent="-514350">
              <a:buFont typeface="+mj-lt"/>
              <a:buAutoNum type="arabicPeriod"/>
            </a:pPr>
            <a:r>
              <a:rPr lang="en-US" sz="2400" dirty="0"/>
              <a:t> How hard is it to </a:t>
            </a:r>
            <a:r>
              <a:rPr lang="en-US" sz="2400" b="1" i="1" dirty="0"/>
              <a:t>create</a:t>
            </a:r>
            <a:r>
              <a:rPr lang="en-US" sz="2400" dirty="0"/>
              <a:t>? </a:t>
            </a:r>
          </a:p>
          <a:p>
            <a:pPr marL="514350" indent="-514350">
              <a:buFont typeface="+mj-lt"/>
              <a:buAutoNum type="arabicPeriod"/>
            </a:pPr>
            <a:r>
              <a:rPr lang="en-US" sz="2400" dirty="0"/>
              <a:t>What is its </a:t>
            </a:r>
            <a:r>
              <a:rPr lang="en-US" sz="2400" b="1" dirty="0"/>
              <a:t>degree of organization</a:t>
            </a:r>
            <a:r>
              <a:rPr lang="en-US" sz="2400" dirty="0"/>
              <a:t>?</a:t>
            </a:r>
            <a:endParaRPr lang="el-GR" sz="2400" dirty="0"/>
          </a:p>
        </p:txBody>
      </p:sp>
    </p:spTree>
    <p:extLst>
      <p:ext uri="{BB962C8B-B14F-4D97-AF65-F5344CB8AC3E}">
        <p14:creationId xmlns:p14="http://schemas.microsoft.com/office/powerpoint/2010/main" val="73020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Measures</a:t>
            </a:r>
            <a:endParaRPr lang="el-GR" dirty="0"/>
          </a:p>
        </p:txBody>
      </p:sp>
      <p:sp>
        <p:nvSpPr>
          <p:cNvPr id="3" name="Content Placeholder 2"/>
          <p:cNvSpPr>
            <a:spLocks noGrp="1"/>
          </p:cNvSpPr>
          <p:nvPr>
            <p:ph idx="1"/>
          </p:nvPr>
        </p:nvSpPr>
        <p:spPr>
          <a:xfrm>
            <a:off x="107504" y="1600200"/>
            <a:ext cx="9036496" cy="4525963"/>
          </a:xfrm>
        </p:spPr>
        <p:txBody>
          <a:bodyPr/>
          <a:lstStyle/>
          <a:p>
            <a:r>
              <a:rPr lang="en-US" dirty="0"/>
              <a:t>Excess entropy, hierarchical complexity, tree subgraph diversity, correlation, mutual information</a:t>
            </a:r>
            <a:endParaRPr lang="el-GR" dirty="0"/>
          </a:p>
        </p:txBody>
      </p:sp>
    </p:spTree>
    <p:extLst>
      <p:ext uri="{BB962C8B-B14F-4D97-AF65-F5344CB8AC3E}">
        <p14:creationId xmlns:p14="http://schemas.microsoft.com/office/powerpoint/2010/main" val="307790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599"/>
            <a:ext cx="3888432" cy="690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95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6438" y="925783"/>
            <a:ext cx="4038600" cy="3124944"/>
          </a:xfrm>
        </p:spPr>
        <p:txBody>
          <a:bodyPr/>
          <a:lstStyle/>
          <a:p>
            <a:endParaRPr lang="el-GR"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004048" y="954382"/>
            <a:ext cx="4038600" cy="307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52326" y="1530446"/>
            <a:ext cx="576064"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Straight Arrow Connector 7"/>
          <p:cNvCxnSpPr/>
          <p:nvPr/>
        </p:nvCxnSpPr>
        <p:spPr>
          <a:xfrm>
            <a:off x="6328390" y="1818478"/>
            <a:ext cx="129614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052736"/>
            <a:ext cx="4991452" cy="1938992"/>
          </a:xfrm>
          <a:prstGeom prst="rect">
            <a:avLst/>
          </a:prstGeom>
        </p:spPr>
        <p:txBody>
          <a:bodyPr wrap="square">
            <a:spAutoFit/>
          </a:bodyPr>
          <a:lstStyle/>
          <a:p>
            <a:r>
              <a:rPr lang="en-US" sz="2400" dirty="0"/>
              <a:t> </a:t>
            </a:r>
            <a:r>
              <a:rPr lang="en-US" sz="2400" b="1" dirty="0"/>
              <a:t>Scale invariance </a:t>
            </a:r>
            <a:r>
              <a:rPr lang="en-US" sz="2400" dirty="0"/>
              <a:t>is an exact form of self-similarity where </a:t>
            </a:r>
            <a:r>
              <a:rPr lang="en-US" sz="2400" b="1" i="1" dirty="0"/>
              <a:t>at any magnification </a:t>
            </a:r>
            <a:r>
              <a:rPr lang="en-US" sz="2400" dirty="0"/>
              <a:t>there is a </a:t>
            </a:r>
            <a:r>
              <a:rPr lang="en-US" sz="2400" b="1" dirty="0">
                <a:solidFill>
                  <a:srgbClr val="FF0000"/>
                </a:solidFill>
              </a:rPr>
              <a:t>smaller</a:t>
            </a:r>
            <a:r>
              <a:rPr lang="en-US" sz="2400" dirty="0">
                <a:solidFill>
                  <a:srgbClr val="FF0000"/>
                </a:solidFill>
              </a:rPr>
              <a:t> </a:t>
            </a:r>
            <a:r>
              <a:rPr lang="en-US" sz="2400" b="1" dirty="0">
                <a:solidFill>
                  <a:srgbClr val="FF0000"/>
                </a:solidFill>
              </a:rPr>
              <a:t>piece</a:t>
            </a:r>
            <a:r>
              <a:rPr lang="en-US" sz="2400" dirty="0">
                <a:solidFill>
                  <a:srgbClr val="FF0000"/>
                </a:solidFill>
              </a:rPr>
              <a:t> </a:t>
            </a:r>
            <a:r>
              <a:rPr lang="en-US" sz="2400" dirty="0"/>
              <a:t>of the object that is </a:t>
            </a:r>
            <a:r>
              <a:rPr lang="en-US" sz="2400" b="1" i="1" dirty="0">
                <a:solidFill>
                  <a:srgbClr val="FF0000"/>
                </a:solidFill>
              </a:rPr>
              <a:t>similar</a:t>
            </a:r>
            <a:r>
              <a:rPr lang="en-US" sz="2400" b="1" dirty="0">
                <a:solidFill>
                  <a:srgbClr val="FF0000"/>
                </a:solidFill>
              </a:rPr>
              <a:t> to the whole</a:t>
            </a:r>
            <a:r>
              <a:rPr lang="en-US" sz="2400" b="1" dirty="0"/>
              <a:t>.</a:t>
            </a:r>
            <a:endParaRPr lang="el-GR" sz="2400" b="1" dirty="0"/>
          </a:p>
        </p:txBody>
      </p:sp>
      <p:sp>
        <p:nvSpPr>
          <p:cNvPr id="5" name="Title 4"/>
          <p:cNvSpPr>
            <a:spLocks noGrp="1"/>
          </p:cNvSpPr>
          <p:nvPr>
            <p:ph type="title"/>
          </p:nvPr>
        </p:nvSpPr>
        <p:spPr>
          <a:xfrm>
            <a:off x="3419872" y="0"/>
            <a:ext cx="8229600" cy="1143000"/>
          </a:xfrm>
        </p:spPr>
        <p:txBody>
          <a:bodyPr/>
          <a:lstStyle/>
          <a:p>
            <a:r>
              <a:rPr lang="en-US" dirty="0"/>
              <a:t>Fractals</a:t>
            </a:r>
            <a:endParaRPr lang="el-GR" dirty="0"/>
          </a:p>
        </p:txBody>
      </p:sp>
      <p:sp>
        <p:nvSpPr>
          <p:cNvPr id="7" name="Rectangle 6"/>
          <p:cNvSpPr/>
          <p:nvPr/>
        </p:nvSpPr>
        <p:spPr>
          <a:xfrm>
            <a:off x="0" y="4166183"/>
            <a:ext cx="8999984" cy="2677656"/>
          </a:xfrm>
          <a:prstGeom prst="rect">
            <a:avLst/>
          </a:prstGeom>
        </p:spPr>
        <p:txBody>
          <a:bodyPr wrap="square">
            <a:spAutoFit/>
          </a:bodyPr>
          <a:lstStyle/>
          <a:p>
            <a:r>
              <a:rPr lang="en-US" sz="2400" dirty="0"/>
              <a:t>A time developing phenomenon exhibits self-similarity, if the numerical value of certain observable quantity f(x, t), measured </a:t>
            </a:r>
            <a:r>
              <a:rPr lang="en-US" sz="2400" i="1" dirty="0"/>
              <a:t>at different times </a:t>
            </a:r>
            <a:r>
              <a:rPr lang="en-US" sz="2400" dirty="0"/>
              <a:t>are different but the </a:t>
            </a:r>
            <a:r>
              <a:rPr lang="en-US" sz="2400" b="1" dirty="0">
                <a:solidFill>
                  <a:srgbClr val="FF0000"/>
                </a:solidFill>
              </a:rPr>
              <a:t>corresponding </a:t>
            </a:r>
            <a:r>
              <a:rPr lang="en-US" sz="2400" b="1" i="1" dirty="0">
                <a:solidFill>
                  <a:srgbClr val="FF0000"/>
                </a:solidFill>
              </a:rPr>
              <a:t>dimensionless</a:t>
            </a:r>
            <a:r>
              <a:rPr lang="en-US" sz="2400" b="1" dirty="0">
                <a:solidFill>
                  <a:srgbClr val="FF0000"/>
                </a:solidFill>
              </a:rPr>
              <a:t> quantity at given value x/</a:t>
            </a:r>
            <a:r>
              <a:rPr lang="en-US" sz="2400" b="1" dirty="0" err="1">
                <a:solidFill>
                  <a:srgbClr val="FF0000"/>
                </a:solidFill>
              </a:rPr>
              <a:t>t^z</a:t>
            </a:r>
            <a:r>
              <a:rPr lang="en-US" sz="2400" b="1" dirty="0">
                <a:solidFill>
                  <a:srgbClr val="FF0000"/>
                </a:solidFill>
              </a:rPr>
              <a:t> remain </a:t>
            </a:r>
            <a:r>
              <a:rPr lang="en-US" sz="2400" b="1" i="1" dirty="0">
                <a:solidFill>
                  <a:srgbClr val="FF0000"/>
                </a:solidFill>
              </a:rPr>
              <a:t>invariant</a:t>
            </a:r>
            <a:r>
              <a:rPr lang="en-US" sz="2400" dirty="0"/>
              <a:t>. </a:t>
            </a:r>
          </a:p>
          <a:p>
            <a:r>
              <a:rPr lang="en-US" sz="2400" dirty="0"/>
              <a:t>Extension of the idea of similarity of two triangles: two triangles are similar if the numerical values of their sides are different but the corresponding dimensionless quantities, such as their angles, coincide.</a:t>
            </a:r>
            <a:endParaRPr lang="el-GR" sz="2400" dirty="0"/>
          </a:p>
        </p:txBody>
      </p:sp>
    </p:spTree>
    <p:extLst>
      <p:ext uri="{BB962C8B-B14F-4D97-AF65-F5344CB8AC3E}">
        <p14:creationId xmlns:p14="http://schemas.microsoft.com/office/powerpoint/2010/main" val="33224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Chaotic Behavior</a:t>
            </a:r>
            <a:endParaRPr lang="el-GR" dirty="0"/>
          </a:p>
        </p:txBody>
      </p:sp>
      <p:sp>
        <p:nvSpPr>
          <p:cNvPr id="3" name="Content Placeholder 2"/>
          <p:cNvSpPr>
            <a:spLocks noGrp="1"/>
          </p:cNvSpPr>
          <p:nvPr>
            <p:ph sz="half" idx="1"/>
          </p:nvPr>
        </p:nvSpPr>
        <p:spPr>
          <a:xfrm>
            <a:off x="0" y="1600200"/>
            <a:ext cx="4644008" cy="4525963"/>
          </a:xfrm>
        </p:spPr>
        <p:txBody>
          <a:bodyPr>
            <a:normAutofit lnSpcReduction="10000"/>
          </a:bodyPr>
          <a:lstStyle/>
          <a:p>
            <a:r>
              <a:rPr lang="en-US" dirty="0"/>
              <a:t>Refers to a system whose dynamical is </a:t>
            </a:r>
            <a:r>
              <a:rPr lang="en-US" b="1" dirty="0">
                <a:solidFill>
                  <a:srgbClr val="FF0000"/>
                </a:solidFill>
              </a:rPr>
              <a:t>very sensitive to the </a:t>
            </a:r>
            <a:r>
              <a:rPr lang="en-US" b="1" i="1" dirty="0">
                <a:solidFill>
                  <a:srgbClr val="FF0000"/>
                </a:solidFill>
              </a:rPr>
              <a:t>initial</a:t>
            </a:r>
            <a:r>
              <a:rPr lang="en-US" b="1" dirty="0">
                <a:solidFill>
                  <a:srgbClr val="FF0000"/>
                </a:solidFill>
              </a:rPr>
              <a:t> conditions</a:t>
            </a:r>
            <a:r>
              <a:rPr lang="en-US" dirty="0"/>
              <a:t>.</a:t>
            </a:r>
          </a:p>
          <a:p>
            <a:r>
              <a:rPr lang="en-US" dirty="0"/>
              <a:t>Given a set of the initial conditions for the chaotic system, we can always find </a:t>
            </a:r>
            <a:r>
              <a:rPr lang="en-US" b="1" dirty="0"/>
              <a:t>other initial conditions arbitrarily nearby </a:t>
            </a:r>
            <a:r>
              <a:rPr lang="en-US" dirty="0"/>
              <a:t>that lead to </a:t>
            </a:r>
            <a:r>
              <a:rPr lang="en-US" b="1" dirty="0">
                <a:solidFill>
                  <a:srgbClr val="FF0000"/>
                </a:solidFill>
              </a:rPr>
              <a:t>drastic changes </a:t>
            </a:r>
            <a:r>
              <a:rPr lang="en-US" dirty="0"/>
              <a:t>in the eventual behavior of the system</a:t>
            </a:r>
            <a:endParaRPr lang="el-GR" dirty="0"/>
          </a:p>
        </p:txBody>
      </p:sp>
      <p:sp>
        <p:nvSpPr>
          <p:cNvPr id="4" name="Content Placeholder 3"/>
          <p:cNvSpPr>
            <a:spLocks noGrp="1"/>
          </p:cNvSpPr>
          <p:nvPr>
            <p:ph sz="half" idx="2"/>
          </p:nvPr>
        </p:nvSpPr>
        <p:spPr>
          <a:xfrm>
            <a:off x="4648200" y="1600200"/>
            <a:ext cx="4495800" cy="4525963"/>
          </a:xfrm>
        </p:spPr>
        <p:txBody>
          <a:bodyPr>
            <a:normAutofit lnSpcReduction="10000"/>
          </a:bodyPr>
          <a:lstStyle/>
          <a:p>
            <a:r>
              <a:rPr lang="en-US" b="1" i="1" dirty="0"/>
              <a:t>Vast</a:t>
            </a:r>
            <a:r>
              <a:rPr lang="en-US" dirty="0"/>
              <a:t> number, theoretically infinite, of </a:t>
            </a:r>
            <a:r>
              <a:rPr lang="en-US" dirty="0" err="1"/>
              <a:t>decorrelated</a:t>
            </a:r>
            <a:r>
              <a:rPr lang="en-US" dirty="0"/>
              <a:t> signals can be generated with a </a:t>
            </a:r>
            <a:r>
              <a:rPr lang="en-US" b="1" i="1" dirty="0"/>
              <a:t>small</a:t>
            </a:r>
            <a:r>
              <a:rPr lang="en-US" b="1" dirty="0"/>
              <a:t> variation in the initial conditions </a:t>
            </a:r>
            <a:r>
              <a:rPr lang="en-US" dirty="0"/>
              <a:t>of the system. </a:t>
            </a:r>
          </a:p>
        </p:txBody>
      </p:sp>
    </p:spTree>
    <p:extLst>
      <p:ext uri="{BB962C8B-B14F-4D97-AF65-F5344CB8AC3E}">
        <p14:creationId xmlns:p14="http://schemas.microsoft.com/office/powerpoint/2010/main" val="152914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8" y="-81726"/>
            <a:ext cx="6110238" cy="629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59354" y="4272677"/>
            <a:ext cx="3297114" cy="369332"/>
          </a:xfrm>
          <a:prstGeom prst="rect">
            <a:avLst/>
          </a:prstGeom>
        </p:spPr>
        <p:txBody>
          <a:bodyPr wrap="square">
            <a:spAutoFit/>
          </a:bodyPr>
          <a:lstStyle/>
          <a:p>
            <a:r>
              <a:rPr lang="en-US" dirty="0"/>
              <a:t> </a:t>
            </a:r>
            <a:endParaRPr lang="el-GR" dirty="0"/>
          </a:p>
        </p:txBody>
      </p:sp>
      <p:sp>
        <p:nvSpPr>
          <p:cNvPr id="8" name="Rectangle 7"/>
          <p:cNvSpPr/>
          <p:nvPr/>
        </p:nvSpPr>
        <p:spPr>
          <a:xfrm>
            <a:off x="3131840" y="606535"/>
            <a:ext cx="1224136" cy="55898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1619672" y="596604"/>
            <a:ext cx="1440160" cy="5599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4427984" y="596603"/>
            <a:ext cx="1455212" cy="559975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5955406" y="1218603"/>
            <a:ext cx="3297114" cy="3139321"/>
          </a:xfrm>
          <a:prstGeom prst="rect">
            <a:avLst/>
          </a:prstGeom>
        </p:spPr>
        <p:txBody>
          <a:bodyPr wrap="square">
            <a:spAutoFit/>
          </a:bodyPr>
          <a:lstStyle/>
          <a:p>
            <a:r>
              <a:rPr lang="en-US" dirty="0"/>
              <a:t>Each column contains three examples of systems consisting of the same components (from left to right: molecules, cells, people) but with </a:t>
            </a:r>
            <a:r>
              <a:rPr lang="en-US" b="1" dirty="0"/>
              <a:t>different relations between them.</a:t>
            </a:r>
            <a:r>
              <a:rPr lang="en-US" dirty="0"/>
              <a:t> </a:t>
            </a:r>
          </a:p>
          <a:p>
            <a:endParaRPr lang="en-US" dirty="0"/>
          </a:p>
          <a:p>
            <a:r>
              <a:rPr lang="en-US" dirty="0"/>
              <a:t>Each row contains systems in which the </a:t>
            </a:r>
            <a:r>
              <a:rPr lang="en-US" b="1" dirty="0"/>
              <a:t>relationship</a:t>
            </a:r>
          </a:p>
          <a:p>
            <a:r>
              <a:rPr lang="en-US" b="1" dirty="0"/>
              <a:t>among the components </a:t>
            </a:r>
            <a:r>
              <a:rPr lang="en-US" dirty="0"/>
              <a:t>is the same.</a:t>
            </a:r>
            <a:endParaRPr lang="el-GR" dirty="0"/>
          </a:p>
        </p:txBody>
      </p:sp>
      <p:sp>
        <p:nvSpPr>
          <p:cNvPr id="12" name="Rectangle 11"/>
          <p:cNvSpPr/>
          <p:nvPr/>
        </p:nvSpPr>
        <p:spPr>
          <a:xfrm>
            <a:off x="1628606" y="6229899"/>
            <a:ext cx="1149674" cy="369332"/>
          </a:xfrm>
          <a:prstGeom prst="rect">
            <a:avLst/>
          </a:prstGeom>
        </p:spPr>
        <p:txBody>
          <a:bodyPr wrap="none">
            <a:spAutoFit/>
          </a:bodyPr>
          <a:lstStyle/>
          <a:p>
            <a:r>
              <a:rPr lang="en-US" b="1" dirty="0"/>
              <a:t>molecules</a:t>
            </a:r>
            <a:endParaRPr lang="el-GR" b="1" dirty="0"/>
          </a:p>
        </p:txBody>
      </p:sp>
      <p:sp>
        <p:nvSpPr>
          <p:cNvPr id="13" name="TextBox 12"/>
          <p:cNvSpPr txBox="1"/>
          <p:nvPr/>
        </p:nvSpPr>
        <p:spPr>
          <a:xfrm>
            <a:off x="3275856" y="6237312"/>
            <a:ext cx="599844" cy="369332"/>
          </a:xfrm>
          <a:prstGeom prst="rect">
            <a:avLst/>
          </a:prstGeom>
          <a:noFill/>
        </p:spPr>
        <p:txBody>
          <a:bodyPr wrap="none" rtlCol="0">
            <a:spAutoFit/>
          </a:bodyPr>
          <a:lstStyle/>
          <a:p>
            <a:r>
              <a:rPr lang="en-US" b="1" dirty="0"/>
              <a:t>cells</a:t>
            </a:r>
            <a:endParaRPr lang="el-GR" b="1" dirty="0"/>
          </a:p>
        </p:txBody>
      </p:sp>
      <p:sp>
        <p:nvSpPr>
          <p:cNvPr id="14" name="TextBox 13"/>
          <p:cNvSpPr txBox="1"/>
          <p:nvPr/>
        </p:nvSpPr>
        <p:spPr>
          <a:xfrm>
            <a:off x="4572000" y="6248707"/>
            <a:ext cx="833883" cy="369332"/>
          </a:xfrm>
          <a:prstGeom prst="rect">
            <a:avLst/>
          </a:prstGeom>
          <a:noFill/>
        </p:spPr>
        <p:txBody>
          <a:bodyPr wrap="none" rtlCol="0">
            <a:spAutoFit/>
          </a:bodyPr>
          <a:lstStyle/>
          <a:p>
            <a:r>
              <a:rPr lang="en-US" b="1" dirty="0"/>
              <a:t>people</a:t>
            </a:r>
            <a:endParaRPr lang="el-GR" b="1" dirty="0"/>
          </a:p>
        </p:txBody>
      </p:sp>
      <p:sp>
        <p:nvSpPr>
          <p:cNvPr id="2" name="TextBox 1"/>
          <p:cNvSpPr txBox="1"/>
          <p:nvPr/>
        </p:nvSpPr>
        <p:spPr>
          <a:xfrm rot="16200000" flipH="1">
            <a:off x="-128906" y="1033937"/>
            <a:ext cx="986167" cy="369332"/>
          </a:xfrm>
          <a:prstGeom prst="rect">
            <a:avLst/>
          </a:prstGeom>
          <a:solidFill>
            <a:schemeClr val="bg1"/>
          </a:solidFill>
        </p:spPr>
        <p:txBody>
          <a:bodyPr wrap="none" rtlCol="0">
            <a:spAutoFit/>
          </a:bodyPr>
          <a:lstStyle/>
          <a:p>
            <a:r>
              <a:rPr lang="en-US" b="1" dirty="0"/>
              <a:t>Random</a:t>
            </a:r>
            <a:endParaRPr lang="el-GR" b="1" dirty="0"/>
          </a:p>
        </p:txBody>
      </p:sp>
      <p:sp>
        <p:nvSpPr>
          <p:cNvPr id="4" name="TextBox 3"/>
          <p:cNvSpPr txBox="1"/>
          <p:nvPr/>
        </p:nvSpPr>
        <p:spPr>
          <a:xfrm rot="16200000">
            <a:off x="-150016" y="2376366"/>
            <a:ext cx="1056379" cy="369332"/>
          </a:xfrm>
          <a:prstGeom prst="rect">
            <a:avLst/>
          </a:prstGeom>
          <a:solidFill>
            <a:schemeClr val="bg1"/>
          </a:solidFill>
        </p:spPr>
        <p:txBody>
          <a:bodyPr wrap="none" rtlCol="0">
            <a:spAutoFit/>
          </a:bodyPr>
          <a:lstStyle/>
          <a:p>
            <a:r>
              <a:rPr lang="en-US" b="1" dirty="0">
                <a:solidFill>
                  <a:srgbClr val="7030A0"/>
                </a:solidFill>
              </a:rPr>
              <a:t>Coherent</a:t>
            </a:r>
            <a:endParaRPr lang="el-GR" b="1" dirty="0">
              <a:solidFill>
                <a:srgbClr val="7030A0"/>
              </a:solidFill>
            </a:endParaRPr>
          </a:p>
        </p:txBody>
      </p:sp>
      <p:sp>
        <p:nvSpPr>
          <p:cNvPr id="5" name="Rectangle 4"/>
          <p:cNvSpPr/>
          <p:nvPr/>
        </p:nvSpPr>
        <p:spPr>
          <a:xfrm rot="16200000">
            <a:off x="-230953" y="3767457"/>
            <a:ext cx="1190262" cy="369332"/>
          </a:xfrm>
          <a:prstGeom prst="rect">
            <a:avLst/>
          </a:prstGeom>
          <a:solidFill>
            <a:schemeClr val="bg1"/>
          </a:solidFill>
        </p:spPr>
        <p:txBody>
          <a:bodyPr wrap="none">
            <a:spAutoFit/>
          </a:bodyPr>
          <a:lstStyle/>
          <a:p>
            <a:r>
              <a:rPr lang="en-US" b="1" dirty="0">
                <a:solidFill>
                  <a:srgbClr val="7030A0"/>
                </a:solidFill>
              </a:rPr>
              <a:t>Correlated</a:t>
            </a:r>
            <a:endParaRPr lang="el-GR" b="1" dirty="0">
              <a:solidFill>
                <a:srgbClr val="7030A0"/>
              </a:solidFill>
            </a:endParaRPr>
          </a:p>
        </p:txBody>
      </p:sp>
    </p:spTree>
    <p:extLst>
      <p:ext uri="{BB962C8B-B14F-4D97-AF65-F5344CB8AC3E}">
        <p14:creationId xmlns:p14="http://schemas.microsoft.com/office/powerpoint/2010/main" val="421964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3538736" cy="1143000"/>
          </a:xfrm>
        </p:spPr>
        <p:txBody>
          <a:bodyPr>
            <a:normAutofit fontScale="90000"/>
          </a:bodyPr>
          <a:lstStyle/>
          <a:p>
            <a:r>
              <a:rPr lang="en-US" dirty="0"/>
              <a:t>Excess Entropy</a:t>
            </a:r>
            <a:endParaRPr lang="el-GR" dirty="0"/>
          </a:p>
        </p:txBody>
      </p:sp>
      <p:sp>
        <p:nvSpPr>
          <p:cNvPr id="3" name="Content Placeholder 2"/>
          <p:cNvSpPr>
            <a:spLocks noGrp="1"/>
          </p:cNvSpPr>
          <p:nvPr>
            <p:ph sz="half" idx="1"/>
          </p:nvPr>
        </p:nvSpPr>
        <p:spPr>
          <a:xfrm>
            <a:off x="0" y="1600200"/>
            <a:ext cx="4495800" cy="4525963"/>
          </a:xfrm>
        </p:spPr>
        <p:txBody>
          <a:bodyPr>
            <a:normAutofit fontScale="77500" lnSpcReduction="20000"/>
          </a:bodyPr>
          <a:lstStyle/>
          <a:p>
            <a:r>
              <a:rPr lang="en-US" dirty="0"/>
              <a:t>Measures the amount of </a:t>
            </a:r>
            <a:r>
              <a:rPr lang="en-US" b="1" dirty="0">
                <a:solidFill>
                  <a:srgbClr val="FF0000"/>
                </a:solidFill>
              </a:rPr>
              <a:t>apparent randomness at the </a:t>
            </a:r>
            <a:r>
              <a:rPr lang="en-US" b="1" i="1" dirty="0">
                <a:solidFill>
                  <a:srgbClr val="FF0000"/>
                </a:solidFill>
              </a:rPr>
              <a:t>micro-level</a:t>
            </a:r>
            <a:r>
              <a:rPr lang="en-US" b="1" dirty="0"/>
              <a:t> </a:t>
            </a:r>
            <a:r>
              <a:rPr lang="en-US" dirty="0"/>
              <a:t>that is “explained away“ by considering </a:t>
            </a:r>
            <a:r>
              <a:rPr lang="en-US" b="1" dirty="0">
                <a:solidFill>
                  <a:srgbClr val="FF0000"/>
                </a:solidFill>
              </a:rPr>
              <a:t>correlations over </a:t>
            </a:r>
            <a:r>
              <a:rPr lang="en-US" b="1" i="1" dirty="0">
                <a:solidFill>
                  <a:srgbClr val="FF0000"/>
                </a:solidFill>
              </a:rPr>
              <a:t>larger &amp; larger </a:t>
            </a:r>
            <a:r>
              <a:rPr lang="en-US" b="1" dirty="0">
                <a:solidFill>
                  <a:srgbClr val="FF0000"/>
                </a:solidFill>
              </a:rPr>
              <a:t>blocks. </a:t>
            </a:r>
          </a:p>
          <a:p>
            <a:r>
              <a:rPr lang="en-US" dirty="0"/>
              <a:t>Completely random &amp; fully structured system configurations exhibit low excess entropy, whereas structures with a certain level of organization without pattern repetition on different system scales exhibit high excess entropy</a:t>
            </a:r>
            <a:endParaRPr lang="el-GR" dirty="0"/>
          </a:p>
        </p:txBody>
      </p:sp>
      <p:sp>
        <p:nvSpPr>
          <p:cNvPr id="4" name="Content Placeholder 3"/>
          <p:cNvSpPr>
            <a:spLocks noGrp="1"/>
          </p:cNvSpPr>
          <p:nvPr>
            <p:ph sz="half" idx="2"/>
          </p:nvPr>
        </p:nvSpPr>
        <p:spPr>
          <a:xfrm>
            <a:off x="4648200" y="1600200"/>
            <a:ext cx="4495800" cy="4997152"/>
          </a:xfrm>
        </p:spPr>
        <p:txBody>
          <a:bodyPr>
            <a:normAutofit fontScale="77500" lnSpcReduction="20000"/>
          </a:bodyPr>
          <a:lstStyle/>
          <a:p>
            <a:r>
              <a:rPr lang="en-US" dirty="0"/>
              <a:t>Measures the amount &amp; </a:t>
            </a:r>
            <a:r>
              <a:rPr lang="en-US" b="1" i="1" dirty="0">
                <a:solidFill>
                  <a:srgbClr val="0070C0"/>
                </a:solidFill>
              </a:rPr>
              <a:t>heterogeneity</a:t>
            </a:r>
            <a:r>
              <a:rPr lang="en-US" b="1" dirty="0">
                <a:solidFill>
                  <a:srgbClr val="0070C0"/>
                </a:solidFill>
              </a:rPr>
              <a:t> of statistical correlations </a:t>
            </a:r>
            <a:r>
              <a:rPr lang="en-US" dirty="0"/>
              <a:t>within a neural system in terms of the </a:t>
            </a:r>
            <a:r>
              <a:rPr lang="en-US" b="1" i="1" dirty="0">
                <a:solidFill>
                  <a:srgbClr val="00B050"/>
                </a:solidFill>
              </a:rPr>
              <a:t>mutual information</a:t>
            </a:r>
            <a:r>
              <a:rPr lang="en-US" dirty="0"/>
              <a:t> between subsets of its units. </a:t>
            </a:r>
          </a:p>
          <a:p>
            <a:r>
              <a:rPr lang="en-US" dirty="0"/>
              <a:t>Captures the interplay between </a:t>
            </a:r>
            <a:r>
              <a:rPr lang="en-US" b="1" i="1" dirty="0">
                <a:solidFill>
                  <a:srgbClr val="C00000"/>
                </a:solidFill>
              </a:rPr>
              <a:t>global integration </a:t>
            </a:r>
            <a:r>
              <a:rPr lang="en-US" dirty="0"/>
              <a:t>&amp; </a:t>
            </a:r>
            <a:r>
              <a:rPr lang="en-US" b="1" i="1" dirty="0">
                <a:solidFill>
                  <a:srgbClr val="C00000"/>
                </a:solidFill>
              </a:rPr>
              <a:t>functional segregation</a:t>
            </a:r>
            <a:r>
              <a:rPr lang="en-US" dirty="0"/>
              <a:t>, resulting in:</a:t>
            </a:r>
          </a:p>
          <a:p>
            <a:r>
              <a:rPr lang="en-US" dirty="0"/>
              <a:t> </a:t>
            </a:r>
            <a:r>
              <a:rPr lang="en-US" b="1" dirty="0"/>
              <a:t>high complexity </a:t>
            </a:r>
            <a:r>
              <a:rPr lang="en-US" dirty="0"/>
              <a:t>when functional </a:t>
            </a:r>
            <a:r>
              <a:rPr lang="en-US" i="1" dirty="0"/>
              <a:t>segregation coexists </a:t>
            </a:r>
            <a:r>
              <a:rPr lang="en-US" dirty="0"/>
              <a:t>with </a:t>
            </a:r>
            <a:r>
              <a:rPr lang="en-US" i="1" dirty="0"/>
              <a:t>integration</a:t>
            </a:r>
            <a:r>
              <a:rPr lang="en-US" dirty="0"/>
              <a:t> </a:t>
            </a:r>
          </a:p>
          <a:p>
            <a:r>
              <a:rPr lang="en-US" dirty="0"/>
              <a:t> </a:t>
            </a:r>
            <a:r>
              <a:rPr lang="en-US" b="1" dirty="0"/>
              <a:t>low complexity </a:t>
            </a:r>
            <a:r>
              <a:rPr lang="en-US" dirty="0"/>
              <a:t>when the components of a system are either completely independent (</a:t>
            </a:r>
            <a:r>
              <a:rPr lang="en-US" b="1" i="1" dirty="0"/>
              <a:t>segregated</a:t>
            </a:r>
            <a:r>
              <a:rPr lang="en-US" dirty="0"/>
              <a:t>) or completely dependent (</a:t>
            </a:r>
            <a:r>
              <a:rPr lang="en-US" b="1" i="1" dirty="0"/>
              <a:t>integrated</a:t>
            </a:r>
            <a:r>
              <a:rPr lang="en-US" dirty="0"/>
              <a:t>).</a:t>
            </a:r>
            <a:endParaRPr lang="el-GR" dirty="0"/>
          </a:p>
        </p:txBody>
      </p:sp>
      <p:sp>
        <p:nvSpPr>
          <p:cNvPr id="5" name="Rectangle 4"/>
          <p:cNvSpPr/>
          <p:nvPr/>
        </p:nvSpPr>
        <p:spPr>
          <a:xfrm>
            <a:off x="4915094" y="404664"/>
            <a:ext cx="4135427" cy="707886"/>
          </a:xfrm>
          <a:prstGeom prst="rect">
            <a:avLst/>
          </a:prstGeom>
        </p:spPr>
        <p:txBody>
          <a:bodyPr wrap="none">
            <a:spAutoFit/>
          </a:bodyPr>
          <a:lstStyle/>
          <a:p>
            <a:r>
              <a:rPr lang="en-US" sz="4000" dirty="0"/>
              <a:t>Neural Complexity </a:t>
            </a:r>
            <a:endParaRPr lang="el-GR" sz="4000" dirty="0"/>
          </a:p>
        </p:txBody>
      </p:sp>
    </p:spTree>
    <p:extLst>
      <p:ext uri="{BB962C8B-B14F-4D97-AF65-F5344CB8AC3E}">
        <p14:creationId xmlns:p14="http://schemas.microsoft.com/office/powerpoint/2010/main" val="333228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504" y="1600200"/>
            <a:ext cx="8928992" cy="4525963"/>
          </a:xfrm>
        </p:spPr>
        <p:txBody>
          <a:bodyPr/>
          <a:lstStyle/>
          <a:p>
            <a:r>
              <a:rPr lang="en-US" sz="2400" dirty="0"/>
              <a:t>Rigid structure at micro level but larger freedom in larger scales, results to high (positive) excess entropy. </a:t>
            </a:r>
          </a:p>
          <a:p>
            <a:r>
              <a:rPr lang="en-US" sz="2400" dirty="0"/>
              <a:t>Similarly, when we have large freedom in small scales but rigid structure in macro level, we have high (negative) excess entropy. </a:t>
            </a:r>
          </a:p>
          <a:p>
            <a:r>
              <a:rPr lang="en-US" sz="2400" dirty="0"/>
              <a:t>The different density of entropy across different scales is what results in excess entropy. </a:t>
            </a:r>
          </a:p>
          <a:p>
            <a:endParaRPr lang="el-GR" dirty="0"/>
          </a:p>
        </p:txBody>
      </p:sp>
    </p:spTree>
    <p:extLst>
      <p:ext uri="{BB962C8B-B14F-4D97-AF65-F5344CB8AC3E}">
        <p14:creationId xmlns:p14="http://schemas.microsoft.com/office/powerpoint/2010/main" val="293047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3538736" cy="1143000"/>
          </a:xfrm>
        </p:spPr>
        <p:txBody>
          <a:bodyPr>
            <a:normAutofit fontScale="90000"/>
          </a:bodyPr>
          <a:lstStyle/>
          <a:p>
            <a:r>
              <a:rPr lang="en-US" dirty="0"/>
              <a:t>Excess Entropy</a:t>
            </a:r>
            <a:endParaRPr lang="el-GR" dirty="0"/>
          </a:p>
        </p:txBody>
      </p:sp>
      <p:sp>
        <p:nvSpPr>
          <p:cNvPr id="3" name="Content Placeholder 2"/>
          <p:cNvSpPr>
            <a:spLocks noGrp="1"/>
          </p:cNvSpPr>
          <p:nvPr>
            <p:ph sz="half" idx="1"/>
          </p:nvPr>
        </p:nvSpPr>
        <p:spPr>
          <a:xfrm>
            <a:off x="0" y="1600200"/>
            <a:ext cx="4495800" cy="4525963"/>
          </a:xfrm>
        </p:spPr>
        <p:txBody>
          <a:bodyPr>
            <a:normAutofit fontScale="77500" lnSpcReduction="20000"/>
          </a:bodyPr>
          <a:lstStyle/>
          <a:p>
            <a:r>
              <a:rPr lang="en-US" dirty="0"/>
              <a:t>Measures the amount of </a:t>
            </a:r>
            <a:r>
              <a:rPr lang="en-US" b="1" dirty="0">
                <a:solidFill>
                  <a:srgbClr val="FF0000"/>
                </a:solidFill>
              </a:rPr>
              <a:t>apparent randomness at the </a:t>
            </a:r>
            <a:r>
              <a:rPr lang="en-US" b="1" i="1" dirty="0">
                <a:solidFill>
                  <a:srgbClr val="FF0000"/>
                </a:solidFill>
              </a:rPr>
              <a:t>micro-level</a:t>
            </a:r>
            <a:r>
              <a:rPr lang="en-US" b="1" dirty="0"/>
              <a:t> </a:t>
            </a:r>
            <a:r>
              <a:rPr lang="en-US" dirty="0"/>
              <a:t>that is “explained away“ by considering </a:t>
            </a:r>
            <a:r>
              <a:rPr lang="en-US" b="1" dirty="0">
                <a:solidFill>
                  <a:srgbClr val="FF0000"/>
                </a:solidFill>
              </a:rPr>
              <a:t>correlations over </a:t>
            </a:r>
            <a:r>
              <a:rPr lang="en-US" b="1" i="1" dirty="0">
                <a:solidFill>
                  <a:srgbClr val="FF0000"/>
                </a:solidFill>
              </a:rPr>
              <a:t>larger &amp; larger </a:t>
            </a:r>
            <a:r>
              <a:rPr lang="en-US" b="1" dirty="0">
                <a:solidFill>
                  <a:srgbClr val="FF0000"/>
                </a:solidFill>
              </a:rPr>
              <a:t>blocks. </a:t>
            </a:r>
          </a:p>
          <a:p>
            <a:r>
              <a:rPr lang="en-US" dirty="0"/>
              <a:t>Completely random &amp; fully structured system configurations exhibit low excess entropy, whereas structures with a certain level of organization without pattern repetition on different system scales exhibit high excess entropy</a:t>
            </a:r>
            <a:endParaRPr lang="el-GR" dirty="0"/>
          </a:p>
        </p:txBody>
      </p:sp>
      <p:sp>
        <p:nvSpPr>
          <p:cNvPr id="4" name="Content Placeholder 3"/>
          <p:cNvSpPr>
            <a:spLocks noGrp="1"/>
          </p:cNvSpPr>
          <p:nvPr>
            <p:ph sz="half" idx="2"/>
          </p:nvPr>
        </p:nvSpPr>
        <p:spPr>
          <a:xfrm>
            <a:off x="4648200" y="1600200"/>
            <a:ext cx="4495800" cy="4997152"/>
          </a:xfrm>
        </p:spPr>
        <p:txBody>
          <a:bodyPr>
            <a:normAutofit fontScale="77500" lnSpcReduction="20000"/>
          </a:bodyPr>
          <a:lstStyle/>
          <a:p>
            <a:r>
              <a:rPr lang="en-US" dirty="0"/>
              <a:t>Measures the amount &amp; </a:t>
            </a:r>
            <a:r>
              <a:rPr lang="en-US" b="1" i="1" dirty="0">
                <a:solidFill>
                  <a:srgbClr val="0070C0"/>
                </a:solidFill>
              </a:rPr>
              <a:t>heterogeneity</a:t>
            </a:r>
            <a:r>
              <a:rPr lang="en-US" b="1" dirty="0">
                <a:solidFill>
                  <a:srgbClr val="0070C0"/>
                </a:solidFill>
              </a:rPr>
              <a:t> of statistical correlations </a:t>
            </a:r>
            <a:r>
              <a:rPr lang="en-US" dirty="0"/>
              <a:t>within a neural system in terms of the </a:t>
            </a:r>
            <a:r>
              <a:rPr lang="en-US" b="1" dirty="0">
                <a:solidFill>
                  <a:srgbClr val="00B050"/>
                </a:solidFill>
              </a:rPr>
              <a:t>mutual information</a:t>
            </a:r>
            <a:r>
              <a:rPr lang="en-US" dirty="0"/>
              <a:t> between subsets of its units. </a:t>
            </a:r>
          </a:p>
          <a:p>
            <a:r>
              <a:rPr lang="en-US" dirty="0"/>
              <a:t>Captures the interplay between </a:t>
            </a:r>
            <a:r>
              <a:rPr lang="en-US" b="1" i="1" dirty="0">
                <a:solidFill>
                  <a:srgbClr val="C00000"/>
                </a:solidFill>
              </a:rPr>
              <a:t>global integration </a:t>
            </a:r>
            <a:r>
              <a:rPr lang="en-US" dirty="0"/>
              <a:t>&amp; </a:t>
            </a:r>
            <a:r>
              <a:rPr lang="en-US" b="1" dirty="0">
                <a:solidFill>
                  <a:srgbClr val="C00000"/>
                </a:solidFill>
              </a:rPr>
              <a:t>functional segregation</a:t>
            </a:r>
            <a:r>
              <a:rPr lang="en-US" dirty="0"/>
              <a:t>, resulting in:</a:t>
            </a:r>
          </a:p>
          <a:p>
            <a:r>
              <a:rPr lang="en-US" dirty="0"/>
              <a:t> </a:t>
            </a:r>
            <a:r>
              <a:rPr lang="en-US" b="1" dirty="0"/>
              <a:t>high complexity </a:t>
            </a:r>
            <a:r>
              <a:rPr lang="en-US" dirty="0"/>
              <a:t>when functional segregation coexists with integration </a:t>
            </a:r>
          </a:p>
          <a:p>
            <a:r>
              <a:rPr lang="en-US" dirty="0"/>
              <a:t> </a:t>
            </a:r>
            <a:r>
              <a:rPr lang="en-US" b="1" dirty="0"/>
              <a:t>low complexity </a:t>
            </a:r>
            <a:r>
              <a:rPr lang="en-US" dirty="0"/>
              <a:t>when the components of a system are either completely independent (</a:t>
            </a:r>
            <a:r>
              <a:rPr lang="en-US" b="1" i="1" dirty="0"/>
              <a:t>segregated</a:t>
            </a:r>
            <a:r>
              <a:rPr lang="en-US" dirty="0"/>
              <a:t>) or completely dependent (</a:t>
            </a:r>
            <a:r>
              <a:rPr lang="en-US" b="1" i="1" dirty="0"/>
              <a:t>integrated</a:t>
            </a:r>
            <a:r>
              <a:rPr lang="en-US" dirty="0"/>
              <a:t>).</a:t>
            </a:r>
            <a:endParaRPr lang="el-GR" dirty="0"/>
          </a:p>
        </p:txBody>
      </p:sp>
      <p:sp>
        <p:nvSpPr>
          <p:cNvPr id="5" name="Rectangle 4"/>
          <p:cNvSpPr/>
          <p:nvPr/>
        </p:nvSpPr>
        <p:spPr>
          <a:xfrm>
            <a:off x="4915094" y="404664"/>
            <a:ext cx="4135427" cy="707886"/>
          </a:xfrm>
          <a:prstGeom prst="rect">
            <a:avLst/>
          </a:prstGeom>
        </p:spPr>
        <p:txBody>
          <a:bodyPr wrap="none">
            <a:spAutoFit/>
          </a:bodyPr>
          <a:lstStyle/>
          <a:p>
            <a:r>
              <a:rPr lang="en-US" sz="4000" dirty="0"/>
              <a:t>Neural Complexity </a:t>
            </a:r>
            <a:endParaRPr lang="el-GR" sz="4000" dirty="0"/>
          </a:p>
        </p:txBody>
      </p:sp>
    </p:spTree>
    <p:extLst>
      <p:ext uri="{BB962C8B-B14F-4D97-AF65-F5344CB8AC3E}">
        <p14:creationId xmlns:p14="http://schemas.microsoft.com/office/powerpoint/2010/main" val="1906398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99392"/>
            <a:ext cx="4104456" cy="1143000"/>
          </a:xfrm>
        </p:spPr>
        <p:txBody>
          <a:bodyPr>
            <a:normAutofit/>
          </a:bodyPr>
          <a:lstStyle/>
          <a:p>
            <a:r>
              <a:rPr lang="en-US" dirty="0"/>
              <a:t>Self-dissimilarity</a:t>
            </a:r>
            <a:endParaRPr lang="el-GR" dirty="0"/>
          </a:p>
        </p:txBody>
      </p:sp>
      <p:sp>
        <p:nvSpPr>
          <p:cNvPr id="3" name="Content Placeholder 2"/>
          <p:cNvSpPr>
            <a:spLocks noGrp="1"/>
          </p:cNvSpPr>
          <p:nvPr>
            <p:ph sz="half" idx="1"/>
          </p:nvPr>
        </p:nvSpPr>
        <p:spPr>
          <a:xfrm>
            <a:off x="4192" y="836712"/>
            <a:ext cx="4495800" cy="4525963"/>
          </a:xfrm>
        </p:spPr>
        <p:txBody>
          <a:bodyPr>
            <a:noAutofit/>
          </a:bodyPr>
          <a:lstStyle/>
          <a:p>
            <a:r>
              <a:rPr lang="en-US" sz="2100" dirty="0"/>
              <a:t>The degrees of self-dissimilarity between the </a:t>
            </a:r>
            <a:r>
              <a:rPr lang="en-US" sz="2100" b="1" dirty="0"/>
              <a:t>patterns of a system observed at </a:t>
            </a:r>
            <a:r>
              <a:rPr lang="en-US" sz="2100" b="1" dirty="0">
                <a:solidFill>
                  <a:srgbClr val="FF0000"/>
                </a:solidFill>
              </a:rPr>
              <a:t>various scales </a:t>
            </a:r>
            <a:r>
              <a:rPr lang="en-US" sz="2100" dirty="0"/>
              <a:t>(e.g. the average matter density of a physical body </a:t>
            </a:r>
            <a:r>
              <a:rPr lang="en-US" sz="2100" i="1" dirty="0"/>
              <a:t>for volumes at different orders of magnitude</a:t>
            </a:r>
            <a:r>
              <a:rPr lang="en-US" sz="2100" dirty="0"/>
              <a:t>).</a:t>
            </a:r>
          </a:p>
          <a:p>
            <a:r>
              <a:rPr lang="en-US" sz="2100" dirty="0"/>
              <a:t>Measures the amount of </a:t>
            </a:r>
            <a:r>
              <a:rPr lang="en-US" sz="2100" b="1" dirty="0">
                <a:solidFill>
                  <a:srgbClr val="00B050"/>
                </a:solidFill>
              </a:rPr>
              <a:t>extra information </a:t>
            </a:r>
            <a:r>
              <a:rPr lang="en-US" sz="2100" dirty="0"/>
              <a:t>using a maximum entropy inference of the pattern at one scale, based on the provided pattern on another scale </a:t>
            </a:r>
          </a:p>
          <a:p>
            <a:r>
              <a:rPr lang="en-US" sz="2100" dirty="0"/>
              <a:t>Characterizes the complexity in terms of how the inferences about the whole system differ from one another as one varies the information-gathering space.</a:t>
            </a:r>
          </a:p>
          <a:p>
            <a:r>
              <a:rPr lang="en-US" sz="2100" dirty="0">
                <a:solidFill>
                  <a:srgbClr val="C00000"/>
                </a:solidFill>
              </a:rPr>
              <a:t>Scaling of </a:t>
            </a:r>
            <a:r>
              <a:rPr lang="en-US" sz="2100" b="1" i="1" dirty="0">
                <a:solidFill>
                  <a:srgbClr val="C00000"/>
                </a:solidFill>
              </a:rPr>
              <a:t>density</a:t>
            </a:r>
            <a:r>
              <a:rPr lang="en-US" sz="2100" dirty="0">
                <a:solidFill>
                  <a:srgbClr val="C00000"/>
                </a:solidFill>
              </a:rPr>
              <a:t> of entropy…</a:t>
            </a:r>
            <a:endParaRPr lang="el-GR" sz="2100" dirty="0">
              <a:solidFill>
                <a:srgbClr val="C00000"/>
              </a:solidFill>
            </a:endParaRPr>
          </a:p>
        </p:txBody>
      </p:sp>
      <p:sp>
        <p:nvSpPr>
          <p:cNvPr id="4" name="Content Placeholder 3"/>
          <p:cNvSpPr>
            <a:spLocks noGrp="1"/>
          </p:cNvSpPr>
          <p:nvPr>
            <p:ph sz="half" idx="2"/>
          </p:nvPr>
        </p:nvSpPr>
        <p:spPr>
          <a:xfrm>
            <a:off x="4427984" y="908720"/>
            <a:ext cx="4716016" cy="5445224"/>
          </a:xfrm>
        </p:spPr>
        <p:txBody>
          <a:bodyPr>
            <a:noAutofit/>
          </a:bodyPr>
          <a:lstStyle/>
          <a:p>
            <a:r>
              <a:rPr lang="en-US" sz="2200" dirty="0"/>
              <a:t>Reflects the </a:t>
            </a:r>
            <a:r>
              <a:rPr lang="en-US" sz="2200" b="1" dirty="0">
                <a:solidFill>
                  <a:srgbClr val="FF0000"/>
                </a:solidFill>
              </a:rPr>
              <a:t>change in neural complexity </a:t>
            </a:r>
            <a:r>
              <a:rPr lang="en-US" sz="2200" dirty="0"/>
              <a:t>that occurs </a:t>
            </a:r>
            <a:r>
              <a:rPr lang="en-US" sz="2200" b="1" dirty="0"/>
              <a:t>after a neural system receives signals from the environment</a:t>
            </a:r>
            <a:r>
              <a:rPr lang="en-US" sz="2200" dirty="0"/>
              <a:t>. </a:t>
            </a:r>
          </a:p>
          <a:p>
            <a:r>
              <a:rPr lang="en-US" sz="2200" dirty="0"/>
              <a:t>Measures how well the ensemble of intrinsic correlations within a neural system fits the statistical structure of the sensory input.</a:t>
            </a:r>
          </a:p>
          <a:p>
            <a:r>
              <a:rPr lang="en-US" sz="2200" b="1" dirty="0">
                <a:solidFill>
                  <a:srgbClr val="0070C0"/>
                </a:solidFill>
              </a:rPr>
              <a:t>Low</a:t>
            </a:r>
            <a:r>
              <a:rPr lang="en-US" sz="2200" dirty="0"/>
              <a:t> when the intrinsic connectivity of a simulated cortical area is </a:t>
            </a:r>
            <a:r>
              <a:rPr lang="en-US" sz="2200" b="1" dirty="0">
                <a:solidFill>
                  <a:srgbClr val="0070C0"/>
                </a:solidFill>
              </a:rPr>
              <a:t>randomly organized</a:t>
            </a:r>
          </a:p>
          <a:p>
            <a:r>
              <a:rPr lang="en-US" sz="2200" b="1" dirty="0">
                <a:solidFill>
                  <a:srgbClr val="FF0000"/>
                </a:solidFill>
              </a:rPr>
              <a:t>High</a:t>
            </a:r>
            <a:r>
              <a:rPr lang="en-US" sz="2200" dirty="0"/>
              <a:t> when the </a:t>
            </a:r>
            <a:r>
              <a:rPr lang="en-US" sz="2200" b="1" dirty="0">
                <a:solidFill>
                  <a:srgbClr val="FF0000"/>
                </a:solidFill>
              </a:rPr>
              <a:t>intrinsic connectivity is modified</a:t>
            </a:r>
            <a:r>
              <a:rPr lang="en-US" sz="2200" dirty="0"/>
              <a:t> so as to differently amplify </a:t>
            </a:r>
            <a:r>
              <a:rPr lang="en-US" sz="2200" b="1" dirty="0"/>
              <a:t>those intrinsic correlations that happen to be enhanced by sensory input.</a:t>
            </a:r>
            <a:endParaRPr lang="el-GR" sz="2200" b="1" dirty="0"/>
          </a:p>
        </p:txBody>
      </p:sp>
      <p:sp>
        <p:nvSpPr>
          <p:cNvPr id="5" name="TextBox 4"/>
          <p:cNvSpPr txBox="1"/>
          <p:nvPr/>
        </p:nvSpPr>
        <p:spPr>
          <a:xfrm>
            <a:off x="4499992" y="116632"/>
            <a:ext cx="4707186" cy="707886"/>
          </a:xfrm>
          <a:prstGeom prst="rect">
            <a:avLst/>
          </a:prstGeom>
          <a:noFill/>
        </p:spPr>
        <p:txBody>
          <a:bodyPr wrap="none" rtlCol="0">
            <a:spAutoFit/>
          </a:bodyPr>
          <a:lstStyle/>
          <a:p>
            <a:r>
              <a:rPr lang="en-US" sz="4000" dirty="0"/>
              <a:t>Matching Complexity </a:t>
            </a:r>
            <a:endParaRPr lang="el-GR" sz="4000" dirty="0"/>
          </a:p>
        </p:txBody>
      </p:sp>
    </p:spTree>
    <p:extLst>
      <p:ext uri="{BB962C8B-B14F-4D97-AF65-F5344CB8AC3E}">
        <p14:creationId xmlns:p14="http://schemas.microsoft.com/office/powerpoint/2010/main" val="307750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12" y="32436"/>
            <a:ext cx="93345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46" y="4095750"/>
            <a:ext cx="47910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5589240"/>
            <a:ext cx="2574386" cy="105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33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3" y="-34916"/>
            <a:ext cx="933830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6516216" y="1484784"/>
            <a:ext cx="2520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20072" y="2060848"/>
            <a:ext cx="33123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051720" y="1484784"/>
            <a:ext cx="12961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861048"/>
            <a:ext cx="54673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a:cxnSpLocks/>
          </p:cNvCxnSpPr>
          <p:nvPr/>
        </p:nvCxnSpPr>
        <p:spPr>
          <a:xfrm>
            <a:off x="395536" y="4293096"/>
            <a:ext cx="52565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4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370"/>
            <a:ext cx="9298560" cy="637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56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 y="8562"/>
            <a:ext cx="304495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385" y="1844824"/>
            <a:ext cx="6200653" cy="366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625244"/>
            <a:ext cx="616199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40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8710" cy="467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14" y="5608260"/>
            <a:ext cx="34004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5861744"/>
            <a:ext cx="3947940" cy="369332"/>
          </a:xfrm>
          <a:prstGeom prst="rect">
            <a:avLst/>
          </a:prstGeom>
          <a:noFill/>
        </p:spPr>
        <p:txBody>
          <a:bodyPr wrap="none" rtlCol="0">
            <a:spAutoFit/>
          </a:bodyPr>
          <a:lstStyle/>
          <a:p>
            <a:r>
              <a:rPr lang="en-US" dirty="0"/>
              <a:t>Complex behaviors from simple rules…</a:t>
            </a:r>
            <a:endParaRPr lang="el-GR" dirty="0"/>
          </a:p>
        </p:txBody>
      </p:sp>
    </p:spTree>
    <p:extLst>
      <p:ext uri="{BB962C8B-B14F-4D97-AF65-F5344CB8AC3E}">
        <p14:creationId xmlns:p14="http://schemas.microsoft.com/office/powerpoint/2010/main" val="2438555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 y="0"/>
            <a:ext cx="9114440"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08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42" y="-99392"/>
            <a:ext cx="6110238" cy="629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44100" y="332656"/>
            <a:ext cx="3312368" cy="1200329"/>
          </a:xfrm>
          <a:prstGeom prst="rect">
            <a:avLst/>
          </a:prstGeom>
          <a:ln w="57150">
            <a:solidFill>
              <a:srgbClr val="FF0000"/>
            </a:solidFill>
          </a:ln>
        </p:spPr>
        <p:txBody>
          <a:bodyPr wrap="square">
            <a:spAutoFit/>
          </a:bodyPr>
          <a:lstStyle/>
          <a:p>
            <a:r>
              <a:rPr lang="en-US" b="1" dirty="0">
                <a:solidFill>
                  <a:srgbClr val="FF0000"/>
                </a:solidFill>
              </a:rPr>
              <a:t>Random systems</a:t>
            </a:r>
            <a:r>
              <a:rPr lang="en-US" dirty="0"/>
              <a:t>: the behavior of each component is i</a:t>
            </a:r>
            <a:r>
              <a:rPr lang="en-US" b="1" dirty="0">
                <a:solidFill>
                  <a:srgbClr val="FF0000"/>
                </a:solidFill>
              </a:rPr>
              <a:t>ndependent</a:t>
            </a:r>
            <a:r>
              <a:rPr lang="en-US" dirty="0"/>
              <a:t> from the behavior of all other components.</a:t>
            </a:r>
            <a:endParaRPr lang="el-GR" dirty="0"/>
          </a:p>
        </p:txBody>
      </p:sp>
      <p:sp>
        <p:nvSpPr>
          <p:cNvPr id="5" name="Rectangle 4"/>
          <p:cNvSpPr/>
          <p:nvPr/>
        </p:nvSpPr>
        <p:spPr>
          <a:xfrm>
            <a:off x="5859354" y="1700808"/>
            <a:ext cx="3298552" cy="2308324"/>
          </a:xfrm>
          <a:prstGeom prst="rect">
            <a:avLst/>
          </a:prstGeom>
          <a:ln w="57150">
            <a:solidFill>
              <a:schemeClr val="accent1"/>
            </a:solidFill>
          </a:ln>
        </p:spPr>
        <p:txBody>
          <a:bodyPr wrap="square">
            <a:spAutoFit/>
          </a:bodyPr>
          <a:lstStyle/>
          <a:p>
            <a:r>
              <a:rPr lang="en-US" b="1" dirty="0">
                <a:solidFill>
                  <a:srgbClr val="0070C0"/>
                </a:solidFill>
              </a:rPr>
              <a:t>Coherent systems</a:t>
            </a:r>
            <a:r>
              <a:rPr lang="en-US" dirty="0"/>
              <a:t>: all</a:t>
            </a:r>
          </a:p>
          <a:p>
            <a:r>
              <a:rPr lang="en-US" dirty="0"/>
              <a:t>components exhibit the </a:t>
            </a:r>
            <a:r>
              <a:rPr lang="en-US" b="1" dirty="0">
                <a:solidFill>
                  <a:schemeClr val="tx2">
                    <a:lumMod val="60000"/>
                    <a:lumOff val="40000"/>
                  </a:schemeClr>
                </a:solidFill>
              </a:rPr>
              <a:t>same behavior</a:t>
            </a:r>
            <a:r>
              <a:rPr lang="en-US" dirty="0"/>
              <a:t>; e.g., the behavior (location, orientation, and velocity) of one part of the</a:t>
            </a:r>
          </a:p>
          <a:p>
            <a:r>
              <a:rPr lang="en-US" dirty="0"/>
              <a:t>cannon ball </a:t>
            </a:r>
            <a:r>
              <a:rPr lang="en-US" b="1" dirty="0">
                <a:solidFill>
                  <a:srgbClr val="0070C0"/>
                </a:solidFill>
              </a:rPr>
              <a:t>completely determines the behavior of the other parts.</a:t>
            </a:r>
            <a:endParaRPr lang="el-GR" b="1" dirty="0">
              <a:solidFill>
                <a:srgbClr val="0070C0"/>
              </a:solidFill>
            </a:endParaRPr>
          </a:p>
        </p:txBody>
      </p:sp>
      <p:sp>
        <p:nvSpPr>
          <p:cNvPr id="6" name="Rectangle 5"/>
          <p:cNvSpPr/>
          <p:nvPr/>
        </p:nvSpPr>
        <p:spPr>
          <a:xfrm>
            <a:off x="5859354" y="4272677"/>
            <a:ext cx="3297114" cy="2031325"/>
          </a:xfrm>
          <a:prstGeom prst="rect">
            <a:avLst/>
          </a:prstGeom>
        </p:spPr>
        <p:txBody>
          <a:bodyPr wrap="square">
            <a:spAutoFit/>
          </a:bodyPr>
          <a:lstStyle/>
          <a:p>
            <a:r>
              <a:rPr lang="en-US" dirty="0"/>
              <a:t> </a:t>
            </a:r>
            <a:r>
              <a:rPr lang="en-US" b="1" dirty="0">
                <a:solidFill>
                  <a:srgbClr val="00B050"/>
                </a:solidFill>
              </a:rPr>
              <a:t>Correlated systems </a:t>
            </a:r>
            <a:r>
              <a:rPr lang="en-US" dirty="0"/>
              <a:t>lie between these two extremes:</a:t>
            </a:r>
          </a:p>
          <a:p>
            <a:r>
              <a:rPr lang="en-US" dirty="0"/>
              <a:t>the behaviors of the system’s </a:t>
            </a:r>
            <a:r>
              <a:rPr lang="en-US" b="1" dirty="0">
                <a:solidFill>
                  <a:srgbClr val="00B050"/>
                </a:solidFill>
              </a:rPr>
              <a:t>components do depend on one another</a:t>
            </a:r>
            <a:r>
              <a:rPr lang="en-US" dirty="0"/>
              <a:t>, but </a:t>
            </a:r>
            <a:r>
              <a:rPr lang="en-US" b="1" i="1" dirty="0"/>
              <a:t>not so strongly </a:t>
            </a:r>
            <a:r>
              <a:rPr lang="en-US" dirty="0"/>
              <a:t>that every component acts in the same way; </a:t>
            </a:r>
            <a:endParaRPr lang="el-GR" dirty="0"/>
          </a:p>
        </p:txBody>
      </p:sp>
      <p:sp>
        <p:nvSpPr>
          <p:cNvPr id="7" name="Rectangle 6"/>
          <p:cNvSpPr/>
          <p:nvPr/>
        </p:nvSpPr>
        <p:spPr>
          <a:xfrm>
            <a:off x="3059832" y="6196356"/>
            <a:ext cx="7466226" cy="646331"/>
          </a:xfrm>
          <a:prstGeom prst="rect">
            <a:avLst/>
          </a:prstGeom>
        </p:spPr>
        <p:txBody>
          <a:bodyPr wrap="square">
            <a:spAutoFit/>
          </a:bodyPr>
          <a:lstStyle/>
          <a:p>
            <a:r>
              <a:rPr lang="en-US" dirty="0"/>
              <a:t>e.g., the shape of one part of a snowflake is correlated with but </a:t>
            </a:r>
          </a:p>
          <a:p>
            <a:r>
              <a:rPr lang="en-US" dirty="0"/>
              <a:t>does not completely determine the shape of the other parts.</a:t>
            </a:r>
          </a:p>
        </p:txBody>
      </p:sp>
      <p:sp>
        <p:nvSpPr>
          <p:cNvPr id="8" name="Rectangle 7"/>
          <p:cNvSpPr/>
          <p:nvPr/>
        </p:nvSpPr>
        <p:spPr>
          <a:xfrm>
            <a:off x="179512" y="1916832"/>
            <a:ext cx="1512168" cy="122413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166231" y="620688"/>
            <a:ext cx="1512168"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166231" y="3293368"/>
            <a:ext cx="1512168" cy="12241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58843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Synchronization in Nature</a:t>
            </a:r>
            <a:endParaRPr lang="el-GR" dirty="0"/>
          </a:p>
        </p:txBody>
      </p:sp>
      <p:sp>
        <p:nvSpPr>
          <p:cNvPr id="3" name="Content Placeholder 2"/>
          <p:cNvSpPr>
            <a:spLocks noGrp="1"/>
          </p:cNvSpPr>
          <p:nvPr>
            <p:ph idx="1"/>
          </p:nvPr>
        </p:nvSpPr>
        <p:spPr/>
        <p:txBody>
          <a:bodyPr/>
          <a:lstStyle/>
          <a:p>
            <a:r>
              <a:rPr lang="en-US" dirty="0"/>
              <a:t>Fireflies flashing</a:t>
            </a:r>
          </a:p>
          <a:p>
            <a:r>
              <a:rPr lang="en-US" dirty="0"/>
              <a:t>Crickets chirping</a:t>
            </a:r>
          </a:p>
          <a:p>
            <a:r>
              <a:rPr lang="en-US" dirty="0"/>
              <a:t>Neurons firing</a:t>
            </a:r>
          </a:p>
          <a:p>
            <a:r>
              <a:rPr lang="en-US" dirty="0"/>
              <a:t>Heart cells beating</a:t>
            </a:r>
            <a:endParaRPr lang="el-GR" dirty="0"/>
          </a:p>
        </p:txBody>
      </p:sp>
    </p:spTree>
    <p:extLst>
      <p:ext uri="{BB962C8B-B14F-4D97-AF65-F5344CB8AC3E}">
        <p14:creationId xmlns:p14="http://schemas.microsoft.com/office/powerpoint/2010/main" val="336289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49607"/>
            <a:ext cx="7882260" cy="589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44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50757"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4067944" y="476672"/>
            <a:ext cx="15121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39952" y="2132856"/>
            <a:ext cx="18722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48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50757"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 y="3181350"/>
            <a:ext cx="67532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4067944" y="476672"/>
            <a:ext cx="15121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39952" y="2132856"/>
            <a:ext cx="18722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536" y="4221088"/>
            <a:ext cx="15121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7544" y="6165304"/>
            <a:ext cx="15121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7936" y="4869160"/>
            <a:ext cx="12157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5752" y="5157192"/>
            <a:ext cx="30201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63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US" dirty="0"/>
              <a:t>Complex System</a:t>
            </a:r>
            <a:endParaRPr lang="el-GR" dirty="0"/>
          </a:p>
        </p:txBody>
      </p:sp>
      <p:sp>
        <p:nvSpPr>
          <p:cNvPr id="3" name="Content Placeholder 2"/>
          <p:cNvSpPr>
            <a:spLocks noGrp="1"/>
          </p:cNvSpPr>
          <p:nvPr>
            <p:ph idx="1"/>
          </p:nvPr>
        </p:nvSpPr>
        <p:spPr>
          <a:xfrm>
            <a:off x="0" y="980728"/>
            <a:ext cx="9324528" cy="5616624"/>
          </a:xfrm>
        </p:spPr>
        <p:txBody>
          <a:bodyPr>
            <a:normAutofit fontScale="92500" lnSpcReduction="10000"/>
          </a:bodyPr>
          <a:lstStyle/>
          <a:p>
            <a:r>
              <a:rPr lang="en-US" sz="2600" dirty="0"/>
              <a:t>A system of </a:t>
            </a:r>
            <a:r>
              <a:rPr lang="en-US" sz="2600" b="1" i="1" dirty="0">
                <a:solidFill>
                  <a:srgbClr val="FF0000"/>
                </a:solidFill>
              </a:rPr>
              <a:t>large</a:t>
            </a:r>
            <a:r>
              <a:rPr lang="en-US" sz="2600" b="1" dirty="0">
                <a:solidFill>
                  <a:srgbClr val="FF0000"/>
                </a:solidFill>
              </a:rPr>
              <a:t> networks of components </a:t>
            </a:r>
            <a:r>
              <a:rPr lang="en-US" sz="2600" dirty="0"/>
              <a:t>with </a:t>
            </a:r>
            <a:r>
              <a:rPr lang="en-US" sz="2600" b="1" i="1" dirty="0">
                <a:solidFill>
                  <a:srgbClr val="00B050"/>
                </a:solidFill>
              </a:rPr>
              <a:t>no central </a:t>
            </a:r>
            <a:r>
              <a:rPr lang="en-US" sz="2600" b="1" dirty="0">
                <a:solidFill>
                  <a:srgbClr val="00B050"/>
                </a:solidFill>
              </a:rPr>
              <a:t>control </a:t>
            </a:r>
            <a:r>
              <a:rPr lang="en-US" sz="2600" dirty="0"/>
              <a:t>&amp; </a:t>
            </a:r>
            <a:r>
              <a:rPr lang="en-US" sz="2600" b="1" i="1" dirty="0">
                <a:solidFill>
                  <a:srgbClr val="0070C0"/>
                </a:solidFill>
              </a:rPr>
              <a:t>simple</a:t>
            </a:r>
            <a:r>
              <a:rPr lang="en-US" sz="2600" b="1" dirty="0">
                <a:solidFill>
                  <a:srgbClr val="0070C0"/>
                </a:solidFill>
              </a:rPr>
              <a:t> rules of operation </a:t>
            </a:r>
            <a:r>
              <a:rPr lang="en-US" sz="2600" dirty="0"/>
              <a:t>give rise to </a:t>
            </a:r>
            <a:r>
              <a:rPr lang="en-US" sz="2600" b="1" i="1" dirty="0"/>
              <a:t>complex collective </a:t>
            </a:r>
            <a:r>
              <a:rPr lang="en-US" sz="2600" b="1" dirty="0"/>
              <a:t>behavior, sophisticated information processing &amp; adaptation via learning or evolution</a:t>
            </a:r>
          </a:p>
          <a:p>
            <a:pPr lvl="1"/>
            <a:r>
              <a:rPr lang="en-US" sz="2600" dirty="0"/>
              <a:t>does </a:t>
            </a:r>
            <a:r>
              <a:rPr lang="en-US" sz="2600" b="1" i="1" dirty="0"/>
              <a:t>not</a:t>
            </a:r>
            <a:r>
              <a:rPr lang="en-US" sz="2600" dirty="0"/>
              <a:t> yield to </a:t>
            </a:r>
            <a:r>
              <a:rPr lang="en-US" sz="2600" b="1" dirty="0"/>
              <a:t>compact form of representation </a:t>
            </a:r>
            <a:r>
              <a:rPr lang="en-US" sz="2600" dirty="0"/>
              <a:t>&amp; description (e.g., elegant mathematical descriptions, like Maxwell or Newton’s equations) </a:t>
            </a:r>
          </a:p>
          <a:p>
            <a:pPr lvl="1"/>
            <a:r>
              <a:rPr lang="en-US" sz="2600" dirty="0"/>
              <a:t>“encodes long histories” (so it is difficult to find compact forms) </a:t>
            </a:r>
          </a:p>
          <a:p>
            <a:pPr lvl="1"/>
            <a:r>
              <a:rPr lang="en-US" sz="2600" dirty="0"/>
              <a:t>extracts this information from the environment &amp; uses it to behave </a:t>
            </a:r>
            <a:r>
              <a:rPr lang="en-US" sz="2600" b="1" dirty="0"/>
              <a:t>adaptively</a:t>
            </a:r>
          </a:p>
          <a:p>
            <a:r>
              <a:rPr lang="en-US" sz="2600" dirty="0"/>
              <a:t>As the system evolves, its components </a:t>
            </a:r>
            <a:r>
              <a:rPr lang="en-US" sz="2600" b="1" dirty="0"/>
              <a:t>interact</a:t>
            </a:r>
            <a:r>
              <a:rPr lang="en-US" sz="2600" dirty="0"/>
              <a:t>, </a:t>
            </a:r>
            <a:r>
              <a:rPr lang="en-US" sz="2600" b="1" dirty="0"/>
              <a:t>are learning</a:t>
            </a:r>
            <a:r>
              <a:rPr lang="en-US" sz="2600" dirty="0"/>
              <a:t>, potentially modifying their behavior, leading to interesting dynamics, emergent behavior</a:t>
            </a:r>
          </a:p>
          <a:p>
            <a:pPr marL="400050" lvl="1" indent="0">
              <a:buNone/>
            </a:pPr>
            <a:r>
              <a:rPr lang="en-US" sz="2600" dirty="0"/>
              <a:t>           In some cases, unpredictable behavior</a:t>
            </a:r>
          </a:p>
          <a:p>
            <a:r>
              <a:rPr lang="en-US" sz="2600" dirty="0"/>
              <a:t>Have </a:t>
            </a:r>
            <a:r>
              <a:rPr lang="en-US" sz="2600" b="1" dirty="0"/>
              <a:t>scaling properties</a:t>
            </a:r>
            <a:r>
              <a:rPr lang="en-US" sz="2600" dirty="0"/>
              <a:t> (e.g., power laws) or fractal structures</a:t>
            </a:r>
          </a:p>
          <a:p>
            <a:endParaRPr lang="el-GR" sz="2400" dirty="0"/>
          </a:p>
        </p:txBody>
      </p:sp>
    </p:spTree>
    <p:extLst>
      <p:ext uri="{BB962C8B-B14F-4D97-AF65-F5344CB8AC3E}">
        <p14:creationId xmlns:p14="http://schemas.microsoft.com/office/powerpoint/2010/main" val="289317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144000" cy="4525963"/>
          </a:xfrm>
        </p:spPr>
        <p:txBody>
          <a:bodyPr>
            <a:normAutofit/>
          </a:bodyPr>
          <a:lstStyle/>
          <a:p>
            <a:pPr marL="0" indent="0">
              <a:buNone/>
            </a:pPr>
            <a:r>
              <a:rPr lang="en-US" sz="2400" dirty="0"/>
              <a:t> A theoretical computer scientist approach: </a:t>
            </a:r>
            <a:endParaRPr lang="el-GR" sz="2400" dirty="0"/>
          </a:p>
          <a:p>
            <a:pPr marL="0" indent="0">
              <a:buNone/>
            </a:pPr>
            <a:r>
              <a:rPr lang="el-GR" sz="2400" dirty="0"/>
              <a:t>      </a:t>
            </a:r>
            <a:r>
              <a:rPr lang="en-US" sz="2400" dirty="0"/>
              <a:t>give me a quantity of the system and I can try to tell you </a:t>
            </a:r>
            <a:endParaRPr lang="el-GR" sz="2400" dirty="0"/>
          </a:p>
          <a:p>
            <a:pPr marL="0" indent="0">
              <a:buNone/>
            </a:pPr>
            <a:r>
              <a:rPr lang="el-GR" sz="2400" dirty="0"/>
              <a:t>   </a:t>
            </a:r>
            <a:r>
              <a:rPr lang="en-US" sz="2400" dirty="0"/>
              <a:t>how </a:t>
            </a:r>
            <a:r>
              <a:rPr lang="en-US" sz="2400" dirty="0">
                <a:solidFill>
                  <a:srgbClr val="FF0000"/>
                </a:solidFill>
              </a:rPr>
              <a:t>hard is to computationally </a:t>
            </a:r>
            <a:r>
              <a:rPr lang="en-US" sz="2400" dirty="0"/>
              <a:t>estimate this quantity in terms of resources, e.g., time, memory, message exchanged (communication), energy.</a:t>
            </a:r>
          </a:p>
          <a:p>
            <a:pPr marL="0" indent="0">
              <a:buNone/>
            </a:pPr>
            <a:endParaRPr lang="el-GR" sz="2400" dirty="0"/>
          </a:p>
        </p:txBody>
      </p:sp>
    </p:spTree>
    <p:extLst>
      <p:ext uri="{BB962C8B-B14F-4D97-AF65-F5344CB8AC3E}">
        <p14:creationId xmlns:p14="http://schemas.microsoft.com/office/powerpoint/2010/main" val="27035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49911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077" y="5081473"/>
            <a:ext cx="8964488" cy="1754326"/>
          </a:xfrm>
          <a:prstGeom prst="rect">
            <a:avLst/>
          </a:prstGeom>
        </p:spPr>
        <p:txBody>
          <a:bodyPr wrap="square">
            <a:spAutoFit/>
          </a:bodyPr>
          <a:lstStyle/>
          <a:p>
            <a:r>
              <a:rPr lang="en-US" dirty="0"/>
              <a:t>The fat-tailed distribution may appear more stable due to the lower probability of</a:t>
            </a:r>
          </a:p>
          <a:p>
            <a:r>
              <a:rPr lang="en-US" dirty="0"/>
              <a:t>small-scale fluctuations and the fact that samples from the distribution may not contain any extreme events. </a:t>
            </a:r>
          </a:p>
          <a:p>
            <a:r>
              <a:rPr lang="en-US" b="1" dirty="0">
                <a:solidFill>
                  <a:srgbClr val="FF0000"/>
                </a:solidFill>
              </a:rPr>
              <a:t>However, sooner or later, a </a:t>
            </a:r>
            <a:r>
              <a:rPr lang="en-US" b="1" i="1" dirty="0">
                <a:solidFill>
                  <a:srgbClr val="FF0000"/>
                </a:solidFill>
              </a:rPr>
              <a:t>fat-tailed</a:t>
            </a:r>
            <a:r>
              <a:rPr lang="en-US" b="1" dirty="0">
                <a:solidFill>
                  <a:srgbClr val="FF0000"/>
                </a:solidFill>
              </a:rPr>
              <a:t> distribution will produce </a:t>
            </a:r>
            <a:r>
              <a:rPr lang="en-US" b="1" i="1" dirty="0">
                <a:solidFill>
                  <a:srgbClr val="FF0000"/>
                </a:solidFill>
              </a:rPr>
              <a:t>an extreme </a:t>
            </a:r>
            <a:r>
              <a:rPr lang="en-US" b="1" dirty="0">
                <a:solidFill>
                  <a:srgbClr val="FF0000"/>
                </a:solidFill>
              </a:rPr>
              <a:t>event</a:t>
            </a:r>
            <a:r>
              <a:rPr lang="en-US" dirty="0"/>
              <a:t>, </a:t>
            </a:r>
          </a:p>
          <a:p>
            <a:r>
              <a:rPr lang="en-US" dirty="0"/>
              <a:t>while one could wait thousands of lifetimes of the universe before a normal distribution produces a similarly extreme event. </a:t>
            </a:r>
          </a:p>
        </p:txBody>
      </p:sp>
      <p:sp>
        <p:nvSpPr>
          <p:cNvPr id="5" name="Rectangle 4"/>
          <p:cNvSpPr/>
          <p:nvPr/>
        </p:nvSpPr>
        <p:spPr>
          <a:xfrm>
            <a:off x="3059832" y="476672"/>
            <a:ext cx="5976664" cy="1200329"/>
          </a:xfrm>
          <a:prstGeom prst="rect">
            <a:avLst/>
          </a:prstGeom>
          <a:ln w="57150">
            <a:solidFill>
              <a:srgbClr val="FF0000"/>
            </a:solidFill>
          </a:ln>
        </p:spPr>
        <p:txBody>
          <a:bodyPr wrap="square">
            <a:spAutoFit/>
          </a:bodyPr>
          <a:lstStyle/>
          <a:p>
            <a:r>
              <a:rPr lang="en-US" dirty="0"/>
              <a:t>When the underlying probability distributions have </a:t>
            </a:r>
            <a:r>
              <a:rPr lang="en-US" b="1" dirty="0"/>
              <a:t>fat tails</a:t>
            </a:r>
            <a:r>
              <a:rPr lang="en-US" dirty="0"/>
              <a:t>, standard statistical methods often break down, leading to potentially </a:t>
            </a:r>
            <a:r>
              <a:rPr lang="en-US" b="1" dirty="0"/>
              <a:t>severe underestimates </a:t>
            </a:r>
            <a:r>
              <a:rPr lang="en-US" dirty="0"/>
              <a:t>of the probabilities of extreme events.</a:t>
            </a:r>
          </a:p>
        </p:txBody>
      </p:sp>
      <p:sp>
        <p:nvSpPr>
          <p:cNvPr id="2" name="Rectangle 1"/>
          <p:cNvSpPr/>
          <p:nvPr/>
        </p:nvSpPr>
        <p:spPr>
          <a:xfrm>
            <a:off x="2405633" y="1916832"/>
            <a:ext cx="4320480" cy="646331"/>
          </a:xfrm>
          <a:prstGeom prst="rect">
            <a:avLst/>
          </a:prstGeom>
        </p:spPr>
        <p:txBody>
          <a:bodyPr wrap="square">
            <a:spAutoFit/>
          </a:bodyPr>
          <a:lstStyle/>
          <a:p>
            <a:r>
              <a:rPr lang="en-US" b="1" dirty="0">
                <a:solidFill>
                  <a:schemeClr val="accent1">
                    <a:lumMod val="75000"/>
                  </a:schemeClr>
                </a:solidFill>
              </a:rPr>
              <a:t>normal</a:t>
            </a:r>
            <a:r>
              <a:rPr lang="en-US" dirty="0"/>
              <a:t> distribution (thin-tailed) &amp; </a:t>
            </a:r>
          </a:p>
          <a:p>
            <a:r>
              <a:rPr lang="en-US" dirty="0"/>
              <a:t>a </a:t>
            </a:r>
            <a:r>
              <a:rPr lang="en-US" dirty="0">
                <a:solidFill>
                  <a:schemeClr val="bg2">
                    <a:lumMod val="50000"/>
                  </a:schemeClr>
                </a:solidFill>
              </a:rPr>
              <a:t>power-law decay </a:t>
            </a:r>
            <a:r>
              <a:rPr lang="en-US" dirty="0"/>
              <a:t>distribution (fat-tailed)</a:t>
            </a:r>
            <a:endParaRPr lang="el-GR" dirty="0"/>
          </a:p>
        </p:txBody>
      </p:sp>
      <p:sp>
        <p:nvSpPr>
          <p:cNvPr id="3" name="Rectangle 2"/>
          <p:cNvSpPr/>
          <p:nvPr/>
        </p:nvSpPr>
        <p:spPr>
          <a:xfrm>
            <a:off x="0" y="3573016"/>
            <a:ext cx="9324528" cy="646331"/>
          </a:xfrm>
          <a:prstGeom prst="rect">
            <a:avLst/>
          </a:prstGeom>
        </p:spPr>
        <p:txBody>
          <a:bodyPr wrap="square">
            <a:spAutoFit/>
          </a:bodyPr>
          <a:lstStyle/>
          <a:p>
            <a:r>
              <a:rPr lang="en-US" dirty="0"/>
              <a:t>The axes of this graph are </a:t>
            </a:r>
            <a:r>
              <a:rPr lang="en-US" i="1" dirty="0"/>
              <a:t>truncated</a:t>
            </a:r>
            <a:r>
              <a:rPr lang="en-US" dirty="0"/>
              <a:t>; the fat-tailed distribution can, with small but </a:t>
            </a:r>
            <a:r>
              <a:rPr lang="en-US" i="1" dirty="0"/>
              <a:t>non-negligible</a:t>
            </a:r>
            <a:r>
              <a:rPr lang="en-US" dirty="0"/>
              <a:t> probability (0.04%), produce events with a scale of one million or more.</a:t>
            </a:r>
          </a:p>
        </p:txBody>
      </p:sp>
    </p:spTree>
    <p:extLst>
      <p:ext uri="{BB962C8B-B14F-4D97-AF65-F5344CB8AC3E}">
        <p14:creationId xmlns:p14="http://schemas.microsoft.com/office/powerpoint/2010/main" val="408632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143000"/>
          </a:xfrm>
        </p:spPr>
        <p:txBody>
          <a:bodyPr>
            <a:normAutofit fontScale="90000"/>
          </a:bodyPr>
          <a:lstStyle/>
          <a:p>
            <a:r>
              <a:rPr lang="en-US" dirty="0"/>
              <a:t>Thermodynamic  &amp; Statistical Mechanics</a:t>
            </a:r>
            <a:br>
              <a:rPr lang="en-US" dirty="0"/>
            </a:br>
            <a:r>
              <a:rPr lang="en-US" b="1" dirty="0">
                <a:solidFill>
                  <a:srgbClr val="0070C0"/>
                </a:solidFill>
              </a:rPr>
              <a:t>Entropy</a:t>
            </a:r>
            <a:endParaRPr lang="el-GR" b="1" dirty="0">
              <a:solidFill>
                <a:srgbClr val="0070C0"/>
              </a:solidFill>
            </a:endParaRPr>
          </a:p>
        </p:txBody>
      </p:sp>
      <p:sp>
        <p:nvSpPr>
          <p:cNvPr id="3" name="Content Placeholder 2"/>
          <p:cNvSpPr>
            <a:spLocks noGrp="1"/>
          </p:cNvSpPr>
          <p:nvPr>
            <p:ph sz="half" idx="1"/>
          </p:nvPr>
        </p:nvSpPr>
        <p:spPr>
          <a:xfrm>
            <a:off x="-108520" y="1600200"/>
            <a:ext cx="4495800" cy="4525963"/>
          </a:xfrm>
        </p:spPr>
        <p:txBody>
          <a:bodyPr/>
          <a:lstStyle/>
          <a:p>
            <a:r>
              <a:rPr lang="en-US" sz="2400" dirty="0"/>
              <a:t>Measures the amount of heat loss when energy is transformed to work</a:t>
            </a:r>
          </a:p>
          <a:p>
            <a:r>
              <a:rPr lang="en-US" sz="2400" dirty="0"/>
              <a:t>Heat loss ~ “disorder”</a:t>
            </a:r>
          </a:p>
          <a:p>
            <a:r>
              <a:rPr lang="en-US" sz="2400" dirty="0"/>
              <a:t>Theory is specific to heat</a:t>
            </a:r>
            <a:endParaRPr lang="el-GR" sz="2400" dirty="0"/>
          </a:p>
        </p:txBody>
      </p:sp>
      <p:sp>
        <p:nvSpPr>
          <p:cNvPr id="4" name="Content Placeholder 3"/>
          <p:cNvSpPr>
            <a:spLocks noGrp="1"/>
          </p:cNvSpPr>
          <p:nvPr>
            <p:ph sz="half" idx="2"/>
          </p:nvPr>
        </p:nvSpPr>
        <p:spPr>
          <a:xfrm>
            <a:off x="3995936" y="1600200"/>
            <a:ext cx="5324400" cy="4525963"/>
          </a:xfrm>
        </p:spPr>
        <p:txBody>
          <a:bodyPr>
            <a:normAutofit/>
          </a:bodyPr>
          <a:lstStyle/>
          <a:p>
            <a:r>
              <a:rPr lang="en-US" sz="2400" dirty="0"/>
              <a:t>Measures the number of possible microstates that lead to a macrostate</a:t>
            </a:r>
          </a:p>
          <a:p>
            <a:r>
              <a:rPr lang="en-US" sz="2400" dirty="0"/>
              <a:t>Number of microstates ~ disorder</a:t>
            </a:r>
          </a:p>
          <a:p>
            <a:r>
              <a:rPr lang="en-US" sz="2400" dirty="0"/>
              <a:t>A more general theory</a:t>
            </a:r>
            <a:endParaRPr lang="el-GR" sz="2400" dirty="0"/>
          </a:p>
        </p:txBody>
      </p:sp>
      <p:sp>
        <p:nvSpPr>
          <p:cNvPr id="5" name="Rectangle 4"/>
          <p:cNvSpPr/>
          <p:nvPr/>
        </p:nvSpPr>
        <p:spPr>
          <a:xfrm>
            <a:off x="539552" y="5388024"/>
            <a:ext cx="7704856" cy="461665"/>
          </a:xfrm>
          <a:prstGeom prst="rect">
            <a:avLst/>
          </a:prstGeom>
          <a:ln w="57150">
            <a:solidFill>
              <a:srgbClr val="FF0000"/>
            </a:solidFill>
          </a:ln>
        </p:spPr>
        <p:txBody>
          <a:bodyPr wrap="square">
            <a:spAutoFit/>
          </a:bodyPr>
          <a:lstStyle/>
          <a:p>
            <a:r>
              <a:rPr lang="en-US" sz="2400" dirty="0"/>
              <a:t>System’s entropy: a measure of its number of possible states</a:t>
            </a:r>
            <a:endParaRPr lang="el-GR" sz="2400" dirty="0"/>
          </a:p>
        </p:txBody>
      </p:sp>
    </p:spTree>
    <p:extLst>
      <p:ext uri="{BB962C8B-B14F-4D97-AF65-F5344CB8AC3E}">
        <p14:creationId xmlns:p14="http://schemas.microsoft.com/office/powerpoint/2010/main" val="256652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Entropy</a:t>
            </a:r>
            <a:endParaRPr lang="el-GR" dirty="0"/>
          </a:p>
        </p:txBody>
      </p:sp>
      <p:sp>
        <p:nvSpPr>
          <p:cNvPr id="3" name="Content Placeholder 2"/>
          <p:cNvSpPr>
            <a:spLocks noGrp="1"/>
          </p:cNvSpPr>
          <p:nvPr>
            <p:ph idx="1"/>
          </p:nvPr>
        </p:nvSpPr>
        <p:spPr>
          <a:xfrm>
            <a:off x="0" y="1556792"/>
            <a:ext cx="8928992" cy="2260848"/>
          </a:xfrm>
        </p:spPr>
        <p:txBody>
          <a:bodyPr>
            <a:normAutofit fontScale="92500" lnSpcReduction="10000"/>
          </a:bodyPr>
          <a:lstStyle/>
          <a:p>
            <a:r>
              <a:rPr lang="en-US" sz="2400" dirty="0"/>
              <a:t>Suppose a set of events whose probabilities of occurrence are </a:t>
            </a:r>
          </a:p>
          <a:p>
            <a:endParaRPr lang="en-US" sz="2400" dirty="0"/>
          </a:p>
          <a:p>
            <a:r>
              <a:rPr lang="en-US" sz="2400" dirty="0"/>
              <a:t>These probabilities are known </a:t>
            </a:r>
            <a:r>
              <a:rPr lang="en-US" sz="2400" b="1" dirty="0">
                <a:solidFill>
                  <a:srgbClr val="FF0000"/>
                </a:solidFill>
              </a:rPr>
              <a:t>but that is all we know concerning which event will occur.</a:t>
            </a:r>
          </a:p>
          <a:p>
            <a:pPr marL="0" indent="0">
              <a:buNone/>
            </a:pPr>
            <a:r>
              <a:rPr lang="en-US" sz="2400" b="1" dirty="0">
                <a:solidFill>
                  <a:srgbClr val="0070C0"/>
                </a:solidFill>
              </a:rPr>
              <a:t>     Can we find a measure of how uncertain we are of the outcome?</a:t>
            </a:r>
          </a:p>
          <a:p>
            <a:pPr marL="0" indent="0">
              <a:buNone/>
            </a:pPr>
            <a:r>
              <a:rPr lang="en-US" sz="2400" b="1" dirty="0">
                <a:solidFill>
                  <a:srgbClr val="0070C0"/>
                </a:solidFill>
              </a:rPr>
              <a:t>                                   </a:t>
            </a:r>
            <a:r>
              <a:rPr lang="en-US" sz="2400" dirty="0"/>
              <a:t>That is, what is the </a:t>
            </a:r>
            <a:r>
              <a:rPr lang="en-US" sz="2400" b="1" dirty="0">
                <a:solidFill>
                  <a:srgbClr val="92D050"/>
                </a:solidFill>
              </a:rPr>
              <a:t>surprise factor</a:t>
            </a:r>
            <a:r>
              <a:rPr lang="en-US" sz="2400" dirty="0"/>
              <a:t>?</a:t>
            </a:r>
            <a:endParaRPr lang="el-G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95" y="4479912"/>
            <a:ext cx="9344395" cy="204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14802" y="6165304"/>
            <a:ext cx="6048672"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172819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051720" y="2232248"/>
            <a:ext cx="108012"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Straight Connector 5"/>
          <p:cNvCxnSpPr/>
          <p:nvPr/>
        </p:nvCxnSpPr>
        <p:spPr>
          <a:xfrm>
            <a:off x="1547664" y="5733256"/>
            <a:ext cx="61206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99381" y="4725144"/>
            <a:ext cx="117687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717837" y="5733256"/>
            <a:ext cx="1345637" cy="63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5580112" y="4365104"/>
            <a:ext cx="1345637" cy="63438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2964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8229600" cy="908720"/>
          </a:xfrm>
        </p:spPr>
        <p:txBody>
          <a:bodyPr/>
          <a:lstStyle/>
          <a:p>
            <a:r>
              <a:rPr lang="en-US" dirty="0"/>
              <a:t>Theorem</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10" y="1268760"/>
            <a:ext cx="8848201" cy="151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23867" y="2996952"/>
            <a:ext cx="4896544" cy="646331"/>
          </a:xfrm>
          <a:prstGeom prst="rect">
            <a:avLst/>
          </a:prstGeom>
        </p:spPr>
        <p:txBody>
          <a:bodyPr wrap="square">
            <a:spAutoFit/>
          </a:bodyPr>
          <a:lstStyle/>
          <a:p>
            <a:r>
              <a:rPr lang="en-US" dirty="0"/>
              <a:t>The constant K merely amounts to a choice of a unit of measure</a:t>
            </a:r>
            <a:endParaRPr lang="el-G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7" y="4725144"/>
            <a:ext cx="9407434" cy="154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7668344" y="5499374"/>
            <a:ext cx="14756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2210" y="5805264"/>
            <a:ext cx="346368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8199" y="2002683"/>
            <a:ext cx="3011708" cy="769441"/>
          </a:xfrm>
          <a:prstGeom prst="rect">
            <a:avLst/>
          </a:prstGeom>
          <a:noFill/>
          <a:ln w="57150">
            <a:solidFill>
              <a:srgbClr val="FF0000"/>
            </a:solidFill>
          </a:ln>
        </p:spPr>
        <p:txBody>
          <a:bodyPr wrap="square" rtlCol="0">
            <a:spAutoFit/>
          </a:bodyPr>
          <a:lstStyle/>
          <a:p>
            <a:r>
              <a:rPr lang="en-US" sz="2200" b="1" dirty="0"/>
              <a:t>Amount of information per symbol</a:t>
            </a:r>
          </a:p>
        </p:txBody>
      </p:sp>
      <p:cxnSp>
        <p:nvCxnSpPr>
          <p:cNvPr id="9" name="Straight Connector 8"/>
          <p:cNvCxnSpPr/>
          <p:nvPr/>
        </p:nvCxnSpPr>
        <p:spPr>
          <a:xfrm>
            <a:off x="2051720" y="6021288"/>
            <a:ext cx="5328592" cy="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47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2133</Words>
  <Application>Microsoft Office PowerPoint</Application>
  <PresentationFormat>On-screen Show (4:3)</PresentationFormat>
  <Paragraphs>153</Paragraphs>
  <Slides>33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PowerPoint Presentation</vt:lpstr>
      <vt:lpstr>PowerPoint Presentation</vt:lpstr>
      <vt:lpstr>Complex System</vt:lpstr>
      <vt:lpstr>PowerPoint Presentation</vt:lpstr>
      <vt:lpstr>PowerPoint Presentation</vt:lpstr>
      <vt:lpstr>Thermodynamic  &amp; Statistical Mechanics Entropy</vt:lpstr>
      <vt:lpstr>Introduction to Entropy</vt:lpstr>
      <vt:lpstr>Theorem</vt:lpstr>
      <vt:lpstr>Joint &amp; Conditional Entropy</vt:lpstr>
      <vt:lpstr>Mutual Information</vt:lpstr>
      <vt:lpstr>Complexity vs. Entropy</vt:lpstr>
      <vt:lpstr>Regular, Complex &amp; Random Systems: Complexity vs. Entropy</vt:lpstr>
      <vt:lpstr>Challenges for Measuring Organized Complexity</vt:lpstr>
      <vt:lpstr>PowerPoint Presentation</vt:lpstr>
      <vt:lpstr>Organization Measures</vt:lpstr>
      <vt:lpstr>PowerPoint Presentation</vt:lpstr>
      <vt:lpstr>Fractals</vt:lpstr>
      <vt:lpstr>Chaotic Behavior</vt:lpstr>
      <vt:lpstr>Excess Entropy</vt:lpstr>
      <vt:lpstr>PowerPoint Presentation</vt:lpstr>
      <vt:lpstr>Excess Entropy</vt:lpstr>
      <vt:lpstr>Self-dissimilarity</vt:lpstr>
      <vt:lpstr>PowerPoint Presentation</vt:lpstr>
      <vt:lpstr>PowerPoint Presentation</vt:lpstr>
      <vt:lpstr>PowerPoint Presentation</vt:lpstr>
      <vt:lpstr>PowerPoint Presentation</vt:lpstr>
      <vt:lpstr>PowerPoint Presentation</vt:lpstr>
      <vt:lpstr>PowerPoint Presentation</vt:lpstr>
      <vt:lpstr>Examples of Synchronization in Nature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Papadopouli</dc:creator>
  <cp:lastModifiedBy>Maria Papadopouli</cp:lastModifiedBy>
  <cp:revision>61</cp:revision>
  <dcterms:created xsi:type="dcterms:W3CDTF">2020-04-15T08:58:03Z</dcterms:created>
  <dcterms:modified xsi:type="dcterms:W3CDTF">2022-05-16T07:50:39Z</dcterms:modified>
</cp:coreProperties>
</file>