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326" r:id="rId35"/>
    <p:sldId id="289" r:id="rId36"/>
    <p:sldId id="317" r:id="rId37"/>
    <p:sldId id="318" r:id="rId38"/>
    <p:sldId id="324" r:id="rId39"/>
    <p:sldId id="319" r:id="rId40"/>
    <p:sldId id="322" r:id="rId41"/>
    <p:sldId id="323" r:id="rId42"/>
    <p:sldId id="320" r:id="rId43"/>
    <p:sldId id="321" r:id="rId44"/>
    <p:sldId id="316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298" r:id="rId54"/>
    <p:sldId id="325" r:id="rId55"/>
    <p:sldId id="299" r:id="rId56"/>
    <p:sldId id="300" r:id="rId57"/>
    <p:sldId id="301" r:id="rId58"/>
    <p:sldId id="302" r:id="rId59"/>
    <p:sldId id="303" r:id="rId60"/>
    <p:sldId id="304" r:id="rId61"/>
    <p:sldId id="305" r:id="rId62"/>
    <p:sldId id="306" r:id="rId63"/>
    <p:sldId id="307" r:id="rId64"/>
    <p:sldId id="308" r:id="rId65"/>
    <p:sldId id="309" r:id="rId66"/>
    <p:sldId id="310" r:id="rId67"/>
    <p:sldId id="311" r:id="rId68"/>
    <p:sldId id="312" r:id="rId69"/>
    <p:sldId id="313" r:id="rId70"/>
    <p:sldId id="314" r:id="rId71"/>
    <p:sldId id="315" r:id="rId72"/>
  </p:sldIdLst>
  <p:sldSz cx="12192000" cy="6858000"/>
  <p:notesSz cx="12192000" cy="6858000"/>
  <p:embeddedFontLst>
    <p:embeddedFont>
      <p:font typeface="AAPCDQ+Symbol" panose="05000000000000000000" charset="2"/>
      <p:regular r:id="rId74"/>
    </p:embeddedFont>
    <p:embeddedFont>
      <p:font typeface="Lucida Calligraphy" panose="03010101010101010101" pitchFamily="66" charset="0"/>
      <p:regular r:id="rId75"/>
    </p:embeddedFont>
    <p:embeddedFont>
      <p:font typeface="Cambria Math" panose="02040503050406030204" pitchFamily="18" charset="0"/>
      <p:regular r:id="rId76"/>
    </p:embeddedFont>
    <p:embeddedFont>
      <p:font typeface="Calibri Light" panose="020F0302020204030204" pitchFamily="34" charset="0"/>
      <p:regular r:id="rId77"/>
      <p:italic r:id="rId78"/>
    </p:embeddedFont>
    <p:embeddedFont>
      <p:font typeface="Garamond" panose="02020404030301010803" pitchFamily="18" charset="0"/>
      <p:regular r:id="rId79"/>
      <p:bold r:id="rId80"/>
      <p:italic r:id="rId81"/>
    </p:embeddedFont>
    <p:embeddedFont>
      <p:font typeface="Cambria" panose="02040503050406030204" pitchFamily="18" charset="0"/>
      <p:regular r:id="rId82"/>
      <p:bold r:id="rId83"/>
      <p:italic r:id="rId84"/>
      <p:boldItalic r:id="rId85"/>
    </p:embeddedFont>
    <p:embeddedFont>
      <p:font typeface="Calibri" panose="020F0502020204030204" pitchFamily="34" charset="0"/>
      <p:regular r:id="rId86"/>
      <p:bold r:id="rId87"/>
      <p:italic r:id="rId88"/>
      <p:boldItalic r:id="rId89"/>
    </p:embeddedFont>
  </p:embeddedFont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84" y="33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1.fntdata"/><Relationship Id="rId89" Type="http://schemas.openxmlformats.org/officeDocument/2006/relationships/font" Target="fonts/font16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.fntdata"/><Relationship Id="rId79" Type="http://schemas.openxmlformats.org/officeDocument/2006/relationships/font" Target="fonts/font6.fntdata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7.fntdata"/><Relationship Id="rId85" Type="http://schemas.openxmlformats.org/officeDocument/2006/relationships/font" Target="fonts/font12.fntdata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2.fntdata"/><Relationship Id="rId83" Type="http://schemas.openxmlformats.org/officeDocument/2006/relationships/font" Target="fonts/font10.fntdata"/><Relationship Id="rId88" Type="http://schemas.openxmlformats.org/officeDocument/2006/relationships/font" Target="fonts/font15.fnt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font" Target="fonts/font5.fntdata"/><Relationship Id="rId81" Type="http://schemas.openxmlformats.org/officeDocument/2006/relationships/font" Target="fonts/font8.fntdata"/><Relationship Id="rId86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3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4.fntdata"/><Relationship Id="rId61" Type="http://schemas.openxmlformats.org/officeDocument/2006/relationships/slide" Target="slides/slide60.xml"/><Relationship Id="rId82" Type="http://schemas.openxmlformats.org/officeDocument/2006/relationships/font" Target="fonts/font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C1C33-4E18-4949-A373-601AF0B6FF0B}" type="datetimeFigureOut">
              <a:rPr lang="el-GR" smtClean="0"/>
              <a:t>4/4/2022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1D992-641C-4BA3-B2BC-A24257D455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7149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Screenshots from the </a:t>
            </a:r>
            <a:r>
              <a:rPr lang="en-US" dirty="0" err="1" smtClean="0"/>
              <a:t>StatQuest</a:t>
            </a:r>
            <a:r>
              <a:rPr lang="en-US" dirty="0" smtClean="0"/>
              <a:t> youtube</a:t>
            </a:r>
            <a:r>
              <a:rPr lang="en-US" baseline="0" dirty="0" smtClean="0"/>
              <a:t> video https://www.youtube.com/watch?v=nk2CQITm_eo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D992-641C-4BA3-B2BC-A24257D45532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5397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d.uoc.g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7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5.png"/><Relationship Id="rId5" Type="http://schemas.openxmlformats.org/officeDocument/2006/relationships/image" Target="../media/image47.png"/><Relationship Id="rId10" Type="http://schemas.openxmlformats.org/officeDocument/2006/relationships/image" Target="../media/image54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46197" y="3829785"/>
            <a:ext cx="8098544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70C0"/>
                </a:solidFill>
                <a:latin typeface="Calibri"/>
                <a:cs typeface="Calibri"/>
              </a:rPr>
              <a:t>Lecture</a:t>
            </a:r>
            <a:r>
              <a:rPr sz="2800" b="1" spc="21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70C0"/>
                </a:solidFill>
                <a:latin typeface="Calibri"/>
                <a:cs typeface="Calibri"/>
              </a:rPr>
              <a:t>on Modeling</a:t>
            </a:r>
            <a:r>
              <a:rPr sz="2800" b="1" spc="18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0070C0"/>
                </a:solidFill>
                <a:latin typeface="Calibri"/>
                <a:cs typeface="Calibri"/>
              </a:rPr>
              <a:t>Tools</a:t>
            </a:r>
            <a:r>
              <a:rPr sz="2800" b="1" spc="49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b="1" spc="-23" dirty="0">
                <a:solidFill>
                  <a:srgbClr val="0070C0"/>
                </a:solidFill>
                <a:latin typeface="Calibri"/>
                <a:cs typeface="Calibri"/>
              </a:rPr>
              <a:t>for</a:t>
            </a:r>
            <a:r>
              <a:rPr sz="2800" b="1" spc="3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70C0"/>
                </a:solidFill>
                <a:latin typeface="Calibri"/>
                <a:cs typeface="Calibri"/>
              </a:rPr>
              <a:t>Clustering</a:t>
            </a:r>
            <a:r>
              <a:rPr sz="2800" b="1" spc="49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70C0"/>
                </a:solidFill>
                <a:latin typeface="Calibri"/>
                <a:cs typeface="Calibri"/>
              </a:rPr>
              <a:t>&amp; </a:t>
            </a:r>
            <a:r>
              <a:rPr sz="2800" b="1" spc="-10" dirty="0">
                <a:solidFill>
                  <a:srgbClr val="0070C0"/>
                </a:solidFill>
                <a:latin typeface="Calibri"/>
                <a:cs typeface="Calibri"/>
              </a:rPr>
              <a:t>Regression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92907" y="4553794"/>
            <a:ext cx="6763698" cy="630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98"/>
              </a:lnSpc>
              <a:spcBef>
                <a:spcPts val="0"/>
              </a:spcBef>
              <a:spcAft>
                <a:spcPts val="0"/>
              </a:spcAft>
            </a:pPr>
            <a:r>
              <a:rPr sz="2250" b="1" dirty="0">
                <a:solidFill>
                  <a:srgbClr val="000000"/>
                </a:solidFill>
                <a:latin typeface="Times New Roman"/>
                <a:cs typeface="Times New Roman"/>
              </a:rPr>
              <a:t>CS</a:t>
            </a:r>
            <a:r>
              <a:rPr sz="2250" b="1" spc="-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000000"/>
                </a:solidFill>
                <a:latin typeface="Times New Roman"/>
                <a:cs typeface="Times New Roman"/>
              </a:rPr>
              <a:t>– 590.21</a:t>
            </a:r>
            <a:r>
              <a:rPr sz="2250" b="1" spc="-1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000000"/>
                </a:solidFill>
                <a:latin typeface="Times New Roman"/>
                <a:cs typeface="Times New Roman"/>
              </a:rPr>
              <a:t>Analysis</a:t>
            </a:r>
            <a:r>
              <a:rPr sz="2250" b="1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2250" b="1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000000"/>
                </a:solidFill>
                <a:latin typeface="Times New Roman"/>
                <a:cs typeface="Times New Roman"/>
              </a:rPr>
              <a:t>Modeling</a:t>
            </a:r>
            <a:r>
              <a:rPr sz="225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000000"/>
                </a:solidFill>
                <a:latin typeface="Times New Roman"/>
                <a:cs typeface="Times New Roman"/>
              </a:rPr>
              <a:t>of Brain Networks</a:t>
            </a:r>
          </a:p>
          <a:p>
            <a:pPr marL="1780286" marR="0">
              <a:lnSpc>
                <a:spcPts val="1993"/>
              </a:lnSpc>
              <a:spcBef>
                <a:spcPts val="176"/>
              </a:spcBef>
              <a:spcAft>
                <a:spcPts val="0"/>
              </a:spcAft>
            </a:pPr>
            <a:r>
              <a:rPr sz="1800" u="sng" dirty="0">
                <a:solidFill>
                  <a:srgbClr val="0563C1"/>
                </a:solidFill>
                <a:latin typeface="Times New Roman"/>
                <a:cs typeface="Times New Roman"/>
                <a:hlinkClick r:id="rId3"/>
              </a:rPr>
              <a:t>Department</a:t>
            </a:r>
            <a:r>
              <a:rPr sz="1800" u="sng" spc="-15" dirty="0">
                <a:solidFill>
                  <a:srgbClr val="0563C1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sz="1800" u="sng" dirty="0">
                <a:solidFill>
                  <a:srgbClr val="0563C1"/>
                </a:solidFill>
                <a:latin typeface="Times New Roman"/>
                <a:cs typeface="Times New Roman"/>
                <a:hlinkClick r:id="rId3"/>
              </a:rPr>
              <a:t>of Computer Science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52897" y="5167756"/>
            <a:ext cx="1916014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University</a:t>
            </a:r>
            <a:r>
              <a:rPr sz="1800" spc="-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of Crete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9780" y="1965933"/>
            <a:ext cx="3183610" cy="1325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Example 1</a:t>
            </a:r>
          </a:p>
          <a:p>
            <a:pPr marL="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Well-defined</a:t>
            </a:r>
            <a:r>
              <a:rPr sz="28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clusters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(cont</a:t>
            </a:r>
            <a:r>
              <a:rPr sz="2800" spc="-5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66" dirty="0">
                <a:solidFill>
                  <a:srgbClr val="000000"/>
                </a:solidFill>
                <a:latin typeface="Calibri"/>
                <a:cs typeface="Calibri"/>
              </a:rPr>
              <a:t>’d)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1270318"/>
            <a:ext cx="1630792" cy="4719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Example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39" y="2124048"/>
            <a:ext cx="2972857" cy="898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Not so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well-defined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clusters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39" y="3565208"/>
            <a:ext cx="2286914" cy="1325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initial 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points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7" dirty="0">
                <a:solidFill>
                  <a:srgbClr val="000000"/>
                </a:solidFill>
                <a:latin typeface="Calibri"/>
                <a:cs typeface="Calibri"/>
              </a:rPr>
              <a:t>before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clustering.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1270318"/>
            <a:ext cx="1630792" cy="4719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Example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39" y="2124048"/>
            <a:ext cx="2972857" cy="898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Not so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well-defined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clusters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39" y="3565208"/>
            <a:ext cx="2286914" cy="1325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initial 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points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7" dirty="0">
                <a:solidFill>
                  <a:srgbClr val="000000"/>
                </a:solidFill>
                <a:latin typeface="Calibri"/>
                <a:cs typeface="Calibri"/>
              </a:rPr>
              <a:t>before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clustering.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1270318"/>
            <a:ext cx="1630792" cy="4719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Example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39" y="2124048"/>
            <a:ext cx="2972857" cy="898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Not so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well-defined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clusters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39" y="3565208"/>
            <a:ext cx="2286914" cy="1325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initial 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points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7" dirty="0">
                <a:solidFill>
                  <a:srgbClr val="000000"/>
                </a:solidFill>
                <a:latin typeface="Calibri"/>
                <a:cs typeface="Calibri"/>
              </a:rPr>
              <a:t>before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clustering.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39" y="5272658"/>
            <a:ext cx="3115349" cy="13250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Random selection of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centroids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(circled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points).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455649"/>
            <a:ext cx="2827872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Example 2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(cont</a:t>
            </a:r>
            <a:r>
              <a:rPr sz="2800" spc="-5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66" dirty="0">
                <a:solidFill>
                  <a:srgbClr val="000000"/>
                </a:solidFill>
                <a:latin typeface="Calibri"/>
                <a:cs typeface="Calibri"/>
              </a:rPr>
              <a:t>’d)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39" y="1520550"/>
            <a:ext cx="2779539" cy="1873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After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the grouping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the points (in the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first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iteration),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2883"/>
              </a:lnSpc>
              <a:spcBef>
                <a:spcPts val="0"/>
              </a:spcBef>
              <a:spcAft>
                <a:spcPts val="0"/>
              </a:spcAft>
            </a:pPr>
            <a:r>
              <a:rPr sz="2400" spc="-37" dirty="0">
                <a:solidFill>
                  <a:srgbClr val="000000"/>
                </a:solidFill>
                <a:latin typeface="Calibri"/>
                <a:cs typeface="Calibri"/>
              </a:rPr>
              <a:t>True</a:t>
            </a:r>
            <a:r>
              <a:rPr sz="24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centroid of each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group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has been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39" y="3349731"/>
            <a:ext cx="1496615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computed.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39" y="3715455"/>
            <a:ext cx="2970335" cy="2605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Note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that it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is 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different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the initially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randomly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selected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centroid.</a:t>
            </a:r>
          </a:p>
          <a:p>
            <a:pPr marL="0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The process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continues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until the centroids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do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change…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444"/>
            <a:ext cx="7592175" cy="720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5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 Light"/>
                <a:cs typeface="Calibri Light"/>
              </a:rPr>
              <a:t>Criteria </a:t>
            </a:r>
            <a:r>
              <a:rPr sz="4400" spc="-50" dirty="0">
                <a:solidFill>
                  <a:srgbClr val="000000"/>
                </a:solidFill>
                <a:latin typeface="Calibri Light"/>
                <a:cs typeface="Calibri Light"/>
              </a:rPr>
              <a:t>for</a:t>
            </a:r>
            <a:r>
              <a:rPr sz="4400" spc="52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 Light"/>
                <a:cs typeface="Calibri Light"/>
              </a:rPr>
              <a:t>Assessing a Clustering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39" y="1956505"/>
            <a:ext cx="10756786" cy="2118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Internal</a:t>
            </a:r>
            <a:r>
              <a:rPr sz="30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criterion </a:t>
            </a:r>
            <a:r>
              <a:rPr sz="3000" spc="-14" dirty="0">
                <a:solidFill>
                  <a:srgbClr val="000000"/>
                </a:solidFill>
                <a:latin typeface="Calibri"/>
                <a:cs typeface="Calibri"/>
              </a:rPr>
              <a:t>analyzes</a:t>
            </a:r>
            <a:r>
              <a:rPr sz="30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C00000"/>
                </a:solidFill>
                <a:latin typeface="Calibri"/>
                <a:cs typeface="Calibri"/>
              </a:rPr>
              <a:t>intrinsic </a:t>
            </a: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characteristics</a:t>
            </a:r>
            <a:r>
              <a:rPr sz="3000" b="1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of a 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clustering</a:t>
            </a:r>
          </a:p>
          <a:p>
            <a:pPr marL="0" marR="0">
              <a:lnSpc>
                <a:spcPts val="3662"/>
              </a:lnSpc>
              <a:spcBef>
                <a:spcPts val="523"/>
              </a:spcBef>
              <a:spcAft>
                <a:spcPts val="0"/>
              </a:spcAft>
            </a:pP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External</a:t>
            </a:r>
            <a:r>
              <a:rPr sz="3000" b="1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criterion</a:t>
            </a:r>
            <a:r>
              <a:rPr sz="30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4" dirty="0">
                <a:solidFill>
                  <a:srgbClr val="000000"/>
                </a:solidFill>
                <a:latin typeface="Calibri"/>
                <a:cs typeface="Calibri"/>
              </a:rPr>
              <a:t>analyzes</a:t>
            </a:r>
            <a:r>
              <a:rPr sz="30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how</a:t>
            </a:r>
            <a:r>
              <a:rPr sz="30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C000"/>
                </a:solidFill>
                <a:latin typeface="Calibri"/>
                <a:cs typeface="Calibri"/>
              </a:rPr>
              <a:t>close </a:t>
            </a:r>
            <a:r>
              <a:rPr sz="3000" b="1" spc="-10" dirty="0">
                <a:solidFill>
                  <a:srgbClr val="FFC000"/>
                </a:solidFill>
                <a:latin typeface="Calibri"/>
                <a:cs typeface="Calibri"/>
              </a:rPr>
              <a:t>is</a:t>
            </a:r>
            <a:r>
              <a:rPr sz="3000" b="1" spc="17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C000"/>
                </a:solidFill>
                <a:latin typeface="Calibri"/>
                <a:cs typeface="Calibri"/>
              </a:rPr>
              <a:t>a</a:t>
            </a:r>
            <a:r>
              <a:rPr sz="3000" b="1" spc="-1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C000"/>
                </a:solidFill>
                <a:latin typeface="Calibri"/>
                <a:cs typeface="Calibri"/>
              </a:rPr>
              <a:t>clustering </a:t>
            </a:r>
            <a:r>
              <a:rPr sz="3000" b="1" spc="-23" dirty="0">
                <a:solidFill>
                  <a:srgbClr val="FFC000"/>
                </a:solidFill>
                <a:latin typeface="Calibri"/>
                <a:cs typeface="Calibri"/>
              </a:rPr>
              <a:t>to</a:t>
            </a:r>
            <a:r>
              <a:rPr sz="3000" b="1" spc="11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C000"/>
                </a:solidFill>
                <a:latin typeface="Calibri"/>
                <a:cs typeface="Calibri"/>
              </a:rPr>
              <a:t>a</a:t>
            </a:r>
            <a:r>
              <a:rPr sz="3000" b="1" spc="-1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000" b="1" spc="-18" dirty="0">
                <a:solidFill>
                  <a:srgbClr val="FFC000"/>
                </a:solidFill>
                <a:latin typeface="Calibri"/>
                <a:cs typeface="Calibri"/>
              </a:rPr>
              <a:t>reference</a:t>
            </a:r>
          </a:p>
          <a:p>
            <a:pPr marL="0" marR="0">
              <a:lnSpc>
                <a:spcPts val="3662"/>
              </a:lnSpc>
              <a:spcBef>
                <a:spcPts val="537"/>
              </a:spcBef>
              <a:spcAft>
                <a:spcPts val="0"/>
              </a:spcAft>
            </a:pPr>
            <a:r>
              <a:rPr sz="3000" b="1" spc="-15" dirty="0">
                <a:solidFill>
                  <a:srgbClr val="000000"/>
                </a:solidFill>
                <a:latin typeface="Calibri"/>
                <a:cs typeface="Calibri"/>
              </a:rPr>
              <a:t>Relative</a:t>
            </a:r>
            <a:r>
              <a:rPr sz="3000" b="1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criterion </a:t>
            </a:r>
            <a:r>
              <a:rPr sz="3000" spc="-14" dirty="0">
                <a:solidFill>
                  <a:srgbClr val="000000"/>
                </a:solidFill>
                <a:latin typeface="Calibri"/>
                <a:cs typeface="Calibri"/>
              </a:rPr>
              <a:t>analyzes</a:t>
            </a:r>
            <a:r>
              <a:rPr sz="30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3000" b="1" dirty="0">
                <a:solidFill>
                  <a:srgbClr val="7030A0"/>
                </a:solidFill>
                <a:latin typeface="Calibri"/>
                <a:cs typeface="Calibri"/>
              </a:rPr>
              <a:t>sensitivity</a:t>
            </a:r>
            <a:r>
              <a:rPr sz="3000" b="1" spc="14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7030A0"/>
                </a:solidFill>
                <a:latin typeface="Calibri"/>
                <a:cs typeface="Calibri"/>
              </a:rPr>
              <a:t>of internal criterion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during</a:t>
            </a:r>
          </a:p>
          <a:p>
            <a:pPr marL="256031" marR="0">
              <a:lnSpc>
                <a:spcPts val="3662"/>
              </a:lnSpc>
              <a:spcBef>
                <a:spcPts val="573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clustering </a:t>
            </a:r>
            <a:r>
              <a:rPr sz="3000" spc="-12" dirty="0">
                <a:solidFill>
                  <a:srgbClr val="000000"/>
                </a:solidFill>
                <a:latin typeface="Calibri"/>
                <a:cs typeface="Calibri"/>
              </a:rPr>
              <a:t>generation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39" y="4653253"/>
            <a:ext cx="12017143" cy="85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 measured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quality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 a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clustering</a:t>
            </a:r>
            <a:r>
              <a:rPr sz="28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depends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both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8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object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representation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</a:p>
          <a:p>
            <a:pPr marL="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 similarity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measure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314545"/>
            <a:ext cx="7012731" cy="720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5"/>
              </a:lnSpc>
              <a:spcBef>
                <a:spcPts val="0"/>
              </a:spcBef>
              <a:spcAft>
                <a:spcPts val="0"/>
              </a:spcAft>
            </a:pPr>
            <a:r>
              <a:rPr sz="4400" spc="-11" dirty="0">
                <a:solidFill>
                  <a:srgbClr val="000000"/>
                </a:solidFill>
                <a:latin typeface="Calibri Light"/>
                <a:cs typeface="Calibri Light"/>
              </a:rPr>
              <a:t>Properties</a:t>
            </a:r>
            <a:r>
              <a:rPr sz="4400" spc="1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spc="-18" dirty="0">
                <a:solidFill>
                  <a:srgbClr val="000000"/>
                </a:solidFill>
                <a:latin typeface="Calibri Light"/>
                <a:cs typeface="Calibri Light"/>
              </a:rPr>
              <a:t>of</a:t>
            </a:r>
            <a:r>
              <a:rPr sz="4400" spc="2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 Light"/>
                <a:cs typeface="Calibri Light"/>
              </a:rPr>
              <a:t>a good</a:t>
            </a:r>
            <a:r>
              <a:rPr sz="4400" spc="27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 Light"/>
                <a:cs typeface="Calibri Light"/>
              </a:rPr>
              <a:t>clustering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87677" y="918049"/>
            <a:ext cx="7700557" cy="720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5"/>
              </a:lnSpc>
              <a:spcBef>
                <a:spcPts val="0"/>
              </a:spcBef>
              <a:spcAft>
                <a:spcPts val="0"/>
              </a:spcAft>
            </a:pPr>
            <a:r>
              <a:rPr sz="4400" spc="-10" dirty="0">
                <a:solidFill>
                  <a:srgbClr val="000000"/>
                </a:solidFill>
                <a:latin typeface="Calibri Light"/>
                <a:cs typeface="Calibri Light"/>
              </a:rPr>
              <a:t>according</a:t>
            </a:r>
            <a:r>
              <a:rPr sz="4400" spc="14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spc="-40" dirty="0">
                <a:solidFill>
                  <a:srgbClr val="000000"/>
                </a:solidFill>
                <a:latin typeface="Calibri Light"/>
                <a:cs typeface="Calibri Light"/>
              </a:rPr>
              <a:t>to</a:t>
            </a:r>
            <a:r>
              <a:rPr sz="4400" spc="41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 Light"/>
                <a:cs typeface="Calibri Light"/>
              </a:rPr>
              <a:t>the </a:t>
            </a:r>
            <a:r>
              <a:rPr sz="4400" spc="-10" dirty="0">
                <a:solidFill>
                  <a:srgbClr val="000000"/>
                </a:solidFill>
                <a:latin typeface="Calibri Light"/>
                <a:cs typeface="Calibri Light"/>
              </a:rPr>
              <a:t>internal</a:t>
            </a:r>
            <a:r>
              <a:rPr sz="4400" spc="12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 Light"/>
                <a:cs typeface="Calibri Light"/>
              </a:rPr>
              <a:t>criterion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4527" y="2151886"/>
            <a:ext cx="10543499" cy="884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High </a:t>
            </a:r>
            <a:r>
              <a:rPr sz="2800" b="1" spc="-10" dirty="0">
                <a:solidFill>
                  <a:srgbClr val="000000"/>
                </a:solidFill>
                <a:latin typeface="Calibri"/>
                <a:cs typeface="Calibri"/>
              </a:rPr>
              <a:t>intra-class</a:t>
            </a:r>
            <a:r>
              <a:rPr sz="2800" b="1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(intra-cluster)</a:t>
            </a:r>
            <a:r>
              <a:rPr sz="28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similarity</a:t>
            </a:r>
          </a:p>
          <a:p>
            <a:pPr marL="79248" marR="0">
              <a:lnSpc>
                <a:spcPts val="3413"/>
              </a:lnSpc>
              <a:spcBef>
                <a:spcPts val="117"/>
              </a:spcBef>
              <a:spcAft>
                <a:spcPts val="0"/>
              </a:spcAft>
            </a:pPr>
            <a:r>
              <a:rPr sz="2800" b="1" spc="-15" dirty="0">
                <a:solidFill>
                  <a:srgbClr val="00B050"/>
                </a:solidFill>
                <a:latin typeface="Calibri"/>
                <a:cs typeface="Calibri"/>
              </a:rPr>
              <a:t>Cluster</a:t>
            </a:r>
            <a:r>
              <a:rPr sz="2800" b="1" spc="5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B050"/>
                </a:solidFill>
                <a:latin typeface="Calibri"/>
                <a:cs typeface="Calibri"/>
              </a:rPr>
              <a:t>cohesion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: measures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how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closely </a:t>
            </a:r>
            <a:r>
              <a:rPr sz="2800" b="1" spc="-18" dirty="0">
                <a:solidFill>
                  <a:srgbClr val="000000"/>
                </a:solidFill>
                <a:latin typeface="Calibri"/>
                <a:cs typeface="Calibri"/>
              </a:rPr>
              <a:t>related</a:t>
            </a:r>
            <a:r>
              <a:rPr sz="2800" b="1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-18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2800" b="1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objects in a</a:t>
            </a:r>
            <a:r>
              <a:rPr sz="2800" b="1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-12" dirty="0">
                <a:solidFill>
                  <a:srgbClr val="000000"/>
                </a:solidFill>
                <a:latin typeface="Calibri"/>
                <a:cs typeface="Calibri"/>
              </a:rPr>
              <a:t>cluster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4527" y="3494911"/>
            <a:ext cx="11916457" cy="884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Low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inter-class</a:t>
            </a:r>
            <a:r>
              <a:rPr sz="2800" b="1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similarity</a:t>
            </a:r>
          </a:p>
          <a:p>
            <a:pPr marL="0" marR="0">
              <a:lnSpc>
                <a:spcPts val="3413"/>
              </a:lnSpc>
              <a:spcBef>
                <a:spcPts val="116"/>
              </a:spcBef>
              <a:spcAft>
                <a:spcPts val="0"/>
              </a:spcAft>
            </a:pPr>
            <a:r>
              <a:rPr sz="2800" b="1" spc="-15" dirty="0">
                <a:solidFill>
                  <a:srgbClr val="0070C0"/>
                </a:solidFill>
                <a:latin typeface="Calibri"/>
                <a:cs typeface="Calibri"/>
              </a:rPr>
              <a:t>Cluster</a:t>
            </a:r>
            <a:r>
              <a:rPr sz="2800" b="1" spc="36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70C0"/>
                </a:solidFill>
                <a:latin typeface="Calibri"/>
                <a:cs typeface="Calibri"/>
              </a:rPr>
              <a:t>separation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measures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how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-11" dirty="0">
                <a:solidFill>
                  <a:srgbClr val="000000"/>
                </a:solidFill>
                <a:latin typeface="Calibri"/>
                <a:cs typeface="Calibri"/>
              </a:rPr>
              <a:t>well-separated</a:t>
            </a:r>
            <a:r>
              <a:rPr sz="2800" b="1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2800" b="1" spc="-12" dirty="0">
                <a:solidFill>
                  <a:srgbClr val="000000"/>
                </a:solidFill>
                <a:latin typeface="Calibri"/>
                <a:cs typeface="Calibri"/>
              </a:rPr>
              <a:t>cluster</a:t>
            </a:r>
            <a:r>
              <a:rPr sz="2800" b="1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is </a:t>
            </a:r>
            <a:r>
              <a:rPr sz="2800" b="1" spc="-10" dirty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 other</a:t>
            </a:r>
            <a:r>
              <a:rPr sz="2800" b="1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00"/>
                </a:solidFill>
                <a:latin typeface="Calibri"/>
                <a:cs typeface="Calibri"/>
              </a:rPr>
              <a:t>clusters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4527" y="4838292"/>
            <a:ext cx="11108146" cy="855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 measured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quality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depends</a:t>
            </a:r>
            <a:r>
              <a:rPr sz="28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 object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representation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&amp; the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similarity</a:t>
            </a:r>
          </a:p>
          <a:p>
            <a:pPr marL="0" marR="0">
              <a:lnSpc>
                <a:spcPts val="302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measure used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6844" y="432782"/>
            <a:ext cx="4972300" cy="720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5"/>
              </a:lnSpc>
              <a:spcBef>
                <a:spcPts val="0"/>
              </a:spcBef>
              <a:spcAft>
                <a:spcPts val="0"/>
              </a:spcAft>
            </a:pPr>
            <a:r>
              <a:rPr sz="4400" spc="-11" dirty="0">
                <a:solidFill>
                  <a:srgbClr val="000000"/>
                </a:solidFill>
                <a:latin typeface="Calibri Light"/>
                <a:cs typeface="Calibri Light"/>
              </a:rPr>
              <a:t>Silhouette</a:t>
            </a:r>
            <a:r>
              <a:rPr sz="4400" spc="14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spc="-15" dirty="0">
                <a:solidFill>
                  <a:srgbClr val="000000"/>
                </a:solidFill>
                <a:latin typeface="Calibri Light"/>
                <a:cs typeface="Calibri Light"/>
              </a:rPr>
              <a:t>Coefficient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74629" y="2959879"/>
            <a:ext cx="251407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x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384533" y="3090054"/>
            <a:ext cx="270712" cy="8133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304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x</a:t>
            </a:r>
          </a:p>
          <a:p>
            <a:pPr marL="0" marR="0">
              <a:lnSpc>
                <a:spcPts val="2197"/>
              </a:lnSpc>
              <a:spcBef>
                <a:spcPts val="170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x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342119" y="4090686"/>
            <a:ext cx="270585" cy="552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77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x</a:t>
            </a:r>
          </a:p>
          <a:p>
            <a:pPr marL="0" marR="0">
              <a:lnSpc>
                <a:spcPts val="1854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x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911593" y="4367800"/>
            <a:ext cx="251407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x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391777" y="4803030"/>
            <a:ext cx="251407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x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315065" y="4830715"/>
            <a:ext cx="251407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x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814693" y="4935871"/>
            <a:ext cx="251407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x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208266" y="5130055"/>
            <a:ext cx="251407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x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038078" y="5168789"/>
            <a:ext cx="251407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x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583923" y="5415347"/>
            <a:ext cx="251407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x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954766" y="5650958"/>
            <a:ext cx="251407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x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297146"/>
            <a:ext cx="12313055" cy="720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5"/>
              </a:lnSpc>
              <a:spcBef>
                <a:spcPts val="0"/>
              </a:spcBef>
              <a:spcAft>
                <a:spcPts val="0"/>
              </a:spcAft>
            </a:pPr>
            <a:r>
              <a:rPr sz="4400" spc="-11" dirty="0">
                <a:solidFill>
                  <a:srgbClr val="000000"/>
                </a:solidFill>
                <a:latin typeface="Calibri Light"/>
                <a:cs typeface="Calibri Light"/>
              </a:rPr>
              <a:t>Silhouette</a:t>
            </a:r>
            <a:r>
              <a:rPr sz="4400" spc="11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200" dirty="0">
                <a:solidFill>
                  <a:srgbClr val="000000"/>
                </a:solidFill>
                <a:latin typeface="Calibri Light"/>
                <a:cs typeface="Calibri Light"/>
              </a:rPr>
              <a:t>Measures </a:t>
            </a:r>
            <a:r>
              <a:rPr sz="4400" dirty="0">
                <a:solidFill>
                  <a:srgbClr val="000000"/>
                </a:solidFill>
                <a:latin typeface="Calibri Light"/>
                <a:cs typeface="Calibri Light"/>
              </a:rPr>
              <a:t>Cohesion</a:t>
            </a:r>
            <a:r>
              <a:rPr sz="4400" spc="11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200" dirty="0">
                <a:solidFill>
                  <a:srgbClr val="000000"/>
                </a:solidFill>
                <a:latin typeface="Calibri Light"/>
                <a:cs typeface="Calibri Light"/>
              </a:rPr>
              <a:t>Compared </a:t>
            </a:r>
            <a:r>
              <a:rPr sz="4200" spc="-36" dirty="0">
                <a:solidFill>
                  <a:srgbClr val="000000"/>
                </a:solidFill>
                <a:latin typeface="Calibri Light"/>
                <a:cs typeface="Calibri Light"/>
              </a:rPr>
              <a:t>to</a:t>
            </a:r>
            <a:r>
              <a:rPr sz="4200" spc="21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spc="-11" dirty="0">
                <a:solidFill>
                  <a:srgbClr val="000000"/>
                </a:solidFill>
                <a:latin typeface="Calibri Light"/>
                <a:cs typeface="Calibri Light"/>
              </a:rPr>
              <a:t>Separation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39" y="1479149"/>
            <a:ext cx="11853129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How </a:t>
            </a:r>
            <a:r>
              <a:rPr sz="2400" b="1" dirty="0">
                <a:solidFill>
                  <a:srgbClr val="548235"/>
                </a:solidFill>
                <a:latin typeface="Calibri"/>
                <a:cs typeface="Calibri"/>
              </a:rPr>
              <a:t>similar</a:t>
            </a:r>
            <a:r>
              <a:rPr sz="2400" b="1" spc="-14" dirty="0">
                <a:solidFill>
                  <a:srgbClr val="54823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48235"/>
                </a:solidFill>
                <a:latin typeface="Calibri"/>
                <a:cs typeface="Calibri"/>
              </a:rPr>
              <a:t>an object is </a:t>
            </a:r>
            <a:r>
              <a:rPr sz="2400" b="1" spc="-33" dirty="0">
                <a:solidFill>
                  <a:srgbClr val="548235"/>
                </a:solidFill>
                <a:latin typeface="Calibri"/>
                <a:cs typeface="Calibri"/>
              </a:rPr>
              <a:t>to</a:t>
            </a:r>
            <a:r>
              <a:rPr sz="2400" b="1" spc="34" dirty="0">
                <a:solidFill>
                  <a:srgbClr val="54823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48235"/>
                </a:solidFill>
                <a:latin typeface="Calibri"/>
                <a:cs typeface="Calibri"/>
              </a:rPr>
              <a:t>its own</a:t>
            </a:r>
            <a:r>
              <a:rPr sz="2400" b="1" spc="-18" dirty="0">
                <a:solidFill>
                  <a:srgbClr val="54823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48235"/>
                </a:solidFill>
                <a:latin typeface="Calibri"/>
                <a:cs typeface="Calibri"/>
              </a:rPr>
              <a:t>cluster</a:t>
            </a:r>
            <a:r>
              <a:rPr sz="2400" b="1" spc="15" dirty="0">
                <a:solidFill>
                  <a:srgbClr val="54823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400" b="1" dirty="0">
                <a:solidFill>
                  <a:srgbClr val="548235"/>
                </a:solidFill>
                <a:latin typeface="Calibri"/>
                <a:cs typeface="Calibri"/>
              </a:rPr>
              <a:t>cohesion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F5597"/>
                </a:solidFill>
                <a:latin typeface="Calibri"/>
                <a:cs typeface="Calibri"/>
              </a:rPr>
              <a:t>compared</a:t>
            </a:r>
            <a:r>
              <a:rPr sz="2400" b="1" spc="-21" dirty="0">
                <a:solidFill>
                  <a:srgbClr val="2F5597"/>
                </a:solidFill>
                <a:latin typeface="Calibri"/>
                <a:cs typeface="Calibri"/>
              </a:rPr>
              <a:t> </a:t>
            </a:r>
            <a:r>
              <a:rPr sz="2400" b="1" spc="-28" dirty="0">
                <a:solidFill>
                  <a:srgbClr val="2F5597"/>
                </a:solidFill>
                <a:latin typeface="Calibri"/>
                <a:cs typeface="Calibri"/>
              </a:rPr>
              <a:t>to</a:t>
            </a:r>
            <a:r>
              <a:rPr sz="2400" b="1" spc="28" dirty="0">
                <a:solidFill>
                  <a:srgbClr val="2F5597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F5597"/>
                </a:solidFill>
                <a:latin typeface="Calibri"/>
                <a:cs typeface="Calibri"/>
              </a:rPr>
              <a:t>other </a:t>
            </a:r>
            <a:r>
              <a:rPr sz="2400" b="1" spc="-10" dirty="0">
                <a:solidFill>
                  <a:srgbClr val="2F5597"/>
                </a:solidFill>
                <a:latin typeface="Calibri"/>
                <a:cs typeface="Calibri"/>
              </a:rPr>
              <a:t>clusters</a:t>
            </a:r>
            <a:r>
              <a:rPr sz="2400" b="1" spc="23" dirty="0">
                <a:solidFill>
                  <a:srgbClr val="2F5597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400" b="1" dirty="0">
                <a:solidFill>
                  <a:srgbClr val="0070C0"/>
                </a:solidFill>
                <a:latin typeface="Calibri"/>
                <a:cs typeface="Calibri"/>
              </a:rPr>
              <a:t>separation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39" y="1936349"/>
            <a:ext cx="11642484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400" spc="8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Ranges in [−1, 1]: a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high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value</a:t>
            </a:r>
            <a:r>
              <a:rPr sz="24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indicates that the object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is well matched</a:t>
            </a:r>
            <a:r>
              <a:rPr sz="24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3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4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its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own cluster</a:t>
            </a:r>
            <a:r>
              <a:rPr sz="2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0040" y="2265533"/>
            <a:ext cx="4998170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poorly matched</a:t>
            </a:r>
            <a:r>
              <a:rPr sz="24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3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4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neighboring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clusters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439" y="2721173"/>
            <a:ext cx="10152128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If</a:t>
            </a:r>
            <a:r>
              <a:rPr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most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objects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sz="24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value, then the clustering</a:t>
            </a:r>
            <a:r>
              <a:rPr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configuration</a:t>
            </a:r>
            <a:r>
              <a:rPr sz="2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appropriate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439" y="3177139"/>
            <a:ext cx="11701378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400" spc="8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If 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many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points </a:t>
            </a:r>
            <a:r>
              <a:rPr sz="2400" spc="-21" dirty="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sz="2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low or 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negative</a:t>
            </a:r>
            <a:r>
              <a:rPr sz="24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value, then the clustering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configuration </a:t>
            </a:r>
            <a:r>
              <a:rPr sz="2400" spc="-25" dirty="0">
                <a:solidFill>
                  <a:srgbClr val="000000"/>
                </a:solidFill>
                <a:latin typeface="Calibri"/>
                <a:cs typeface="Calibri"/>
              </a:rPr>
              <a:t>may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sz="2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too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0040" y="3506323"/>
            <a:ext cx="3194897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many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or 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too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31" dirty="0">
                <a:solidFill>
                  <a:srgbClr val="000000"/>
                </a:solidFill>
                <a:latin typeface="Calibri"/>
                <a:cs typeface="Calibri"/>
              </a:rPr>
              <a:t>few</a:t>
            </a:r>
            <a:r>
              <a:rPr sz="24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clusters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1439" y="5835341"/>
            <a:ext cx="12233195" cy="744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222222"/>
                </a:solidFill>
                <a:latin typeface="Arial"/>
                <a:cs typeface="Arial"/>
              </a:rPr>
              <a:t>α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(i) </a:t>
            </a:r>
            <a:r>
              <a:rPr sz="2400" b="1" dirty="0">
                <a:solidFill>
                  <a:srgbClr val="548235"/>
                </a:solidFill>
                <a:latin typeface="Arial"/>
                <a:cs typeface="Arial"/>
              </a:rPr>
              <a:t>average</a:t>
            </a:r>
            <a:r>
              <a:rPr sz="2400" b="1" spc="-89" dirty="0">
                <a:solidFill>
                  <a:srgbClr val="548235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48235"/>
                </a:solidFill>
                <a:latin typeface="Arial"/>
                <a:cs typeface="Arial"/>
              </a:rPr>
              <a:t>dissimilarity</a:t>
            </a:r>
            <a:r>
              <a:rPr sz="2400" b="1" spc="-25" dirty="0">
                <a:solidFill>
                  <a:srgbClr val="548235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48235"/>
                </a:solidFill>
                <a:latin typeface="Arial"/>
                <a:cs typeface="Arial"/>
              </a:rPr>
              <a:t>of i</a:t>
            </a:r>
            <a:r>
              <a:rPr sz="2400" b="1" spc="-14" dirty="0">
                <a:solidFill>
                  <a:srgbClr val="548235"/>
                </a:solidFill>
                <a:latin typeface="Arial"/>
                <a:cs typeface="Arial"/>
              </a:rPr>
              <a:t> </a:t>
            </a:r>
            <a:r>
              <a:rPr sz="2400" b="1" spc="10" dirty="0">
                <a:solidFill>
                  <a:srgbClr val="548235"/>
                </a:solidFill>
                <a:latin typeface="Arial"/>
                <a:cs typeface="Arial"/>
              </a:rPr>
              <a:t>with</a:t>
            </a:r>
            <a:r>
              <a:rPr sz="2400" b="1" spc="-62" dirty="0">
                <a:solidFill>
                  <a:srgbClr val="548235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48235"/>
                </a:solidFill>
                <a:latin typeface="Arial"/>
                <a:cs typeface="Arial"/>
              </a:rPr>
              <a:t>all</a:t>
            </a:r>
            <a:r>
              <a:rPr sz="2400" b="1" spc="-14" dirty="0">
                <a:solidFill>
                  <a:srgbClr val="548235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48235"/>
                </a:solidFill>
                <a:latin typeface="Arial"/>
                <a:cs typeface="Arial"/>
              </a:rPr>
              <a:t>other data within</a:t>
            </a:r>
            <a:r>
              <a:rPr sz="2400" b="1" spc="-51" dirty="0">
                <a:solidFill>
                  <a:srgbClr val="548235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48235"/>
                </a:solidFill>
                <a:latin typeface="Arial"/>
                <a:cs typeface="Arial"/>
              </a:rPr>
              <a:t>the same cluster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.</a:t>
            </a:r>
          </a:p>
          <a:p>
            <a:pPr marL="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b(i):</a:t>
            </a:r>
            <a:r>
              <a:rPr sz="2400" spc="-1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70C0"/>
                </a:solidFill>
                <a:latin typeface="Arial"/>
                <a:cs typeface="Arial"/>
              </a:rPr>
              <a:t>lowest</a:t>
            </a:r>
            <a:r>
              <a:rPr sz="2400" b="1" spc="-49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70C0"/>
                </a:solidFill>
                <a:latin typeface="Arial"/>
                <a:cs typeface="Arial"/>
              </a:rPr>
              <a:t>average</a:t>
            </a:r>
            <a:r>
              <a:rPr sz="2400" b="1" spc="23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70C0"/>
                </a:solidFill>
                <a:latin typeface="Arial"/>
                <a:cs typeface="Arial"/>
              </a:rPr>
              <a:t>dissimilarity</a:t>
            </a:r>
            <a:r>
              <a:rPr sz="2400" b="1" spc="-27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70C0"/>
                </a:solidFill>
                <a:latin typeface="Arial"/>
                <a:cs typeface="Arial"/>
              </a:rPr>
              <a:t>of i to</a:t>
            </a:r>
            <a:r>
              <a:rPr sz="2400" b="1" spc="-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70C0"/>
                </a:solidFill>
                <a:latin typeface="Arial"/>
                <a:cs typeface="Arial"/>
              </a:rPr>
              <a:t>any other </a:t>
            </a:r>
            <a:r>
              <a:rPr sz="2400" b="1" spc="-18" dirty="0">
                <a:solidFill>
                  <a:srgbClr val="0070C0"/>
                </a:solidFill>
                <a:latin typeface="Arial"/>
                <a:cs typeface="Arial"/>
              </a:rPr>
              <a:t>cluster,</a:t>
            </a:r>
            <a:r>
              <a:rPr sz="2400" b="1" dirty="0">
                <a:solidFill>
                  <a:srgbClr val="0070C0"/>
                </a:solidFill>
                <a:latin typeface="Arial"/>
                <a:cs typeface="Arial"/>
              </a:rPr>
              <a:t> of which</a:t>
            </a:r>
            <a:r>
              <a:rPr sz="2400" b="1" spc="-37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2400" b="1" spc="-1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70C0"/>
                </a:solidFill>
                <a:latin typeface="Arial"/>
                <a:cs typeface="Arial"/>
              </a:rPr>
              <a:t>is </a:t>
            </a:r>
            <a:r>
              <a:rPr sz="2400" b="1" i="1" dirty="0">
                <a:solidFill>
                  <a:srgbClr val="0070C0"/>
                </a:solidFill>
                <a:latin typeface="Arial"/>
                <a:cs typeface="Arial"/>
              </a:rPr>
              <a:t>not</a:t>
            </a:r>
            <a:r>
              <a:rPr sz="2400" b="1" i="1" spc="67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70C0"/>
                </a:solidFill>
                <a:latin typeface="Arial"/>
                <a:cs typeface="Arial"/>
              </a:rPr>
              <a:t>member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847" y="484852"/>
            <a:ext cx="6204930" cy="720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5"/>
              </a:lnSpc>
              <a:spcBef>
                <a:spcPts val="0"/>
              </a:spcBef>
              <a:spcAft>
                <a:spcPts val="0"/>
              </a:spcAft>
            </a:pPr>
            <a:r>
              <a:rPr sz="4400" spc="-31" dirty="0">
                <a:solidFill>
                  <a:srgbClr val="000000"/>
                </a:solidFill>
                <a:latin typeface="Calibri Light"/>
                <a:cs typeface="Calibri Light"/>
              </a:rPr>
              <a:t>Data</a:t>
            </a:r>
            <a:r>
              <a:rPr sz="4400" spc="34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 Light"/>
                <a:cs typeface="Calibri Light"/>
              </a:rPr>
              <a:t>Clustering – Overview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39" y="1523592"/>
            <a:ext cx="12190299" cy="1368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Organizing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into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sensible</a:t>
            </a:r>
            <a:r>
              <a:rPr sz="28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groupings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critical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33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understanding</a:t>
            </a:r>
            <a:r>
              <a:rPr sz="28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and learning.</a:t>
            </a:r>
          </a:p>
          <a:p>
            <a:pPr marL="0" marR="0">
              <a:lnSpc>
                <a:spcPts val="3416"/>
              </a:lnSpc>
              <a:spcBef>
                <a:spcPts val="61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Cluster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analysis: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methods/algorithms</a:t>
            </a:r>
            <a:r>
              <a:rPr sz="28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31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grouping objects</a:t>
            </a:r>
            <a:r>
              <a:rPr sz="2800" b="1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according</a:t>
            </a:r>
            <a:r>
              <a:rPr sz="2800" b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-21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800" b="1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measured</a:t>
            </a:r>
          </a:p>
          <a:p>
            <a:pPr marL="228600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2800" b="1" spc="-10" dirty="0">
                <a:solidFill>
                  <a:srgbClr val="000000"/>
                </a:solidFill>
                <a:latin typeface="Calibri"/>
                <a:cs typeface="Calibri"/>
              </a:rPr>
              <a:t> perceived</a:t>
            </a:r>
            <a:r>
              <a:rPr sz="2800" b="1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B0F0"/>
                </a:solidFill>
                <a:latin typeface="Calibri"/>
                <a:cs typeface="Calibri"/>
              </a:rPr>
              <a:t>intrinsic</a:t>
            </a:r>
            <a:r>
              <a:rPr sz="2800" b="1" spc="17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B0F0"/>
                </a:solidFill>
                <a:latin typeface="Calibri"/>
                <a:cs typeface="Calibri"/>
              </a:rPr>
              <a:t>characteristics</a:t>
            </a:r>
            <a:r>
              <a:rPr sz="2800" b="1" spc="63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B0F0"/>
                </a:solidFill>
                <a:latin typeface="Calibri"/>
                <a:cs typeface="Calibri"/>
              </a:rPr>
              <a:t>or similarity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39" y="2930625"/>
            <a:ext cx="10748678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7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Cluster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analysis does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not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-14" dirty="0">
                <a:solidFill>
                  <a:srgbClr val="000000"/>
                </a:solidFill>
                <a:latin typeface="Calibri"/>
                <a:cs typeface="Calibri"/>
              </a:rPr>
              <a:t>category</a:t>
            </a:r>
            <a:r>
              <a:rPr sz="2800" b="1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labels</a:t>
            </a:r>
            <a:r>
              <a:rPr sz="2800" b="1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tag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objects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with prior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0040" y="3314637"/>
            <a:ext cx="4065830" cy="4719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identifiers,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i.e., class labels.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439" y="3825467"/>
            <a:ext cx="11218654" cy="855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563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absence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category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labels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distinguishes</a:t>
            </a:r>
            <a:r>
              <a:rPr sz="28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clustering</a:t>
            </a:r>
            <a:r>
              <a:rPr sz="28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800" b="1" dirty="0">
                <a:solidFill>
                  <a:srgbClr val="00B050"/>
                </a:solidFill>
                <a:latin typeface="Calibri"/>
                <a:cs typeface="Calibri"/>
              </a:rPr>
              <a:t>unsupervised</a:t>
            </a:r>
          </a:p>
          <a:p>
            <a:pPr marL="0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B050"/>
                </a:solidFill>
                <a:latin typeface="Calibri"/>
                <a:cs typeface="Calibri"/>
              </a:rPr>
              <a:t>learning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2800" spc="6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sz="2800" spc="13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classification (supervised</a:t>
            </a:r>
            <a:r>
              <a:rPr sz="2800" b="1" spc="12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learning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439" y="5232373"/>
            <a:ext cx="11792436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Clustering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aims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find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structure</a:t>
            </a:r>
            <a:r>
              <a:rPr sz="2800" b="1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in </a:t>
            </a:r>
            <a:r>
              <a:rPr sz="2800" b="1" spc="-18" dirty="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sz="2800" b="1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and is 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therefore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-17" dirty="0">
                <a:solidFill>
                  <a:srgbClr val="000000"/>
                </a:solidFill>
                <a:latin typeface="Calibri"/>
                <a:cs typeface="Calibri"/>
              </a:rPr>
              <a:t>exploratory</a:t>
            </a:r>
            <a:r>
              <a:rPr sz="2800" b="1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in </a:t>
            </a:r>
            <a:r>
              <a:rPr sz="2800" b="1" spc="-10" dirty="0">
                <a:solidFill>
                  <a:srgbClr val="000000"/>
                </a:solidFill>
                <a:latin typeface="Calibri"/>
                <a:cs typeface="Calibri"/>
              </a:rPr>
              <a:t>nature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453483"/>
            <a:ext cx="8383740" cy="720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5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000000"/>
                </a:solidFill>
                <a:latin typeface="Calibri Light"/>
                <a:cs typeface="Calibri Light"/>
              </a:rPr>
              <a:t>E</a:t>
            </a:r>
            <a:r>
              <a:rPr sz="4400" dirty="0">
                <a:solidFill>
                  <a:srgbClr val="000000"/>
                </a:solidFill>
                <a:latin typeface="Calibri Light"/>
                <a:cs typeface="Calibri Light"/>
              </a:rPr>
              <a:t>xternal</a:t>
            </a:r>
            <a:r>
              <a:rPr sz="4400" spc="-34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 Light"/>
                <a:cs typeface="Calibri Light"/>
              </a:rPr>
              <a:t>criteria </a:t>
            </a:r>
            <a:r>
              <a:rPr sz="4400" spc="-44" dirty="0">
                <a:solidFill>
                  <a:srgbClr val="000000"/>
                </a:solidFill>
                <a:latin typeface="Calibri Light"/>
                <a:cs typeface="Calibri Light"/>
              </a:rPr>
              <a:t>for</a:t>
            </a:r>
            <a:r>
              <a:rPr sz="4400" spc="47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 Light"/>
                <a:cs typeface="Calibri Light"/>
              </a:rPr>
              <a:t>clustering quality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39" y="1819853"/>
            <a:ext cx="10252233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External criteria: </a:t>
            </a:r>
            <a:r>
              <a:rPr sz="3000" spc="-18" dirty="0">
                <a:solidFill>
                  <a:srgbClr val="000000"/>
                </a:solidFill>
                <a:latin typeface="Calibri"/>
                <a:cs typeface="Calibri"/>
              </a:rPr>
              <a:t>analyze</a:t>
            </a:r>
            <a:r>
              <a:rPr sz="30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how close</a:t>
            </a:r>
            <a:r>
              <a:rPr sz="30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a clustering</a:t>
            </a:r>
            <a:r>
              <a:rPr sz="30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 a</a:t>
            </a:r>
            <a:r>
              <a:rPr sz="30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strike="sngStrike" spc="-18" dirty="0">
                <a:solidFill>
                  <a:srgbClr val="000000"/>
                </a:solidFill>
                <a:latin typeface="Calibri"/>
                <a:cs typeface="Calibri"/>
              </a:rPr>
              <a:t>reference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39" y="2357916"/>
            <a:ext cx="10857839" cy="503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Quality</a:t>
            </a:r>
            <a:r>
              <a:rPr sz="30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measured </a:t>
            </a:r>
            <a:r>
              <a:rPr sz="3000" spc="-11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30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its ability </a:t>
            </a:r>
            <a:r>
              <a:rPr sz="3000" spc="-23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30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discover</a:t>
            </a:r>
            <a:r>
              <a:rPr sz="3000" b="1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some or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all of the </a:t>
            </a: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hidden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0040" y="2769686"/>
            <a:ext cx="7517632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b="1" spc="-14" dirty="0">
                <a:solidFill>
                  <a:srgbClr val="000000"/>
                </a:solidFill>
                <a:latin typeface="Calibri"/>
                <a:cs typeface="Calibri"/>
              </a:rPr>
              <a:t>patterns</a:t>
            </a:r>
            <a:r>
              <a:rPr sz="3000" b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or </a:t>
            </a:r>
            <a:r>
              <a:rPr sz="3000" b="1" spc="-20" dirty="0">
                <a:solidFill>
                  <a:srgbClr val="000000"/>
                </a:solidFill>
                <a:latin typeface="Calibri"/>
                <a:cs typeface="Calibri"/>
              </a:rPr>
              <a:t>latent</a:t>
            </a:r>
            <a:r>
              <a:rPr sz="3000" b="1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classes</a:t>
            </a:r>
            <a:r>
              <a:rPr sz="30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in </a:t>
            </a:r>
            <a:r>
              <a:rPr sz="3000" b="1" dirty="0">
                <a:solidFill>
                  <a:srgbClr val="FFC000"/>
                </a:solidFill>
                <a:latin typeface="Calibri"/>
                <a:cs typeface="Calibri"/>
              </a:rPr>
              <a:t>gold</a:t>
            </a:r>
            <a:r>
              <a:rPr sz="3000" b="1" spc="1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000" b="1" spc="-14" dirty="0">
                <a:solidFill>
                  <a:srgbClr val="FFC000"/>
                </a:solidFill>
                <a:latin typeface="Calibri"/>
                <a:cs typeface="Calibri"/>
              </a:rPr>
              <a:t>standard</a:t>
            </a:r>
            <a:r>
              <a:rPr sz="3000" b="1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000" b="1" spc="-17" dirty="0">
                <a:solidFill>
                  <a:srgbClr val="FFC000"/>
                </a:solidFill>
                <a:latin typeface="Calibri"/>
                <a:cs typeface="Calibri"/>
              </a:rPr>
              <a:t>data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439" y="3309182"/>
            <a:ext cx="11594586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Assesses</a:t>
            </a:r>
            <a:r>
              <a:rPr sz="30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a clustering with 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respect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30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C000"/>
                </a:solidFill>
                <a:latin typeface="Calibri"/>
                <a:cs typeface="Calibri"/>
              </a:rPr>
              <a:t>ground truth</a:t>
            </a:r>
            <a:r>
              <a:rPr sz="3000" b="1" spc="671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000" spc="-12" dirty="0">
                <a:solidFill>
                  <a:srgbClr val="000000"/>
                </a:solidFill>
                <a:latin typeface="Calibri"/>
                <a:cs typeface="Calibri"/>
              </a:rPr>
              <a:t>requires</a:t>
            </a:r>
            <a:r>
              <a:rPr sz="3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A000"/>
                </a:solidFill>
                <a:latin typeface="Calibri"/>
                <a:cs typeface="Calibri"/>
              </a:rPr>
              <a:t>labeled</a:t>
            </a:r>
            <a:r>
              <a:rPr sz="3000" b="1" spc="11" dirty="0">
                <a:solidFill>
                  <a:srgbClr val="00A000"/>
                </a:solidFill>
                <a:latin typeface="Calibri"/>
                <a:cs typeface="Calibri"/>
              </a:rPr>
              <a:t> </a:t>
            </a:r>
            <a:r>
              <a:rPr sz="3000" b="1" spc="-17" dirty="0">
                <a:solidFill>
                  <a:srgbClr val="00A000"/>
                </a:solidFill>
                <a:latin typeface="Calibri"/>
                <a:cs typeface="Calibri"/>
              </a:rPr>
              <a:t>data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439" y="3847118"/>
            <a:ext cx="11972108" cy="9149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Assume</a:t>
            </a:r>
            <a:r>
              <a:rPr sz="30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items with</a:t>
            </a:r>
            <a:r>
              <a:rPr sz="30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i="1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3000" b="1" i="1" spc="-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FFC000"/>
                </a:solidFill>
                <a:latin typeface="Calibri"/>
                <a:cs typeface="Calibri"/>
              </a:rPr>
              <a:t>gold</a:t>
            </a:r>
            <a:r>
              <a:rPr sz="3000" b="1" spc="11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000" b="1" spc="-14" dirty="0">
                <a:solidFill>
                  <a:srgbClr val="FFC000"/>
                </a:solidFill>
                <a:latin typeface="Calibri"/>
                <a:cs typeface="Calibri"/>
              </a:rPr>
              <a:t>standard</a:t>
            </a:r>
            <a:r>
              <a:rPr sz="3000" b="1" dirty="0">
                <a:solidFill>
                  <a:srgbClr val="FFC000"/>
                </a:solidFill>
                <a:latin typeface="Calibri"/>
                <a:cs typeface="Calibri"/>
              </a:rPr>
              <a:t> classes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while</a:t>
            </a:r>
            <a:r>
              <a:rPr sz="30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our clustering</a:t>
            </a:r>
            <a:r>
              <a:rPr sz="30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algorithms</a:t>
            </a:r>
          </a:p>
          <a:p>
            <a:pPr marL="228600" marR="0">
              <a:lnSpc>
                <a:spcPts val="3239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produce </a:t>
            </a:r>
            <a:r>
              <a:rPr sz="3000" b="1" i="1" dirty="0">
                <a:solidFill>
                  <a:srgbClr val="000000"/>
                </a:solidFill>
                <a:latin typeface="Calibri"/>
                <a:cs typeface="Calibri"/>
              </a:rPr>
              <a:t>K</a:t>
            </a:r>
            <a:r>
              <a:rPr sz="3000" b="1" i="1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b="1" spc="-11" dirty="0">
                <a:solidFill>
                  <a:srgbClr val="000000"/>
                </a:solidFill>
                <a:latin typeface="Calibri"/>
                <a:cs typeface="Calibri"/>
              </a:rPr>
              <a:t>clusters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, ω</a:t>
            </a:r>
            <a:r>
              <a:rPr sz="3000" spc="3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ω</a:t>
            </a:r>
            <a:r>
              <a:rPr sz="3000" spc="3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…, ω</a:t>
            </a:r>
            <a:r>
              <a:rPr sz="3000" spc="12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i="1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3000" i="1" spc="4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members.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630803" y="4473815"/>
            <a:ext cx="281393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205351" y="4473815"/>
            <a:ext cx="281393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223383" y="4473815"/>
            <a:ext cx="284624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0000"/>
                </a:solidFill>
                <a:latin typeface="Calibri"/>
                <a:cs typeface="Calibri"/>
              </a:rPr>
              <a:t>K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439789" y="4473815"/>
            <a:ext cx="210807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46403" y="354109"/>
            <a:ext cx="8466935" cy="596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94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000000"/>
                </a:solidFill>
                <a:latin typeface="Calibri Light"/>
                <a:cs typeface="Calibri Light"/>
              </a:rPr>
              <a:t>External </a:t>
            </a:r>
            <a:r>
              <a:rPr sz="3600" spc="-17" dirty="0">
                <a:solidFill>
                  <a:srgbClr val="000000"/>
                </a:solidFill>
                <a:latin typeface="Calibri Light"/>
                <a:cs typeface="Calibri Light"/>
              </a:rPr>
              <a:t>Evaluation</a:t>
            </a:r>
            <a:r>
              <a:rPr sz="3600" spc="5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600" dirty="0">
                <a:solidFill>
                  <a:srgbClr val="000000"/>
                </a:solidFill>
                <a:latin typeface="Calibri Light"/>
                <a:cs typeface="Calibri Light"/>
              </a:rPr>
              <a:t>of </a:t>
            </a:r>
            <a:r>
              <a:rPr sz="3600" spc="-11" dirty="0">
                <a:solidFill>
                  <a:srgbClr val="000000"/>
                </a:solidFill>
                <a:latin typeface="Calibri Light"/>
                <a:cs typeface="Calibri Light"/>
              </a:rPr>
              <a:t>Cluster</a:t>
            </a:r>
            <a:r>
              <a:rPr sz="3600" spc="1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600" dirty="0">
                <a:solidFill>
                  <a:srgbClr val="000000"/>
                </a:solidFill>
                <a:latin typeface="Calibri Light"/>
                <a:cs typeface="Calibri Light"/>
              </a:rPr>
              <a:t>Quality</a:t>
            </a:r>
            <a:r>
              <a:rPr sz="3600" spc="12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600" spc="-12" dirty="0">
                <a:solidFill>
                  <a:srgbClr val="000000"/>
                </a:solidFill>
                <a:latin typeface="Calibri Light"/>
                <a:cs typeface="Calibri Light"/>
              </a:rPr>
              <a:t>(cont</a:t>
            </a:r>
            <a:r>
              <a:rPr sz="3600" spc="-667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600" spc="-88" dirty="0">
                <a:solidFill>
                  <a:srgbClr val="000000"/>
                </a:solidFill>
                <a:latin typeface="Calibri Light"/>
                <a:cs typeface="Calibri Light"/>
              </a:rPr>
              <a:t>’d)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2549" y="1804323"/>
            <a:ext cx="12046983" cy="503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Assume</a:t>
            </a:r>
            <a:r>
              <a:rPr sz="30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items with</a:t>
            </a:r>
            <a:r>
              <a:rPr sz="30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i="1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3000" b="1" i="1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FFC000"/>
                </a:solidFill>
                <a:latin typeface="Calibri"/>
                <a:cs typeface="Calibri"/>
              </a:rPr>
              <a:t>gold</a:t>
            </a:r>
            <a:r>
              <a:rPr sz="3000" b="1" spc="11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000" b="1" spc="-14" dirty="0">
                <a:solidFill>
                  <a:srgbClr val="FFC000"/>
                </a:solidFill>
                <a:latin typeface="Calibri"/>
                <a:cs typeface="Calibri"/>
              </a:rPr>
              <a:t>standard</a:t>
            </a:r>
            <a:r>
              <a:rPr sz="3000" b="1" dirty="0">
                <a:solidFill>
                  <a:srgbClr val="FFC000"/>
                </a:solidFill>
                <a:latin typeface="Calibri"/>
                <a:cs typeface="Calibri"/>
              </a:rPr>
              <a:t> classes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while</a:t>
            </a:r>
            <a:r>
              <a:rPr sz="30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our clustering</a:t>
            </a:r>
            <a:r>
              <a:rPr sz="3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produces</a:t>
            </a:r>
            <a:r>
              <a:rPr sz="30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i="1" dirty="0">
                <a:solidFill>
                  <a:srgbClr val="000000"/>
                </a:solidFill>
                <a:latin typeface="Calibri"/>
                <a:cs typeface="Calibri"/>
              </a:rPr>
              <a:t>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1149" y="2124653"/>
            <a:ext cx="6289995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spc="-15" dirty="0">
                <a:solidFill>
                  <a:srgbClr val="000000"/>
                </a:solidFill>
                <a:latin typeface="Calibri"/>
                <a:cs typeface="Calibri"/>
              </a:rPr>
              <a:t>clusters,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 ω</a:t>
            </a:r>
            <a:r>
              <a:rPr sz="3000" spc="3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ω</a:t>
            </a:r>
            <a:r>
              <a:rPr sz="3000" spc="3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, …, ω</a:t>
            </a:r>
            <a:r>
              <a:rPr sz="3000" spc="12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i="1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3000" i="1" spc="4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members.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36013" y="2339580"/>
            <a:ext cx="281393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10560" y="2339580"/>
            <a:ext cx="281393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30497" y="2339580"/>
            <a:ext cx="284624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0000"/>
                </a:solidFill>
                <a:latin typeface="Calibri"/>
                <a:cs typeface="Calibri"/>
              </a:rPr>
              <a:t>K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946650" y="2339580"/>
            <a:ext cx="210807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82549" y="3017808"/>
            <a:ext cx="11846639" cy="50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r>
              <a:rPr sz="30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C00000"/>
                </a:solidFill>
                <a:latin typeface="Calibri"/>
                <a:cs typeface="Calibri"/>
              </a:rPr>
              <a:t>Purity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: the </a:t>
            </a:r>
            <a:r>
              <a:rPr sz="3000" spc="-20" dirty="0">
                <a:solidFill>
                  <a:srgbClr val="000000"/>
                </a:solidFill>
                <a:latin typeface="Calibri"/>
                <a:cs typeface="Calibri"/>
              </a:rPr>
              <a:t>ratio</a:t>
            </a:r>
            <a:r>
              <a:rPr sz="30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between</a:t>
            </a:r>
            <a:r>
              <a:rPr sz="30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strike="sngStrike" dirty="0">
                <a:solidFill>
                  <a:srgbClr val="000000"/>
                </a:solidFill>
                <a:latin typeface="Calibri"/>
                <a:cs typeface="Calibri"/>
              </a:rPr>
              <a:t>dominant</a:t>
            </a:r>
            <a:r>
              <a:rPr sz="3000" b="1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3000" b="1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3000" b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3000" b="1" spc="-10" dirty="0">
                <a:solidFill>
                  <a:srgbClr val="000000"/>
                </a:solidFill>
                <a:latin typeface="Calibri"/>
                <a:cs typeface="Calibri"/>
              </a:rPr>
              <a:t>cluster</a:t>
            </a:r>
            <a:r>
              <a:rPr sz="3000" b="1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π</a:t>
            </a:r>
            <a:r>
              <a:rPr sz="3000" spc="4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&amp; the </a:t>
            </a:r>
            <a:r>
              <a:rPr sz="3000" spc="-25" dirty="0">
                <a:solidFill>
                  <a:srgbClr val="000000"/>
                </a:solidFill>
                <a:latin typeface="Calibri"/>
                <a:cs typeface="Calibri"/>
              </a:rPr>
              <a:t>size</a:t>
            </a:r>
            <a:r>
              <a:rPr sz="30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912350" y="3233025"/>
            <a:ext cx="210807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11149" y="3338138"/>
            <a:ext cx="1539629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spc="-11" dirty="0">
                <a:solidFill>
                  <a:srgbClr val="000000"/>
                </a:solidFill>
                <a:latin typeface="Calibri"/>
                <a:cs typeface="Calibri"/>
              </a:rPr>
              <a:t>cluster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ω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98269" y="3553065"/>
            <a:ext cx="210807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815455" y="3685641"/>
            <a:ext cx="347891" cy="465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sz="305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765718" y="3882156"/>
            <a:ext cx="5165116" cy="510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22"/>
              </a:lnSpc>
              <a:spcBef>
                <a:spcPts val="0"/>
              </a:spcBef>
              <a:spcAft>
                <a:spcPts val="0"/>
              </a:spcAft>
            </a:pPr>
            <a:r>
              <a:rPr sz="3050" i="1" spc="-43" dirty="0">
                <a:solidFill>
                  <a:srgbClr val="000000"/>
                </a:solidFill>
                <a:latin typeface="Times New Roman"/>
                <a:cs typeface="Times New Roman"/>
              </a:rPr>
              <a:t>Purity</a:t>
            </a:r>
            <a:r>
              <a:rPr sz="3050" spc="-125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3050" dirty="0">
                <a:solidFill>
                  <a:srgbClr val="000000"/>
                </a:solidFill>
                <a:latin typeface="AAPCDQ+Symbol"/>
                <a:cs typeface="AAPCDQ+Symbol"/>
              </a:rPr>
              <a:t></a:t>
            </a:r>
            <a:r>
              <a:rPr sz="3050" spc="1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5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3050" spc="-9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50" dirty="0">
                <a:solidFill>
                  <a:srgbClr val="000000"/>
                </a:solidFill>
                <a:latin typeface="AAPCDQ+Symbol"/>
                <a:cs typeface="AAPCDQ+Symbol"/>
              </a:rPr>
              <a:t></a:t>
            </a:r>
            <a:r>
              <a:rPr sz="3050" spc="3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50" spc="-112" dirty="0">
                <a:solidFill>
                  <a:srgbClr val="000000"/>
                </a:solidFill>
                <a:latin typeface="Times New Roman"/>
                <a:cs typeface="Times New Roman"/>
              </a:rPr>
              <a:t>max</a:t>
            </a:r>
            <a:r>
              <a:rPr sz="3050" spc="9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50" spc="60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3050" i="1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3050" i="1" spc="56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5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3050" spc="26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50" i="1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3050" i="1" spc="-2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50" spc="263" dirty="0">
                <a:solidFill>
                  <a:srgbClr val="000000"/>
                </a:solidFill>
                <a:latin typeface="AAPCDQ+Symbol"/>
                <a:cs typeface="AAPCDQ+Symbol"/>
              </a:rPr>
              <a:t></a:t>
            </a:r>
            <a:r>
              <a:rPr sz="3050" i="1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114056" y="4164966"/>
            <a:ext cx="215822" cy="28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4"/>
              </a:lnSpc>
              <a:spcBef>
                <a:spcPts val="0"/>
              </a:spcBef>
              <a:spcAft>
                <a:spcPts val="0"/>
              </a:spcAft>
            </a:pPr>
            <a:r>
              <a:rPr sz="1750" i="1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866763" y="4164966"/>
            <a:ext cx="215822" cy="28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4"/>
              </a:lnSpc>
              <a:spcBef>
                <a:spcPts val="0"/>
              </a:spcBef>
              <a:spcAft>
                <a:spcPts val="0"/>
              </a:spcAft>
            </a:pPr>
            <a:r>
              <a:rPr sz="1750" i="1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302805" y="4164966"/>
            <a:ext cx="279244" cy="28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4"/>
              </a:lnSpc>
              <a:spcBef>
                <a:spcPts val="0"/>
              </a:spcBef>
              <a:spcAft>
                <a:spcPts val="0"/>
              </a:spcAft>
            </a:pPr>
            <a:r>
              <a:rPr sz="1750" i="1" spc="10" dirty="0">
                <a:solidFill>
                  <a:srgbClr val="000000"/>
                </a:solidFill>
                <a:latin typeface="Times New Roman"/>
                <a:cs typeface="Times New Roman"/>
              </a:rPr>
              <a:t>ij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769637" y="4224653"/>
            <a:ext cx="347891" cy="465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sz="3050" i="1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952908" y="4462597"/>
            <a:ext cx="215822" cy="28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4"/>
              </a:lnSpc>
              <a:spcBef>
                <a:spcPts val="0"/>
              </a:spcBef>
              <a:spcAft>
                <a:spcPts val="0"/>
              </a:spcAft>
            </a:pPr>
            <a:r>
              <a:rPr sz="1750" i="1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82549" y="4679222"/>
            <a:ext cx="8038914" cy="13980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688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Biased because </a:t>
            </a:r>
            <a:r>
              <a:rPr sz="3000" spc="-11" dirty="0">
                <a:solidFill>
                  <a:srgbClr val="000000"/>
                </a:solidFill>
                <a:latin typeface="Calibri"/>
                <a:cs typeface="Calibri"/>
              </a:rPr>
              <a:t>having</a:t>
            </a:r>
            <a:r>
              <a:rPr sz="30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i="1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3000" i="1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8" dirty="0">
                <a:solidFill>
                  <a:srgbClr val="000000"/>
                </a:solidFill>
                <a:latin typeface="Calibri"/>
                <a:cs typeface="Calibri"/>
              </a:rPr>
              <a:t>clusters</a:t>
            </a:r>
            <a:r>
              <a:rPr sz="30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1" dirty="0">
                <a:solidFill>
                  <a:srgbClr val="000000"/>
                </a:solidFill>
                <a:latin typeface="Calibri"/>
                <a:cs typeface="Calibri"/>
              </a:rPr>
              <a:t>maximizes</a:t>
            </a:r>
            <a:r>
              <a:rPr sz="30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purity</a:t>
            </a:r>
          </a:p>
          <a:p>
            <a:pPr marL="0" marR="0">
              <a:lnSpc>
                <a:spcPts val="3527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r>
              <a:rPr sz="30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000" b="1" spc="-11" dirty="0">
                <a:solidFill>
                  <a:srgbClr val="C00000"/>
                </a:solidFill>
                <a:latin typeface="Calibri"/>
                <a:cs typeface="Calibri"/>
              </a:rPr>
              <a:t>Entropy</a:t>
            </a:r>
            <a:r>
              <a:rPr sz="30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of classes</a:t>
            </a:r>
            <a:r>
              <a:rPr sz="30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in </a:t>
            </a:r>
            <a:r>
              <a:rPr sz="3000" spc="-18" dirty="0">
                <a:solidFill>
                  <a:srgbClr val="000000"/>
                </a:solidFill>
                <a:latin typeface="Calibri"/>
                <a:cs typeface="Calibri"/>
              </a:rPr>
              <a:t>clusters</a:t>
            </a:r>
          </a:p>
          <a:p>
            <a:pPr marL="0" marR="0">
              <a:lnSpc>
                <a:spcPts val="3516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r>
              <a:rPr sz="30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C00000"/>
                </a:solidFill>
                <a:latin typeface="Calibri"/>
                <a:cs typeface="Calibri"/>
              </a:rPr>
              <a:t>Mutual </a:t>
            </a:r>
            <a:r>
              <a:rPr sz="3000" b="1" spc="-10" dirty="0">
                <a:solidFill>
                  <a:srgbClr val="C00000"/>
                </a:solidFill>
                <a:latin typeface="Calibri"/>
                <a:cs typeface="Calibri"/>
              </a:rPr>
              <a:t>information</a:t>
            </a:r>
            <a:r>
              <a:rPr sz="3000" b="1" spc="18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between classes</a:t>
            </a:r>
            <a:r>
              <a:rPr sz="30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and </a:t>
            </a:r>
            <a:r>
              <a:rPr sz="3000" spc="-18" dirty="0">
                <a:solidFill>
                  <a:srgbClr val="000000"/>
                </a:solidFill>
                <a:latin typeface="Calibri"/>
                <a:cs typeface="Calibri"/>
              </a:rPr>
              <a:t>clusters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19327" y="176714"/>
            <a:ext cx="3482174" cy="721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 Light"/>
                <a:cs typeface="Calibri Light"/>
              </a:rPr>
              <a:t>Purity </a:t>
            </a:r>
            <a:r>
              <a:rPr sz="4400" spc="-20" dirty="0">
                <a:solidFill>
                  <a:srgbClr val="000000"/>
                </a:solidFill>
                <a:latin typeface="Calibri Light"/>
                <a:cs typeface="Calibri Light"/>
              </a:rPr>
              <a:t>example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21177" y="1956432"/>
            <a:ext cx="1277372" cy="900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0000"/>
                </a:solidFill>
                <a:latin typeface="AAPCDQ+Symbol"/>
                <a:cs typeface="AAPCDQ+Symbol"/>
              </a:rPr>
              <a:t></a:t>
            </a:r>
            <a:r>
              <a:rPr sz="2800" spc="558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AAPCDQ+Symbol"/>
                <a:cs typeface="AAPCDQ+Symbol"/>
              </a:rPr>
              <a:t></a:t>
            </a:r>
          </a:p>
          <a:p>
            <a:pPr marL="443483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FF"/>
                </a:solidFill>
                <a:latin typeface="AAPCDQ+Symbol"/>
                <a:cs typeface="AAPCDQ+Symbol"/>
              </a:rPr>
              <a:t></a:t>
            </a:r>
            <a:r>
              <a:rPr sz="2800" spc="1396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AAPCDQ+Symbol"/>
                <a:cs typeface="AAPCDQ+Symbol"/>
              </a:rPr>
              <a:t>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40934" y="1956432"/>
            <a:ext cx="1277372" cy="900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0000"/>
                </a:solidFill>
                <a:latin typeface="AAPCDQ+Symbol"/>
                <a:cs typeface="AAPCDQ+Symbol"/>
              </a:rPr>
              <a:t></a:t>
            </a:r>
            <a:r>
              <a:rPr sz="2800" spc="558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FF"/>
                </a:solidFill>
                <a:latin typeface="AAPCDQ+Symbol"/>
                <a:cs typeface="AAPCDQ+Symbol"/>
              </a:rPr>
              <a:t></a:t>
            </a:r>
          </a:p>
          <a:p>
            <a:pPr marL="0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FF"/>
                </a:solidFill>
                <a:latin typeface="AAPCDQ+Symbol"/>
                <a:cs typeface="AAPCDQ+Symbol"/>
              </a:rPr>
              <a:t></a:t>
            </a:r>
            <a:r>
              <a:rPr sz="2800" spc="138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FF"/>
                </a:solidFill>
                <a:latin typeface="AAPCDQ+Symbol"/>
                <a:cs typeface="AAPCDQ+Symbol"/>
              </a:rPr>
              <a:t>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63966" y="1956432"/>
            <a:ext cx="1277372" cy="1326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0000"/>
                </a:solidFill>
                <a:latin typeface="AAPCDQ+Symbol"/>
                <a:cs typeface="AAPCDQ+Symbol"/>
              </a:rPr>
              <a:t></a:t>
            </a:r>
            <a:r>
              <a:rPr sz="2800" spc="558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9966"/>
                </a:solidFill>
                <a:latin typeface="AAPCDQ+Symbol"/>
                <a:cs typeface="AAPCDQ+Symbol"/>
              </a:rPr>
              <a:t></a:t>
            </a:r>
          </a:p>
          <a:p>
            <a:pPr marL="443483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339966"/>
                </a:solidFill>
                <a:latin typeface="AAPCDQ+Symbol"/>
                <a:cs typeface="AAPCDQ+Symbol"/>
              </a:rPr>
              <a:t></a:t>
            </a:r>
            <a:r>
              <a:rPr sz="2800" spc="1396" dirty="0">
                <a:solidFill>
                  <a:srgbClr val="33996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9966"/>
                </a:solidFill>
                <a:latin typeface="AAPCDQ+Symbol"/>
                <a:cs typeface="AAPCDQ+Symbol"/>
              </a:rPr>
              <a:t></a:t>
            </a:r>
          </a:p>
          <a:p>
            <a:pPr marL="620267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0000"/>
                </a:solidFill>
                <a:latin typeface="AAPCDQ+Symbol"/>
                <a:cs typeface="AAPCDQ+Symbol"/>
              </a:rPr>
              <a:t>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64661" y="2810126"/>
            <a:ext cx="657104" cy="4731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0000"/>
                </a:solidFill>
                <a:latin typeface="AAPCDQ+Symbol"/>
                <a:cs typeface="AAPCDQ+Symbol"/>
              </a:rPr>
              <a:t></a:t>
            </a:r>
            <a:r>
              <a:rPr sz="2800" spc="7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AAPCDQ+Symbol"/>
                <a:cs typeface="AAPCDQ+Symbol"/>
              </a:rPr>
              <a:t>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884417" y="2810126"/>
            <a:ext cx="657104" cy="4731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FF"/>
                </a:solidFill>
                <a:latin typeface="AAPCDQ+Symbol"/>
                <a:cs typeface="AAPCDQ+Symbol"/>
              </a:rPr>
              <a:t></a:t>
            </a:r>
            <a:r>
              <a:rPr sz="2800" spc="7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9966"/>
                </a:solidFill>
                <a:latin typeface="AAPCDQ+Symbol"/>
                <a:cs typeface="AAPCDQ+Symbol"/>
              </a:rPr>
              <a:t>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27033" y="3864158"/>
            <a:ext cx="1620353" cy="431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Cluster</a:t>
            </a:r>
            <a:r>
              <a:rPr sz="28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III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335270" y="3929436"/>
            <a:ext cx="1501042" cy="431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Cluster</a:t>
            </a:r>
            <a:r>
              <a:rPr sz="28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II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042157" y="3965123"/>
            <a:ext cx="1382796" cy="431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Cluster</a:t>
            </a:r>
            <a:r>
              <a:rPr sz="28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812669" y="4898413"/>
            <a:ext cx="5306535" cy="375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Cluster</a:t>
            </a:r>
            <a:r>
              <a:rPr sz="24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I: Purity</a:t>
            </a:r>
            <a:r>
              <a:rPr sz="24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24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1/6</a:t>
            </a:r>
            <a:r>
              <a:rPr sz="24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(max(5, 1, 0)) = 5/6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790444" y="5665587"/>
            <a:ext cx="5511698" cy="1088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25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Cluster</a:t>
            </a:r>
            <a:r>
              <a:rPr sz="24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II:</a:t>
            </a:r>
            <a:r>
              <a:rPr sz="24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Purity</a:t>
            </a:r>
            <a:r>
              <a:rPr sz="24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= 1/6</a:t>
            </a:r>
            <a:r>
              <a:rPr sz="24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(max(1, 4, 1)) = 4/6</a:t>
            </a:r>
          </a:p>
          <a:p>
            <a:pPr marL="0" marR="0">
              <a:lnSpc>
                <a:spcPts val="2657"/>
              </a:lnSpc>
              <a:spcBef>
                <a:spcPts val="2905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Cluster</a:t>
            </a:r>
            <a:r>
              <a:rPr sz="2400" spc="-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III:</a:t>
            </a:r>
            <a:r>
              <a:rPr sz="2400" spc="-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Purity</a:t>
            </a:r>
            <a:r>
              <a:rPr sz="24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= 1/5 (max(2, 0, 3)) =</a:t>
            </a:r>
            <a:r>
              <a:rPr sz="24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3/5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390110"/>
            <a:ext cx="11794490" cy="720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5"/>
              </a:lnSpc>
              <a:spcBef>
                <a:spcPts val="0"/>
              </a:spcBef>
              <a:spcAft>
                <a:spcPts val="0"/>
              </a:spcAft>
            </a:pPr>
            <a:r>
              <a:rPr sz="4400" spc="-10" dirty="0">
                <a:solidFill>
                  <a:srgbClr val="000000"/>
                </a:solidFill>
                <a:latin typeface="Calibri Light"/>
                <a:cs typeface="Calibri Light"/>
              </a:rPr>
              <a:t>Entropy-based</a:t>
            </a:r>
            <a:r>
              <a:rPr sz="4400" dirty="0">
                <a:solidFill>
                  <a:srgbClr val="000000"/>
                </a:solidFill>
                <a:latin typeface="Calibri Light"/>
                <a:cs typeface="Calibri Light"/>
              </a:rPr>
              <a:t> Measure</a:t>
            </a:r>
            <a:r>
              <a:rPr sz="4400" spc="-18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 Light"/>
                <a:cs typeface="Calibri Light"/>
              </a:rPr>
              <a:t>of the Quality of</a:t>
            </a:r>
            <a:r>
              <a:rPr sz="4400" spc="997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 Light"/>
                <a:cs typeface="Calibri Light"/>
              </a:rPr>
              <a:t>Clustering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335537"/>
            <a:ext cx="11618307" cy="62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643"/>
              </a:lnSpc>
              <a:spcBef>
                <a:spcPts val="0"/>
              </a:spcBef>
              <a:spcAft>
                <a:spcPts val="0"/>
              </a:spcAft>
            </a:pPr>
            <a:r>
              <a:rPr sz="3800" dirty="0">
                <a:solidFill>
                  <a:srgbClr val="000000"/>
                </a:solidFill>
                <a:latin typeface="Calibri Light"/>
                <a:cs typeface="Calibri Light"/>
              </a:rPr>
              <a:t>Mutual-information</a:t>
            </a:r>
            <a:r>
              <a:rPr sz="3800" spc="-23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800" dirty="0">
                <a:solidFill>
                  <a:srgbClr val="000000"/>
                </a:solidFill>
                <a:latin typeface="Calibri Light"/>
                <a:cs typeface="Calibri Light"/>
              </a:rPr>
              <a:t>based Measure of Quality</a:t>
            </a:r>
            <a:r>
              <a:rPr sz="3800" spc="-18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800" dirty="0">
                <a:solidFill>
                  <a:srgbClr val="000000"/>
                </a:solidFill>
                <a:latin typeface="Calibri Light"/>
                <a:cs typeface="Calibri Light"/>
              </a:rPr>
              <a:t>of</a:t>
            </a:r>
            <a:r>
              <a:rPr sz="3800" spc="14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800" dirty="0">
                <a:solidFill>
                  <a:srgbClr val="000000"/>
                </a:solidFill>
                <a:latin typeface="Calibri Light"/>
                <a:cs typeface="Calibri Light"/>
              </a:rPr>
              <a:t>Clustering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1523592"/>
            <a:ext cx="10725750" cy="1494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Clustering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long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rich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history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 various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scientific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fields.</a:t>
            </a:r>
          </a:p>
          <a:p>
            <a:pPr marL="240791" marR="0">
              <a:lnSpc>
                <a:spcPts val="3416"/>
              </a:lnSpc>
              <a:spcBef>
                <a:spcPts val="619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K-means</a:t>
            </a:r>
            <a:r>
              <a:rPr sz="2800" b="1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(1955):</a:t>
            </a:r>
            <a:r>
              <a:rPr sz="2800" spc="6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One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 the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most</a:t>
            </a:r>
            <a:r>
              <a:rPr sz="28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popular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simple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clustering</a:t>
            </a:r>
            <a:r>
              <a:rPr sz="28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algorithms.</a:t>
            </a:r>
          </a:p>
          <a:p>
            <a:pPr marL="240791" marR="0">
              <a:lnSpc>
                <a:spcPts val="3413"/>
              </a:lnSpc>
              <a:spcBef>
                <a:spcPts val="656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Stil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widely-used!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2231" y="3057117"/>
            <a:ext cx="10212185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design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 a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general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purpose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clustering</a:t>
            </a:r>
            <a:r>
              <a:rPr sz="28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algorithm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is a difficult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task.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3472534"/>
            <a:ext cx="2968619" cy="2392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28" dirty="0">
                <a:solidFill>
                  <a:srgbClr val="000000"/>
                </a:solidFill>
                <a:latin typeface="Calibri Light"/>
                <a:cs typeface="Calibri Light"/>
              </a:rPr>
              <a:t>Example</a:t>
            </a:r>
          </a:p>
          <a:p>
            <a:pPr marL="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 Light"/>
                <a:cs typeface="Calibri Light"/>
              </a:rPr>
              <a:t>Clustering</a:t>
            </a:r>
            <a:r>
              <a:rPr sz="2800" spc="1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 Light"/>
                <a:cs typeface="Calibri Light"/>
              </a:rPr>
              <a:t>of</a:t>
            </a:r>
          </a:p>
          <a:p>
            <a:pPr marL="0" marR="0">
              <a:lnSpc>
                <a:spcPts val="3024"/>
              </a:lnSpc>
              <a:spcBef>
                <a:spcPts val="50"/>
              </a:spcBef>
              <a:spcAft>
                <a:spcPts val="0"/>
              </a:spcAft>
            </a:pPr>
            <a:r>
              <a:rPr sz="2800" spc="-12" dirty="0">
                <a:solidFill>
                  <a:srgbClr val="000000"/>
                </a:solidFill>
                <a:latin typeface="Calibri Light"/>
                <a:cs typeface="Calibri Light"/>
              </a:rPr>
              <a:t>neurons</a:t>
            </a:r>
            <a:r>
              <a:rPr sz="2800" spc="1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 Light"/>
                <a:cs typeface="Calibri Light"/>
              </a:rPr>
              <a:t>at</a:t>
            </a:r>
          </a:p>
          <a:p>
            <a:pPr marL="0" marR="0">
              <a:lnSpc>
                <a:spcPts val="302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 Light"/>
                <a:cs typeface="Calibri Light"/>
              </a:rPr>
              <a:t>positions A, B and C</a:t>
            </a:r>
          </a:p>
          <a:p>
            <a:pPr marL="0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 Light"/>
                <a:cs typeface="Calibri Light"/>
              </a:rPr>
              <a:t>in</a:t>
            </a:r>
            <a:r>
              <a:rPr sz="2800" spc="-18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 Light"/>
                <a:cs typeface="Calibri Light"/>
              </a:rPr>
              <a:t>the</a:t>
            </a:r>
            <a:r>
              <a:rPr sz="2800" spc="1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 Light"/>
                <a:cs typeface="Calibri Light"/>
              </a:rPr>
              <a:t>conditional</a:t>
            </a:r>
          </a:p>
          <a:p>
            <a:pPr marL="0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2" dirty="0">
                <a:solidFill>
                  <a:srgbClr val="000000"/>
                </a:solidFill>
                <a:latin typeface="Calibri Light"/>
                <a:cs typeface="Calibri Light"/>
              </a:rPr>
              <a:t>STTC</a:t>
            </a:r>
            <a:r>
              <a:rPr sz="2800" spc="1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 Light"/>
                <a:cs typeface="Calibri Light"/>
              </a:rPr>
              <a:t>(A, B|C</a:t>
            </a:r>
            <a:r>
              <a:rPr sz="2400" dirty="0">
                <a:solidFill>
                  <a:srgbClr val="000000"/>
                </a:solidFill>
                <a:latin typeface="Calibri Light"/>
                <a:cs typeface="Calibri Light"/>
              </a:rPr>
              <a:t>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97150" y="6057550"/>
            <a:ext cx="9408990" cy="775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sz="2400" spc="-14" baseline="30000" dirty="0">
                <a:solidFill>
                  <a:srgbClr val="000000"/>
                </a:solidFill>
                <a:latin typeface="Calibri"/>
                <a:cs typeface="Calibri"/>
              </a:rPr>
              <a:t>st</a:t>
            </a:r>
            <a:r>
              <a:rPr sz="2400" baseline="30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cluster: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neurons with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approximately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equal participation</a:t>
            </a:r>
            <a:r>
              <a:rPr sz="24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1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each position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nd</a:t>
            </a:r>
            <a:r>
              <a:rPr sz="1600" spc="1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cluster: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neurons with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high presence</a:t>
            </a:r>
            <a:r>
              <a:rPr sz="24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in the position B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6" y="0"/>
            <a:ext cx="12072664" cy="861774"/>
          </a:xfrm>
        </p:spPr>
        <p:txBody>
          <a:bodyPr/>
          <a:lstStyle/>
          <a:p>
            <a:r>
              <a:rPr lang="en-US" sz="2800" b="1" dirty="0" smtClean="0"/>
              <a:t>More Sophisticated Clustering Algorithms: Density-based Clustering (DBSCAN)</a:t>
            </a:r>
            <a:endParaRPr lang="el-GR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264" y="3140968"/>
            <a:ext cx="3524597" cy="35245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801041"/>
            <a:ext cx="6960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DBSCAN can find non-linearly separable clusters. This dataset cannot be adequately clustered with k-means or Gaussian Mixture EM clustering</a:t>
            </a:r>
            <a:endParaRPr lang="el-GR" sz="2400" dirty="0"/>
          </a:p>
        </p:txBody>
      </p:sp>
      <p:sp>
        <p:nvSpPr>
          <p:cNvPr id="6" name="Rectangle 5"/>
          <p:cNvSpPr/>
          <p:nvPr/>
        </p:nvSpPr>
        <p:spPr>
          <a:xfrm>
            <a:off x="119336" y="2293928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Does not require one to specify the number of clusters in the data a priori, as opposed to k-means.</a:t>
            </a:r>
          </a:p>
          <a:p>
            <a:r>
              <a:rPr lang="en-US" dirty="0"/>
              <a:t>C</a:t>
            </a:r>
            <a:r>
              <a:rPr lang="en-US" dirty="0" smtClean="0"/>
              <a:t>an find arbitrarily-shaped clusters. It can even find a cluster completely surrounded by (but not connected to) a different cluster. </a:t>
            </a:r>
          </a:p>
          <a:p>
            <a:r>
              <a:rPr lang="en-US" dirty="0"/>
              <a:t>H</a:t>
            </a:r>
            <a:r>
              <a:rPr lang="en-US" dirty="0" smtClean="0"/>
              <a:t>as a notion of noise, and is robust to outliers.</a:t>
            </a:r>
          </a:p>
        </p:txBody>
      </p:sp>
      <p:sp>
        <p:nvSpPr>
          <p:cNvPr id="7" name="Rectangle 6"/>
          <p:cNvSpPr/>
          <p:nvPr/>
        </p:nvSpPr>
        <p:spPr>
          <a:xfrm>
            <a:off x="32465" y="4741745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ot entirely deterministic: border points that are reachable from more than one cluster can be part of either cluster, depending on the order the data are processed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119336" y="1924596"/>
            <a:ext cx="1293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Advantages</a:t>
            </a:r>
            <a:endParaRPr lang="el-GR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9336" y="4202904"/>
            <a:ext cx="1561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Disadvantages</a:t>
            </a:r>
            <a:endParaRPr lang="el-GR" b="1" dirty="0"/>
          </a:p>
        </p:txBody>
      </p:sp>
      <p:sp>
        <p:nvSpPr>
          <p:cNvPr id="10" name="Rectangle 9"/>
          <p:cNvSpPr/>
          <p:nvPr/>
        </p:nvSpPr>
        <p:spPr>
          <a:xfrm>
            <a:off x="59668" y="5758812"/>
            <a:ext cx="7908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Its quality depends on the distance measure used in the function </a:t>
            </a:r>
            <a:r>
              <a:rPr lang="en-US" dirty="0" err="1" smtClean="0"/>
              <a:t>regionQuery</a:t>
            </a:r>
            <a:r>
              <a:rPr lang="en-US" dirty="0" smtClean="0"/>
              <a:t>(</a:t>
            </a:r>
            <a:r>
              <a:rPr lang="en-US" dirty="0" err="1" smtClean="0"/>
              <a:t>P,ε</a:t>
            </a:r>
            <a:r>
              <a:rPr lang="en-US" dirty="0" smtClean="0"/>
              <a:t>). The most common distance metric used is Euclidean distance.</a:t>
            </a:r>
            <a:endParaRPr lang="el-GR" dirty="0"/>
          </a:p>
        </p:txBody>
      </p:sp>
      <p:sp>
        <p:nvSpPr>
          <p:cNvPr id="11" name="Rectangle 10"/>
          <p:cNvSpPr/>
          <p:nvPr/>
        </p:nvSpPr>
        <p:spPr>
          <a:xfrm>
            <a:off x="17620" y="6450898"/>
            <a:ext cx="6098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annot cluster data sets well with large differences in densities</a:t>
            </a:r>
            <a:endParaRPr lang="el-GR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0488488" y="1924596"/>
            <a:ext cx="144016" cy="1360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3119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85" y="1340768"/>
            <a:ext cx="4998843" cy="3907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968" y="1484784"/>
            <a:ext cx="5544616" cy="4166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67608" y="5063244"/>
            <a:ext cx="152060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Mouse weight</a:t>
            </a:r>
            <a:endParaRPr lang="el-GR" dirty="0"/>
          </a:p>
        </p:txBody>
      </p:sp>
      <p:sp>
        <p:nvSpPr>
          <p:cNvPr id="12" name="Rectangle 11"/>
          <p:cNvSpPr/>
          <p:nvPr/>
        </p:nvSpPr>
        <p:spPr>
          <a:xfrm>
            <a:off x="1343472" y="188640"/>
            <a:ext cx="68702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Basics on Linear Regression –Simple Example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090660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-24060"/>
            <a:ext cx="3128095" cy="24449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052" y="99226"/>
            <a:ext cx="3089503" cy="23216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3" y="2776638"/>
            <a:ext cx="5776355" cy="40813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9904" y="-24060"/>
            <a:ext cx="4989871" cy="38157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0376" y="826099"/>
            <a:ext cx="2569488" cy="43395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Box 9"/>
          <p:cNvSpPr txBox="1"/>
          <p:nvPr/>
        </p:nvSpPr>
        <p:spPr>
          <a:xfrm>
            <a:off x="4943872" y="515719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Remember: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variance</a:t>
            </a:r>
            <a:r>
              <a:rPr lang="en-US" dirty="0" smtClean="0"/>
              <a:t> of a metric is the </a:t>
            </a:r>
            <a:r>
              <a:rPr lang="en-US" b="1" dirty="0" smtClean="0">
                <a:solidFill>
                  <a:srgbClr val="FF0000"/>
                </a:solidFill>
              </a:rPr>
              <a:t>sum-of-squares</a:t>
            </a:r>
            <a:r>
              <a:rPr lang="en-US" dirty="0" smtClean="0"/>
              <a:t> / </a:t>
            </a:r>
            <a:r>
              <a:rPr lang="en-US" b="1" dirty="0" smtClean="0"/>
              <a:t>number</a:t>
            </a:r>
            <a:r>
              <a:rPr lang="en-US" dirty="0" smtClean="0"/>
              <a:t>-of-those-things =                  </a:t>
            </a:r>
            <a:r>
              <a:rPr lang="en-US" b="1" dirty="0" smtClean="0"/>
              <a:t>average sum of squares</a:t>
            </a:r>
            <a:endParaRPr lang="el-GR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3107" y="3159625"/>
            <a:ext cx="2483173" cy="174695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1631504" y="3645024"/>
            <a:ext cx="913319" cy="434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6039" y="3441437"/>
            <a:ext cx="20574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331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31904" y="116632"/>
            <a:ext cx="3745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Linear Regression (aka Least Squares</a:t>
            </a:r>
            <a:r>
              <a:rPr lang="en-US" dirty="0" smtClean="0"/>
              <a:t>)</a:t>
            </a:r>
            <a:endParaRPr lang="el-G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727" y="3429000"/>
            <a:ext cx="7919773" cy="32954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9337" y="3688465"/>
            <a:ext cx="2585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ideal algorithm </a:t>
            </a:r>
            <a:r>
              <a:rPr lang="en-US" dirty="0" smtClean="0"/>
              <a:t>has </a:t>
            </a:r>
            <a:r>
              <a:rPr lang="en-US" b="1" dirty="0" smtClean="0">
                <a:solidFill>
                  <a:srgbClr val="FF0000"/>
                </a:solidFill>
              </a:rPr>
              <a:t>low bias </a:t>
            </a:r>
            <a:r>
              <a:rPr lang="en-US" dirty="0" smtClean="0"/>
              <a:t>and can accurately model the true relationship</a:t>
            </a:r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569" y="485964"/>
            <a:ext cx="4219575" cy="3133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7" y="188640"/>
            <a:ext cx="4752528" cy="34165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1884" y="668595"/>
            <a:ext cx="2664665" cy="257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190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205" y="4278483"/>
            <a:ext cx="4143375" cy="68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404664"/>
            <a:ext cx="9007115" cy="37752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4112" y="260648"/>
            <a:ext cx="1524000" cy="1276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4545" y="80945"/>
            <a:ext cx="2483348" cy="59555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1775520" y="708780"/>
            <a:ext cx="1296144" cy="828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7608" y="2253357"/>
            <a:ext cx="1819275" cy="7620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4295800" y="2292314"/>
            <a:ext cx="2808312" cy="6326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631504" y="2253358"/>
            <a:ext cx="936104" cy="5995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2304" y="3717032"/>
            <a:ext cx="2743200" cy="752475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>
            <a:off x="4386883" y="2924944"/>
            <a:ext cx="4589436" cy="1651062"/>
          </a:xfrm>
          <a:custGeom>
            <a:avLst/>
            <a:gdLst>
              <a:gd name="connsiteX0" fmla="*/ 0 w 4795530"/>
              <a:gd name="connsiteY0" fmla="*/ 0 h 2150046"/>
              <a:gd name="connsiteX1" fmla="*/ 2313542 w 4795530"/>
              <a:gd name="connsiteY1" fmla="*/ 2115239 h 2150046"/>
              <a:gd name="connsiteX2" fmla="*/ 4560983 w 4795530"/>
              <a:gd name="connsiteY2" fmla="*/ 1311008 h 2150046"/>
              <a:gd name="connsiteX3" fmla="*/ 4726236 w 4795530"/>
              <a:gd name="connsiteY3" fmla="*/ 1233890 h 2150046"/>
              <a:gd name="connsiteX4" fmla="*/ 4726236 w 4795530"/>
              <a:gd name="connsiteY4" fmla="*/ 1233890 h 2150046"/>
              <a:gd name="connsiteX5" fmla="*/ 4726236 w 4795530"/>
              <a:gd name="connsiteY5" fmla="*/ 1233890 h 2150046"/>
              <a:gd name="connsiteX6" fmla="*/ 4726236 w 4795530"/>
              <a:gd name="connsiteY6" fmla="*/ 1233890 h 2150046"/>
              <a:gd name="connsiteX7" fmla="*/ 4737253 w 4795530"/>
              <a:gd name="connsiteY7" fmla="*/ 1222873 h 215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5530" h="2150046">
                <a:moveTo>
                  <a:pt x="0" y="0"/>
                </a:moveTo>
                <a:cubicBezTo>
                  <a:pt x="776689" y="948369"/>
                  <a:pt x="1553378" y="1896738"/>
                  <a:pt x="2313542" y="2115239"/>
                </a:cubicBezTo>
                <a:cubicBezTo>
                  <a:pt x="3073706" y="2333740"/>
                  <a:pt x="4158867" y="1457900"/>
                  <a:pt x="4560983" y="1311008"/>
                </a:cubicBezTo>
                <a:cubicBezTo>
                  <a:pt x="4963099" y="1164117"/>
                  <a:pt x="4726236" y="1233890"/>
                  <a:pt x="4726236" y="1233890"/>
                </a:cubicBezTo>
                <a:lnTo>
                  <a:pt x="4726236" y="1233890"/>
                </a:lnTo>
                <a:lnTo>
                  <a:pt x="4726236" y="1233890"/>
                </a:lnTo>
                <a:lnTo>
                  <a:pt x="4726236" y="1233890"/>
                </a:lnTo>
                <a:lnTo>
                  <a:pt x="4737253" y="1222873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6883" y="40704"/>
            <a:ext cx="1895475" cy="53340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6219" y="403980"/>
            <a:ext cx="876300" cy="304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37562" y="1122889"/>
            <a:ext cx="590550" cy="31432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39225" y="4666759"/>
            <a:ext cx="5646462" cy="203348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5148079"/>
            <a:ext cx="6951527" cy="1642916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>
          <a:xfrm flipV="1">
            <a:off x="5447928" y="3284984"/>
            <a:ext cx="1091297" cy="99349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567608" y="4964283"/>
            <a:ext cx="35861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3215680" y="6790995"/>
            <a:ext cx="2808312" cy="277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146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4314" y="167316"/>
            <a:ext cx="2412437" cy="721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 Light"/>
                <a:cs typeface="Calibri Light"/>
              </a:rPr>
              <a:t>Clustering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404664"/>
            <a:ext cx="9007115" cy="37752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112" y="260648"/>
            <a:ext cx="1524000" cy="1276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545" y="80945"/>
            <a:ext cx="2483348" cy="59555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1775520" y="708780"/>
            <a:ext cx="1296144" cy="828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7608" y="2253357"/>
            <a:ext cx="1819275" cy="7620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4295800" y="2292314"/>
            <a:ext cx="2808312" cy="6326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631504" y="2253358"/>
            <a:ext cx="936104" cy="5995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2304" y="3717032"/>
            <a:ext cx="2743200" cy="752475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>
            <a:off x="4386883" y="2924944"/>
            <a:ext cx="4589436" cy="1651062"/>
          </a:xfrm>
          <a:custGeom>
            <a:avLst/>
            <a:gdLst>
              <a:gd name="connsiteX0" fmla="*/ 0 w 4795530"/>
              <a:gd name="connsiteY0" fmla="*/ 0 h 2150046"/>
              <a:gd name="connsiteX1" fmla="*/ 2313542 w 4795530"/>
              <a:gd name="connsiteY1" fmla="*/ 2115239 h 2150046"/>
              <a:gd name="connsiteX2" fmla="*/ 4560983 w 4795530"/>
              <a:gd name="connsiteY2" fmla="*/ 1311008 h 2150046"/>
              <a:gd name="connsiteX3" fmla="*/ 4726236 w 4795530"/>
              <a:gd name="connsiteY3" fmla="*/ 1233890 h 2150046"/>
              <a:gd name="connsiteX4" fmla="*/ 4726236 w 4795530"/>
              <a:gd name="connsiteY4" fmla="*/ 1233890 h 2150046"/>
              <a:gd name="connsiteX5" fmla="*/ 4726236 w 4795530"/>
              <a:gd name="connsiteY5" fmla="*/ 1233890 h 2150046"/>
              <a:gd name="connsiteX6" fmla="*/ 4726236 w 4795530"/>
              <a:gd name="connsiteY6" fmla="*/ 1233890 h 2150046"/>
              <a:gd name="connsiteX7" fmla="*/ 4737253 w 4795530"/>
              <a:gd name="connsiteY7" fmla="*/ 1222873 h 215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5530" h="2150046">
                <a:moveTo>
                  <a:pt x="0" y="0"/>
                </a:moveTo>
                <a:cubicBezTo>
                  <a:pt x="776689" y="948369"/>
                  <a:pt x="1553378" y="1896738"/>
                  <a:pt x="2313542" y="2115239"/>
                </a:cubicBezTo>
                <a:cubicBezTo>
                  <a:pt x="3073706" y="2333740"/>
                  <a:pt x="4158867" y="1457900"/>
                  <a:pt x="4560983" y="1311008"/>
                </a:cubicBezTo>
                <a:cubicBezTo>
                  <a:pt x="4963099" y="1164117"/>
                  <a:pt x="4726236" y="1233890"/>
                  <a:pt x="4726236" y="1233890"/>
                </a:cubicBezTo>
                <a:lnTo>
                  <a:pt x="4726236" y="1233890"/>
                </a:lnTo>
                <a:lnTo>
                  <a:pt x="4726236" y="1233890"/>
                </a:lnTo>
                <a:lnTo>
                  <a:pt x="4726236" y="1233890"/>
                </a:lnTo>
                <a:lnTo>
                  <a:pt x="4737253" y="1222873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6883" y="40704"/>
            <a:ext cx="1895475" cy="53340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6219" y="403980"/>
            <a:ext cx="876300" cy="304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7562" y="1122889"/>
            <a:ext cx="590550" cy="3143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5981" y="5261521"/>
            <a:ext cx="1933575" cy="990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731" y="4772289"/>
            <a:ext cx="1304925" cy="3048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50057" y="4771400"/>
            <a:ext cx="1028700" cy="2952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74132" y="5256139"/>
            <a:ext cx="5114925" cy="7524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03716" y="5421581"/>
            <a:ext cx="3000375" cy="552450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8037562" y="4469507"/>
            <a:ext cx="0" cy="2271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89186" y="5939988"/>
            <a:ext cx="1829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or equivalently 60%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31405507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404664"/>
            <a:ext cx="8415542" cy="57606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200" y="3717032"/>
            <a:ext cx="4282246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423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124744"/>
            <a:ext cx="9088051" cy="3669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0376" y="2981651"/>
            <a:ext cx="1990725" cy="1847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5341" y="44624"/>
            <a:ext cx="8082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Basics on Linear Regression – Another Simple Example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2325209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1628800"/>
            <a:ext cx="6652964" cy="48745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7368" y="0"/>
            <a:ext cx="11319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Basics on Linear Regression –Simple Example with more than 2 parameters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235396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492443"/>
          </a:xfrm>
        </p:spPr>
        <p:txBody>
          <a:bodyPr/>
          <a:lstStyle/>
          <a:p>
            <a:r>
              <a:rPr lang="en-US" sz="3200" dirty="0" smtClean="0"/>
              <a:t>Basics on Regression</a:t>
            </a:r>
            <a:endParaRPr lang="el-GR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65" y="1257916"/>
            <a:ext cx="10110823" cy="42735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84432" y="1196752"/>
            <a:ext cx="220756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Multiple parameters </a:t>
            </a:r>
            <a:r>
              <a:rPr lang="en-US" sz="2000" dirty="0" smtClean="0"/>
              <a:t>– plane instead of line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9417454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2089" y="219645"/>
            <a:ext cx="10200404" cy="667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57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000000"/>
                </a:solidFill>
                <a:latin typeface="Garamond"/>
                <a:cs typeface="Garamond"/>
              </a:rPr>
              <a:t>Linear</a:t>
            </a:r>
            <a:r>
              <a:rPr sz="4400" b="1" spc="-23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4400" b="1" spc="10" dirty="0">
                <a:solidFill>
                  <a:srgbClr val="000000"/>
                </a:solidFill>
                <a:latin typeface="Garamond"/>
                <a:cs typeface="Garamond"/>
              </a:rPr>
              <a:t>Regression</a:t>
            </a:r>
            <a:r>
              <a:rPr sz="4400" b="1" spc="-23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4400" b="1" spc="23" dirty="0">
                <a:solidFill>
                  <a:srgbClr val="000000"/>
                </a:solidFill>
                <a:latin typeface="Garamond"/>
                <a:cs typeface="Garamond"/>
              </a:rPr>
              <a:t>for</a:t>
            </a:r>
            <a:r>
              <a:rPr sz="4400" b="1" spc="-5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4400" b="1" spc="-10" dirty="0">
                <a:solidFill>
                  <a:srgbClr val="000000"/>
                </a:solidFill>
                <a:latin typeface="Garamond"/>
                <a:cs typeface="Garamond"/>
              </a:rPr>
              <a:t>Predictive</a:t>
            </a:r>
            <a:r>
              <a:rPr sz="4400" b="1" dirty="0">
                <a:solidFill>
                  <a:srgbClr val="000000"/>
                </a:solidFill>
                <a:latin typeface="Garamond"/>
                <a:cs typeface="Garamond"/>
              </a:rPr>
              <a:t> Modeling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4579" y="1214673"/>
            <a:ext cx="4435659" cy="437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Suppose</a:t>
            </a:r>
            <a:r>
              <a:rPr sz="2800" spc="-17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a set of</a:t>
            </a:r>
            <a:r>
              <a:rPr sz="2800" spc="37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Garamond"/>
                <a:cs typeface="Garamond"/>
              </a:rPr>
              <a:t>observations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4579" y="1854745"/>
            <a:ext cx="7133227" cy="4379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&amp;</a:t>
            </a:r>
            <a:r>
              <a:rPr sz="2800" spc="68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a set of</a:t>
            </a:r>
            <a:r>
              <a:rPr sz="2800" spc="371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b="1" spc="11" dirty="0">
                <a:solidFill>
                  <a:srgbClr val="000000"/>
                </a:solidFill>
                <a:latin typeface="Garamond"/>
                <a:cs typeface="Garamond"/>
              </a:rPr>
              <a:t>explanatory</a:t>
            </a:r>
            <a:r>
              <a:rPr sz="2800" b="1" spc="-1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variables </a:t>
            </a:r>
            <a:r>
              <a:rPr sz="2800" spc="-11" dirty="0">
                <a:solidFill>
                  <a:srgbClr val="000000"/>
                </a:solidFill>
                <a:latin typeface="Garamond"/>
                <a:cs typeface="Garamond"/>
              </a:rPr>
              <a:t>(i.e.,</a:t>
            </a:r>
            <a:r>
              <a:rPr sz="2800" spc="1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Garamond"/>
                <a:cs typeface="Garamond"/>
              </a:rPr>
              <a:t>predictors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39" y="4154470"/>
            <a:ext cx="3566766" cy="437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5"/>
              </a:lnSpc>
              <a:spcBef>
                <a:spcPts val="0"/>
              </a:spcBef>
              <a:spcAft>
                <a:spcPts val="0"/>
              </a:spcAft>
            </a:pPr>
            <a:r>
              <a:rPr sz="2800" spc="-233" dirty="0">
                <a:solidFill>
                  <a:srgbClr val="000000"/>
                </a:solidFill>
                <a:latin typeface="Garamond"/>
                <a:cs typeface="Garamond"/>
              </a:rPr>
              <a:t>We</a:t>
            </a:r>
            <a:r>
              <a:rPr sz="2800" spc="215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build</a:t>
            </a:r>
            <a:r>
              <a:rPr sz="2800" spc="11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a </a:t>
            </a:r>
            <a:r>
              <a:rPr sz="2800" b="1" dirty="0">
                <a:solidFill>
                  <a:srgbClr val="385723"/>
                </a:solidFill>
                <a:latin typeface="Garamond"/>
                <a:cs typeface="Garamond"/>
              </a:rPr>
              <a:t>linear model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439" y="4733590"/>
            <a:ext cx="984559" cy="437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where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20313" y="4733590"/>
            <a:ext cx="3133309" cy="437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are the coefficients</a:t>
            </a:r>
            <a:r>
              <a:rPr sz="2800" spc="-2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of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439" y="5373923"/>
            <a:ext cx="2114814" cy="437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5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2" dirty="0">
                <a:solidFill>
                  <a:srgbClr val="000000"/>
                </a:solidFill>
                <a:latin typeface="Garamond"/>
                <a:cs typeface="Garamond"/>
              </a:rPr>
              <a:t>each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 predictor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18641" y="6295700"/>
            <a:ext cx="100833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8" dirty="0">
                <a:solidFill>
                  <a:srgbClr val="000000"/>
                </a:solidFill>
                <a:latin typeface="Garamond"/>
                <a:cs typeface="Garamond"/>
              </a:rPr>
              <a:t>given</a:t>
            </a:r>
            <a:r>
              <a:rPr sz="2400" spc="17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000000"/>
                </a:solidFill>
                <a:latin typeface="Garamond"/>
                <a:cs typeface="Garamond"/>
              </a:rPr>
              <a:t>as</a:t>
            </a:r>
            <a:r>
              <a:rPr sz="2400" spc="18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000000"/>
                </a:solidFill>
                <a:latin typeface="Garamond"/>
                <a:cs typeface="Garamond"/>
              </a:rPr>
              <a:t>a </a:t>
            </a:r>
            <a:r>
              <a:rPr sz="2400" b="1" dirty="0">
                <a:solidFill>
                  <a:srgbClr val="0E19F6"/>
                </a:solidFill>
                <a:latin typeface="Garamond"/>
                <a:cs typeface="Garamond"/>
              </a:rPr>
              <a:t>weighted sum</a:t>
            </a:r>
            <a:r>
              <a:rPr sz="2400" b="1" spc="15" dirty="0">
                <a:solidFill>
                  <a:srgbClr val="0E19F6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0E19F6"/>
                </a:solidFill>
                <a:latin typeface="Garamond"/>
                <a:cs typeface="Garamond"/>
              </a:rPr>
              <a:t>of</a:t>
            </a:r>
            <a:r>
              <a:rPr sz="2400" b="1" spc="361" dirty="0">
                <a:solidFill>
                  <a:srgbClr val="0E19F6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0E19F6"/>
                </a:solidFill>
                <a:latin typeface="Garamond"/>
                <a:cs typeface="Garamond"/>
              </a:rPr>
              <a:t>the predictors</a:t>
            </a:r>
            <a:r>
              <a:rPr sz="2400" dirty="0">
                <a:solidFill>
                  <a:srgbClr val="000000"/>
                </a:solidFill>
                <a:latin typeface="Garamond"/>
                <a:cs typeface="Garamond"/>
              </a:rPr>
              <a:t>, with the weights being the coefficients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2848" y="988236"/>
            <a:ext cx="5727784" cy="552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52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Garamond"/>
                <a:cs typeface="Garamond"/>
              </a:rPr>
              <a:t>W</a:t>
            </a:r>
            <a:r>
              <a:rPr sz="3600" b="1" spc="-839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3600" b="1" spc="-28" dirty="0">
                <a:solidFill>
                  <a:srgbClr val="000000"/>
                </a:solidFill>
                <a:latin typeface="Garamond"/>
                <a:cs typeface="Garamond"/>
              </a:rPr>
              <a:t>hy</a:t>
            </a:r>
            <a:r>
              <a:rPr sz="3600" b="1" spc="1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3600" b="1" dirty="0">
                <a:solidFill>
                  <a:srgbClr val="000000"/>
                </a:solidFill>
                <a:latin typeface="Garamond"/>
                <a:cs typeface="Garamond"/>
              </a:rPr>
              <a:t>using linear </a:t>
            </a:r>
            <a:r>
              <a:rPr sz="3600" b="1" spc="11" dirty="0">
                <a:solidFill>
                  <a:srgbClr val="000000"/>
                </a:solidFill>
                <a:latin typeface="Garamond"/>
                <a:cs typeface="Garamond"/>
              </a:rPr>
              <a:t>regression?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39" y="2662981"/>
            <a:ext cx="8520576" cy="1073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Strength</a:t>
            </a:r>
            <a:r>
              <a:rPr sz="2800" spc="-34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of</a:t>
            </a:r>
            <a:r>
              <a:rPr sz="2800" spc="37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sz="2800" spc="-2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relationship between </a:t>
            </a:r>
            <a:r>
              <a:rPr sz="2800" b="1" dirty="0">
                <a:solidFill>
                  <a:srgbClr val="000000"/>
                </a:solidFill>
                <a:latin typeface="Garamond"/>
                <a:cs typeface="Garamond"/>
              </a:rPr>
              <a:t>y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and a variable </a:t>
            </a:r>
            <a:r>
              <a:rPr sz="2800" b="1" dirty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sz="2800" b="1" baseline="-24428" dirty="0">
                <a:solidFill>
                  <a:srgbClr val="000000"/>
                </a:solidFill>
                <a:latin typeface="Garamond"/>
                <a:cs typeface="Garamond"/>
              </a:rPr>
              <a:t>i</a:t>
            </a:r>
          </a:p>
          <a:p>
            <a:pPr marL="457200" marR="0">
              <a:lnSpc>
                <a:spcPts val="3148"/>
              </a:lnSpc>
              <a:spcBef>
                <a:spcPts val="102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-</a:t>
            </a:r>
            <a:r>
              <a:rPr sz="2800" spc="1125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Assess the </a:t>
            </a:r>
            <a:r>
              <a:rPr sz="2800" b="1" dirty="0">
                <a:solidFill>
                  <a:srgbClr val="FF0000"/>
                </a:solidFill>
                <a:latin typeface="Garamond"/>
                <a:cs typeface="Garamond"/>
              </a:rPr>
              <a:t>impact </a:t>
            </a:r>
            <a:r>
              <a:rPr sz="2800" b="1" spc="-11" dirty="0">
                <a:solidFill>
                  <a:srgbClr val="FF0000"/>
                </a:solidFill>
                <a:latin typeface="Garamond"/>
                <a:cs typeface="Garamond"/>
              </a:rPr>
              <a:t>of</a:t>
            </a:r>
            <a:r>
              <a:rPr sz="2800" b="1" spc="453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Garamond"/>
                <a:cs typeface="Garamond"/>
              </a:rPr>
              <a:t>each predictor</a:t>
            </a:r>
            <a:r>
              <a:rPr sz="2800" b="1" spc="28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Garamond"/>
                <a:cs typeface="Garamond"/>
              </a:rPr>
              <a:t>x</a:t>
            </a:r>
            <a:r>
              <a:rPr sz="2800" b="1" baseline="-24428" dirty="0">
                <a:solidFill>
                  <a:srgbClr val="FF0000"/>
                </a:solidFill>
                <a:latin typeface="Garamond"/>
                <a:cs typeface="Garamond"/>
              </a:rPr>
              <a:t>i</a:t>
            </a:r>
            <a:r>
              <a:rPr sz="2800" b="1" spc="699" baseline="-24428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FF0000"/>
                </a:solidFill>
                <a:latin typeface="Garamond"/>
                <a:cs typeface="Garamond"/>
              </a:rPr>
              <a:t>on </a:t>
            </a:r>
            <a:r>
              <a:rPr sz="2800" b="1" dirty="0">
                <a:solidFill>
                  <a:srgbClr val="FF0000"/>
                </a:solidFill>
                <a:latin typeface="Garamond"/>
                <a:cs typeface="Garamond"/>
              </a:rPr>
              <a:t>y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through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1539" y="3882563"/>
            <a:ext cx="3072828" cy="493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sz="2800" spc="-12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Garamond"/>
                <a:cs typeface="Garamond"/>
              </a:rPr>
              <a:t>magnitude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of</a:t>
            </a:r>
            <a:r>
              <a:rPr sz="2800" spc="372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Garamond"/>
                <a:cs typeface="Garamond"/>
              </a:rPr>
              <a:t>β</a:t>
            </a:r>
            <a:r>
              <a:rPr sz="2800" b="1" baseline="-24428" dirty="0">
                <a:solidFill>
                  <a:srgbClr val="000000"/>
                </a:solidFill>
                <a:latin typeface="Garamond"/>
                <a:cs typeface="Garamond"/>
              </a:rPr>
              <a:t>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640" y="4522634"/>
            <a:ext cx="6919697" cy="10779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-</a:t>
            </a:r>
            <a:r>
              <a:rPr sz="2800" spc="1125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Identify</a:t>
            </a:r>
            <a:r>
              <a:rPr sz="2800" spc="-17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0070C0"/>
                </a:solidFill>
                <a:latin typeface="Garamond"/>
                <a:cs typeface="Garamond"/>
              </a:rPr>
              <a:t>subsets</a:t>
            </a:r>
            <a:r>
              <a:rPr sz="2800" b="1" spc="-10" dirty="0">
                <a:solidFill>
                  <a:srgbClr val="0070C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0070C0"/>
                </a:solidFill>
                <a:latin typeface="Garamond"/>
                <a:cs typeface="Garamond"/>
              </a:rPr>
              <a:t>of</a:t>
            </a:r>
            <a:r>
              <a:rPr sz="2800" b="1" spc="457" dirty="0">
                <a:solidFill>
                  <a:srgbClr val="0070C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0070C0"/>
                </a:solidFill>
                <a:latin typeface="Garamond"/>
                <a:cs typeface="Garamond"/>
              </a:rPr>
              <a:t>X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that contain</a:t>
            </a:r>
            <a:r>
              <a:rPr sz="2800" spc="-18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00B0F0"/>
                </a:solidFill>
                <a:latin typeface="Garamond"/>
                <a:cs typeface="Garamond"/>
              </a:rPr>
              <a:t>redundant</a:t>
            </a:r>
          </a:p>
          <a:p>
            <a:pPr marL="342899" marR="0">
              <a:lnSpc>
                <a:spcPts val="3145"/>
              </a:lnSpc>
              <a:spcBef>
                <a:spcPts val="1943"/>
              </a:spcBef>
              <a:spcAft>
                <a:spcPts val="0"/>
              </a:spcAft>
            </a:pPr>
            <a:r>
              <a:rPr sz="2800" b="1" spc="11" dirty="0">
                <a:solidFill>
                  <a:srgbClr val="00B0F0"/>
                </a:solidFill>
                <a:latin typeface="Garamond"/>
                <a:cs typeface="Garamond"/>
              </a:rPr>
              <a:t>information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about </a:t>
            </a:r>
            <a:r>
              <a:rPr sz="2800" b="1" dirty="0">
                <a:solidFill>
                  <a:srgbClr val="000000"/>
                </a:solidFill>
                <a:latin typeface="Garamond"/>
                <a:cs typeface="Garamond"/>
              </a:rPr>
              <a:t>y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2938" y="509193"/>
            <a:ext cx="4809453" cy="552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52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Garamond"/>
                <a:cs typeface="Garamond"/>
              </a:rPr>
              <a:t>Simple</a:t>
            </a:r>
            <a:r>
              <a:rPr sz="3600" b="1" spc="-15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3600" b="1" dirty="0">
                <a:solidFill>
                  <a:srgbClr val="000000"/>
                </a:solidFill>
                <a:latin typeface="Garamond"/>
                <a:cs typeface="Garamond"/>
              </a:rPr>
              <a:t>linear </a:t>
            </a:r>
            <a:r>
              <a:rPr sz="3600" b="1" spc="12" dirty="0">
                <a:solidFill>
                  <a:srgbClr val="000000"/>
                </a:solidFill>
                <a:latin typeface="Garamond"/>
                <a:cs typeface="Garamond"/>
              </a:rPr>
              <a:t>regression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2938" y="1627034"/>
            <a:ext cx="7070569" cy="1443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Suppose</a:t>
            </a:r>
            <a:r>
              <a:rPr sz="2800" spc="-15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that</a:t>
            </a:r>
            <a:r>
              <a:rPr sz="2800" spc="-12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spc="-41" dirty="0">
                <a:solidFill>
                  <a:srgbClr val="000000"/>
                </a:solidFill>
                <a:latin typeface="Garamond"/>
                <a:cs typeface="Garamond"/>
              </a:rPr>
              <a:t>we</a:t>
            </a:r>
            <a:r>
              <a:rPr sz="2800" spc="41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spc="-27" dirty="0">
                <a:solidFill>
                  <a:srgbClr val="000000"/>
                </a:solidFill>
                <a:latin typeface="Garamond"/>
                <a:cs typeface="Garamond"/>
              </a:rPr>
              <a:t>have</a:t>
            </a:r>
            <a:r>
              <a:rPr sz="2800" spc="11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0E19F6"/>
                </a:solidFill>
                <a:latin typeface="Garamond"/>
                <a:cs typeface="Garamond"/>
              </a:rPr>
              <a:t>obtained the dataset</a:t>
            </a:r>
          </a:p>
          <a:p>
            <a:pPr marL="0" marR="0">
              <a:lnSpc>
                <a:spcPts val="3145"/>
              </a:lnSpc>
              <a:spcBef>
                <a:spcPts val="4823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and </a:t>
            </a:r>
            <a:r>
              <a:rPr sz="2800" spc="-43" dirty="0">
                <a:solidFill>
                  <a:srgbClr val="000000"/>
                </a:solidFill>
                <a:latin typeface="Garamond"/>
                <a:cs typeface="Garamond"/>
              </a:rPr>
              <a:t>we</a:t>
            </a:r>
            <a:r>
              <a:rPr sz="2800" spc="41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Garamond"/>
                <a:cs typeface="Garamond"/>
              </a:rPr>
              <a:t>want</a:t>
            </a:r>
            <a:r>
              <a:rPr sz="2800" spc="15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to</a:t>
            </a:r>
            <a:r>
              <a:rPr sz="2800" spc="-15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model</a:t>
            </a:r>
            <a:r>
              <a:rPr sz="2800" spc="-1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these as a linear function of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2938" y="3946302"/>
            <a:ext cx="9772890" cy="892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7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223" dirty="0">
                <a:solidFill>
                  <a:srgbClr val="000000"/>
                </a:solidFill>
                <a:latin typeface="Garamond"/>
                <a:cs typeface="Garamond"/>
              </a:rPr>
              <a:t>To</a:t>
            </a:r>
            <a:r>
              <a:rPr sz="2800" spc="219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spc="12" dirty="0">
                <a:solidFill>
                  <a:srgbClr val="000000"/>
                </a:solidFill>
                <a:latin typeface="Garamond"/>
                <a:cs typeface="Garamond"/>
              </a:rPr>
              <a:t>determine</a:t>
            </a:r>
            <a:r>
              <a:rPr sz="2800" spc="-14" dirty="0">
                <a:solidFill>
                  <a:srgbClr val="000000"/>
                </a:solidFill>
                <a:latin typeface="Garamond"/>
                <a:cs typeface="Garamond"/>
              </a:rPr>
              <a:t> which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 is the optimal </a:t>
            </a:r>
            <a:r>
              <a:rPr sz="2800" i="1" dirty="0">
                <a:solidFill>
                  <a:srgbClr val="000000"/>
                </a:solidFill>
                <a:latin typeface="Garamond"/>
                <a:cs typeface="Garamond"/>
              </a:rPr>
              <a:t>β</a:t>
            </a:r>
            <a:r>
              <a:rPr sz="28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mbria Math"/>
                <a:cs typeface="Cambria Math"/>
              </a:rPr>
              <a:t>∊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00000"/>
                </a:solidFill>
                <a:latin typeface="Garamond"/>
                <a:cs typeface="Garamond"/>
              </a:rPr>
              <a:t>R</a:t>
            </a:r>
            <a:r>
              <a:rPr sz="2800" i="1" baseline="29999" dirty="0">
                <a:solidFill>
                  <a:srgbClr val="000000"/>
                </a:solidFill>
                <a:latin typeface="Garamond"/>
                <a:cs typeface="Garamond"/>
              </a:rPr>
              <a:t>n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, </a:t>
            </a:r>
            <a:r>
              <a:rPr sz="2800" spc="-43" dirty="0">
                <a:solidFill>
                  <a:srgbClr val="000000"/>
                </a:solidFill>
                <a:latin typeface="Garamond"/>
                <a:cs typeface="Garamond"/>
              </a:rPr>
              <a:t>we</a:t>
            </a:r>
            <a:r>
              <a:rPr sz="2800" spc="41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Garamond"/>
                <a:cs typeface="Garamond"/>
              </a:rPr>
              <a:t>solve</a:t>
            </a:r>
            <a:r>
              <a:rPr sz="2800" spc="15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sz="2800" spc="-1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0E19F6"/>
                </a:solidFill>
                <a:latin typeface="Garamond"/>
                <a:cs typeface="Garamond"/>
              </a:rPr>
              <a:t>least squares</a:t>
            </a:r>
          </a:p>
          <a:p>
            <a:pPr marL="0" marR="0">
              <a:lnSpc>
                <a:spcPts val="3145"/>
              </a:lnSpc>
              <a:spcBef>
                <a:spcPts val="192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Garamond"/>
                <a:cs typeface="Garamond"/>
              </a:rPr>
              <a:t>problem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52246" y="5953903"/>
            <a:ext cx="980033" cy="395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4" dirty="0">
                <a:solidFill>
                  <a:srgbClr val="000000"/>
                </a:solidFill>
                <a:latin typeface="Cambria"/>
                <a:cs typeface="Cambria"/>
              </a:rPr>
              <a:t>where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05176" y="5953903"/>
            <a:ext cx="7866112" cy="395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mbria"/>
                <a:cs typeface="Cambria"/>
              </a:rPr>
              <a:t>is the </a:t>
            </a:r>
            <a:r>
              <a:rPr sz="2400" i="1" dirty="0">
                <a:solidFill>
                  <a:srgbClr val="000000"/>
                </a:solidFill>
                <a:latin typeface="Cambria"/>
                <a:cs typeface="Cambria"/>
              </a:rPr>
              <a:t>β</a:t>
            </a:r>
            <a:r>
              <a:rPr sz="2400" i="1" spc="523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mbria"/>
                <a:cs typeface="Cambria"/>
              </a:rPr>
              <a:t>that </a:t>
            </a:r>
            <a:r>
              <a:rPr sz="2400" b="1" dirty="0">
                <a:solidFill>
                  <a:srgbClr val="0070C0"/>
                </a:solidFill>
                <a:latin typeface="Cambria"/>
                <a:cs typeface="Cambria"/>
              </a:rPr>
              <a:t>minimizes</a:t>
            </a:r>
            <a:r>
              <a:rPr sz="2400" b="1" spc="-20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70C0"/>
                </a:solidFill>
                <a:latin typeface="Cambria"/>
                <a:cs typeface="Cambria"/>
              </a:rPr>
              <a:t>the Sum of Squared</a:t>
            </a:r>
            <a:r>
              <a:rPr sz="2400" b="1" spc="43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70C0"/>
                </a:solidFill>
                <a:latin typeface="Cambria"/>
                <a:cs typeface="Cambria"/>
              </a:rPr>
              <a:t>Errors</a:t>
            </a:r>
            <a:r>
              <a:rPr sz="2400" b="1" spc="18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70C0"/>
                </a:solidFill>
                <a:latin typeface="Cambria"/>
                <a:cs typeface="Cambria"/>
              </a:rPr>
              <a:t>(SSE)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3068" y="160306"/>
            <a:ext cx="10772737" cy="1045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77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385723"/>
                </a:solidFill>
                <a:latin typeface="Garamond"/>
                <a:cs typeface="Garamond"/>
              </a:rPr>
              <a:t>An </a:t>
            </a:r>
            <a:r>
              <a:rPr sz="2800" b="1" dirty="0">
                <a:solidFill>
                  <a:srgbClr val="335020"/>
                </a:solidFill>
                <a:latin typeface="Garamond"/>
                <a:cs typeface="Garamond"/>
              </a:rPr>
              <a:t>intercept</a:t>
            </a:r>
            <a:r>
              <a:rPr sz="2800" b="1" spc="11" dirty="0">
                <a:solidFill>
                  <a:srgbClr val="33502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335020"/>
                </a:solidFill>
                <a:latin typeface="Garamond"/>
                <a:cs typeface="Garamond"/>
              </a:rPr>
              <a:t>ter</a:t>
            </a:r>
            <a:r>
              <a:rPr sz="2800" b="1" spc="-588" dirty="0">
                <a:solidFill>
                  <a:srgbClr val="33502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335020"/>
                </a:solidFill>
                <a:latin typeface="Garamond"/>
                <a:cs typeface="Garamond"/>
              </a:rPr>
              <a:t>m</a:t>
            </a:r>
            <a:r>
              <a:rPr sz="2800" b="1" spc="20" dirty="0">
                <a:solidFill>
                  <a:srgbClr val="335020"/>
                </a:solidFill>
                <a:latin typeface="Garamond"/>
                <a:cs typeface="Garamond"/>
              </a:rPr>
              <a:t> </a:t>
            </a:r>
            <a:r>
              <a:rPr sz="2800" b="1" i="1" dirty="0">
                <a:solidFill>
                  <a:srgbClr val="335020"/>
                </a:solidFill>
                <a:latin typeface="Cambria"/>
                <a:cs typeface="Cambria"/>
              </a:rPr>
              <a:t>β</a:t>
            </a:r>
            <a:r>
              <a:rPr sz="2800" b="1" i="1" baseline="-24428" dirty="0">
                <a:solidFill>
                  <a:srgbClr val="335020"/>
                </a:solidFill>
                <a:latin typeface="Cambria"/>
                <a:cs typeface="Cambria"/>
              </a:rPr>
              <a:t>0</a:t>
            </a:r>
            <a:r>
              <a:rPr sz="2800" b="1" i="1" spc="99" baseline="-24428" dirty="0">
                <a:solidFill>
                  <a:srgbClr val="335020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385723"/>
                </a:solidFill>
                <a:latin typeface="Garamond"/>
                <a:cs typeface="Garamond"/>
              </a:rPr>
              <a:t>captures the</a:t>
            </a:r>
            <a:r>
              <a:rPr sz="2800" b="1" spc="14" dirty="0">
                <a:solidFill>
                  <a:srgbClr val="385723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335020"/>
                </a:solidFill>
                <a:latin typeface="Garamond"/>
                <a:cs typeface="Garamond"/>
              </a:rPr>
              <a:t>noise</a:t>
            </a:r>
            <a:r>
              <a:rPr sz="2800" b="1" spc="10" dirty="0">
                <a:solidFill>
                  <a:srgbClr val="33502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Garamond"/>
                <a:cs typeface="Garamond"/>
              </a:rPr>
              <a:t>not</a:t>
            </a:r>
            <a:r>
              <a:rPr sz="2800" b="1" spc="12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caught </a:t>
            </a:r>
            <a:r>
              <a:rPr sz="2800" spc="-31" dirty="0">
                <a:solidFill>
                  <a:srgbClr val="000000"/>
                </a:solidFill>
                <a:latin typeface="Garamond"/>
                <a:cs typeface="Garamond"/>
              </a:rPr>
              <a:t>by</a:t>
            </a:r>
            <a:r>
              <a:rPr sz="2800" spc="12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Garamond"/>
                <a:cs typeface="Garamond"/>
              </a:rPr>
              <a:t>predictor</a:t>
            </a:r>
            <a:r>
              <a:rPr sz="2800" b="1" spc="25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b="1" spc="-15" dirty="0">
                <a:solidFill>
                  <a:srgbClr val="000000"/>
                </a:solidFill>
                <a:latin typeface="Garamond"/>
                <a:cs typeface="Garamond"/>
              </a:rPr>
              <a:t>variable</a:t>
            </a:r>
          </a:p>
          <a:p>
            <a:pPr marL="0" marR="0">
              <a:lnSpc>
                <a:spcPts val="3145"/>
              </a:lnSpc>
              <a:spcBef>
                <a:spcPts val="1026"/>
              </a:spcBef>
              <a:spcAft>
                <a:spcPts val="0"/>
              </a:spcAft>
            </a:pPr>
            <a:r>
              <a:rPr sz="2800" spc="11" dirty="0">
                <a:solidFill>
                  <a:srgbClr val="000000"/>
                </a:solidFill>
                <a:latin typeface="Garamond"/>
                <a:cs typeface="Garamond"/>
              </a:rPr>
              <a:t>Again</a:t>
            </a:r>
            <a:r>
              <a:rPr sz="2800" spc="-27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spc="-43" dirty="0">
                <a:solidFill>
                  <a:srgbClr val="000000"/>
                </a:solidFill>
                <a:latin typeface="Garamond"/>
                <a:cs typeface="Garamond"/>
              </a:rPr>
              <a:t>we</a:t>
            </a:r>
            <a:r>
              <a:rPr sz="2800" spc="41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estimate</a:t>
            </a:r>
            <a:r>
              <a:rPr sz="2800" spc="9098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using</a:t>
            </a:r>
            <a:r>
              <a:rPr sz="2800" spc="27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Garamond"/>
                <a:cs typeface="Garamond"/>
              </a:rPr>
              <a:t>least squares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40223" y="2442164"/>
            <a:ext cx="2898037" cy="10403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E19F6"/>
                </a:solidFill>
                <a:latin typeface="Garamond"/>
                <a:cs typeface="Garamond"/>
              </a:rPr>
              <a:t>without </a:t>
            </a:r>
            <a:r>
              <a:rPr sz="2400" dirty="0">
                <a:solidFill>
                  <a:srgbClr val="0E19F6"/>
                </a:solidFill>
                <a:latin typeface="Garamond"/>
                <a:cs typeface="Garamond"/>
              </a:rPr>
              <a:t>intercept</a:t>
            </a:r>
            <a:r>
              <a:rPr sz="2400" spc="17" dirty="0">
                <a:solidFill>
                  <a:srgbClr val="0E19F6"/>
                </a:solidFill>
                <a:latin typeface="Garamond"/>
                <a:cs typeface="Garamond"/>
              </a:rPr>
              <a:t> </a:t>
            </a:r>
            <a:r>
              <a:rPr sz="2400" spc="25" dirty="0">
                <a:solidFill>
                  <a:srgbClr val="0E19F6"/>
                </a:solidFill>
                <a:latin typeface="Garamond"/>
                <a:cs typeface="Garamond"/>
              </a:rPr>
              <a:t>term</a:t>
            </a:r>
          </a:p>
          <a:p>
            <a:pPr marL="409955" marR="0">
              <a:lnSpc>
                <a:spcPts val="2702"/>
              </a:lnSpc>
              <a:spcBef>
                <a:spcPts val="2488"/>
              </a:spcBef>
              <a:spcAft>
                <a:spcPts val="0"/>
              </a:spcAft>
            </a:pP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with</a:t>
            </a:r>
            <a:r>
              <a:rPr sz="2400" b="1" spc="-14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FF0000"/>
                </a:solidFill>
                <a:latin typeface="Garamond"/>
                <a:cs typeface="Garamond"/>
              </a:rPr>
              <a:t>intercept</a:t>
            </a:r>
            <a:r>
              <a:rPr sz="2400" spc="1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spc="25" dirty="0">
                <a:solidFill>
                  <a:srgbClr val="FF0000"/>
                </a:solidFill>
                <a:latin typeface="Garamond"/>
                <a:cs typeface="Garamond"/>
              </a:rPr>
              <a:t>term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29455" y="77507"/>
            <a:ext cx="7904430" cy="4379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8"/>
              </a:lnSpc>
              <a:spcBef>
                <a:spcPts val="0"/>
              </a:spcBef>
              <a:spcAft>
                <a:spcPts val="0"/>
              </a:spcAft>
            </a:pPr>
            <a:r>
              <a:rPr sz="2800" spc="18" dirty="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sz="2800" spc="-34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intercept</a:t>
            </a:r>
            <a:r>
              <a:rPr sz="2800" spc="-18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spc="34" dirty="0">
                <a:solidFill>
                  <a:srgbClr val="000000"/>
                </a:solidFill>
                <a:latin typeface="Garamond"/>
                <a:cs typeface="Garamond"/>
              </a:rPr>
              <a:t>term</a:t>
            </a:r>
            <a:r>
              <a:rPr sz="2800" spc="-27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b="1" spc="-10" dirty="0">
                <a:solidFill>
                  <a:srgbClr val="000000"/>
                </a:solidFill>
                <a:latin typeface="Garamond"/>
                <a:cs typeface="Garamond"/>
              </a:rPr>
              <a:t>improves</a:t>
            </a:r>
            <a:r>
              <a:rPr sz="2800" b="1" spc="3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the accuracy of</a:t>
            </a:r>
            <a:r>
              <a:rPr sz="2800" spc="346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the 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7095" y="142797"/>
            <a:ext cx="2222952" cy="552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52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Garamond"/>
                <a:cs typeface="Garamond"/>
              </a:rPr>
              <a:t>Example</a:t>
            </a:r>
            <a:r>
              <a:rPr sz="3600" b="1" spc="-15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3600" b="1" dirty="0">
                <a:solidFill>
                  <a:srgbClr val="000000"/>
                </a:solidFill>
                <a:latin typeface="Garamond"/>
                <a:cs typeface="Garamond"/>
              </a:rPr>
              <a:t>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36669" y="4261439"/>
            <a:ext cx="1541297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Garamond"/>
                <a:cs typeface="Garamond"/>
              </a:rPr>
              <a:t>SSE =</a:t>
            </a:r>
            <a:r>
              <a:rPr sz="2400" b="1" spc="-1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Garamond"/>
                <a:cs typeface="Garamond"/>
              </a:rPr>
              <a:t>3.55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827386" y="4406219"/>
            <a:ext cx="1541297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Garamond"/>
                <a:cs typeface="Garamond"/>
              </a:rPr>
              <a:t>SSE =</a:t>
            </a:r>
            <a:r>
              <a:rPr sz="2400" b="1" spc="-1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Garamond"/>
                <a:cs typeface="Garamond"/>
              </a:rPr>
              <a:t>2.67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40128" y="4691173"/>
            <a:ext cx="1105048" cy="626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Predicted Y</a:t>
            </a:r>
          </a:p>
          <a:p>
            <a:pPr marL="274319" marR="0">
              <a:lnSpc>
                <a:spcPts val="2197"/>
              </a:lnSpc>
              <a:spcBef>
                <a:spcPts val="48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0.70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05048" y="4691173"/>
            <a:ext cx="1314933" cy="626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Squared</a:t>
            </a:r>
            <a:r>
              <a:rPr sz="16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Error</a:t>
            </a:r>
          </a:p>
          <a:p>
            <a:pPr marL="377952" marR="0">
              <a:lnSpc>
                <a:spcPts val="2197"/>
              </a:lnSpc>
              <a:spcBef>
                <a:spcPts val="489"/>
              </a:spcBef>
              <a:spcAft>
                <a:spcPts val="0"/>
              </a:spcAft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0.09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089902" y="4691681"/>
            <a:ext cx="2540610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Predicted Y</a:t>
            </a:r>
            <a:r>
              <a:rPr sz="1600" b="1" spc="177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Squared</a:t>
            </a:r>
            <a:r>
              <a:rPr sz="16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Error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363079" y="5001494"/>
            <a:ext cx="558236" cy="1685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1.20</a:t>
            </a:r>
          </a:p>
          <a:p>
            <a:pPr marL="0" marR="0">
              <a:lnSpc>
                <a:spcPts val="2197"/>
              </a:lnSpc>
              <a:spcBef>
                <a:spcPts val="49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1.60</a:t>
            </a:r>
          </a:p>
          <a:p>
            <a:pPr marL="0" marR="0">
              <a:lnSpc>
                <a:spcPts val="2197"/>
              </a:lnSpc>
              <a:spcBef>
                <a:spcPts val="49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2.00</a:t>
            </a:r>
          </a:p>
          <a:p>
            <a:pPr marL="0" marR="0">
              <a:lnSpc>
                <a:spcPts val="2197"/>
              </a:lnSpc>
              <a:spcBef>
                <a:spcPts val="49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2.50</a:t>
            </a:r>
          </a:p>
          <a:p>
            <a:pPr marL="0" marR="0">
              <a:lnSpc>
                <a:spcPts val="2197"/>
              </a:lnSpc>
              <a:spcBef>
                <a:spcPts val="49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2.90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692006" y="5001494"/>
            <a:ext cx="561589" cy="1685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0.04</a:t>
            </a:r>
          </a:p>
          <a:p>
            <a:pPr marL="0" marR="0">
              <a:lnSpc>
                <a:spcPts val="2197"/>
              </a:lnSpc>
              <a:spcBef>
                <a:spcPts val="494"/>
              </a:spcBef>
              <a:spcAft>
                <a:spcPts val="0"/>
              </a:spcAft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0.16</a:t>
            </a:r>
          </a:p>
          <a:p>
            <a:pPr marL="0" marR="0">
              <a:lnSpc>
                <a:spcPts val="2197"/>
              </a:lnSpc>
              <a:spcBef>
                <a:spcPts val="495"/>
              </a:spcBef>
              <a:spcAft>
                <a:spcPts val="0"/>
              </a:spcAft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0.49</a:t>
            </a:r>
          </a:p>
          <a:p>
            <a:pPr marL="0" marR="0">
              <a:lnSpc>
                <a:spcPts val="2197"/>
              </a:lnSpc>
              <a:spcBef>
                <a:spcPts val="495"/>
              </a:spcBef>
              <a:spcAft>
                <a:spcPts val="0"/>
              </a:spcAft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1.56</a:t>
            </a:r>
          </a:p>
          <a:p>
            <a:pPr marL="0" marR="0">
              <a:lnSpc>
                <a:spcPts val="2197"/>
              </a:lnSpc>
              <a:spcBef>
                <a:spcPts val="495"/>
              </a:spcBef>
              <a:spcAft>
                <a:spcPts val="0"/>
              </a:spcAft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0.42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814448" y="5342780"/>
            <a:ext cx="557822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1.40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183001" y="5342780"/>
            <a:ext cx="561044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0.36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814448" y="5684790"/>
            <a:ext cx="557822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2.10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183001" y="5684790"/>
            <a:ext cx="561044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0.64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814448" y="6026776"/>
            <a:ext cx="557822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2.80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183001" y="6026776"/>
            <a:ext cx="561044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0.90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814448" y="6368776"/>
            <a:ext cx="558236" cy="317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3.50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183001" y="6368776"/>
            <a:ext cx="561589" cy="317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1.56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5962" y="284319"/>
            <a:ext cx="4787227" cy="720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5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 Light"/>
                <a:cs typeface="Calibri Light"/>
              </a:rPr>
              <a:t>Clustering</a:t>
            </a:r>
            <a:r>
              <a:rPr sz="4400" spc="-1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 Light"/>
                <a:cs typeface="Calibri Light"/>
              </a:rPr>
              <a:t>objectives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7594" y="323678"/>
            <a:ext cx="5406318" cy="5815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79"/>
              </a:lnSpc>
              <a:spcBef>
                <a:spcPts val="0"/>
              </a:spcBef>
              <a:spcAft>
                <a:spcPts val="0"/>
              </a:spcAft>
            </a:pPr>
            <a:r>
              <a:rPr sz="3800" b="1" dirty="0">
                <a:solidFill>
                  <a:srgbClr val="000000"/>
                </a:solidFill>
                <a:latin typeface="Garamond"/>
                <a:cs typeface="Garamond"/>
              </a:rPr>
              <a:t>Multiple</a:t>
            </a:r>
            <a:r>
              <a:rPr sz="3800" b="1" spc="-21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3800" b="1" dirty="0">
                <a:solidFill>
                  <a:srgbClr val="000000"/>
                </a:solidFill>
                <a:latin typeface="Garamond"/>
                <a:cs typeface="Garamond"/>
              </a:rPr>
              <a:t>linear </a:t>
            </a:r>
            <a:r>
              <a:rPr sz="3800" b="1" spc="15" dirty="0">
                <a:solidFill>
                  <a:srgbClr val="000000"/>
                </a:solidFill>
                <a:latin typeface="Garamond"/>
                <a:cs typeface="Garamond"/>
              </a:rPr>
              <a:t>regression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39" y="1255441"/>
            <a:ext cx="4616351" cy="1291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Models the relationship</a:t>
            </a:r>
            <a:r>
              <a:rPr sz="2800" spc="-21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between</a:t>
            </a:r>
          </a:p>
          <a:p>
            <a:pPr marL="0" marR="0">
              <a:lnSpc>
                <a:spcPts val="3148"/>
              </a:lnSpc>
              <a:spcBef>
                <a:spcPts val="262"/>
              </a:spcBef>
              <a:spcAft>
                <a:spcPts val="0"/>
              </a:spcAft>
            </a:pPr>
            <a:r>
              <a:rPr sz="2800" b="1" spc="-31" dirty="0">
                <a:solidFill>
                  <a:srgbClr val="0E19F6"/>
                </a:solidFill>
                <a:latin typeface="Garamond"/>
                <a:cs typeface="Garamond"/>
              </a:rPr>
              <a:t>two</a:t>
            </a:r>
            <a:r>
              <a:rPr sz="2800" b="1" spc="30" dirty="0">
                <a:solidFill>
                  <a:srgbClr val="0E19F6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0E19F6"/>
                </a:solidFill>
                <a:latin typeface="Garamond"/>
                <a:cs typeface="Garamond"/>
              </a:rPr>
              <a:t>or more predictors</a:t>
            </a:r>
            <a:r>
              <a:rPr sz="2800" b="1" spc="38" dirty="0">
                <a:solidFill>
                  <a:srgbClr val="0E19F6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E19F6"/>
                </a:solidFill>
                <a:latin typeface="Garamond"/>
                <a:cs typeface="Garamond"/>
              </a:rPr>
              <a:t>&amp;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</a:p>
          <a:p>
            <a:pPr marL="0" marR="0">
              <a:lnSpc>
                <a:spcPts val="3145"/>
              </a:lnSpc>
              <a:spcBef>
                <a:spcPts val="266"/>
              </a:spcBef>
              <a:spcAft>
                <a:spcPts val="0"/>
              </a:spcAft>
            </a:pPr>
            <a:r>
              <a:rPr sz="2800" b="1" dirty="0">
                <a:solidFill>
                  <a:srgbClr val="0E19F6"/>
                </a:solidFill>
                <a:latin typeface="Garamond"/>
                <a:cs typeface="Garamond"/>
              </a:rPr>
              <a:t>target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7886" y="5844257"/>
            <a:ext cx="7962541" cy="469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8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where</a:t>
            </a:r>
            <a:r>
              <a:rPr sz="2800" spc="480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are </a:t>
            </a:r>
            <a:r>
              <a:rPr sz="2800" b="1" dirty="0">
                <a:solidFill>
                  <a:srgbClr val="0070C0"/>
                </a:solidFill>
                <a:latin typeface="Garamond"/>
                <a:cs typeface="Garamond"/>
              </a:rPr>
              <a:t>the optimal coefficients</a:t>
            </a:r>
            <a:r>
              <a:rPr sz="2800" b="1" spc="1440" dirty="0">
                <a:solidFill>
                  <a:srgbClr val="0070C0"/>
                </a:solidFill>
                <a:latin typeface="Garamond"/>
                <a:cs typeface="Garamond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mbria"/>
                <a:cs typeface="Cambria"/>
              </a:rPr>
              <a:t>β</a:t>
            </a:r>
            <a:r>
              <a:rPr sz="2800" i="1" spc="37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mbria"/>
                <a:cs typeface="Cambria"/>
              </a:rPr>
              <a:t>, β</a:t>
            </a:r>
            <a:r>
              <a:rPr sz="2800" i="1" spc="372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mbria"/>
                <a:cs typeface="Cambria"/>
              </a:rPr>
              <a:t>,</a:t>
            </a:r>
            <a:r>
              <a:rPr sz="2800" i="1" spc="11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mbria"/>
                <a:cs typeface="Cambria"/>
              </a:rPr>
              <a:t>...,</a:t>
            </a:r>
            <a:r>
              <a:rPr sz="2800" i="1" spc="23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mbria"/>
                <a:cs typeface="Cambria"/>
              </a:rPr>
              <a:t>β</a:t>
            </a:r>
            <a:r>
              <a:rPr sz="2800" i="1" spc="981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of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81597" y="6042628"/>
            <a:ext cx="739937" cy="317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50" i="1" dirty="0">
                <a:solidFill>
                  <a:srgbClr val="000000"/>
                </a:solidFill>
                <a:latin typeface="Cambria"/>
                <a:cs typeface="Cambria"/>
              </a:rPr>
              <a:t>1</a:t>
            </a:r>
            <a:r>
              <a:rPr sz="1850" i="1" spc="21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i="1" dirty="0">
                <a:solidFill>
                  <a:srgbClr val="000000"/>
                </a:solidFill>
                <a:latin typeface="Cambria"/>
                <a:cs typeface="Cambria"/>
              </a:rPr>
              <a:t>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69378" y="6042628"/>
            <a:ext cx="277817" cy="317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50" i="1" dirty="0">
                <a:solidFill>
                  <a:srgbClr val="000000"/>
                </a:solidFill>
                <a:latin typeface="Cambria"/>
                <a:cs typeface="Cambria"/>
              </a:rPr>
              <a:t>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7886" y="6271266"/>
            <a:ext cx="11003074" cy="468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7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predictors</a:t>
            </a:r>
            <a:r>
              <a:rPr sz="2800" spc="-14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b="1" i="1" dirty="0">
                <a:solidFill>
                  <a:srgbClr val="000000"/>
                </a:solidFill>
                <a:latin typeface="Cambria"/>
                <a:cs typeface="Cambria"/>
              </a:rPr>
              <a:t>x</a:t>
            </a:r>
            <a:r>
              <a:rPr sz="2800" b="1" i="1" spc="421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0000"/>
                </a:solidFill>
                <a:latin typeface="Cambria"/>
                <a:cs typeface="Cambria"/>
              </a:rPr>
              <a:t>, </a:t>
            </a:r>
            <a:r>
              <a:rPr sz="2800" b="1" i="1" dirty="0">
                <a:solidFill>
                  <a:srgbClr val="000000"/>
                </a:solidFill>
                <a:latin typeface="Cambria"/>
                <a:cs typeface="Cambria"/>
              </a:rPr>
              <a:t>x</a:t>
            </a:r>
            <a:r>
              <a:rPr sz="2800" b="1" i="1" spc="419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0000"/>
                </a:solidFill>
                <a:latin typeface="Cambria"/>
                <a:cs typeface="Cambria"/>
              </a:rPr>
              <a:t>,...,</a:t>
            </a:r>
            <a:r>
              <a:rPr sz="2800" spc="-17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800" b="1" i="1" dirty="0">
                <a:solidFill>
                  <a:srgbClr val="000000"/>
                </a:solidFill>
                <a:latin typeface="Cambria"/>
                <a:cs typeface="Cambria"/>
              </a:rPr>
              <a:t>x</a:t>
            </a:r>
            <a:r>
              <a:rPr sz="2800" b="1" i="1" spc="1031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0000"/>
                </a:solidFill>
                <a:latin typeface="Cambria"/>
                <a:cs typeface="Cambria"/>
              </a:rPr>
              <a:t>r</a:t>
            </a:r>
            <a:r>
              <a:rPr sz="2800" spc="-28" dirty="0">
                <a:solidFill>
                  <a:srgbClr val="000000"/>
                </a:solidFill>
                <a:latin typeface="Garamond"/>
                <a:cs typeface="Garamond"/>
              </a:rPr>
              <a:t>espectively,</a:t>
            </a:r>
            <a:r>
              <a:rPr sz="2800" spc="33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that </a:t>
            </a:r>
            <a:r>
              <a:rPr sz="2800" b="1" dirty="0">
                <a:solidFill>
                  <a:srgbClr val="000000"/>
                </a:solidFill>
                <a:latin typeface="Garamond"/>
                <a:cs typeface="Garamond"/>
              </a:rPr>
              <a:t>minimize the sum of</a:t>
            </a:r>
            <a:r>
              <a:rPr sz="2800" b="1" spc="434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Garamond"/>
                <a:cs typeface="Garamond"/>
              </a:rPr>
              <a:t>squared </a:t>
            </a:r>
            <a:r>
              <a:rPr sz="2800" b="1" spc="28" dirty="0">
                <a:solidFill>
                  <a:srgbClr val="000000"/>
                </a:solidFill>
                <a:latin typeface="Garamond"/>
                <a:cs typeface="Garamond"/>
              </a:rPr>
              <a:t>errors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05685" y="6469638"/>
            <a:ext cx="738193" cy="3168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4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000000"/>
                </a:solidFill>
                <a:latin typeface="Cambria"/>
                <a:cs typeface="Cambria"/>
              </a:rPr>
              <a:t>1</a:t>
            </a:r>
            <a:r>
              <a:rPr sz="1850" spc="2144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850" dirty="0">
                <a:solidFill>
                  <a:srgbClr val="000000"/>
                </a:solidFill>
                <a:latin typeface="Cambria"/>
                <a:cs typeface="Cambria"/>
              </a:rPr>
              <a:t>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05073" y="6469638"/>
            <a:ext cx="284621" cy="3168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4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000000"/>
                </a:solidFill>
                <a:latin typeface="Cambria"/>
                <a:cs typeface="Cambria"/>
              </a:rPr>
              <a:t>p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3303" y="464786"/>
            <a:ext cx="3355039" cy="720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5"/>
              </a:lnSpc>
              <a:spcBef>
                <a:spcPts val="0"/>
              </a:spcBef>
              <a:spcAft>
                <a:spcPts val="0"/>
              </a:spcAft>
            </a:pPr>
            <a:r>
              <a:rPr sz="4400" spc="-15" dirty="0">
                <a:solidFill>
                  <a:srgbClr val="000000"/>
                </a:solidFill>
                <a:latin typeface="Calibri Light"/>
                <a:cs typeface="Calibri Light"/>
              </a:rPr>
              <a:t>Regularization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2536" y="1546198"/>
            <a:ext cx="11134611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Process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introducing</a:t>
            </a:r>
            <a:r>
              <a:rPr sz="2800" spc="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additional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information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order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-17" dirty="0">
                <a:solidFill>
                  <a:srgbClr val="000000"/>
                </a:solidFill>
                <a:latin typeface="Calibri"/>
                <a:cs typeface="Calibri"/>
              </a:rPr>
              <a:t>prevent</a:t>
            </a:r>
            <a:r>
              <a:rPr sz="2800" b="1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overfitting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29867" y="5553378"/>
            <a:ext cx="2052280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Loss function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22953" y="5609462"/>
            <a:ext cx="6904203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i="1" dirty="0">
                <a:solidFill>
                  <a:srgbClr val="000000"/>
                </a:solidFill>
                <a:latin typeface="Calibri"/>
                <a:cs typeface="Calibri"/>
              </a:rPr>
              <a:t>λ</a:t>
            </a:r>
            <a:r>
              <a:rPr sz="2800" b="1" i="1" spc="-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0000"/>
                </a:solidFill>
                <a:latin typeface="Calibri"/>
                <a:cs typeface="Calibri"/>
              </a:rPr>
              <a:t>controls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 importance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 the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regularization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6336" y="91892"/>
            <a:ext cx="3642066" cy="667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54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000000"/>
                </a:solidFill>
                <a:latin typeface="Garamond"/>
                <a:cs typeface="Garamond"/>
              </a:rPr>
              <a:t>Regularization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1609" y="1010966"/>
            <a:ext cx="811274" cy="437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5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0000"/>
                </a:solidFill>
                <a:latin typeface="Garamond"/>
                <a:cs typeface="Garamond"/>
              </a:rPr>
              <a:t>Bias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1609" y="1437423"/>
            <a:ext cx="5292329" cy="1291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8"/>
              </a:lnSpc>
              <a:spcBef>
                <a:spcPts val="0"/>
              </a:spcBef>
              <a:spcAft>
                <a:spcPts val="0"/>
              </a:spcAft>
            </a:pPr>
            <a:r>
              <a:rPr sz="2800" spc="15" dirty="0">
                <a:solidFill>
                  <a:srgbClr val="000000"/>
                </a:solidFill>
                <a:latin typeface="Garamond"/>
                <a:cs typeface="Garamond"/>
              </a:rPr>
              <a:t>Error</a:t>
            </a:r>
            <a:r>
              <a:rPr sz="2800" spc="-3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from</a:t>
            </a:r>
            <a:r>
              <a:rPr sz="2800" spc="21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b="1" spc="10" dirty="0">
                <a:solidFill>
                  <a:srgbClr val="000000"/>
                </a:solidFill>
                <a:latin typeface="Garamond"/>
                <a:cs typeface="Garamond"/>
              </a:rPr>
              <a:t>erroneous</a:t>
            </a:r>
            <a:r>
              <a:rPr sz="2800" b="1" spc="2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Garamond"/>
                <a:cs typeface="Garamond"/>
              </a:rPr>
              <a:t>assumptions</a:t>
            </a:r>
          </a:p>
          <a:p>
            <a:pPr marL="0" marR="0">
              <a:lnSpc>
                <a:spcPts val="3145"/>
              </a:lnSpc>
              <a:spcBef>
                <a:spcPts val="266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about</a:t>
            </a:r>
            <a:r>
              <a:rPr sz="2800" spc="-17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the </a:t>
            </a:r>
            <a:r>
              <a:rPr sz="2800" b="1" dirty="0">
                <a:solidFill>
                  <a:srgbClr val="000000"/>
                </a:solidFill>
                <a:latin typeface="Garamond"/>
                <a:cs typeface="Garamond"/>
              </a:rPr>
              <a:t>training</a:t>
            </a:r>
            <a:r>
              <a:rPr sz="2800" b="1" spc="-11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data</a:t>
            </a:r>
          </a:p>
          <a:p>
            <a:pPr marL="0" marR="0">
              <a:lnSpc>
                <a:spcPts val="3145"/>
              </a:lnSpc>
              <a:spcBef>
                <a:spcPts val="26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high</a:t>
            </a:r>
            <a:r>
              <a:rPr sz="2800" spc="-21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bias:</a:t>
            </a:r>
            <a:r>
              <a:rPr sz="2800" spc="12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Garamond"/>
                <a:cs typeface="Garamond"/>
              </a:rPr>
              <a:t>underfitting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1609" y="3175418"/>
            <a:ext cx="1481320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8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-31" dirty="0">
                <a:solidFill>
                  <a:srgbClr val="FF0000"/>
                </a:solidFill>
                <a:latin typeface="Garamond"/>
                <a:cs typeface="Garamond"/>
              </a:rPr>
              <a:t>Variance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1609" y="3815760"/>
            <a:ext cx="5236928" cy="1718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5"/>
              </a:lnSpc>
              <a:spcBef>
                <a:spcPts val="0"/>
              </a:spcBef>
              <a:spcAft>
                <a:spcPts val="0"/>
              </a:spcAft>
            </a:pPr>
            <a:r>
              <a:rPr sz="2800" spc="15" dirty="0">
                <a:solidFill>
                  <a:srgbClr val="000000"/>
                </a:solidFill>
                <a:latin typeface="Garamond"/>
                <a:cs typeface="Garamond"/>
              </a:rPr>
              <a:t>Error</a:t>
            </a:r>
            <a:r>
              <a:rPr sz="2800" spc="-25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from</a:t>
            </a:r>
            <a:r>
              <a:rPr sz="2800" spc="11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sensitivity to </a:t>
            </a:r>
            <a:r>
              <a:rPr sz="2800" b="1" dirty="0">
                <a:solidFill>
                  <a:srgbClr val="000000"/>
                </a:solidFill>
                <a:latin typeface="Garamond"/>
                <a:cs typeface="Garamond"/>
              </a:rPr>
              <a:t>small</a:t>
            </a:r>
          </a:p>
          <a:p>
            <a:pPr marL="0" marR="0">
              <a:lnSpc>
                <a:spcPts val="3148"/>
              </a:lnSpc>
              <a:spcBef>
                <a:spcPts val="1945"/>
              </a:spcBef>
              <a:spcAft>
                <a:spcPts val="0"/>
              </a:spcAft>
            </a:pPr>
            <a:r>
              <a:rPr sz="2800" b="1" spc="10" dirty="0">
                <a:solidFill>
                  <a:srgbClr val="000000"/>
                </a:solidFill>
                <a:latin typeface="Garamond"/>
                <a:cs typeface="Garamond"/>
              </a:rPr>
              <a:t>fluctuations</a:t>
            </a:r>
            <a:r>
              <a:rPr sz="2800" b="1" dirty="0">
                <a:solidFill>
                  <a:srgbClr val="000000"/>
                </a:solidFill>
                <a:latin typeface="Garamond"/>
                <a:cs typeface="Garamond"/>
              </a:rPr>
              <a:t> (noise)</a:t>
            </a:r>
            <a:r>
              <a:rPr sz="2800" b="1" spc="12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in the</a:t>
            </a:r>
            <a:r>
              <a:rPr sz="2800" spc="-14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Garamond"/>
                <a:cs typeface="Garamond"/>
              </a:rPr>
              <a:t>training</a:t>
            </a:r>
          </a:p>
          <a:p>
            <a:pPr marL="0" marR="0">
              <a:lnSpc>
                <a:spcPts val="3145"/>
              </a:lnSpc>
              <a:spcBef>
                <a:spcPts val="1893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Garamond"/>
                <a:cs typeface="Garamond"/>
              </a:rPr>
              <a:t>data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58393" y="5736373"/>
            <a:ext cx="3676125" cy="4379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high variance: </a:t>
            </a:r>
            <a:r>
              <a:rPr sz="2800" b="1" spc="-10" dirty="0">
                <a:solidFill>
                  <a:srgbClr val="0E19F6"/>
                </a:solidFill>
                <a:latin typeface="Garamond"/>
                <a:cs typeface="Garamond"/>
              </a:rPr>
              <a:t>overfitting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136635" y="6035035"/>
            <a:ext cx="2002074" cy="437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5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Garamond"/>
                <a:cs typeface="Garamond"/>
              </a:rPr>
              <a:t>Increasing λ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89226" y="6289280"/>
            <a:ext cx="5827705" cy="4379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8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70C0"/>
                </a:solidFill>
                <a:latin typeface="Garamond"/>
                <a:cs typeface="Garamond"/>
              </a:rPr>
              <a:t>Shrinks</a:t>
            </a:r>
            <a:r>
              <a:rPr sz="2800" b="1" spc="-18" dirty="0">
                <a:solidFill>
                  <a:srgbClr val="0070C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0070C0"/>
                </a:solidFill>
                <a:latin typeface="Garamond"/>
                <a:cs typeface="Garamond"/>
              </a:rPr>
              <a:t>the magnitude of</a:t>
            </a:r>
            <a:r>
              <a:rPr sz="2800" b="1" spc="457" dirty="0">
                <a:solidFill>
                  <a:srgbClr val="0070C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0070C0"/>
                </a:solidFill>
                <a:latin typeface="Garamond"/>
                <a:cs typeface="Garamond"/>
              </a:rPr>
              <a:t>coefficients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3756" y="107132"/>
            <a:ext cx="3642066" cy="667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54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000000"/>
                </a:solidFill>
                <a:latin typeface="Garamond"/>
                <a:cs typeface="Garamond"/>
              </a:rPr>
              <a:t>Regularization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1726" y="1114597"/>
            <a:ext cx="7134935" cy="864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5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0000"/>
                </a:solidFill>
                <a:latin typeface="Garamond"/>
                <a:cs typeface="Garamond"/>
              </a:rPr>
              <a:t>Bias:</a:t>
            </a:r>
            <a:r>
              <a:rPr sz="2800" b="1" spc="-18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800" spc="15" dirty="0">
                <a:solidFill>
                  <a:srgbClr val="000000"/>
                </a:solidFill>
                <a:latin typeface="Garamond"/>
                <a:cs typeface="Garamond"/>
              </a:rPr>
              <a:t>error</a:t>
            </a:r>
            <a:r>
              <a:rPr sz="2800" spc="-1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from </a:t>
            </a:r>
            <a:r>
              <a:rPr sz="2800" b="1" dirty="0">
                <a:solidFill>
                  <a:srgbClr val="000000"/>
                </a:solidFill>
                <a:latin typeface="Garamond"/>
                <a:cs typeface="Garamond"/>
              </a:rPr>
              <a:t>erroneous</a:t>
            </a:r>
            <a:r>
              <a:rPr sz="2800" spc="-1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assumptions about the</a:t>
            </a:r>
          </a:p>
          <a:p>
            <a:pPr marL="0" marR="0">
              <a:lnSpc>
                <a:spcPts val="3145"/>
              </a:lnSpc>
              <a:spcBef>
                <a:spcPts val="26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training</a:t>
            </a:r>
            <a:r>
              <a:rPr sz="2800" spc="-23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data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1726" y="2120556"/>
            <a:ext cx="6747609" cy="10779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5176" marR="0">
              <a:lnSpc>
                <a:spcPts val="3148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Garamond"/>
                <a:cs typeface="Garamond"/>
              </a:rPr>
              <a:t>Miss</a:t>
            </a:r>
            <a:r>
              <a:rPr sz="2800" b="1" spc="-17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Garamond"/>
                <a:cs typeface="Garamond"/>
              </a:rPr>
              <a:t>relevant</a:t>
            </a:r>
            <a:r>
              <a:rPr sz="2800" b="1" spc="2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Garamond"/>
                <a:cs typeface="Garamond"/>
              </a:rPr>
              <a:t>relations between</a:t>
            </a:r>
            <a:r>
              <a:rPr sz="2800" b="1" spc="23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Garamond"/>
                <a:cs typeface="Garamond"/>
              </a:rPr>
              <a:t>predictors</a:t>
            </a:r>
          </a:p>
          <a:p>
            <a:pPr marL="0" marR="0">
              <a:lnSpc>
                <a:spcPts val="3145"/>
              </a:lnSpc>
              <a:spcBef>
                <a:spcPts val="1943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Garamond"/>
                <a:cs typeface="Garamond"/>
              </a:rPr>
              <a:t>&amp; target (underfitting)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1726" y="3400970"/>
            <a:ext cx="8026847" cy="10779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8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-31" dirty="0">
                <a:solidFill>
                  <a:srgbClr val="FF0000"/>
                </a:solidFill>
                <a:latin typeface="Garamond"/>
                <a:cs typeface="Garamond"/>
              </a:rPr>
              <a:t>Variance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:</a:t>
            </a:r>
            <a:r>
              <a:rPr sz="2800" spc="-17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spc="15" dirty="0">
                <a:solidFill>
                  <a:srgbClr val="000000"/>
                </a:solidFill>
                <a:latin typeface="Garamond"/>
                <a:cs typeface="Garamond"/>
              </a:rPr>
              <a:t>error</a:t>
            </a:r>
            <a:r>
              <a:rPr sz="2800" spc="-12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from sensitivity to </a:t>
            </a:r>
            <a:r>
              <a:rPr sz="2800" b="1" dirty="0">
                <a:solidFill>
                  <a:srgbClr val="000000"/>
                </a:solidFill>
                <a:latin typeface="Garamond"/>
                <a:cs typeface="Garamond"/>
              </a:rPr>
              <a:t>small</a:t>
            </a:r>
            <a:r>
              <a:rPr sz="2800" b="1" spc="-2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b="1" spc="10" dirty="0">
                <a:solidFill>
                  <a:srgbClr val="000000"/>
                </a:solidFill>
                <a:latin typeface="Garamond"/>
                <a:cs typeface="Garamond"/>
              </a:rPr>
              <a:t>fluctuations</a:t>
            </a:r>
            <a:r>
              <a:rPr sz="2800" b="1" spc="2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in</a:t>
            </a:r>
          </a:p>
          <a:p>
            <a:pPr marL="0" marR="0">
              <a:lnSpc>
                <a:spcPts val="3145"/>
              </a:lnSpc>
              <a:spcBef>
                <a:spcPts val="1943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Garamond"/>
                <a:cs typeface="Garamond"/>
              </a:rPr>
              <a:t>the training</a:t>
            </a:r>
            <a:r>
              <a:rPr sz="2800" b="1" spc="-15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Garamond"/>
                <a:cs typeface="Garamond"/>
              </a:rPr>
              <a:t>data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1726" y="4681511"/>
            <a:ext cx="6232467" cy="4379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8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Garamond"/>
                <a:cs typeface="Garamond"/>
              </a:rPr>
              <a:t>noise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, not the intended</a:t>
            </a:r>
            <a:r>
              <a:rPr sz="2800" spc="-21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output (</a:t>
            </a:r>
            <a:r>
              <a:rPr sz="2800" b="1" spc="-10" dirty="0">
                <a:solidFill>
                  <a:srgbClr val="0E19F6"/>
                </a:solidFill>
                <a:latin typeface="Garamond"/>
                <a:cs typeface="Garamond"/>
              </a:rPr>
              <a:t>overfitting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52374" y="5796986"/>
            <a:ext cx="11826744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5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548235"/>
                </a:solidFill>
                <a:latin typeface="Garamond"/>
                <a:cs typeface="Garamond"/>
              </a:rPr>
              <a:t>Bias – </a:t>
            </a:r>
            <a:r>
              <a:rPr lang="en-US" sz="2800" b="1" spc="-10" dirty="0">
                <a:solidFill>
                  <a:srgbClr val="548235"/>
                </a:solidFill>
                <a:latin typeface="Garamond"/>
                <a:cs typeface="Garamond"/>
              </a:rPr>
              <a:t>V</a:t>
            </a:r>
            <a:r>
              <a:rPr sz="2800" b="1" spc="-10" dirty="0" smtClean="0">
                <a:solidFill>
                  <a:srgbClr val="548235"/>
                </a:solidFill>
                <a:latin typeface="Garamond"/>
                <a:cs typeface="Garamond"/>
              </a:rPr>
              <a:t>ariance</a:t>
            </a:r>
            <a:r>
              <a:rPr sz="2800" b="1" dirty="0" smtClean="0">
                <a:solidFill>
                  <a:srgbClr val="54823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548235"/>
                </a:solidFill>
                <a:latin typeface="Garamond"/>
                <a:cs typeface="Garamond"/>
              </a:rPr>
              <a:t>tradeoff:</a:t>
            </a:r>
            <a:r>
              <a:rPr sz="2800" b="1" spc="31" dirty="0">
                <a:solidFill>
                  <a:srgbClr val="548235"/>
                </a:solidFill>
                <a:latin typeface="Garamond"/>
                <a:cs typeface="Garamond"/>
              </a:rPr>
              <a:t> </a:t>
            </a:r>
            <a:r>
              <a:rPr sz="2800" b="1" spc="-46" dirty="0">
                <a:solidFill>
                  <a:srgbClr val="548235"/>
                </a:solidFill>
                <a:latin typeface="Garamond"/>
                <a:cs typeface="Garamond"/>
              </a:rPr>
              <a:t>Ignore</a:t>
            </a:r>
            <a:r>
              <a:rPr sz="2800" b="1" spc="-44" dirty="0">
                <a:solidFill>
                  <a:srgbClr val="548235"/>
                </a:solidFill>
                <a:latin typeface="Garamond"/>
                <a:cs typeface="Garamond"/>
              </a:rPr>
              <a:t> </a:t>
            </a:r>
            <a:r>
              <a:rPr sz="2800" b="1" spc="-46" dirty="0">
                <a:solidFill>
                  <a:srgbClr val="548235"/>
                </a:solidFill>
                <a:latin typeface="Garamond"/>
                <a:cs typeface="Garamond"/>
              </a:rPr>
              <a:t>small</a:t>
            </a:r>
            <a:r>
              <a:rPr sz="2800" b="1" spc="-74" dirty="0">
                <a:solidFill>
                  <a:srgbClr val="548235"/>
                </a:solidFill>
                <a:latin typeface="Garamond"/>
                <a:cs typeface="Garamond"/>
              </a:rPr>
              <a:t> </a:t>
            </a:r>
            <a:r>
              <a:rPr sz="2800" b="1" spc="-46" dirty="0">
                <a:solidFill>
                  <a:srgbClr val="548235"/>
                </a:solidFill>
                <a:latin typeface="Garamond"/>
                <a:cs typeface="Garamond"/>
              </a:rPr>
              <a:t>details</a:t>
            </a:r>
            <a:r>
              <a:rPr sz="2800" b="1" spc="-81" dirty="0">
                <a:solidFill>
                  <a:srgbClr val="548235"/>
                </a:solidFill>
                <a:latin typeface="Garamond"/>
                <a:cs typeface="Garamond"/>
              </a:rPr>
              <a:t> </a:t>
            </a:r>
            <a:r>
              <a:rPr sz="2800" b="1" spc="-46" dirty="0">
                <a:solidFill>
                  <a:srgbClr val="548235"/>
                </a:solidFill>
                <a:latin typeface="Garamond"/>
                <a:cs typeface="Garamond"/>
              </a:rPr>
              <a:t>to</a:t>
            </a:r>
            <a:r>
              <a:rPr sz="2800" b="1" spc="-58" dirty="0">
                <a:solidFill>
                  <a:srgbClr val="548235"/>
                </a:solidFill>
                <a:latin typeface="Garamond"/>
                <a:cs typeface="Garamond"/>
              </a:rPr>
              <a:t> </a:t>
            </a:r>
            <a:r>
              <a:rPr sz="2800" b="1" spc="-50" dirty="0">
                <a:solidFill>
                  <a:srgbClr val="548235"/>
                </a:solidFill>
                <a:latin typeface="Garamond"/>
                <a:cs typeface="Garamond"/>
              </a:rPr>
              <a:t>get</a:t>
            </a:r>
            <a:r>
              <a:rPr sz="2800" b="1" spc="-46" dirty="0">
                <a:solidFill>
                  <a:srgbClr val="54823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548235"/>
                </a:solidFill>
                <a:latin typeface="Garamond"/>
                <a:cs typeface="Garamond"/>
              </a:rPr>
              <a:t>a</a:t>
            </a:r>
            <a:r>
              <a:rPr sz="2800" b="1" spc="-94" dirty="0">
                <a:solidFill>
                  <a:srgbClr val="548235"/>
                </a:solidFill>
                <a:latin typeface="Garamond"/>
                <a:cs typeface="Garamond"/>
              </a:rPr>
              <a:t> </a:t>
            </a:r>
            <a:r>
              <a:rPr sz="2800" b="1" spc="-43" dirty="0">
                <a:solidFill>
                  <a:srgbClr val="548235"/>
                </a:solidFill>
                <a:latin typeface="Garamond"/>
                <a:cs typeface="Garamond"/>
              </a:rPr>
              <a:t>more</a:t>
            </a:r>
            <a:r>
              <a:rPr sz="2800" b="1" spc="-49" dirty="0">
                <a:solidFill>
                  <a:srgbClr val="548235"/>
                </a:solidFill>
                <a:latin typeface="Garamond"/>
                <a:cs typeface="Garamond"/>
              </a:rPr>
              <a:t> general</a:t>
            </a:r>
            <a:r>
              <a:rPr sz="2800" b="1" spc="-60" dirty="0">
                <a:solidFill>
                  <a:srgbClr val="548235"/>
                </a:solidFill>
                <a:latin typeface="Garamond"/>
                <a:cs typeface="Garamond"/>
              </a:rPr>
              <a:t> </a:t>
            </a:r>
            <a:r>
              <a:rPr sz="2800" b="1" spc="-47" dirty="0">
                <a:solidFill>
                  <a:srgbClr val="548235"/>
                </a:solidFill>
                <a:latin typeface="Garamond"/>
                <a:cs typeface="Garamond"/>
              </a:rPr>
              <a:t>“big</a:t>
            </a:r>
            <a:r>
              <a:rPr sz="2800" b="1" spc="-55" dirty="0">
                <a:solidFill>
                  <a:srgbClr val="548235"/>
                </a:solidFill>
                <a:latin typeface="Garamond"/>
                <a:cs typeface="Garamond"/>
              </a:rPr>
              <a:t> </a:t>
            </a:r>
            <a:r>
              <a:rPr sz="2800" b="1" spc="-44" dirty="0">
                <a:solidFill>
                  <a:srgbClr val="548235"/>
                </a:solidFill>
                <a:latin typeface="Garamond"/>
                <a:cs typeface="Garamond"/>
              </a:rPr>
              <a:t>picture”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912" y="980728"/>
            <a:ext cx="5955927" cy="5515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8" y="1196752"/>
            <a:ext cx="5184576" cy="55459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67808" y="308565"/>
            <a:ext cx="7259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introduce a small amount of Bias into how the new line is fit to the data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37564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7459" y="421595"/>
            <a:ext cx="3619784" cy="5815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79"/>
              </a:lnSpc>
              <a:spcBef>
                <a:spcPts val="0"/>
              </a:spcBef>
              <a:spcAft>
                <a:spcPts val="0"/>
              </a:spcAft>
            </a:pPr>
            <a:r>
              <a:rPr sz="3800" b="1" dirty="0">
                <a:solidFill>
                  <a:srgbClr val="000000"/>
                </a:solidFill>
                <a:latin typeface="Garamond"/>
                <a:cs typeface="Garamond"/>
              </a:rPr>
              <a:t>Ridge</a:t>
            </a:r>
            <a:r>
              <a:rPr sz="3800" b="1" spc="-1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3800" b="1" spc="15" dirty="0">
                <a:solidFill>
                  <a:srgbClr val="000000"/>
                </a:solidFill>
                <a:latin typeface="Garamond"/>
                <a:cs typeface="Garamond"/>
              </a:rPr>
              <a:t>regression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1752" y="1328973"/>
            <a:ext cx="4704234" cy="437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5"/>
              </a:lnSpc>
              <a:spcBef>
                <a:spcPts val="0"/>
              </a:spcBef>
              <a:spcAft>
                <a:spcPts val="0"/>
              </a:spcAft>
            </a:pPr>
            <a:r>
              <a:rPr sz="2800" spc="-21" dirty="0">
                <a:solidFill>
                  <a:srgbClr val="000000"/>
                </a:solidFill>
                <a:latin typeface="Garamond"/>
                <a:cs typeface="Garamond"/>
              </a:rPr>
              <a:t>Given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 a </a:t>
            </a:r>
            <a:r>
              <a:rPr sz="2800" spc="-10" dirty="0">
                <a:solidFill>
                  <a:srgbClr val="000000"/>
                </a:solidFill>
                <a:latin typeface="Garamond"/>
                <a:cs typeface="Garamond"/>
              </a:rPr>
              <a:t>vector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 with observations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251968" y="1328973"/>
            <a:ext cx="3053323" cy="437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&amp;</a:t>
            </a:r>
            <a:r>
              <a:rPr sz="2800" spc="703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a predictor</a:t>
            </a:r>
            <a:r>
              <a:rPr sz="2800" spc="-17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matrix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1752" y="2243627"/>
            <a:ext cx="6574283" cy="437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sz="2800" spc="-12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spc="10" dirty="0">
                <a:solidFill>
                  <a:srgbClr val="000000"/>
                </a:solidFill>
                <a:latin typeface="Garamond"/>
                <a:cs typeface="Garamond"/>
              </a:rPr>
              <a:t>ridge</a:t>
            </a:r>
            <a:r>
              <a:rPr sz="2800" spc="-28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regression coefficients</a:t>
            </a:r>
            <a:r>
              <a:rPr sz="2800" spc="-1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are defined</a:t>
            </a:r>
            <a:r>
              <a:rPr sz="2800" spc="-18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as: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6448" y="6069782"/>
            <a:ext cx="11251644" cy="437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5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Garamond"/>
                <a:cs typeface="Garamond"/>
              </a:rPr>
              <a:t>Not only </a:t>
            </a:r>
            <a:r>
              <a:rPr sz="2800" b="1" dirty="0">
                <a:solidFill>
                  <a:srgbClr val="0070C0"/>
                </a:solidFill>
                <a:latin typeface="Garamond"/>
                <a:cs typeface="Garamond"/>
              </a:rPr>
              <a:t>minimizing the squared </a:t>
            </a:r>
            <a:r>
              <a:rPr sz="2800" b="1" spc="25" dirty="0">
                <a:solidFill>
                  <a:srgbClr val="0070C0"/>
                </a:solidFill>
                <a:latin typeface="Garamond"/>
                <a:cs typeface="Garamond"/>
              </a:rPr>
              <a:t>error</a:t>
            </a:r>
            <a:r>
              <a:rPr sz="2800" b="1" spc="11" dirty="0">
                <a:solidFill>
                  <a:srgbClr val="0070C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but also the</a:t>
            </a:r>
            <a:r>
              <a:rPr sz="2800" spc="-12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b="1" spc="-17" dirty="0">
                <a:solidFill>
                  <a:srgbClr val="0E19F6"/>
                </a:solidFill>
                <a:latin typeface="Garamond"/>
                <a:cs typeface="Garamond"/>
              </a:rPr>
              <a:t>size</a:t>
            </a:r>
            <a:r>
              <a:rPr sz="2800" b="1" spc="15" dirty="0">
                <a:solidFill>
                  <a:srgbClr val="0E19F6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0E19F6"/>
                </a:solidFill>
                <a:latin typeface="Garamond"/>
                <a:cs typeface="Garamond"/>
              </a:rPr>
              <a:t>of</a:t>
            </a:r>
            <a:r>
              <a:rPr sz="2800" b="1" spc="444" dirty="0">
                <a:solidFill>
                  <a:srgbClr val="0E19F6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0E19F6"/>
                </a:solidFill>
                <a:latin typeface="Garamond"/>
                <a:cs typeface="Garamond"/>
              </a:rPr>
              <a:t>the coefficients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!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444"/>
            <a:ext cx="7658610" cy="720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5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 Light"/>
                <a:cs typeface="Calibri Light"/>
              </a:rPr>
              <a:t>Ridge </a:t>
            </a:r>
            <a:r>
              <a:rPr sz="4400" spc="-10" dirty="0">
                <a:solidFill>
                  <a:srgbClr val="000000"/>
                </a:solidFill>
                <a:latin typeface="Calibri Light"/>
                <a:cs typeface="Calibri Light"/>
              </a:rPr>
              <a:t>regression</a:t>
            </a:r>
            <a:r>
              <a:rPr sz="4400" dirty="0">
                <a:solidFill>
                  <a:srgbClr val="000000"/>
                </a:solidFill>
                <a:latin typeface="Calibri Light"/>
                <a:cs typeface="Calibri Light"/>
              </a:rPr>
              <a:t> as </a:t>
            </a:r>
            <a:r>
              <a:rPr sz="4400" spc="-10" dirty="0">
                <a:solidFill>
                  <a:srgbClr val="000000"/>
                </a:solidFill>
                <a:latin typeface="Calibri Light"/>
                <a:cs typeface="Calibri Light"/>
              </a:rPr>
              <a:t>regularization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9384" y="1823185"/>
            <a:ext cx="6782613" cy="526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If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β</a:t>
            </a:r>
            <a:r>
              <a:rPr sz="2800" baseline="-24428" dirty="0">
                <a:solidFill>
                  <a:srgbClr val="000000"/>
                </a:solidFill>
                <a:latin typeface="Calibri"/>
                <a:cs typeface="Calibri"/>
              </a:rPr>
              <a:t>j</a:t>
            </a:r>
            <a:r>
              <a:rPr sz="2800" spc="16" baseline="-244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unconstrained,</a:t>
            </a:r>
            <a:r>
              <a:rPr sz="2800" spc="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they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explode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39260" y="2335340"/>
            <a:ext cx="7174279" cy="4719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hence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susceptible</a:t>
            </a:r>
            <a:r>
              <a:rPr sz="28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8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very</a:t>
            </a:r>
            <a:r>
              <a:rPr sz="2800" b="1" spc="27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high</a:t>
            </a:r>
            <a:r>
              <a:rPr sz="28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variance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!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9384" y="3356710"/>
            <a:ext cx="7495662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249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800" spc="2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control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variance, 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we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regularize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coefficients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11275" y="3868738"/>
            <a:ext cx="5396224" cy="4719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i.e.,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control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how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large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they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grow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1753" y="485071"/>
            <a:ext cx="2222487" cy="552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Garamond"/>
                <a:cs typeface="Garamond"/>
              </a:rPr>
              <a:t>Example</a:t>
            </a:r>
            <a:r>
              <a:rPr sz="3600" b="1" spc="-18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3600" b="1" dirty="0">
                <a:solidFill>
                  <a:srgbClr val="000000"/>
                </a:solidFill>
                <a:latin typeface="Garamond"/>
                <a:cs typeface="Garamond"/>
              </a:rPr>
              <a:t>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74429" y="2887644"/>
            <a:ext cx="1853477" cy="437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0000"/>
                </a:solidFill>
                <a:latin typeface="Garamond"/>
                <a:cs typeface="Garamond"/>
              </a:rPr>
              <a:t>Underfitting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74394" y="4669835"/>
            <a:ext cx="1687028" cy="437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0000"/>
                </a:solidFill>
                <a:latin typeface="Garamond"/>
                <a:cs typeface="Garamond"/>
              </a:rPr>
              <a:t>Overfitting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32171" y="6402014"/>
            <a:ext cx="2822999" cy="437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E19F6"/>
                </a:solidFill>
                <a:latin typeface="Garamond"/>
                <a:cs typeface="Garamond"/>
              </a:rPr>
              <a:t>Increasing</a:t>
            </a:r>
            <a:r>
              <a:rPr sz="2800" spc="-20" dirty="0">
                <a:solidFill>
                  <a:srgbClr val="0E19F6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E19F6"/>
                </a:solidFill>
                <a:latin typeface="Garamond"/>
                <a:cs typeface="Garamond"/>
              </a:rPr>
              <a:t>size of</a:t>
            </a:r>
            <a:r>
              <a:rPr sz="2800" spc="361" dirty="0">
                <a:solidFill>
                  <a:srgbClr val="0E19F6"/>
                </a:solidFill>
                <a:latin typeface="Garamond"/>
                <a:cs typeface="Garamond"/>
              </a:rPr>
              <a:t> </a:t>
            </a:r>
            <a:r>
              <a:rPr sz="2800" i="1" dirty="0">
                <a:solidFill>
                  <a:srgbClr val="0E19F6"/>
                </a:solidFill>
                <a:latin typeface="Garamond"/>
                <a:cs typeface="Garamond"/>
              </a:rPr>
              <a:t>λ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5695" y="504883"/>
            <a:ext cx="3544022" cy="552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50" dirty="0">
                <a:solidFill>
                  <a:srgbClr val="000000"/>
                </a:solidFill>
                <a:latin typeface="Garamond"/>
                <a:cs typeface="Garamond"/>
              </a:rPr>
              <a:t>Variable</a:t>
            </a:r>
            <a:r>
              <a:rPr sz="3600" b="1" spc="51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3600" b="1" dirty="0">
                <a:solidFill>
                  <a:srgbClr val="000000"/>
                </a:solidFill>
                <a:latin typeface="Garamond"/>
                <a:cs typeface="Garamond"/>
              </a:rPr>
              <a:t>selection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6641" y="1719188"/>
            <a:ext cx="11730583" cy="11680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5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Problem</a:t>
            </a:r>
            <a:r>
              <a:rPr sz="2800" spc="-14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of</a:t>
            </a:r>
            <a:r>
              <a:rPr sz="2800" spc="372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385723"/>
                </a:solidFill>
                <a:latin typeface="Garamond"/>
                <a:cs typeface="Garamond"/>
              </a:rPr>
              <a:t>selecting</a:t>
            </a:r>
            <a:r>
              <a:rPr sz="2800" b="1" spc="10" dirty="0">
                <a:solidFill>
                  <a:srgbClr val="385723"/>
                </a:solidFill>
                <a:latin typeface="Garamond"/>
                <a:cs typeface="Garamond"/>
              </a:rPr>
              <a:t> </a:t>
            </a:r>
            <a:r>
              <a:rPr sz="2800" b="1" strike="sngStrike" dirty="0">
                <a:solidFill>
                  <a:srgbClr val="385723"/>
                </a:solidFill>
                <a:latin typeface="Garamond"/>
                <a:cs typeface="Garamond"/>
              </a:rPr>
              <a:t>the most relevant</a:t>
            </a:r>
            <a:r>
              <a:rPr sz="2800" b="1" strike="sngStrike" spc="18" dirty="0">
                <a:solidFill>
                  <a:srgbClr val="385723"/>
                </a:solidFill>
                <a:latin typeface="Garamond"/>
                <a:cs typeface="Garamond"/>
              </a:rPr>
              <a:t> </a:t>
            </a:r>
            <a:r>
              <a:rPr sz="2800" b="1" spc="-692" dirty="0">
                <a:solidFill>
                  <a:srgbClr val="385723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385723"/>
                </a:solidFill>
                <a:latin typeface="Garamond"/>
                <a:cs typeface="Garamond"/>
              </a:rPr>
              <a:t>predictors</a:t>
            </a:r>
            <a:r>
              <a:rPr sz="2800" b="1" spc="17" dirty="0">
                <a:solidFill>
                  <a:srgbClr val="385723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from</a:t>
            </a:r>
            <a:r>
              <a:rPr sz="2800" spc="11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a larger</a:t>
            </a:r>
            <a:r>
              <a:rPr sz="2800" spc="-11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set of</a:t>
            </a:r>
            <a:r>
              <a:rPr sz="2800" spc="365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predictors</a:t>
            </a:r>
          </a:p>
          <a:p>
            <a:pPr marL="0" marR="0">
              <a:lnSpc>
                <a:spcPts val="3145"/>
              </a:lnSpc>
              <a:spcBef>
                <a:spcPts val="2652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In</a:t>
            </a:r>
            <a:r>
              <a:rPr sz="2800" spc="-21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linear modeling, this means estimating</a:t>
            </a:r>
            <a:r>
              <a:rPr sz="2800" spc="-1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some</a:t>
            </a:r>
            <a:r>
              <a:rPr sz="2800" spc="11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coefficients</a:t>
            </a:r>
            <a:r>
              <a:rPr sz="2800" spc="-1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to be</a:t>
            </a:r>
            <a:r>
              <a:rPr sz="2800" spc="23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0E19F6"/>
                </a:solidFill>
                <a:latin typeface="Garamond"/>
                <a:cs typeface="Garamond"/>
              </a:rPr>
              <a:t>exactly </a:t>
            </a:r>
            <a:r>
              <a:rPr sz="2800" b="1" spc="-15" dirty="0">
                <a:solidFill>
                  <a:srgbClr val="0E19F6"/>
                </a:solidFill>
                <a:latin typeface="Garamond"/>
                <a:cs typeface="Garamond"/>
              </a:rPr>
              <a:t>zero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01242" y="3342169"/>
            <a:ext cx="9874799" cy="4379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8"/>
              </a:lnSpc>
              <a:spcBef>
                <a:spcPts val="0"/>
              </a:spcBef>
              <a:spcAft>
                <a:spcPts val="0"/>
              </a:spcAft>
            </a:pPr>
            <a:r>
              <a:rPr sz="2800" spc="11" dirty="0">
                <a:solidFill>
                  <a:srgbClr val="000000"/>
                </a:solidFill>
                <a:latin typeface="Garamond"/>
                <a:cs typeface="Garamond"/>
              </a:rPr>
              <a:t>This</a:t>
            </a:r>
            <a:r>
              <a:rPr sz="2800" spc="-2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can be </a:t>
            </a:r>
            <a:r>
              <a:rPr sz="2800" spc="-18" dirty="0">
                <a:solidFill>
                  <a:srgbClr val="000000"/>
                </a:solidFill>
                <a:latin typeface="Garamond"/>
                <a:cs typeface="Garamond"/>
              </a:rPr>
              <a:t>ver</a:t>
            </a:r>
            <a:r>
              <a:rPr sz="2800" spc="-621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y</a:t>
            </a:r>
            <a:r>
              <a:rPr sz="2800" spc="-18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important</a:t>
            </a:r>
            <a:r>
              <a:rPr sz="2800" spc="-2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for the</a:t>
            </a:r>
            <a:r>
              <a:rPr sz="2800" spc="-18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purposes</a:t>
            </a:r>
            <a:r>
              <a:rPr sz="2800" spc="23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Garamond"/>
                <a:cs typeface="Garamond"/>
              </a:rPr>
              <a:t>of</a:t>
            </a:r>
            <a:r>
              <a:rPr sz="2800" b="1" spc="442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0E19F6"/>
                </a:solidFill>
                <a:latin typeface="Garamond"/>
                <a:cs typeface="Garamond"/>
              </a:rPr>
              <a:t>model</a:t>
            </a:r>
            <a:r>
              <a:rPr sz="2800" b="1" spc="15" dirty="0">
                <a:solidFill>
                  <a:srgbClr val="0E19F6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0E19F6"/>
                </a:solidFill>
                <a:latin typeface="Garamond"/>
                <a:cs typeface="Garamond"/>
              </a:rPr>
              <a:t>interpretation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5241" y="4173266"/>
            <a:ext cx="7798683" cy="437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5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Garamond"/>
                <a:cs typeface="Garamond"/>
              </a:rPr>
              <a:t>Ridge</a:t>
            </a:r>
            <a:r>
              <a:rPr sz="2800" b="1" spc="-18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Garamond"/>
                <a:cs typeface="Garamond"/>
              </a:rPr>
              <a:t>regression cannot</a:t>
            </a:r>
            <a:r>
              <a:rPr sz="2800" b="1" spc="14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b="1" spc="20" dirty="0">
                <a:solidFill>
                  <a:srgbClr val="000000"/>
                </a:solidFill>
                <a:latin typeface="Garamond"/>
                <a:cs typeface="Garamond"/>
              </a:rPr>
              <a:t>perform</a:t>
            </a:r>
            <a:r>
              <a:rPr sz="2800" b="1" spc="1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b="1" spc="-15" dirty="0">
                <a:solidFill>
                  <a:srgbClr val="000000"/>
                </a:solidFill>
                <a:latin typeface="Garamond"/>
                <a:cs typeface="Garamond"/>
              </a:rPr>
              <a:t>variable</a:t>
            </a:r>
            <a:r>
              <a:rPr sz="2800" b="1" spc="-17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Garamond"/>
                <a:cs typeface="Garamond"/>
              </a:rPr>
              <a:t>selection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99666" y="4599985"/>
            <a:ext cx="7759948" cy="437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-</a:t>
            </a:r>
            <a:r>
              <a:rPr sz="2800" spc="-15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Does</a:t>
            </a:r>
            <a:r>
              <a:rPr sz="2800" spc="1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not set coefficients</a:t>
            </a:r>
            <a:r>
              <a:rPr sz="2800" spc="-17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exactly to </a:t>
            </a:r>
            <a:r>
              <a:rPr sz="2800" spc="-25" dirty="0">
                <a:solidFill>
                  <a:srgbClr val="000000"/>
                </a:solidFill>
                <a:latin typeface="Garamond"/>
                <a:cs typeface="Garamond"/>
              </a:rPr>
              <a:t>zero,</a:t>
            </a:r>
            <a:r>
              <a:rPr sz="2800" spc="23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unless</a:t>
            </a:r>
            <a:r>
              <a:rPr sz="2800" spc="15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λ = ∞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0040" y="327836"/>
            <a:ext cx="2223341" cy="552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52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Garamond"/>
                <a:cs typeface="Garamond"/>
              </a:rPr>
              <a:t>Example</a:t>
            </a:r>
            <a:r>
              <a:rPr sz="3600" b="1" spc="-12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3600" b="1" dirty="0">
                <a:solidFill>
                  <a:srgbClr val="000000"/>
                </a:solidFill>
                <a:latin typeface="Garamond"/>
                <a:cs typeface="Garamond"/>
              </a:rPr>
              <a:t>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9268" y="967777"/>
            <a:ext cx="5812371" cy="1718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Suppose</a:t>
            </a:r>
            <a:r>
              <a:rPr sz="2800" spc="1207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that</a:t>
            </a:r>
            <a:r>
              <a:rPr sz="2800" spc="1211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spc="-41" dirty="0">
                <a:solidFill>
                  <a:srgbClr val="000000"/>
                </a:solidFill>
                <a:latin typeface="Garamond"/>
                <a:cs typeface="Garamond"/>
              </a:rPr>
              <a:t>we</a:t>
            </a:r>
            <a:r>
              <a:rPr sz="2800" spc="125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study</a:t>
            </a:r>
            <a:r>
              <a:rPr sz="2800" spc="121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sz="2800" spc="1209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Garamond"/>
                <a:cs typeface="Garamond"/>
              </a:rPr>
              <a:t>level</a:t>
            </a:r>
            <a:r>
              <a:rPr sz="2800" spc="121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of</a:t>
            </a:r>
          </a:p>
          <a:p>
            <a:pPr marL="0" marR="0">
              <a:lnSpc>
                <a:spcPts val="3145"/>
              </a:lnSpc>
              <a:spcBef>
                <a:spcPts val="263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prostate-specific</a:t>
            </a:r>
            <a:r>
              <a:rPr sz="2800" spc="233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antigen</a:t>
            </a:r>
            <a:r>
              <a:rPr sz="2800" spc="231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(PSA),</a:t>
            </a:r>
            <a:r>
              <a:rPr sz="2800" spc="244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Garamond"/>
                <a:cs typeface="Garamond"/>
              </a:rPr>
              <a:t>which</a:t>
            </a:r>
            <a:r>
              <a:rPr sz="2800" spc="247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is</a:t>
            </a:r>
          </a:p>
          <a:p>
            <a:pPr marL="0" marR="0">
              <a:lnSpc>
                <a:spcPts val="3145"/>
              </a:lnSpc>
              <a:spcBef>
                <a:spcPts val="26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often</a:t>
            </a:r>
            <a:r>
              <a:rPr sz="2800" spc="1252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elevated</a:t>
            </a:r>
            <a:r>
              <a:rPr sz="2800" spc="1272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in</a:t>
            </a:r>
            <a:r>
              <a:rPr sz="2800" spc="126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men</a:t>
            </a:r>
            <a:r>
              <a:rPr sz="2800" spc="1259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with</a:t>
            </a:r>
            <a:r>
              <a:rPr sz="2800" spc="126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prostate</a:t>
            </a:r>
          </a:p>
          <a:p>
            <a:pPr marL="0" marR="0">
              <a:lnSpc>
                <a:spcPts val="3148"/>
              </a:lnSpc>
              <a:spcBef>
                <a:spcPts val="214"/>
              </a:spcBef>
              <a:spcAft>
                <a:spcPts val="0"/>
              </a:spcAft>
            </a:pPr>
            <a:r>
              <a:rPr sz="2800" spc="-18" dirty="0">
                <a:solidFill>
                  <a:srgbClr val="000000"/>
                </a:solidFill>
                <a:latin typeface="Garamond"/>
                <a:cs typeface="Garamond"/>
              </a:rPr>
              <a:t>cancer.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9268" y="3101893"/>
            <a:ext cx="5812371" cy="864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5"/>
              </a:lnSpc>
              <a:spcBef>
                <a:spcPts val="0"/>
              </a:spcBef>
              <a:spcAft>
                <a:spcPts val="0"/>
              </a:spcAft>
            </a:pPr>
            <a:r>
              <a:rPr sz="2800" spc="-233" dirty="0">
                <a:solidFill>
                  <a:srgbClr val="000000"/>
                </a:solidFill>
                <a:latin typeface="Garamond"/>
                <a:cs typeface="Garamond"/>
              </a:rPr>
              <a:t>We</a:t>
            </a:r>
            <a:r>
              <a:rPr sz="2800" spc="671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examine</a:t>
            </a:r>
            <a:r>
              <a:rPr sz="2800" spc="444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sz="2800" spc="44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=</a:t>
            </a:r>
            <a:r>
              <a:rPr sz="2800" spc="446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97</a:t>
            </a:r>
            <a:r>
              <a:rPr sz="2800" spc="44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men</a:t>
            </a:r>
            <a:r>
              <a:rPr sz="2800" spc="455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with</a:t>
            </a:r>
            <a:r>
              <a:rPr sz="2800" spc="444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prostate</a:t>
            </a:r>
          </a:p>
          <a:p>
            <a:pPr marL="0" marR="0">
              <a:lnSpc>
                <a:spcPts val="3148"/>
              </a:lnSpc>
              <a:spcBef>
                <a:spcPts val="262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cancer</a:t>
            </a:r>
            <a:r>
              <a:rPr sz="2800" spc="-18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&amp; p =</a:t>
            </a:r>
            <a:r>
              <a:rPr sz="2800" spc="-1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8 clinical measurements.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9268" y="4321474"/>
            <a:ext cx="5812621" cy="12913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Interested</a:t>
            </a:r>
            <a:r>
              <a:rPr sz="2800" spc="2412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in</a:t>
            </a:r>
            <a:r>
              <a:rPr sz="2800" spc="2426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identifying</a:t>
            </a:r>
            <a:r>
              <a:rPr sz="2800" spc="242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0E19F6"/>
                </a:solidFill>
                <a:latin typeface="Garamond"/>
                <a:cs typeface="Garamond"/>
              </a:rPr>
              <a:t>a</a:t>
            </a:r>
            <a:r>
              <a:rPr sz="2800" b="1" spc="2426" dirty="0">
                <a:solidFill>
                  <a:srgbClr val="0E19F6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0E19F6"/>
                </a:solidFill>
                <a:latin typeface="Garamond"/>
                <a:cs typeface="Garamond"/>
              </a:rPr>
              <a:t>small</a:t>
            </a:r>
          </a:p>
          <a:p>
            <a:pPr marL="0" marR="0">
              <a:lnSpc>
                <a:spcPts val="3145"/>
              </a:lnSpc>
              <a:spcBef>
                <a:spcPts val="264"/>
              </a:spcBef>
              <a:spcAft>
                <a:spcPts val="0"/>
              </a:spcAft>
            </a:pPr>
            <a:r>
              <a:rPr sz="2800" b="1" dirty="0">
                <a:solidFill>
                  <a:srgbClr val="0E19F6"/>
                </a:solidFill>
                <a:latin typeface="Garamond"/>
                <a:cs typeface="Garamond"/>
              </a:rPr>
              <a:t>number</a:t>
            </a:r>
            <a:r>
              <a:rPr sz="2800" b="1" spc="459" dirty="0">
                <a:solidFill>
                  <a:srgbClr val="0E19F6"/>
                </a:solidFill>
                <a:latin typeface="Garamond"/>
                <a:cs typeface="Garamond"/>
              </a:rPr>
              <a:t> </a:t>
            </a:r>
            <a:r>
              <a:rPr sz="2800" spc="10" dirty="0">
                <a:solidFill>
                  <a:srgbClr val="000000"/>
                </a:solidFill>
                <a:latin typeface="Garamond"/>
                <a:cs typeface="Garamond"/>
              </a:rPr>
              <a:t>of</a:t>
            </a:r>
            <a:r>
              <a:rPr sz="2800" spc="809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Garamond"/>
                <a:cs typeface="Garamond"/>
              </a:rPr>
              <a:t>predictors,</a:t>
            </a:r>
            <a:r>
              <a:rPr sz="2800" spc="465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Garamond"/>
                <a:cs typeface="Garamond"/>
              </a:rPr>
              <a:t>say</a:t>
            </a:r>
            <a:r>
              <a:rPr sz="2800" spc="465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2</a:t>
            </a:r>
            <a:r>
              <a:rPr sz="2800" spc="459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or</a:t>
            </a:r>
            <a:r>
              <a:rPr sz="2800" spc="457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3,</a:t>
            </a:r>
            <a:r>
              <a:rPr sz="2800" spc="455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that</a:t>
            </a:r>
          </a:p>
          <a:p>
            <a:pPr marL="0" marR="0">
              <a:lnSpc>
                <a:spcPts val="3148"/>
              </a:lnSpc>
              <a:spcBef>
                <a:spcPts val="26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impact</a:t>
            </a:r>
            <a:r>
              <a:rPr sz="2800" spc="-15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PSA</a:t>
            </a:r>
            <a:r>
              <a:rPr sz="2400" dirty="0">
                <a:solidFill>
                  <a:srgbClr val="000000"/>
                </a:solidFill>
                <a:latin typeface="Garamond"/>
                <a:cs typeface="Garamond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0040" y="6124341"/>
            <a:ext cx="7274224" cy="437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5"/>
              </a:lnSpc>
              <a:spcBef>
                <a:spcPts val="0"/>
              </a:spcBef>
              <a:spcAft>
                <a:spcPts val="0"/>
              </a:spcAft>
            </a:pPr>
            <a:r>
              <a:rPr sz="2800" spc="-233" dirty="0">
                <a:solidFill>
                  <a:srgbClr val="000000"/>
                </a:solidFill>
                <a:latin typeface="Garamond"/>
                <a:cs typeface="Garamond"/>
              </a:rPr>
              <a:t>We</a:t>
            </a:r>
            <a:r>
              <a:rPr sz="2800" spc="215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spc="17" dirty="0">
                <a:solidFill>
                  <a:srgbClr val="000000"/>
                </a:solidFill>
                <a:latin typeface="Garamond"/>
                <a:cs typeface="Garamond"/>
              </a:rPr>
              <a:t>perform</a:t>
            </a:r>
            <a:r>
              <a:rPr sz="2800" spc="-2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spc="10" dirty="0">
                <a:solidFill>
                  <a:srgbClr val="000000"/>
                </a:solidFill>
                <a:latin typeface="Garamond"/>
                <a:cs typeface="Garamond"/>
              </a:rPr>
              <a:t>ridge</a:t>
            </a:r>
            <a:r>
              <a:rPr sz="2800" spc="-1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regression </a:t>
            </a:r>
            <a:r>
              <a:rPr sz="2800" spc="-28" dirty="0">
                <a:solidFill>
                  <a:srgbClr val="000000"/>
                </a:solidFill>
                <a:latin typeface="Garamond"/>
                <a:cs typeface="Garamond"/>
              </a:rPr>
              <a:t>over</a:t>
            </a:r>
            <a:r>
              <a:rPr sz="2800" spc="25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a wide range</a:t>
            </a:r>
            <a:r>
              <a:rPr sz="2800" spc="-1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of</a:t>
            </a:r>
            <a:r>
              <a:rPr sz="2800" spc="373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Garamond"/>
                <a:cs typeface="Garamond"/>
              </a:rPr>
              <a:t>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6143" y="237802"/>
            <a:ext cx="3400461" cy="552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Garamond"/>
                <a:cs typeface="Garamond"/>
              </a:rPr>
              <a:t>Lasso </a:t>
            </a:r>
            <a:r>
              <a:rPr sz="3600" b="1" spc="11" dirty="0">
                <a:solidFill>
                  <a:srgbClr val="000000"/>
                </a:solidFill>
                <a:latin typeface="Garamond"/>
                <a:cs typeface="Garamond"/>
              </a:rPr>
              <a:t>regression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5876" y="1249979"/>
            <a:ext cx="5302776" cy="437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5"/>
              </a:lnSpc>
              <a:spcBef>
                <a:spcPts val="0"/>
              </a:spcBef>
              <a:spcAft>
                <a:spcPts val="0"/>
              </a:spcAft>
            </a:pPr>
            <a:r>
              <a:rPr sz="2800" spc="18" dirty="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sz="2800" spc="-34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Lasso coefficients are defined</a:t>
            </a:r>
            <a:r>
              <a:rPr sz="2800" spc="-18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as: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6143" y="4702291"/>
            <a:ext cx="11139838" cy="1072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50"/>
              </a:lnSpc>
              <a:spcBef>
                <a:spcPts val="0"/>
              </a:spcBef>
              <a:spcAft>
                <a:spcPts val="0"/>
              </a:spcAft>
            </a:pPr>
            <a:r>
              <a:rPr sz="2800" spc="18" dirty="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sz="2800" spc="-31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0E19F6"/>
                </a:solidFill>
                <a:latin typeface="Garamond"/>
                <a:cs typeface="Garamond"/>
              </a:rPr>
              <a:t>only difference</a:t>
            </a:r>
            <a:r>
              <a:rPr sz="2800" b="1" spc="50" dirty="0">
                <a:solidFill>
                  <a:srgbClr val="0E19F6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between</a:t>
            </a:r>
            <a:r>
              <a:rPr sz="2800" spc="-11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Garamond"/>
                <a:cs typeface="Garamond"/>
              </a:rPr>
              <a:t>Lasso vs.</a:t>
            </a:r>
            <a:r>
              <a:rPr sz="2800" b="1" spc="69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Garamond"/>
                <a:cs typeface="Garamond"/>
              </a:rPr>
              <a:t>ridge regression</a:t>
            </a:r>
            <a:r>
              <a:rPr sz="2800" b="1" spc="3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is the </a:t>
            </a:r>
            <a:r>
              <a:rPr sz="2800" b="1" strike="sngStrike" dirty="0">
                <a:solidFill>
                  <a:srgbClr val="0E19F6"/>
                </a:solidFill>
                <a:latin typeface="Garamond"/>
                <a:cs typeface="Garamond"/>
              </a:rPr>
              <a:t>penalty ter</a:t>
            </a:r>
            <a:r>
              <a:rPr sz="2800" b="1" strike="sngStrike" spc="-588" dirty="0">
                <a:solidFill>
                  <a:srgbClr val="0E19F6"/>
                </a:solidFill>
                <a:latin typeface="Garamond"/>
                <a:cs typeface="Garamond"/>
              </a:rPr>
              <a:t> </a:t>
            </a:r>
            <a:r>
              <a:rPr sz="2800" b="1" strike="sngStrike" dirty="0">
                <a:solidFill>
                  <a:srgbClr val="0E19F6"/>
                </a:solidFill>
                <a:latin typeface="Garamond"/>
                <a:cs typeface="Garamond"/>
              </a:rPr>
              <a:t>m</a:t>
            </a:r>
          </a:p>
          <a:p>
            <a:pPr marL="0" marR="0">
              <a:lnSpc>
                <a:spcPts val="3506"/>
              </a:lnSpc>
              <a:spcBef>
                <a:spcPts val="1268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-</a:t>
            </a:r>
            <a:r>
              <a:rPr sz="2800" spc="2025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spc="10" dirty="0">
                <a:solidFill>
                  <a:srgbClr val="000000"/>
                </a:solidFill>
                <a:latin typeface="Garamond"/>
                <a:cs typeface="Garamond"/>
              </a:rPr>
              <a:t>Ridge</a:t>
            </a:r>
            <a:r>
              <a:rPr sz="2800" spc="-28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uses </a:t>
            </a:r>
            <a:r>
              <a:rPr sz="2800" i="1" dirty="0">
                <a:solidFill>
                  <a:srgbClr val="000000"/>
                </a:solidFill>
                <a:latin typeface="Lucida Calligraphy"/>
                <a:cs typeface="Lucida Calligraphy"/>
              </a:rPr>
              <a:t>l</a:t>
            </a:r>
            <a:r>
              <a:rPr sz="2800" baseline="-24414" dirty="0">
                <a:solidFill>
                  <a:srgbClr val="000000"/>
                </a:solidFill>
                <a:latin typeface="Garamond"/>
                <a:cs typeface="Garamond"/>
              </a:rPr>
              <a:t>2</a:t>
            </a:r>
            <a:r>
              <a:rPr sz="2800" spc="-223" baseline="-24414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penalty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6143" y="5920188"/>
            <a:ext cx="3435183" cy="516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0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-</a:t>
            </a:r>
            <a:r>
              <a:rPr sz="2800" spc="2025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Lasso uses</a:t>
            </a:r>
            <a:r>
              <a:rPr sz="2800" spc="11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i="1" dirty="0">
                <a:solidFill>
                  <a:srgbClr val="000000"/>
                </a:solidFill>
                <a:latin typeface="Lucida Calligraphy"/>
                <a:cs typeface="Lucida Calligraphy"/>
              </a:rPr>
              <a:t>l</a:t>
            </a:r>
            <a:r>
              <a:rPr sz="2800" baseline="-24428" dirty="0">
                <a:solidFill>
                  <a:srgbClr val="000000"/>
                </a:solidFill>
                <a:latin typeface="Garamond"/>
                <a:cs typeface="Garamond"/>
              </a:rPr>
              <a:t>1</a:t>
            </a:r>
            <a:r>
              <a:rPr sz="2800" spc="-235" baseline="-24428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penalty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5962" y="441661"/>
            <a:ext cx="3583068" cy="5815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79"/>
              </a:lnSpc>
              <a:spcBef>
                <a:spcPts val="0"/>
              </a:spcBef>
              <a:spcAft>
                <a:spcPts val="0"/>
              </a:spcAft>
            </a:pPr>
            <a:r>
              <a:rPr sz="3800" b="1" dirty="0">
                <a:solidFill>
                  <a:srgbClr val="000000"/>
                </a:solidFill>
                <a:latin typeface="Garamond"/>
                <a:cs typeface="Garamond"/>
              </a:rPr>
              <a:t>Lasso</a:t>
            </a:r>
            <a:r>
              <a:rPr sz="3800" b="1" spc="-21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3800" b="1" spc="15" dirty="0">
                <a:solidFill>
                  <a:srgbClr val="000000"/>
                </a:solidFill>
                <a:latin typeface="Garamond"/>
                <a:cs typeface="Garamond"/>
              </a:rPr>
              <a:t>regression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9112" y="1545000"/>
            <a:ext cx="9701877" cy="437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λ</a:t>
            </a:r>
            <a:r>
              <a:rPr sz="2800" spc="-2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≥ 0 is a </a:t>
            </a:r>
            <a:r>
              <a:rPr sz="2800" dirty="0">
                <a:solidFill>
                  <a:srgbClr val="0E19F6"/>
                </a:solidFill>
                <a:latin typeface="Garamond"/>
                <a:cs typeface="Garamond"/>
              </a:rPr>
              <a:t>tuning parameter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for controlling</a:t>
            </a:r>
            <a:r>
              <a:rPr sz="2800" spc="-23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the strength of</a:t>
            </a:r>
            <a:r>
              <a:rPr sz="2800" spc="35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the penalty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1142" y="2428373"/>
            <a:ext cx="10905925" cy="516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03"/>
              </a:lnSpc>
              <a:spcBef>
                <a:spcPts val="0"/>
              </a:spcBef>
              <a:spcAft>
                <a:spcPts val="0"/>
              </a:spcAft>
            </a:pPr>
            <a:r>
              <a:rPr sz="2800" spc="18" dirty="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sz="2800" spc="-34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nature of</a:t>
            </a:r>
            <a:r>
              <a:rPr sz="2800" spc="365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the </a:t>
            </a:r>
            <a:r>
              <a:rPr sz="2800" i="1" dirty="0">
                <a:solidFill>
                  <a:srgbClr val="000000"/>
                </a:solidFill>
                <a:latin typeface="Lucida Calligraphy"/>
                <a:cs typeface="Lucida Calligraphy"/>
              </a:rPr>
              <a:t>l</a:t>
            </a:r>
            <a:r>
              <a:rPr sz="2800" baseline="-24428" dirty="0">
                <a:solidFill>
                  <a:srgbClr val="000000"/>
                </a:solidFill>
                <a:latin typeface="Garamond"/>
                <a:cs typeface="Garamond"/>
              </a:rPr>
              <a:t>1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penalty</a:t>
            </a:r>
            <a:r>
              <a:rPr sz="2800" spc="-14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causes</a:t>
            </a:r>
            <a:r>
              <a:rPr sz="2800" spc="15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some coefficients</a:t>
            </a:r>
            <a:r>
              <a:rPr sz="2800" spc="-1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to </a:t>
            </a:r>
            <a:r>
              <a:rPr sz="2800" b="1" dirty="0">
                <a:solidFill>
                  <a:srgbClr val="000000"/>
                </a:solidFill>
                <a:latin typeface="Garamond"/>
                <a:cs typeface="Garamond"/>
              </a:rPr>
              <a:t>be shrunken to</a:t>
            </a:r>
            <a:r>
              <a:rPr sz="2800" b="1" spc="14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b="1" spc="-11" dirty="0">
                <a:solidFill>
                  <a:srgbClr val="0E19F6"/>
                </a:solidFill>
                <a:latin typeface="Garamond"/>
                <a:cs typeface="Garamond"/>
              </a:rPr>
              <a:t>zero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1142" y="3093503"/>
            <a:ext cx="1207128" cy="4379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8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E19F6"/>
                </a:solidFill>
                <a:latin typeface="Garamond"/>
                <a:cs typeface="Garamond"/>
              </a:rPr>
              <a:t>exactly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1142" y="4244005"/>
            <a:ext cx="10767343" cy="437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As </a:t>
            </a:r>
            <a:r>
              <a:rPr sz="2800" dirty="0">
                <a:solidFill>
                  <a:srgbClr val="0E19F6"/>
                </a:solidFill>
                <a:latin typeface="Garamond"/>
                <a:cs typeface="Garamond"/>
              </a:rPr>
              <a:t>λ </a:t>
            </a:r>
            <a:r>
              <a:rPr sz="2800" spc="-10" dirty="0">
                <a:solidFill>
                  <a:srgbClr val="0E19F6"/>
                </a:solidFill>
                <a:latin typeface="Garamond"/>
                <a:cs typeface="Garamond"/>
              </a:rPr>
              <a:t>increases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, more coefficients are </a:t>
            </a:r>
            <a:r>
              <a:rPr sz="2800" dirty="0">
                <a:solidFill>
                  <a:srgbClr val="0E19F6"/>
                </a:solidFill>
                <a:latin typeface="Garamond"/>
                <a:cs typeface="Garamond"/>
              </a:rPr>
              <a:t>set to zero </a:t>
            </a:r>
            <a:r>
              <a:rPr sz="2400" dirty="0">
                <a:solidFill>
                  <a:srgbClr val="000000"/>
                </a:solidFill>
                <a:latin typeface="Wingdings"/>
                <a:cs typeface="Wingdings"/>
              </a:rPr>
              <a:t></a:t>
            </a:r>
            <a:r>
              <a:rPr sz="2400" spc="9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less predictors are selected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79929" y="5738159"/>
            <a:ext cx="4741998" cy="437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5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Garamond"/>
                <a:cs typeface="Garamond"/>
              </a:rPr>
              <a:t>Can </a:t>
            </a:r>
            <a:r>
              <a:rPr sz="2800" b="1" spc="20" dirty="0">
                <a:solidFill>
                  <a:srgbClr val="000000"/>
                </a:solidFill>
                <a:latin typeface="Garamond"/>
                <a:cs typeface="Garamond"/>
              </a:rPr>
              <a:t>perform </a:t>
            </a:r>
            <a:r>
              <a:rPr sz="2800" b="1" spc="-15" dirty="0">
                <a:solidFill>
                  <a:srgbClr val="000000"/>
                </a:solidFill>
                <a:latin typeface="Garamond"/>
                <a:cs typeface="Garamond"/>
              </a:rPr>
              <a:t>variable</a:t>
            </a:r>
            <a:r>
              <a:rPr sz="2800" b="1" dirty="0">
                <a:solidFill>
                  <a:srgbClr val="000000"/>
                </a:solidFill>
                <a:latin typeface="Garamond"/>
                <a:cs typeface="Garamond"/>
              </a:rPr>
              <a:t> selection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1753" y="73845"/>
            <a:ext cx="5495237" cy="552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Garamond"/>
                <a:cs typeface="Garamond"/>
              </a:rPr>
              <a:t>Example</a:t>
            </a:r>
            <a:r>
              <a:rPr sz="3600" b="1" spc="-18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3600" b="1" dirty="0">
                <a:solidFill>
                  <a:srgbClr val="000000"/>
                </a:solidFill>
                <a:latin typeface="Garamond"/>
                <a:cs typeface="Garamond"/>
              </a:rPr>
              <a:t>5: Ridge vs. Lasso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76295" y="715055"/>
            <a:ext cx="8780253" cy="437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5"/>
              </a:lnSpc>
              <a:spcBef>
                <a:spcPts val="0"/>
              </a:spcBef>
              <a:spcAft>
                <a:spcPts val="0"/>
              </a:spcAft>
            </a:pPr>
            <a:r>
              <a:rPr sz="2800" spc="-37" dirty="0">
                <a:solidFill>
                  <a:srgbClr val="000000"/>
                </a:solidFill>
                <a:latin typeface="Garamond"/>
                <a:cs typeface="Garamond"/>
              </a:rPr>
              <a:t>lcp,</a:t>
            </a:r>
            <a:r>
              <a:rPr sz="2800" spc="23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spc="20" dirty="0">
                <a:solidFill>
                  <a:srgbClr val="000000"/>
                </a:solidFill>
                <a:latin typeface="Garamond"/>
                <a:cs typeface="Garamond"/>
              </a:rPr>
              <a:t>age</a:t>
            </a:r>
            <a:r>
              <a:rPr sz="2800" spc="-21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&amp; gleason: the</a:t>
            </a:r>
            <a:r>
              <a:rPr sz="2800" spc="-14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least important</a:t>
            </a:r>
            <a:r>
              <a:rPr sz="2800" spc="-3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predictors</a:t>
            </a:r>
            <a:r>
              <a:rPr sz="2800" spc="11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000000"/>
                </a:solidFill>
                <a:latin typeface="Wingdings"/>
                <a:cs typeface="Wingdings"/>
              </a:rPr>
              <a:t></a:t>
            </a:r>
            <a:r>
              <a:rPr sz="2400" spc="9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set to zero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7674" y="193978"/>
            <a:ext cx="7913861" cy="552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52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Garamond"/>
                <a:cs typeface="Garamond"/>
              </a:rPr>
              <a:t>Example</a:t>
            </a:r>
            <a:r>
              <a:rPr sz="3600" b="1" spc="-11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3600" b="1" dirty="0">
                <a:solidFill>
                  <a:srgbClr val="000000"/>
                </a:solidFill>
                <a:latin typeface="Garamond"/>
                <a:cs typeface="Garamond"/>
              </a:rPr>
              <a:t>6: Ridge (left) vs.</a:t>
            </a:r>
            <a:r>
              <a:rPr sz="3600" b="1" spc="-15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3600" b="1" dirty="0">
                <a:solidFill>
                  <a:srgbClr val="000000"/>
                </a:solidFill>
                <a:latin typeface="Garamond"/>
                <a:cs typeface="Garamond"/>
              </a:rPr>
              <a:t>Lasso (right)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7687" y="72321"/>
            <a:ext cx="6792659" cy="552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Garamond"/>
                <a:cs typeface="Garamond"/>
              </a:rPr>
              <a:t>Constrained</a:t>
            </a:r>
            <a:r>
              <a:rPr sz="3600" b="1" spc="-15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3600" b="1" spc="11" dirty="0">
                <a:solidFill>
                  <a:srgbClr val="000000"/>
                </a:solidFill>
                <a:latin typeface="Garamond"/>
                <a:cs typeface="Garamond"/>
              </a:rPr>
              <a:t>for</a:t>
            </a:r>
            <a:r>
              <a:rPr sz="3600" b="1" spc="-751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3600" b="1" dirty="0">
                <a:solidFill>
                  <a:srgbClr val="000000"/>
                </a:solidFill>
                <a:latin typeface="Garamond"/>
                <a:cs typeface="Garamond"/>
              </a:rPr>
              <a:t>m of</a:t>
            </a:r>
            <a:r>
              <a:rPr sz="3600" b="1" spc="546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3600" b="1" dirty="0">
                <a:solidFill>
                  <a:srgbClr val="000000"/>
                </a:solidFill>
                <a:latin typeface="Garamond"/>
                <a:cs typeface="Garamond"/>
              </a:rPr>
              <a:t>lasso &amp; ridge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02512" y="3792646"/>
            <a:ext cx="10234831" cy="1717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5"/>
              </a:lnSpc>
              <a:spcBef>
                <a:spcPts val="0"/>
              </a:spcBef>
              <a:spcAft>
                <a:spcPts val="0"/>
              </a:spcAft>
            </a:pPr>
            <a:r>
              <a:rPr sz="2800" spc="-37" dirty="0">
                <a:solidFill>
                  <a:srgbClr val="000000"/>
                </a:solidFill>
                <a:latin typeface="Garamond"/>
                <a:cs typeface="Garamond"/>
              </a:rPr>
              <a:t>For</a:t>
            </a:r>
            <a:r>
              <a:rPr sz="2800" spc="275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any</a:t>
            </a:r>
            <a:r>
              <a:rPr sz="2800" spc="243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i="1" dirty="0">
                <a:solidFill>
                  <a:srgbClr val="000000"/>
                </a:solidFill>
                <a:latin typeface="Garamond"/>
                <a:cs typeface="Garamond"/>
              </a:rPr>
              <a:t>λ</a:t>
            </a:r>
            <a:r>
              <a:rPr sz="2800" i="1" spc="2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and</a:t>
            </a:r>
            <a:r>
              <a:rPr sz="2800" spc="251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corresponding</a:t>
            </a:r>
            <a:r>
              <a:rPr sz="2800" spc="229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solution</a:t>
            </a:r>
            <a:r>
              <a:rPr sz="2800" spc="239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in</a:t>
            </a:r>
            <a:r>
              <a:rPr sz="2800" spc="24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sz="2800" spc="24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penalized</a:t>
            </a:r>
            <a:r>
              <a:rPr sz="2800" spc="242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spc="25" dirty="0">
                <a:solidFill>
                  <a:srgbClr val="000000"/>
                </a:solidFill>
                <a:latin typeface="Garamond"/>
                <a:cs typeface="Garamond"/>
              </a:rPr>
              <a:t>form,</a:t>
            </a:r>
            <a:r>
              <a:rPr sz="2800" spc="22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there</a:t>
            </a:r>
            <a:r>
              <a:rPr sz="2800" spc="24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is</a:t>
            </a:r>
            <a:r>
              <a:rPr sz="2800" spc="1188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a</a:t>
            </a:r>
          </a:p>
          <a:p>
            <a:pPr marL="0" marR="0">
              <a:lnSpc>
                <a:spcPts val="3145"/>
              </a:lnSpc>
              <a:spcBef>
                <a:spcPts val="264"/>
              </a:spcBef>
              <a:spcAft>
                <a:spcPts val="0"/>
              </a:spcAft>
            </a:pPr>
            <a:r>
              <a:rPr sz="2800" spc="-14" dirty="0">
                <a:solidFill>
                  <a:srgbClr val="000000"/>
                </a:solidFill>
                <a:latin typeface="Garamond"/>
                <a:cs typeface="Garamond"/>
              </a:rPr>
              <a:t>value</a:t>
            </a:r>
            <a:r>
              <a:rPr sz="2800" spc="232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of</a:t>
            </a:r>
            <a:r>
              <a:rPr sz="2800" spc="592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i="1" dirty="0">
                <a:solidFill>
                  <a:srgbClr val="000000"/>
                </a:solidFill>
                <a:latin typeface="Garamond"/>
                <a:cs typeface="Garamond"/>
              </a:rPr>
              <a:t>t</a:t>
            </a:r>
            <a:r>
              <a:rPr sz="2800" i="1" spc="22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Garamond"/>
                <a:cs typeface="Garamond"/>
              </a:rPr>
              <a:t>such</a:t>
            </a:r>
            <a:r>
              <a:rPr sz="2800" spc="239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that</a:t>
            </a:r>
            <a:r>
              <a:rPr sz="2800" spc="231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sz="2800" spc="228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Garamond"/>
                <a:cs typeface="Garamond"/>
              </a:rPr>
              <a:t>above</a:t>
            </a:r>
            <a:r>
              <a:rPr sz="2800" spc="25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constrained</a:t>
            </a:r>
            <a:r>
              <a:rPr sz="2800" spc="218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for</a:t>
            </a:r>
            <a:r>
              <a:rPr sz="2800" spc="-594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m</a:t>
            </a:r>
            <a:r>
              <a:rPr sz="2800" spc="227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has</a:t>
            </a:r>
            <a:r>
              <a:rPr sz="2800" spc="22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this</a:t>
            </a:r>
            <a:r>
              <a:rPr sz="2800" spc="221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same</a:t>
            </a:r>
            <a:r>
              <a:rPr sz="2800" spc="226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solution.</a:t>
            </a:r>
          </a:p>
          <a:p>
            <a:pPr marL="0" marR="0">
              <a:lnSpc>
                <a:spcPts val="3145"/>
              </a:lnSpc>
              <a:spcBef>
                <a:spcPts val="264"/>
              </a:spcBef>
              <a:spcAft>
                <a:spcPts val="0"/>
              </a:spcAft>
            </a:pPr>
            <a:r>
              <a:rPr sz="2800" spc="18" dirty="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sz="2800" spc="326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imposed</a:t>
            </a:r>
            <a:r>
              <a:rPr sz="2800" spc="35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constraints</a:t>
            </a:r>
            <a:r>
              <a:rPr sz="2800" spc="343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constrict</a:t>
            </a:r>
            <a:r>
              <a:rPr sz="2800" spc="347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sz="2800" spc="345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coefficient</a:t>
            </a:r>
            <a:r>
              <a:rPr sz="2800" spc="345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Garamond"/>
                <a:cs typeface="Garamond"/>
              </a:rPr>
              <a:t>vector</a:t>
            </a:r>
            <a:r>
              <a:rPr sz="2800" spc="361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to</a:t>
            </a:r>
            <a:r>
              <a:rPr sz="2800" spc="346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lie</a:t>
            </a:r>
            <a:r>
              <a:rPr sz="2800" spc="347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in</a:t>
            </a:r>
            <a:r>
              <a:rPr sz="2800" spc="359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some</a:t>
            </a:r>
          </a:p>
          <a:p>
            <a:pPr marL="0" marR="0">
              <a:lnSpc>
                <a:spcPts val="3145"/>
              </a:lnSpc>
              <a:spcBef>
                <a:spcPts val="216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geometric</a:t>
            </a:r>
            <a:r>
              <a:rPr sz="2800" spc="-18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shape centered</a:t>
            </a:r>
            <a:r>
              <a:rPr sz="2800" spc="-11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around the</a:t>
            </a:r>
            <a:r>
              <a:rPr sz="2800" spc="-15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origin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512" y="6078926"/>
            <a:ext cx="7433969" cy="437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5"/>
              </a:lnSpc>
              <a:spcBef>
                <a:spcPts val="0"/>
              </a:spcBef>
              <a:spcAft>
                <a:spcPts val="0"/>
              </a:spcAft>
            </a:pPr>
            <a:r>
              <a:rPr sz="2800" spc="-50" dirty="0">
                <a:solidFill>
                  <a:srgbClr val="000000"/>
                </a:solidFill>
                <a:latin typeface="Garamond"/>
                <a:cs typeface="Garamond"/>
              </a:rPr>
              <a:t>Type</a:t>
            </a:r>
            <a:r>
              <a:rPr sz="2800" spc="31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of</a:t>
            </a:r>
            <a:r>
              <a:rPr sz="2800" spc="37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shape </a:t>
            </a:r>
            <a:r>
              <a:rPr sz="2800" spc="-10" dirty="0">
                <a:solidFill>
                  <a:srgbClr val="000000"/>
                </a:solidFill>
                <a:latin typeface="Garamond"/>
                <a:cs typeface="Garamond"/>
              </a:rPr>
              <a:t>(i.e.,</a:t>
            </a:r>
            <a:r>
              <a:rPr sz="2800" spc="1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type</a:t>
            </a:r>
            <a:r>
              <a:rPr sz="2800" spc="-2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of</a:t>
            </a:r>
            <a:r>
              <a:rPr sz="2800" spc="37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constraint) </a:t>
            </a:r>
            <a:r>
              <a:rPr sz="2800" dirty="0">
                <a:solidFill>
                  <a:srgbClr val="0E19F6"/>
                </a:solidFill>
                <a:latin typeface="Garamond"/>
                <a:cs typeface="Garamond"/>
              </a:rPr>
              <a:t>really matters!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49263" y="2346624"/>
            <a:ext cx="3964217" cy="1718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5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70C0"/>
                </a:solidFill>
                <a:latin typeface="Garamond"/>
                <a:cs typeface="Garamond"/>
              </a:rPr>
              <a:t>The elliptical</a:t>
            </a:r>
            <a:r>
              <a:rPr sz="2800" b="1" spc="-10" dirty="0">
                <a:solidFill>
                  <a:srgbClr val="0070C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0070C0"/>
                </a:solidFill>
                <a:latin typeface="Garamond"/>
                <a:cs typeface="Garamond"/>
              </a:rPr>
              <a:t>contour</a:t>
            </a:r>
          </a:p>
          <a:p>
            <a:pPr marL="0" marR="0">
              <a:lnSpc>
                <a:spcPts val="3148"/>
              </a:lnSpc>
              <a:spcBef>
                <a:spcPts val="1945"/>
              </a:spcBef>
              <a:spcAft>
                <a:spcPts val="0"/>
              </a:spcAft>
            </a:pPr>
            <a:r>
              <a:rPr sz="2800" b="1" dirty="0">
                <a:solidFill>
                  <a:srgbClr val="0070C0"/>
                </a:solidFill>
                <a:latin typeface="Garamond"/>
                <a:cs typeface="Garamond"/>
              </a:rPr>
              <a:t>represents</a:t>
            </a:r>
            <a:r>
              <a:rPr sz="2800" b="1" spc="10" dirty="0">
                <a:solidFill>
                  <a:srgbClr val="0070C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0070C0"/>
                </a:solidFill>
                <a:latin typeface="Garamond"/>
                <a:cs typeface="Garamond"/>
              </a:rPr>
              <a:t>sum of</a:t>
            </a:r>
            <a:r>
              <a:rPr sz="2800" b="1" spc="432" dirty="0">
                <a:solidFill>
                  <a:srgbClr val="0070C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0070C0"/>
                </a:solidFill>
                <a:latin typeface="Garamond"/>
                <a:cs typeface="Garamond"/>
              </a:rPr>
              <a:t>square</a:t>
            </a:r>
          </a:p>
          <a:p>
            <a:pPr marL="0" marR="0">
              <a:lnSpc>
                <a:spcPts val="3145"/>
              </a:lnSpc>
              <a:spcBef>
                <a:spcPts val="1893"/>
              </a:spcBef>
              <a:spcAft>
                <a:spcPts val="0"/>
              </a:spcAft>
            </a:pPr>
            <a:r>
              <a:rPr sz="2800" b="1" spc="25" dirty="0">
                <a:solidFill>
                  <a:srgbClr val="0070C0"/>
                </a:solidFill>
                <a:latin typeface="Garamond"/>
                <a:cs typeface="Garamond"/>
              </a:rPr>
              <a:t>error</a:t>
            </a:r>
            <a:r>
              <a:rPr sz="2800" b="1" spc="-18" dirty="0">
                <a:solidFill>
                  <a:srgbClr val="0070C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0070C0"/>
                </a:solidFill>
                <a:latin typeface="Garamond"/>
                <a:cs typeface="Garamond"/>
              </a:rPr>
              <a:t>ter</a:t>
            </a:r>
            <a:r>
              <a:rPr sz="2800" b="1" spc="-588" dirty="0">
                <a:solidFill>
                  <a:srgbClr val="0070C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0070C0"/>
                </a:solidFill>
                <a:latin typeface="Garamond"/>
                <a:cs typeface="Garamond"/>
              </a:rPr>
              <a:t>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23633" y="4711165"/>
            <a:ext cx="3234653" cy="526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coefficient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β</a:t>
            </a:r>
            <a:r>
              <a:rPr sz="2800" baseline="-24428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sz="2800" spc="13" baseline="-244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is 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49263" y="5530591"/>
            <a:ext cx="4688324" cy="437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5"/>
              </a:lnSpc>
              <a:spcBef>
                <a:spcPts val="0"/>
              </a:spcBef>
              <a:spcAft>
                <a:spcPts val="0"/>
              </a:spcAft>
            </a:pPr>
            <a:r>
              <a:rPr sz="2800" spc="18" dirty="0">
                <a:solidFill>
                  <a:srgbClr val="C00000"/>
                </a:solidFill>
                <a:latin typeface="Garamond"/>
                <a:cs typeface="Garamond"/>
              </a:rPr>
              <a:t>The</a:t>
            </a:r>
            <a:r>
              <a:rPr sz="2800" spc="-34" dirty="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C00000"/>
                </a:solidFill>
                <a:latin typeface="Garamond"/>
                <a:cs typeface="Garamond"/>
              </a:rPr>
              <a:t>diamond shape indicates the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49263" y="6170671"/>
            <a:ext cx="2619281" cy="437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5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C00000"/>
                </a:solidFill>
                <a:latin typeface="Garamond"/>
                <a:cs typeface="Garamond"/>
              </a:rPr>
              <a:t>constraint r</a:t>
            </a:r>
            <a:r>
              <a:rPr sz="2800" dirty="0">
                <a:solidFill>
                  <a:srgbClr val="C00000"/>
                </a:solidFill>
                <a:latin typeface="Garamond"/>
                <a:cs typeface="Garamond"/>
              </a:rPr>
              <a:t>egion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73750" y="3530199"/>
            <a:ext cx="2291146" cy="317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Coefficients β</a:t>
            </a:r>
            <a:r>
              <a:rPr sz="1800" spc="6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&amp; β</a:t>
            </a:r>
            <a:r>
              <a:rPr sz="1800" spc="6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≠ 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39051" y="3659431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99298" y="3659431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26379" y="1315439"/>
            <a:ext cx="6229938" cy="1325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centroid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 a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cluster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computed</a:t>
            </a:r>
          </a:p>
          <a:p>
            <a:pPr marL="0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as a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point</a:t>
            </a:r>
            <a:r>
              <a:rPr sz="28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with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coordinates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mean</a:t>
            </a:r>
            <a:r>
              <a:rPr sz="2800" b="1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coordinates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 each point.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26379" y="3449674"/>
            <a:ext cx="6853775" cy="8982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Other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metrics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based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similarity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(e.g., cosine)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could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also employed.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7484" y="292412"/>
            <a:ext cx="6908217" cy="552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Garamond"/>
                <a:cs typeface="Garamond"/>
              </a:rPr>
              <a:t>Why</a:t>
            </a:r>
            <a:r>
              <a:rPr sz="3600" b="1" spc="-21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3600" b="1" dirty="0">
                <a:solidFill>
                  <a:srgbClr val="000000"/>
                </a:solidFill>
                <a:latin typeface="Garamond"/>
                <a:cs typeface="Garamond"/>
              </a:rPr>
              <a:t>lasso sets coefficients</a:t>
            </a:r>
            <a:r>
              <a:rPr sz="3600" b="1" spc="-3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3600" b="1" dirty="0">
                <a:solidFill>
                  <a:srgbClr val="000000"/>
                </a:solidFill>
                <a:latin typeface="Garamond"/>
                <a:cs typeface="Garamond"/>
              </a:rPr>
              <a:t>to zero?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7568" y="1117799"/>
            <a:ext cx="7754849" cy="1478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02"/>
              </a:lnSpc>
              <a:spcBef>
                <a:spcPts val="0"/>
              </a:spcBef>
              <a:spcAft>
                <a:spcPts val="0"/>
              </a:spcAft>
            </a:pPr>
            <a:r>
              <a:rPr sz="2400" spc="17" dirty="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sz="2400" spc="-33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000000"/>
                </a:solidFill>
                <a:latin typeface="Garamond"/>
                <a:cs typeface="Garamond"/>
              </a:rPr>
              <a:t>elliptical contour plot</a:t>
            </a:r>
            <a:r>
              <a:rPr sz="2400" spc="2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000000"/>
                </a:solidFill>
                <a:latin typeface="Garamond"/>
                <a:cs typeface="Garamond"/>
              </a:rPr>
              <a:t>represents sum of</a:t>
            </a:r>
            <a:r>
              <a:rPr sz="2400" spc="323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000000"/>
                </a:solidFill>
                <a:latin typeface="Garamond"/>
                <a:cs typeface="Garamond"/>
              </a:rPr>
              <a:t>square </a:t>
            </a:r>
            <a:r>
              <a:rPr sz="2400" spc="14" dirty="0">
                <a:solidFill>
                  <a:srgbClr val="000000"/>
                </a:solidFill>
                <a:latin typeface="Garamond"/>
                <a:cs typeface="Garamond"/>
              </a:rPr>
              <a:t>error</a:t>
            </a:r>
            <a:r>
              <a:rPr sz="2400" spc="-14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400" spc="25" dirty="0">
                <a:solidFill>
                  <a:srgbClr val="000000"/>
                </a:solidFill>
                <a:latin typeface="Garamond"/>
                <a:cs typeface="Garamond"/>
              </a:rPr>
              <a:t>term</a:t>
            </a:r>
          </a:p>
          <a:p>
            <a:pPr marL="0" marR="0">
              <a:lnSpc>
                <a:spcPts val="2700"/>
              </a:lnSpc>
              <a:spcBef>
                <a:spcPts val="1619"/>
              </a:spcBef>
              <a:spcAft>
                <a:spcPts val="0"/>
              </a:spcAft>
            </a:pPr>
            <a:r>
              <a:rPr sz="2400" spc="17" dirty="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sz="2400" spc="-31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000000"/>
                </a:solidFill>
                <a:latin typeface="Garamond"/>
                <a:cs typeface="Garamond"/>
              </a:rPr>
              <a:t>diamond shape in the middle indicates the constraint</a:t>
            </a:r>
            <a:r>
              <a:rPr sz="2400" spc="31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000000"/>
                </a:solidFill>
                <a:latin typeface="Garamond"/>
                <a:cs typeface="Garamond"/>
              </a:rPr>
              <a:t>region</a:t>
            </a:r>
          </a:p>
          <a:p>
            <a:pPr marL="0" marR="0">
              <a:lnSpc>
                <a:spcPts val="2700"/>
              </a:lnSpc>
              <a:spcBef>
                <a:spcPts val="1622"/>
              </a:spcBef>
              <a:spcAft>
                <a:spcPts val="0"/>
              </a:spcAft>
            </a:pPr>
            <a:r>
              <a:rPr sz="2400" dirty="0">
                <a:solidFill>
                  <a:srgbClr val="0E19F6"/>
                </a:solidFill>
                <a:latin typeface="Garamond"/>
                <a:cs typeface="Garamond"/>
              </a:rPr>
              <a:t>Optimal point: </a:t>
            </a:r>
            <a:r>
              <a:rPr sz="2400" dirty="0">
                <a:solidFill>
                  <a:srgbClr val="000000"/>
                </a:solidFill>
                <a:latin typeface="Garamond"/>
                <a:cs typeface="Garamond"/>
              </a:rPr>
              <a:t>intersection</a:t>
            </a:r>
            <a:r>
              <a:rPr sz="2400" spc="17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000000"/>
                </a:solidFill>
                <a:latin typeface="Garamond"/>
                <a:cs typeface="Garamond"/>
              </a:rPr>
              <a:t>between</a:t>
            </a:r>
            <a:r>
              <a:rPr sz="2400" spc="3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000000"/>
                </a:solidFill>
                <a:latin typeface="Garamond"/>
                <a:cs typeface="Garamond"/>
              </a:rPr>
              <a:t>ellipse &amp; circle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7568" y="2764236"/>
            <a:ext cx="7682917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Garamond"/>
                <a:cs typeface="Garamond"/>
              </a:rPr>
              <a:t>-</a:t>
            </a:r>
            <a:r>
              <a:rPr sz="2400" spc="225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400" spc="10" dirty="0">
                <a:solidFill>
                  <a:srgbClr val="000000"/>
                </a:solidFill>
                <a:latin typeface="Garamond"/>
                <a:cs typeface="Garamond"/>
              </a:rPr>
              <a:t>Corner</a:t>
            </a:r>
            <a:r>
              <a:rPr sz="2400" spc="-23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000000"/>
                </a:solidFill>
                <a:latin typeface="Garamond"/>
                <a:cs typeface="Garamond"/>
              </a:rPr>
              <a:t>of</a:t>
            </a:r>
            <a:r>
              <a:rPr sz="2400" spc="316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000000"/>
                </a:solidFill>
                <a:latin typeface="Garamond"/>
                <a:cs typeface="Garamond"/>
              </a:rPr>
              <a:t>the diamond region, where the coefficient is</a:t>
            </a:r>
            <a:r>
              <a:rPr sz="2400" spc="23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0E19F6"/>
                </a:solidFill>
                <a:latin typeface="Garamond"/>
                <a:cs typeface="Garamond"/>
              </a:rPr>
              <a:t>zero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7484" y="4530263"/>
            <a:ext cx="1162281" cy="437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Instead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7484" y="5170597"/>
            <a:ext cx="1609253" cy="437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with</a:t>
            </a:r>
            <a:r>
              <a:rPr sz="2800" spc="-14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00000"/>
                </a:solidFill>
                <a:latin typeface="Garamond"/>
                <a:cs typeface="Garamond"/>
              </a:rPr>
              <a:t>ridge: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5962" y="663160"/>
            <a:ext cx="10624277" cy="720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5"/>
              </a:lnSpc>
              <a:spcBef>
                <a:spcPts val="0"/>
              </a:spcBef>
              <a:spcAft>
                <a:spcPts val="0"/>
              </a:spcAft>
            </a:pPr>
            <a:r>
              <a:rPr sz="4400" spc="-15" dirty="0">
                <a:solidFill>
                  <a:srgbClr val="000000"/>
                </a:solidFill>
                <a:latin typeface="Calibri Light"/>
                <a:cs typeface="Calibri Light"/>
              </a:rPr>
              <a:t>Regularization</a:t>
            </a:r>
            <a:r>
              <a:rPr sz="4400" spc="2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spc="-11" dirty="0">
                <a:solidFill>
                  <a:srgbClr val="000000"/>
                </a:solidFill>
                <a:latin typeface="Calibri Light"/>
                <a:cs typeface="Calibri Light"/>
              </a:rPr>
              <a:t>penalizes</a:t>
            </a:r>
            <a:r>
              <a:rPr sz="4400" spc="1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 Light"/>
                <a:cs typeface="Calibri Light"/>
              </a:rPr>
              <a:t>hypothesis</a:t>
            </a:r>
            <a:r>
              <a:rPr sz="4400" spc="-12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spc="-10" dirty="0">
                <a:solidFill>
                  <a:srgbClr val="000000"/>
                </a:solidFill>
                <a:latin typeface="Calibri Light"/>
                <a:cs typeface="Calibri Light"/>
              </a:rPr>
              <a:t>complexity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3185"/>
            <a:ext cx="8206046" cy="984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1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L2 regularization leads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small weights</a:t>
            </a:r>
          </a:p>
          <a:p>
            <a:pPr marL="0" marR="0">
              <a:lnSpc>
                <a:spcPts val="3416"/>
              </a:lnSpc>
              <a:spcBef>
                <a:spcPts val="61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1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L1 regularization leads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many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37" dirty="0">
                <a:solidFill>
                  <a:srgbClr val="000000"/>
                </a:solidFill>
                <a:latin typeface="Calibri"/>
                <a:cs typeface="Calibri"/>
              </a:rPr>
              <a:t>zero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weights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41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sparsity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39" y="3356710"/>
            <a:ext cx="7801818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-15" dirty="0">
                <a:solidFill>
                  <a:srgbClr val="000000"/>
                </a:solidFill>
                <a:latin typeface="Calibri"/>
                <a:cs typeface="Calibri"/>
              </a:rPr>
              <a:t>Feature</a:t>
            </a:r>
            <a:r>
              <a:rPr sz="2800" b="1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selection</a:t>
            </a:r>
            <a:r>
              <a:rPr sz="2800" b="1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aims </a:t>
            </a:r>
            <a:r>
              <a:rPr sz="2800" b="1" spc="-17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discard</a:t>
            </a:r>
            <a:r>
              <a:rPr sz="2800" b="1" spc="18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4" dirty="0">
                <a:solidFill>
                  <a:srgbClr val="C00000"/>
                </a:solidFill>
                <a:latin typeface="Calibri"/>
                <a:cs typeface="Calibri"/>
              </a:rPr>
              <a:t>irrelevant</a:t>
            </a:r>
            <a:r>
              <a:rPr sz="2800" b="1" spc="62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features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0040" y="685446"/>
            <a:ext cx="10342210" cy="657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77"/>
              </a:lnSpc>
              <a:spcBef>
                <a:spcPts val="0"/>
              </a:spcBef>
              <a:spcAft>
                <a:spcPts val="0"/>
              </a:spcAft>
            </a:pPr>
            <a:r>
              <a:rPr sz="4000" spc="-23" dirty="0">
                <a:solidFill>
                  <a:srgbClr val="7030A0"/>
                </a:solidFill>
                <a:latin typeface="Calibri Light"/>
                <a:cs typeface="Calibri Light"/>
              </a:rPr>
              <a:t>k</a:t>
            </a:r>
            <a:r>
              <a:rPr sz="4000" spc="-34" dirty="0">
                <a:solidFill>
                  <a:srgbClr val="000000"/>
                </a:solidFill>
                <a:latin typeface="Calibri Light"/>
                <a:cs typeface="Calibri Light"/>
              </a:rPr>
              <a:t>-means:</a:t>
            </a:r>
            <a:r>
              <a:rPr sz="4000" spc="-37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spc="-34" dirty="0">
                <a:solidFill>
                  <a:srgbClr val="000000"/>
                </a:solidFill>
                <a:latin typeface="Calibri Light"/>
                <a:cs typeface="Calibri Light"/>
              </a:rPr>
              <a:t>simplest</a:t>
            </a:r>
            <a:r>
              <a:rPr sz="4000" spc="-36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spc="-27" dirty="0">
                <a:solidFill>
                  <a:srgbClr val="FF0000"/>
                </a:solidFill>
                <a:latin typeface="Calibri Light"/>
                <a:cs typeface="Calibri Light"/>
              </a:rPr>
              <a:t>unsupervised</a:t>
            </a:r>
            <a:r>
              <a:rPr sz="4000" spc="-74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000" spc="-23" dirty="0">
                <a:solidFill>
                  <a:srgbClr val="FF0000"/>
                </a:solidFill>
                <a:latin typeface="Calibri Light"/>
                <a:cs typeface="Calibri Light"/>
              </a:rPr>
              <a:t>learning</a:t>
            </a:r>
            <a:r>
              <a:rPr sz="4000" spc="-68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000" spc="-28" dirty="0">
                <a:solidFill>
                  <a:srgbClr val="000000"/>
                </a:solidFill>
                <a:latin typeface="Calibri Light"/>
                <a:cs typeface="Calibri Light"/>
              </a:rPr>
              <a:t>algorithm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0040" y="1589856"/>
            <a:ext cx="3747966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spc="-23" dirty="0">
                <a:solidFill>
                  <a:srgbClr val="000000"/>
                </a:solidFill>
                <a:latin typeface="Calibri Light"/>
                <a:cs typeface="Calibri Light"/>
              </a:rPr>
              <a:t>Iterative</a:t>
            </a:r>
            <a:r>
              <a:rPr sz="2400" spc="-58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400" spc="-17" dirty="0">
                <a:solidFill>
                  <a:srgbClr val="000000"/>
                </a:solidFill>
                <a:latin typeface="Calibri Light"/>
                <a:cs typeface="Calibri Light"/>
              </a:rPr>
              <a:t>greedy</a:t>
            </a:r>
            <a:r>
              <a:rPr sz="2400" spc="-57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400" spc="-11" dirty="0">
                <a:solidFill>
                  <a:srgbClr val="000000"/>
                </a:solidFill>
                <a:latin typeface="Calibri Light"/>
                <a:cs typeface="Calibri Light"/>
              </a:rPr>
              <a:t>algorithm</a:t>
            </a:r>
            <a:r>
              <a:rPr sz="2400" spc="-76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 Light"/>
                <a:cs typeface="Calibri Light"/>
              </a:rPr>
              <a:t>(K):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0040" y="2379198"/>
            <a:ext cx="11910738" cy="1779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1.</a:t>
            </a:r>
            <a:r>
              <a:rPr sz="2400" spc="12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Place</a:t>
            </a:r>
            <a:r>
              <a:rPr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K points 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into</a:t>
            </a:r>
            <a:r>
              <a:rPr sz="2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the space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represented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2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the objects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that 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2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being</a:t>
            </a:r>
            <a:r>
              <a:rPr sz="24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clustered</a:t>
            </a:r>
          </a:p>
          <a:p>
            <a:pPr marL="408431" marR="0">
              <a:lnSpc>
                <a:spcPts val="2929"/>
              </a:lnSpc>
              <a:spcBef>
                <a:spcPts val="67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These</a:t>
            </a:r>
            <a:r>
              <a:rPr sz="2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points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represent</a:t>
            </a:r>
            <a:r>
              <a:rPr sz="24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030A0"/>
                </a:solidFill>
                <a:latin typeface="Calibri"/>
                <a:cs typeface="Calibri"/>
              </a:rPr>
              <a:t>initial group</a:t>
            </a:r>
            <a:r>
              <a:rPr sz="2400" b="1" spc="-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030A0"/>
                </a:solidFill>
                <a:latin typeface="Calibri"/>
                <a:cs typeface="Calibri"/>
              </a:rPr>
              <a:t>centroids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(e.g.,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start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24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70C0"/>
                </a:solidFill>
                <a:latin typeface="Calibri"/>
                <a:cs typeface="Calibri"/>
              </a:rPr>
              <a:t>randomly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selecting</a:t>
            </a:r>
            <a:r>
              <a:rPr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K centroids)</a:t>
            </a:r>
          </a:p>
          <a:p>
            <a:pPr marL="0" marR="0">
              <a:lnSpc>
                <a:spcPts val="2932"/>
              </a:lnSpc>
              <a:spcBef>
                <a:spcPts val="659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2.</a:t>
            </a:r>
            <a:r>
              <a:rPr sz="2400" spc="12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Assign</a:t>
            </a:r>
            <a:r>
              <a:rPr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each object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3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4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group</a:t>
            </a:r>
            <a:r>
              <a:rPr sz="2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that has the closest centroid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(e.g.,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Euclidian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distance)</a:t>
            </a:r>
          </a:p>
          <a:p>
            <a:pPr marL="0" marR="0">
              <a:lnSpc>
                <a:spcPts val="2929"/>
              </a:lnSpc>
              <a:spcBef>
                <a:spcPts val="65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3.</a:t>
            </a:r>
            <a:r>
              <a:rPr sz="2400" spc="12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all objects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sz="24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been assigned, recalculate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the positions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24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the K</a:t>
            </a:r>
            <a:r>
              <a:rPr sz="24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centroids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0040" y="4660970"/>
            <a:ext cx="7187369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Repeat</a:t>
            </a:r>
            <a:r>
              <a:rPr sz="24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Steps 2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and 3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until the centroids </a:t>
            </a:r>
            <a:r>
              <a:rPr sz="2400" b="1" dirty="0">
                <a:solidFill>
                  <a:srgbClr val="7030A0"/>
                </a:solidFill>
                <a:latin typeface="Calibri"/>
                <a:cs typeface="Calibri"/>
              </a:rPr>
              <a:t>no</a:t>
            </a:r>
            <a:r>
              <a:rPr sz="2400" b="1" spc="-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030A0"/>
                </a:solidFill>
                <a:latin typeface="Calibri"/>
                <a:cs typeface="Calibri"/>
              </a:rPr>
              <a:t>longer move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0040" y="5577185"/>
            <a:ext cx="6888614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24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converges</a:t>
            </a:r>
            <a:r>
              <a:rPr sz="24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but does not 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guarantee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optimal solutions.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16065" y="6291005"/>
            <a:ext cx="1578639" cy="378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is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heuristic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0054" y="1320265"/>
            <a:ext cx="3183767" cy="898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Example 1</a:t>
            </a:r>
          </a:p>
          <a:p>
            <a:pPr marL="0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Well-defined</a:t>
            </a:r>
            <a:r>
              <a:rPr sz="28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clusters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2099</Words>
  <Application>Microsoft Office PowerPoint</Application>
  <PresentationFormat>Widescreen</PresentationFormat>
  <Paragraphs>351</Paragraphs>
  <Slides>71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2" baseType="lpstr">
      <vt:lpstr>AAPCDQ+Symbol</vt:lpstr>
      <vt:lpstr>Lucida Calligraphy</vt:lpstr>
      <vt:lpstr>Arial</vt:lpstr>
      <vt:lpstr>Cambria Math</vt:lpstr>
      <vt:lpstr>Calibri Light</vt:lpstr>
      <vt:lpstr>Garamond</vt:lpstr>
      <vt:lpstr>Cambria</vt:lpstr>
      <vt:lpstr>Calibri</vt:lpstr>
      <vt:lpstr>Times New Roman</vt:lpstr>
      <vt:lpstr>Wingdings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Sophisticated Clustering Algorithms: Density-based Clustering (DBSCAN)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Basics on Regression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Maria Papadopouli</dc:creator>
  <cp:lastModifiedBy>Maria Papadopouli</cp:lastModifiedBy>
  <cp:revision>19</cp:revision>
  <dcterms:modified xsi:type="dcterms:W3CDTF">2022-04-04T12:59:46Z</dcterms:modified>
</cp:coreProperties>
</file>