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257" r:id="rId3"/>
    <p:sldId id="339" r:id="rId4"/>
    <p:sldId id="340" r:id="rId5"/>
    <p:sldId id="341" r:id="rId6"/>
    <p:sldId id="342" r:id="rId7"/>
    <p:sldId id="344" r:id="rId8"/>
    <p:sldId id="343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264" r:id="rId20"/>
    <p:sldId id="329" r:id="rId21"/>
    <p:sldId id="292" r:id="rId22"/>
    <p:sldId id="266" r:id="rId23"/>
    <p:sldId id="267" r:id="rId24"/>
    <p:sldId id="321" r:id="rId25"/>
    <p:sldId id="327" r:id="rId26"/>
    <p:sldId id="295" r:id="rId27"/>
    <p:sldId id="333" r:id="rId28"/>
    <p:sldId id="316" r:id="rId29"/>
    <p:sldId id="306" r:id="rId30"/>
    <p:sldId id="336" r:id="rId31"/>
    <p:sldId id="296" r:id="rId32"/>
    <p:sldId id="302" r:id="rId33"/>
    <p:sldId id="303" r:id="rId34"/>
    <p:sldId id="305" r:id="rId35"/>
    <p:sldId id="269" r:id="rId36"/>
    <p:sldId id="337" r:id="rId37"/>
    <p:sldId id="338" r:id="rId38"/>
    <p:sldId id="259" r:id="rId39"/>
    <p:sldId id="260" r:id="rId40"/>
    <p:sldId id="261" r:id="rId41"/>
    <p:sldId id="262" r:id="rId42"/>
    <p:sldId id="328" r:id="rId43"/>
    <p:sldId id="270" r:id="rId44"/>
    <p:sldId id="271" r:id="rId45"/>
    <p:sldId id="272" r:id="rId46"/>
    <p:sldId id="332" r:id="rId47"/>
    <p:sldId id="319" r:id="rId48"/>
    <p:sldId id="320" r:id="rId49"/>
    <p:sldId id="288" r:id="rId50"/>
    <p:sldId id="289" r:id="rId51"/>
    <p:sldId id="313" r:id="rId52"/>
    <p:sldId id="291" r:id="rId53"/>
    <p:sldId id="307" r:id="rId54"/>
    <p:sldId id="325" r:id="rId55"/>
    <p:sldId id="355" r:id="rId56"/>
    <p:sldId id="356" r:id="rId57"/>
  </p:sldIdLst>
  <p:sldSz cx="9144000" cy="6858000" type="screen4x3"/>
  <p:notesSz cx="7315200" cy="9601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5E5E5E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9565" autoAdjust="0"/>
  </p:normalViewPr>
  <p:slideViewPr>
    <p:cSldViewPr>
      <p:cViewPr>
        <p:scale>
          <a:sx n="80" d="100"/>
          <a:sy n="80" d="100"/>
        </p:scale>
        <p:origin x="-88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74"/>
    </p:cViewPr>
  </p:sorterViewPr>
  <p:notesViewPr>
    <p:cSldViewPr>
      <p:cViewPr varScale="1">
        <p:scale>
          <a:sx n="74" d="100"/>
          <a:sy n="74" d="100"/>
        </p:scale>
        <p:origin x="-2490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289DE-47B8-4949-9E7D-DEAAFBF829F6}" type="datetimeFigureOut">
              <a:rPr lang="el-GR" smtClean="0"/>
              <a:pPr/>
              <a:t>29/3/2013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3ED4D-7F0E-46BC-9E3D-CFA9D5BE59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87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2ACF-09DD-45FC-9C9B-971FD6614FBE}" type="datetimeFigureOut">
              <a:rPr lang="el-GR" smtClean="0"/>
              <a:pPr/>
              <a:t>29/3/2013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DFA4-8BFE-44C4-9E48-B0447D6675A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65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BF315C-1B69-46CF-B530-1A9830B98D2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140201" y="9120839"/>
            <a:ext cx="3166035" cy="471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779D38FD-D2CB-4C35-AEE3-E5AA11246B5A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707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6"/>
            <a:ext cx="5852460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37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62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4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4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4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22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453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453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359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62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95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256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discover the best provider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398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398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398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999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217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578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4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4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65D17-199A-4BAC-BE41-E14DCBD964C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516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499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411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660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447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694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42EAC-3921-470B-AA92-11180A5D2731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1574D-0620-4825-8589-D9D96EA905FB}" type="slidenum">
              <a:rPr lang="en-US"/>
              <a:pPr/>
              <a:t>51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7075"/>
            <a:ext cx="4791075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6"/>
            <a:ext cx="5843494" cy="431265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85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4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D9BF9-CA62-40DD-B01E-04521D77235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implementation of the access control rules the query rewriting technique is applied over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queries of the android u-map client. This technique adds a layer of protection to the user’s data by adding the appropriate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code. This change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queries is done without the knowledge or choice of the android u-map client. </a:t>
            </a:r>
            <a:endParaRPr lang="el-GR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this change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queries the use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EXCEPT command is used to restrict the access to the tables of the database which have the information for the signal strength measurements in the mobile device in a specified area and for a specified period of time.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32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6B94E-CD41-4DCD-B88C-3359A1B739D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81F65-1EB7-4D82-BF7E-4D32A1C7AA0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data collected from the roaming devices as they were visiting a "foreign" network, they can assess the performance of that service provider (since the collected information could indicate  possible weakness/problems  of the infrastructure of that operator). This information can reveal cues about how to change/extend/strengthen their "coalitions" with other operators.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483F8-F330-4780-8F27-03AA08BC1AF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30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DFA4-8BFE-44C4-9E48-B0447D6675A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40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2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89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57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1763688" cy="1886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3960" y="6670800"/>
            <a:ext cx="360040" cy="18720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6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4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5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84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34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5" y="6669360"/>
            <a:ext cx="2407965" cy="1886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669360"/>
            <a:ext cx="360040" cy="18720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r>
              <a:rPr lang="en-US" dirty="0" smtClean="0"/>
              <a:t>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07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80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48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5344"/>
            <a:ext cx="36004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C627-B240-4575-9803-79E24007F73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6453336"/>
            <a:ext cx="1872208" cy="188640"/>
          </a:xfrm>
          <a:prstGeom prst="rect">
            <a:avLst/>
          </a:prstGeom>
        </p:spPr>
        <p:txBody>
          <a:bodyPr anchor="ctr"/>
          <a:lstStyle>
            <a:lvl1pPr>
              <a:defRPr sz="1100"/>
            </a:lvl1pPr>
          </a:lstStyle>
          <a:p>
            <a:r>
              <a:rPr lang="en-US" dirty="0" smtClean="0"/>
              <a:t>MobiArch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77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63688" y="5080288"/>
            <a:ext cx="7380312" cy="1141152"/>
            <a:chOff x="1763688" y="5356808"/>
            <a:chExt cx="7380312" cy="1141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5356808"/>
              <a:ext cx="2267744" cy="1096528"/>
            </a:xfrm>
            <a:prstGeom prst="rect">
              <a:avLst/>
            </a:prstGeom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763688" y="5373216"/>
              <a:ext cx="5616624" cy="11247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25471" rIns="0" bIns="0" anchor="ctr"/>
            <a:lstStyle/>
            <a:p>
              <a:pPr marL="311045" indent="-298085" algn="ctr">
                <a:tabLst>
                  <a:tab pos="311045" algn="l"/>
                  <a:tab pos="725771" algn="l"/>
                  <a:tab pos="1140497" algn="l"/>
                  <a:tab pos="1555223" algn="l"/>
                  <a:tab pos="1969949" algn="l"/>
                  <a:tab pos="2384675" algn="l"/>
                  <a:tab pos="2799401" algn="l"/>
                  <a:tab pos="3214127" algn="l"/>
                  <a:tab pos="3628854" algn="l"/>
                  <a:tab pos="4043580" algn="l"/>
                  <a:tab pos="4458306" algn="l"/>
                  <a:tab pos="4873032" algn="l"/>
                  <a:tab pos="5287758" algn="l"/>
                  <a:tab pos="5702484" algn="l"/>
                  <a:tab pos="6117210" algn="l"/>
                  <a:tab pos="6531936" algn="l"/>
                  <a:tab pos="6946663" algn="l"/>
                  <a:tab pos="7361389" algn="l"/>
                  <a:tab pos="7776115" algn="l"/>
                  <a:tab pos="8190841" algn="l"/>
                  <a:tab pos="860556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University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of Crete</a:t>
              </a:r>
            </a:p>
            <a:p>
              <a:pPr marL="311045" indent="-298085" algn="ctr">
                <a:tabLst>
                  <a:tab pos="311045" algn="l"/>
                  <a:tab pos="725771" algn="l"/>
                  <a:tab pos="1140497" algn="l"/>
                  <a:tab pos="1555223" algn="l"/>
                  <a:tab pos="1969949" algn="l"/>
                  <a:tab pos="2384675" algn="l"/>
                  <a:tab pos="2799401" algn="l"/>
                  <a:tab pos="3214127" algn="l"/>
                  <a:tab pos="3628854" algn="l"/>
                  <a:tab pos="4043580" algn="l"/>
                  <a:tab pos="4458306" algn="l"/>
                  <a:tab pos="4873032" algn="l"/>
                  <a:tab pos="5287758" algn="l"/>
                  <a:tab pos="5702484" algn="l"/>
                  <a:tab pos="6117210" algn="l"/>
                  <a:tab pos="6531936" algn="l"/>
                  <a:tab pos="6946663" algn="l"/>
                  <a:tab pos="7361389" algn="l"/>
                  <a:tab pos="7776115" algn="l"/>
                  <a:tab pos="8190841" algn="l"/>
                  <a:tab pos="8605567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Foundation for Research &amp; Technology 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– Hellas (FORTH)</a:t>
              </a:r>
              <a:endParaRPr lang="en-US" sz="1600" dirty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endParaRPr>
            </a:p>
            <a:p>
              <a:pPr marL="311045" indent="-298085" algn="ctr">
                <a:tabLst>
                  <a:tab pos="311045" algn="l"/>
                  <a:tab pos="725771" algn="l"/>
                  <a:tab pos="1140497" algn="l"/>
                  <a:tab pos="1555223" algn="l"/>
                  <a:tab pos="1969949" algn="l"/>
                  <a:tab pos="2384675" algn="l"/>
                  <a:tab pos="2799401" algn="l"/>
                  <a:tab pos="3214127" algn="l"/>
                  <a:tab pos="3628854" algn="l"/>
                  <a:tab pos="4043580" algn="l"/>
                  <a:tab pos="4458306" algn="l"/>
                  <a:tab pos="4873032" algn="l"/>
                  <a:tab pos="5287758" algn="l"/>
                  <a:tab pos="5702484" algn="l"/>
                  <a:tab pos="6117210" algn="l"/>
                  <a:tab pos="6531936" algn="l"/>
                  <a:tab pos="6946663" algn="l"/>
                  <a:tab pos="7361389" algn="l"/>
                  <a:tab pos="7776115" algn="l"/>
                  <a:tab pos="8190841" algn="l"/>
                  <a:tab pos="8605567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KTH Royal Institute of 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Technology</a:t>
              </a:r>
            </a:p>
            <a:p>
              <a:pPr marL="311045" indent="-298085" algn="ctr">
                <a:tabLst>
                  <a:tab pos="311045" algn="l"/>
                  <a:tab pos="725771" algn="l"/>
                  <a:tab pos="1140497" algn="l"/>
                  <a:tab pos="1555223" algn="l"/>
                  <a:tab pos="1969949" algn="l"/>
                  <a:tab pos="2384675" algn="l"/>
                  <a:tab pos="2799401" algn="l"/>
                  <a:tab pos="3214127" algn="l"/>
                  <a:tab pos="3628854" algn="l"/>
                  <a:tab pos="4043580" algn="l"/>
                  <a:tab pos="4458306" algn="l"/>
                  <a:tab pos="4873032" algn="l"/>
                  <a:tab pos="5287758" algn="l"/>
                  <a:tab pos="5702484" algn="l"/>
                  <a:tab pos="6117210" algn="l"/>
                  <a:tab pos="6531936" algn="l"/>
                  <a:tab pos="6946663" algn="l"/>
                  <a:tab pos="7361389" algn="l"/>
                  <a:tab pos="7776115" algn="l"/>
                  <a:tab pos="8190841" algn="l"/>
                  <a:tab pos="8605567" algn="l"/>
                </a:tabLst>
              </a:pPr>
              <a:endParaRPr lang="en-US" sz="1600" dirty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endParaRPr>
            </a:p>
            <a:p>
              <a:pPr marL="311045" indent="-298085" algn="ctr">
                <a:tabLst>
                  <a:tab pos="311045" algn="l"/>
                  <a:tab pos="725771" algn="l"/>
                  <a:tab pos="1140497" algn="l"/>
                  <a:tab pos="1555223" algn="l"/>
                  <a:tab pos="1969949" algn="l"/>
                  <a:tab pos="2384675" algn="l"/>
                  <a:tab pos="2799401" algn="l"/>
                  <a:tab pos="3214127" algn="l"/>
                  <a:tab pos="3628854" algn="l"/>
                  <a:tab pos="4043580" algn="l"/>
                  <a:tab pos="4458306" algn="l"/>
                  <a:tab pos="4873032" algn="l"/>
                  <a:tab pos="5287758" algn="l"/>
                  <a:tab pos="5702484" algn="l"/>
                  <a:tab pos="6117210" algn="l"/>
                  <a:tab pos="6531936" algn="l"/>
                  <a:tab pos="6946663" algn="l"/>
                  <a:tab pos="7361389" algn="l"/>
                  <a:tab pos="7776115" algn="l"/>
                  <a:tab pos="8190841" algn="l"/>
                  <a:tab pos="8605567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+mj-lt"/>
                  <a:ea typeface="WenQuanYi Micro Hei" charset="0"/>
                  <a:cs typeface="WenQuanYi Micro Hei" charset="0"/>
                </a:rPr>
                <a:t>http://www.ics.forth.gr/mobile</a:t>
              </a:r>
            </a:p>
          </p:txBody>
        </p:sp>
      </p:grpSp>
      <p:pic>
        <p:nvPicPr>
          <p:cNvPr id="7" name="Picture 8" descr="uoc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36756" y="0"/>
            <a:ext cx="160724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44624"/>
            <a:ext cx="9144000" cy="173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  <a:tab pos="9193096" algn="l"/>
              </a:tabLst>
            </a:pPr>
            <a:r>
              <a:rPr lang="en-US" sz="3400" b="1" dirty="0" smtClean="0">
                <a:solidFill>
                  <a:srgbClr val="0070C0"/>
                </a:solidFill>
                <a:latin typeface="+mj-lt"/>
                <a:ea typeface="WenQuanYi Micro Hei" charset="0"/>
                <a:cs typeface="WenQuanYi Micro Hei" charset="0"/>
              </a:rPr>
              <a:t>Supporting Wireless Access Markets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  <a:tab pos="9193096" algn="l"/>
              </a:tabLst>
            </a:pPr>
            <a:r>
              <a:rPr lang="en-US" sz="3400" b="1" dirty="0" smtClean="0">
                <a:solidFill>
                  <a:srgbClr val="0070C0"/>
                </a:solidFill>
                <a:latin typeface="+mj-lt"/>
                <a:ea typeface="WenQuanYi Micro Hei" charset="0"/>
                <a:cs typeface="WenQuanYi Micro Hei" charset="0"/>
              </a:rPr>
              <a:t>with a User-centric QoE-based Geo-database</a:t>
            </a:r>
            <a:endParaRPr lang="en-US" sz="2500" dirty="0">
              <a:solidFill>
                <a:srgbClr val="0000FF"/>
              </a:solidFill>
              <a:latin typeface="+mj-lt"/>
              <a:ea typeface="WenQuanYi Micro Hei" charset="0"/>
              <a:cs typeface="WenQuanYi Micro Hei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700808"/>
            <a:ext cx="9144000" cy="1379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471" rIns="0" bIns="0" anchor="ctr"/>
          <a:lstStyle/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US" sz="2200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Team: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Michalis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Katsarakis, Maria Plakia,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 Nick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Syntychakis</a:t>
            </a:r>
            <a:r>
              <a:rPr lang="el-GR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Vasilis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Theodosiadis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Nikolaos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Rapousis</a:t>
            </a:r>
            <a:endParaRPr lang="en-US" sz="2200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US" sz="2200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Under the supervision: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Maria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Papadopouli</a:t>
            </a: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US" sz="2200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GB" b="1" dirty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168" y="116632"/>
            <a:ext cx="2224355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dirty="0" smtClean="0">
                <a:solidFill>
                  <a:srgbClr val="C4760E"/>
                </a:solidFill>
              </a:rPr>
              <a:t>UNIVERSITY OF CRETE</a:t>
            </a:r>
            <a:endParaRPr lang="el-GR" dirty="0">
              <a:solidFill>
                <a:srgbClr val="C4760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9144000" cy="1451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1</a:t>
            </a:fld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17" name="Footer Placeholder 11"/>
          <p:cNvSpPr txBox="1">
            <a:spLocks/>
          </p:cNvSpPr>
          <p:nvPr/>
        </p:nvSpPr>
        <p:spPr>
          <a:xfrm>
            <a:off x="1511659" y="6597352"/>
            <a:ext cx="6796863" cy="188640"/>
          </a:xfrm>
          <a:prstGeom prst="rect">
            <a:avLst/>
          </a:prstGeom>
        </p:spPr>
        <p:txBody>
          <a:bodyPr anchor="ctr"/>
          <a:lstStyle>
            <a:defPPr>
              <a:defRPr lang="el-G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Funded by GSRT with a Research Excellence, Investigator-driven </a:t>
            </a:r>
            <a:r>
              <a:rPr lang="en-US" sz="1400" dirty="0" smtClean="0"/>
              <a:t>grant (</a:t>
            </a:r>
            <a:r>
              <a:rPr lang="el-GR" sz="1400" dirty="0" smtClean="0"/>
              <a:t>ΑΡΙΣΤΕΙΑ/ΕΣΠΑ)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3705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778" y="0"/>
            <a:ext cx="9225133" cy="100007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l-GR" sz="3600" dirty="0"/>
          </a:p>
        </p:txBody>
      </p:sp>
      <p:pic>
        <p:nvPicPr>
          <p:cNvPr id="7" name="Picture 109" descr="pair_mob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" y="5710291"/>
            <a:ext cx="703409" cy="9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P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1062314" cy="97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437235" y="1497493"/>
            <a:ext cx="383421" cy="233542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pic>
        <p:nvPicPr>
          <p:cNvPr id="10" name="Picture 1" descr="telephonie-mobile-images-reseau-cellulai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2" y="1146535"/>
            <a:ext cx="5662506" cy="39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5537" y="4072912"/>
            <a:ext cx="3868040" cy="1170293"/>
          </a:xfrm>
          <a:prstGeom prst="roundRect">
            <a:avLst>
              <a:gd name="adj" fmla="val 374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l-GR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3" name="Picture 9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926130" cy="102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4" y="4248391"/>
            <a:ext cx="766842" cy="85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3" y="3018745"/>
            <a:ext cx="737239" cy="8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391854" y="2316827"/>
            <a:ext cx="318578" cy="175479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88446" y="3136162"/>
            <a:ext cx="383421" cy="117416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95262" y="4892246"/>
            <a:ext cx="895119" cy="468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phone_ha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21953"/>
            <a:ext cx="1261624" cy="8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6" descr="pho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00" y="1085349"/>
            <a:ext cx="780938" cy="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95537" y="980728"/>
            <a:ext cx="465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900" dirty="0">
              <a:latin typeface="+mn-lt"/>
              <a:cs typeface="Times New Roman" pitchFamily="18" charset="0"/>
            </a:endParaRPr>
          </a:p>
          <a:p>
            <a:endParaRPr lang="el-GR" sz="900" dirty="0">
              <a:latin typeface="+mn-lt"/>
              <a:cs typeface="Times New Roman" pitchFamily="18" charset="0"/>
            </a:endParaRPr>
          </a:p>
        </p:txBody>
      </p:sp>
      <p:pic>
        <p:nvPicPr>
          <p:cNvPr id="29" name="Picture 64" descr="pho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88" y="4774830"/>
            <a:ext cx="782347" cy="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82" y="5510656"/>
            <a:ext cx="443364" cy="4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69898" y="6067055"/>
            <a:ext cx="876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latin typeface="+mn-lt"/>
                <a:cs typeface="Times New Roman" pitchFamily="18" charset="0"/>
              </a:rPr>
              <a:t>Provider 1 </a:t>
            </a:r>
          </a:p>
          <a:p>
            <a:pPr algn="ctr"/>
            <a:r>
              <a:rPr lang="en-US" sz="1200" b="1" dirty="0">
                <a:latin typeface="+mn-lt"/>
                <a:cs typeface="Times New Roman" pitchFamily="18" charset="0"/>
              </a:rPr>
              <a:t>BS</a:t>
            </a:r>
            <a:endParaRPr lang="el-GR" sz="1200" b="1" dirty="0">
              <a:latin typeface="+mn-lt"/>
              <a:cs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40" y="5600607"/>
            <a:ext cx="416547" cy="52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7124621" y="6115634"/>
            <a:ext cx="1583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Times New Roman" pitchFamily="18" charset="0"/>
              </a:rPr>
              <a:t>Provider 2</a:t>
            </a:r>
          </a:p>
          <a:p>
            <a:pPr algn="ctr"/>
            <a:r>
              <a:rPr lang="en-US" sz="1200" b="1" dirty="0">
                <a:cs typeface="Times New Roman" pitchFamily="18" charset="0"/>
              </a:rPr>
              <a:t>BS</a:t>
            </a:r>
            <a:endParaRPr lang="el-GR" sz="1200" b="1" dirty="0"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94462" y="5510657"/>
            <a:ext cx="1649538" cy="1057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243433" y="3369704"/>
            <a:ext cx="1166474" cy="56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0"/>
          <p:cNvSpPr txBox="1">
            <a:spLocks noChangeArrowheads="1"/>
          </p:cNvSpPr>
          <p:nvPr/>
        </p:nvSpPr>
        <p:spPr bwMode="auto">
          <a:xfrm>
            <a:off x="2483768" y="3861048"/>
            <a:ext cx="1598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latin typeface="+mn-lt"/>
                <a:cs typeface="Times New Roman" pitchFamily="18" charset="0"/>
              </a:rPr>
              <a:t>u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-map </a:t>
            </a:r>
            <a:r>
              <a:rPr lang="en-US" sz="2000" b="1" dirty="0">
                <a:latin typeface="+mn-lt"/>
                <a:cs typeface="Times New Roman" pitchFamily="18" charset="0"/>
              </a:rPr>
              <a:t>server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27555" y="4423871"/>
            <a:ext cx="1575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latin typeface="+mn-lt"/>
                <a:cs typeface="Times New Roman" pitchFamily="18" charset="0"/>
              </a:rPr>
              <a:t>u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-map  </a:t>
            </a:r>
            <a:r>
              <a:rPr lang="en-US" sz="2000" b="1" dirty="0">
                <a:latin typeface="+mn-lt"/>
                <a:cs typeface="Times New Roman" pitchFamily="18" charset="0"/>
              </a:rPr>
              <a:t>client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0" y="2564904"/>
            <a:ext cx="233294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latin typeface="+mn-lt"/>
                <a:cs typeface="Times New Roman" pitchFamily="18" charset="0"/>
              </a:rPr>
              <a:t>Upload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r>
              <a:rPr lang="en-US" sz="2000" dirty="0" smtClean="0">
                <a:latin typeface="+mn-lt"/>
                <a:cs typeface="Times New Roman" pitchFamily="18" charset="0"/>
              </a:rPr>
              <a:t>network  &amp; </a:t>
            </a:r>
            <a:r>
              <a:rPr lang="en-US" sz="2000" dirty="0">
                <a:latin typeface="+mn-lt"/>
                <a:cs typeface="Times New Roman" pitchFamily="18" charset="0"/>
              </a:rPr>
              <a:t>QoE measurements</a:t>
            </a:r>
          </a:p>
          <a:p>
            <a:endParaRPr lang="el-GR" sz="1400" dirty="0">
              <a:latin typeface="+mn-lt"/>
              <a:cs typeface="Times New Roman" pitchFamily="18" charset="0"/>
            </a:endParaRPr>
          </a:p>
        </p:txBody>
      </p:sp>
      <p:sp>
        <p:nvSpPr>
          <p:cNvPr id="44" name="TextBox 50"/>
          <p:cNvSpPr txBox="1">
            <a:spLocks noChangeArrowheads="1"/>
          </p:cNvSpPr>
          <p:nvPr/>
        </p:nvSpPr>
        <p:spPr bwMode="auto">
          <a:xfrm>
            <a:off x="773350" y="1010664"/>
            <a:ext cx="27007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latin typeface="+mn-lt"/>
                <a:cs typeface="Times New Roman" pitchFamily="18" charset="0"/>
              </a:rPr>
              <a:t>Q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uery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for </a:t>
            </a:r>
            <a:r>
              <a:rPr lang="en-US" sz="2000" dirty="0">
                <a:latin typeface="+mn-lt"/>
                <a:cs typeface="Times New Roman" pitchFamily="18" charset="0"/>
              </a:rPr>
              <a:t>the 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r>
              <a:rPr lang="en-US" sz="2000" dirty="0" smtClean="0">
                <a:latin typeface="+mn-lt"/>
                <a:cs typeface="Times New Roman" pitchFamily="18" charset="0"/>
              </a:rPr>
              <a:t>best provider </a:t>
            </a:r>
          </a:p>
          <a:p>
            <a:r>
              <a:rPr lang="en-US" sz="2000" dirty="0" smtClean="0">
                <a:latin typeface="+mn-lt"/>
                <a:cs typeface="Times New Roman" pitchFamily="18" charset="0"/>
              </a:rPr>
              <a:t>in </a:t>
            </a:r>
            <a:r>
              <a:rPr lang="en-US" sz="2000" dirty="0">
                <a:latin typeface="+mn-lt"/>
                <a:cs typeface="Times New Roman" pitchFamily="18" charset="0"/>
              </a:rPr>
              <a:t>a region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483768" y="1988423"/>
            <a:ext cx="126178" cy="936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93328" y="3487120"/>
            <a:ext cx="191710" cy="1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0"/>
          </p:cNvCxnSpPr>
          <p:nvPr/>
        </p:nvCxnSpPr>
        <p:spPr>
          <a:xfrm flipV="1">
            <a:off x="2654885" y="1800856"/>
            <a:ext cx="138443" cy="1124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98"/>
          <p:cNvSpPr txBox="1">
            <a:spLocks noChangeArrowheads="1"/>
          </p:cNvSpPr>
          <p:nvPr/>
        </p:nvSpPr>
        <p:spPr bwMode="auto">
          <a:xfrm>
            <a:off x="723367" y="5892740"/>
            <a:ext cx="688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latin typeface="+mn-lt"/>
                <a:cs typeface="Times New Roman" pitchFamily="18" charset="0"/>
              </a:rPr>
              <a:t>Providers</a:t>
            </a:r>
            <a:r>
              <a:rPr lang="en-US" sz="2000" dirty="0">
                <a:latin typeface="+mn-lt"/>
                <a:cs typeface="Times New Roman" pitchFamily="18" charset="0"/>
              </a:rPr>
              <a:t> query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about network condition, coverage, customers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r>
              <a:rPr lang="en-US" sz="2000" b="1" dirty="0" smtClean="0">
                <a:latin typeface="+mn-lt"/>
                <a:cs typeface="Times New Roman" pitchFamily="18" charset="0"/>
              </a:rPr>
              <a:t>Regulators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query about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coverage </a:t>
            </a:r>
            <a:r>
              <a:rPr lang="en-US" sz="2000" dirty="0">
                <a:latin typeface="+mn-lt"/>
                <a:cs typeface="Times New Roman" pitchFamily="18" charset="0"/>
              </a:rPr>
              <a:t>of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providers 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026349" y="3780016"/>
            <a:ext cx="1575268" cy="2107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55976" y="4797152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48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aria-Papadopouli\AppData\Local\Temp\Rar$DI00.940\heraklion_polyg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3042" cy="6858000"/>
          </a:xfrm>
          <a:prstGeom prst="rect">
            <a:avLst/>
          </a:prstGeom>
          <a:noFill/>
        </p:spPr>
      </p:pic>
      <p:pic>
        <p:nvPicPr>
          <p:cNvPr id="57347" name="Picture 3" descr="C:\Users\Maria-Papadopouli\AppData\Local\Temp\Rar$DI03.187\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958" y="0"/>
            <a:ext cx="4063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8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-459432"/>
            <a:ext cx="4248472" cy="6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86101"/>
            <a:ext cx="2483768" cy="32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3667125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9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aria-Papadopouli\AppData\Local\Temp\Rar$DI07.485\qoe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4858"/>
            <a:ext cx="2987824" cy="5043142"/>
          </a:xfrm>
          <a:prstGeom prst="rect">
            <a:avLst/>
          </a:prstGeom>
          <a:noFill/>
        </p:spPr>
      </p:pic>
      <p:pic>
        <p:nvPicPr>
          <p:cNvPr id="58371" name="Picture 3" descr="C:\Users\Maria-Papadopouli\AppData\Local\Temp\Rar$DI10.046\qo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2970071" cy="5013176"/>
          </a:xfrm>
          <a:prstGeom prst="rect">
            <a:avLst/>
          </a:prstGeom>
          <a:noFill/>
        </p:spPr>
      </p:pic>
      <p:pic>
        <p:nvPicPr>
          <p:cNvPr id="58372" name="Picture 4" descr="C:\Users\Maria-Papadopouli\AppData\Local\Temp\Rar$DI13.736\qoe_proble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14859"/>
            <a:ext cx="2987824" cy="5043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Evaluating  services, reporting problems, sharing experience.</a:t>
            </a:r>
            <a:endParaRPr lang="el-GR" sz="2200" dirty="0">
              <a:solidFill>
                <a:srgbClr val="00206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79512" y="260648"/>
            <a:ext cx="216024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Brace 6"/>
          <p:cNvSpPr/>
          <p:nvPr/>
        </p:nvSpPr>
        <p:spPr>
          <a:xfrm>
            <a:off x="7380312" y="332656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3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626" y="908720"/>
            <a:ext cx="404221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808312" cy="39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6220"/>
            <a:ext cx="2139478" cy="30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-248856"/>
            <a:ext cx="3096344" cy="440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6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92998"/>
            <a:ext cx="3563888" cy="44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806577" cy="54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2951634" cy="42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1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81163"/>
            <a:ext cx="366395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861048"/>
            <a:ext cx="1979712" cy="2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00400" cy="51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0"/>
            <a:ext cx="2339752" cy="33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2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06084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630019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Via the u-map, an operator can learn its strengths &amp; weaknesses, adapt, &amp; evolve.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83568" y="476672"/>
            <a:ext cx="360040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Brace 5"/>
          <p:cNvSpPr/>
          <p:nvPr/>
        </p:nvSpPr>
        <p:spPr>
          <a:xfrm>
            <a:off x="7236296" y="404664"/>
            <a:ext cx="323528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259632" y="249289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Customer profiling</a:t>
            </a:r>
            <a:r>
              <a:rPr lang="en-US" sz="2200" dirty="0" smtClean="0"/>
              <a:t>, clustering …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Technical</a:t>
            </a:r>
            <a:r>
              <a:rPr lang="en-US" sz="2200" dirty="0" smtClean="0"/>
              <a:t>: </a:t>
            </a:r>
            <a:r>
              <a:rPr lang="en-US" sz="2200" b="1" dirty="0" err="1" smtClean="0">
                <a:solidFill>
                  <a:srgbClr val="002060"/>
                </a:solidFill>
              </a:rPr>
              <a:t>QoS</a:t>
            </a:r>
            <a:r>
              <a:rPr lang="en-US" sz="2200" b="1" dirty="0" smtClean="0">
                <a:solidFill>
                  <a:srgbClr val="002060"/>
                </a:solidFill>
              </a:rPr>
              <a:t> &amp;  </a:t>
            </a:r>
            <a:r>
              <a:rPr lang="en-US" sz="2200" b="1" dirty="0" err="1" smtClean="0">
                <a:solidFill>
                  <a:srgbClr val="002060"/>
                </a:solidFill>
              </a:rPr>
              <a:t>QoE</a:t>
            </a:r>
            <a:r>
              <a:rPr lang="en-US" sz="2200" dirty="0" smtClean="0"/>
              <a:t> issues …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Business</a:t>
            </a:r>
            <a:r>
              <a:rPr lang="en-US" sz="2200" dirty="0" smtClean="0"/>
              <a:t>: marketing, </a:t>
            </a:r>
            <a:r>
              <a:rPr lang="en-US" sz="2200" b="1" dirty="0" smtClean="0">
                <a:solidFill>
                  <a:srgbClr val="002060"/>
                </a:solidFill>
              </a:rPr>
              <a:t>pricing</a:t>
            </a:r>
            <a:r>
              <a:rPr lang="en-US" sz="2200" dirty="0" smtClean="0"/>
              <a:t>, strategy, …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           advertise its performance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Transparency</a:t>
            </a:r>
            <a:r>
              <a:rPr lang="en-US" sz="2200" dirty="0" smtClean="0"/>
              <a:t>:  the “</a:t>
            </a:r>
            <a:r>
              <a:rPr lang="en-US" sz="2200" b="1" dirty="0" smtClean="0">
                <a:solidFill>
                  <a:srgbClr val="002060"/>
                </a:solidFill>
              </a:rPr>
              <a:t>good operator</a:t>
            </a:r>
            <a:r>
              <a:rPr lang="en-US" sz="2200" dirty="0" smtClean="0"/>
              <a:t>” model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0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387128"/>
            <a:ext cx="2133600" cy="365125"/>
          </a:xfrm>
        </p:spPr>
        <p:txBody>
          <a:bodyPr/>
          <a:lstStyle/>
          <a:p>
            <a:fld id="{5401DC35-2C59-478E-AF13-80805E6DEEBD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68" y="1659578"/>
            <a:ext cx="7394575" cy="4752975"/>
          </a:xfrm>
        </p:spPr>
      </p:pic>
      <p:sp>
        <p:nvSpPr>
          <p:cNvPr id="10" name="TextBox 9"/>
          <p:cNvSpPr txBox="1"/>
          <p:nvPr/>
        </p:nvSpPr>
        <p:spPr>
          <a:xfrm>
            <a:off x="683568" y="0"/>
            <a:ext cx="9684568" cy="2055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2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Based on the requirements  for  realism, accuracy,  scalability,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model  the entities at the appropriate scale.</a:t>
            </a:r>
            <a:endParaRPr lang="el-GR" sz="22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l-GR" dirty="0"/>
          </a:p>
        </p:txBody>
      </p:sp>
      <p:sp>
        <p:nvSpPr>
          <p:cNvPr id="6" name="Right Brace 5"/>
          <p:cNvSpPr/>
          <p:nvPr/>
        </p:nvSpPr>
        <p:spPr>
          <a:xfrm>
            <a:off x="7812360" y="188640"/>
            <a:ext cx="21602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Left Brace 6"/>
          <p:cNvSpPr/>
          <p:nvPr/>
        </p:nvSpPr>
        <p:spPr>
          <a:xfrm>
            <a:off x="395536" y="188640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788024" y="6519446"/>
            <a:ext cx="2783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[Ref. diagram by </a:t>
            </a:r>
            <a:r>
              <a:rPr lang="en-US" sz="1600" dirty="0" err="1" smtClean="0"/>
              <a:t>Walrand</a:t>
            </a:r>
            <a:r>
              <a:rPr lang="en-US" sz="1600" dirty="0" smtClean="0"/>
              <a:t>. ]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7614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  <a:endParaRPr lang="el-GR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Customers</a:t>
            </a:r>
            <a:r>
              <a:rPr lang="en-US" sz="2400" dirty="0" smtClean="0"/>
              <a:t> perform </a:t>
            </a:r>
            <a:r>
              <a:rPr lang="en-US" sz="2400" b="1" dirty="0" smtClean="0"/>
              <a:t>educated selection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appropriate provider</a:t>
            </a:r>
          </a:p>
          <a:p>
            <a:pPr lvl="1"/>
            <a:r>
              <a:rPr lang="en-US" sz="2000" dirty="0" smtClean="0"/>
              <a:t>Improve wireless access </a:t>
            </a:r>
          </a:p>
          <a:p>
            <a:pPr lvl="1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Providers </a:t>
            </a:r>
            <a:r>
              <a:rPr lang="en-US" sz="2400" dirty="0" smtClean="0"/>
              <a:t>are</a:t>
            </a:r>
            <a:r>
              <a:rPr lang="en-US" sz="2400" b="1" dirty="0" smtClean="0"/>
              <a:t> aware </a:t>
            </a:r>
            <a:r>
              <a:rPr lang="en-US" sz="2400" dirty="0" smtClean="0"/>
              <a:t>of user opinion for their services</a:t>
            </a:r>
          </a:p>
          <a:p>
            <a:pPr lvl="1"/>
            <a:r>
              <a:rPr lang="en-US" sz="2000" dirty="0" smtClean="0"/>
              <a:t>Enhance capacity planning, design appropriate services</a:t>
            </a:r>
          </a:p>
          <a:p>
            <a:pPr lvl="1"/>
            <a:endParaRPr lang="en-US" sz="2000" dirty="0" smtClean="0"/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Regulators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analyze </a:t>
            </a:r>
            <a:r>
              <a:rPr lang="en-US" sz="2400" b="1" dirty="0" smtClean="0"/>
              <a:t>network measurements</a:t>
            </a:r>
          </a:p>
          <a:p>
            <a:pPr lvl="1"/>
            <a:r>
              <a:rPr lang="en-US" sz="2000" dirty="0" smtClean="0"/>
              <a:t>Check if providers/customers comply with spectrum access rules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19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Related work</a:t>
            </a:r>
          </a:p>
          <a:p>
            <a:r>
              <a:rPr lang="en-US" sz="2400" dirty="0" smtClean="0"/>
              <a:t>U-map system</a:t>
            </a:r>
          </a:p>
          <a:p>
            <a:r>
              <a:rPr lang="en-US" sz="2400" dirty="0" smtClean="0"/>
              <a:t>Modeling and simulation</a:t>
            </a:r>
          </a:p>
          <a:p>
            <a:r>
              <a:rPr lang="en-US" sz="2400" dirty="0" smtClean="0"/>
              <a:t>Conclusions and future work</a:t>
            </a:r>
            <a:endParaRPr lang="el-G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3285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</a:t>
            </a:r>
            <a:r>
              <a:rPr lang="en-US" sz="2400" dirty="0" smtClean="0"/>
              <a:t>, a geo-database with customer feedback on: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err="1" smtClean="0"/>
              <a:t>QoE</a:t>
            </a:r>
            <a:r>
              <a:rPr lang="en-US" sz="2000" dirty="0" smtClean="0"/>
              <a:t> of services </a:t>
            </a:r>
          </a:p>
          <a:p>
            <a:pPr lvl="1"/>
            <a:r>
              <a:rPr lang="en-US" sz="2000" dirty="0" smtClean="0"/>
              <a:t>Traffic demand</a:t>
            </a:r>
          </a:p>
          <a:p>
            <a:pPr lvl="1"/>
            <a:r>
              <a:rPr lang="en-US" sz="2000" dirty="0" smtClean="0"/>
              <a:t>User profile</a:t>
            </a:r>
          </a:p>
          <a:p>
            <a:pPr lvl="1"/>
            <a:r>
              <a:rPr lang="en-US" sz="2000" dirty="0" smtClean="0"/>
              <a:t>Spectrum conditions </a:t>
            </a:r>
          </a:p>
          <a:p>
            <a:pPr lvl="1"/>
            <a:r>
              <a:rPr lang="en-US" sz="2000" dirty="0" smtClean="0"/>
              <a:t>Position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Introduce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flex service</a:t>
            </a:r>
            <a:r>
              <a:rPr lang="en-US" sz="2400" dirty="0" smtClean="0"/>
              <a:t>: Users select provider/BS on a </a:t>
            </a:r>
            <a:r>
              <a:rPr lang="en-US" sz="2400" b="1" dirty="0" smtClean="0"/>
              <a:t>per session</a:t>
            </a:r>
            <a:r>
              <a:rPr lang="en-US" sz="2400" dirty="0" smtClean="0"/>
              <a:t> basis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 modeling framework &amp; simulation platform to assess impact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flex service</a:t>
            </a:r>
            <a:r>
              <a:rPr lang="en-US" sz="2400" dirty="0" smtClean="0"/>
              <a:t> on wireless access markets</a:t>
            </a:r>
          </a:p>
          <a:p>
            <a:pPr lvl="1"/>
            <a:endParaRPr lang="en-US" sz="2000" dirty="0" smtClean="0"/>
          </a:p>
          <a:p>
            <a:pPr lvl="1"/>
            <a:endParaRPr lang="el-G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20</a:t>
            </a:fld>
            <a:r>
              <a:rPr lang="en-US" dirty="0" smtClean="0"/>
              <a:t>/32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	</a:t>
            </a:r>
            <a:r>
              <a:rPr lang="en-US" sz="3600" dirty="0" smtClean="0"/>
              <a:t>(1/2)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Databases</a:t>
            </a:r>
            <a:r>
              <a:rPr lang="en-US" sz="2400" b="1" dirty="0" smtClean="0"/>
              <a:t> </a:t>
            </a:r>
            <a:r>
              <a:rPr lang="en-US" sz="2400" dirty="0" smtClean="0"/>
              <a:t>with physical layer information:</a:t>
            </a:r>
          </a:p>
          <a:p>
            <a:r>
              <a:rPr lang="en-US" sz="2400" dirty="0" smtClean="0"/>
              <a:t>Open spectrum approach </a:t>
            </a:r>
            <a:r>
              <a:rPr lang="en-US" sz="1800" dirty="0" smtClean="0"/>
              <a:t>(</a:t>
            </a:r>
            <a:r>
              <a:rPr lang="en-US" sz="1800" dirty="0" err="1" smtClean="0"/>
              <a:t>Karlsson</a:t>
            </a:r>
            <a:r>
              <a:rPr lang="en-US" sz="1800" dirty="0" smtClean="0"/>
              <a:t> </a:t>
            </a:r>
            <a:r>
              <a:rPr lang="en-US" sz="1800" i="1" dirty="0" smtClean="0"/>
              <a:t>et al. [ACM CFI 10]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dirty="0" smtClean="0"/>
              <a:t>User feedback: Providers improve infrastructure/reduce interference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Geo-database for TV-bands </a:t>
            </a:r>
            <a:r>
              <a:rPr lang="en-US" sz="1800" dirty="0" smtClean="0"/>
              <a:t>(Gurney </a:t>
            </a:r>
            <a:r>
              <a:rPr lang="en-US" sz="1800" i="1" dirty="0"/>
              <a:t>et al</a:t>
            </a:r>
            <a:r>
              <a:rPr lang="en-US" sz="1800" i="1" dirty="0" smtClean="0"/>
              <a:t>. [IEEE </a:t>
            </a:r>
            <a:r>
              <a:rPr lang="en-US" sz="1800" i="1" dirty="0" err="1" smtClean="0"/>
              <a:t>DySPAN</a:t>
            </a:r>
            <a:r>
              <a:rPr lang="en-US" sz="1800" i="1" dirty="0" smtClean="0"/>
              <a:t> 08]</a:t>
            </a:r>
            <a:r>
              <a:rPr lang="en-US" sz="1800" dirty="0" smtClean="0"/>
              <a:t>)</a:t>
            </a:r>
            <a:endParaRPr lang="en-US" sz="2400" dirty="0" smtClean="0"/>
          </a:p>
          <a:p>
            <a:pPr lvl="1"/>
            <a:r>
              <a:rPr lang="en-US" sz="2000" dirty="0" smtClean="0"/>
              <a:t>Regulators correct interference problems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itchFamily="2" charset="2"/>
              <a:buChar char="F"/>
            </a:pPr>
            <a:r>
              <a:rPr lang="en-US" sz="2400" dirty="0"/>
              <a:t>U-map </a:t>
            </a:r>
            <a:r>
              <a:rPr lang="en-US" sz="2400" dirty="0" smtClean="0"/>
              <a:t>integrates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richer set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of data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Cross-layer</a:t>
            </a:r>
            <a:r>
              <a:rPr lang="en-US" sz="2000" dirty="0" smtClean="0"/>
              <a:t> measurements,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</a:t>
            </a:r>
            <a:r>
              <a:rPr lang="en-US" sz="2000" dirty="0" smtClean="0"/>
              <a:t> preferences and constraints</a:t>
            </a:r>
            <a:endParaRPr lang="en-US" sz="2000" dirty="0"/>
          </a:p>
          <a:p>
            <a:endParaRPr lang="en-US" dirty="0"/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21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Related work 	</a:t>
            </a:r>
            <a:r>
              <a:rPr lang="en-US" sz="3600" dirty="0" smtClean="0"/>
              <a:t>(2/2)</a:t>
            </a:r>
            <a:endParaRPr lang="el-GR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phones</a:t>
            </a:r>
            <a:r>
              <a:rPr lang="en-US" sz="2400" b="1" dirty="0" smtClean="0"/>
              <a:t> </a:t>
            </a:r>
            <a:r>
              <a:rPr lang="en-US" sz="2400" dirty="0" smtClean="0"/>
              <a:t>sharing measurements:</a:t>
            </a:r>
          </a:p>
          <a:p>
            <a:r>
              <a:rPr lang="en-US" sz="2400" dirty="0" smtClean="0"/>
              <a:t>Micro-blog </a:t>
            </a:r>
            <a:r>
              <a:rPr lang="en-US" sz="1800" dirty="0" smtClean="0"/>
              <a:t>(</a:t>
            </a:r>
            <a:r>
              <a:rPr lang="en-US" sz="1800" dirty="0" err="1" smtClean="0"/>
              <a:t>Gaonkar</a:t>
            </a:r>
            <a:r>
              <a:rPr lang="en-US" sz="1800" dirty="0" smtClean="0"/>
              <a:t> </a:t>
            </a:r>
            <a:r>
              <a:rPr lang="en-US" sz="1800" i="1" dirty="0" smtClean="0"/>
              <a:t>et al.</a:t>
            </a:r>
            <a:r>
              <a:rPr lang="en-US" sz="1800" dirty="0" smtClean="0"/>
              <a:t>[ACM MobiSys 08])</a:t>
            </a:r>
            <a:endParaRPr lang="en-US" sz="1800" dirty="0"/>
          </a:p>
          <a:p>
            <a:pPr lvl="1"/>
            <a:r>
              <a:rPr lang="en-US" sz="2000" dirty="0"/>
              <a:t>Cameras, GPS, accelerometers, health monitors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MyExperience</a:t>
            </a:r>
            <a:r>
              <a:rPr lang="en-US" sz="2400" dirty="0"/>
              <a:t> </a:t>
            </a:r>
            <a:r>
              <a:rPr lang="en-US" sz="1800" dirty="0" smtClean="0"/>
              <a:t>(Froehlich  </a:t>
            </a:r>
            <a:r>
              <a:rPr lang="en-US" sz="1800" i="1" dirty="0" smtClean="0"/>
              <a:t>et al</a:t>
            </a:r>
            <a:r>
              <a:rPr lang="en-US" sz="1800" dirty="0" smtClean="0"/>
              <a:t>. [ACM MobiSys 07])</a:t>
            </a:r>
          </a:p>
          <a:p>
            <a:pPr lvl="1"/>
            <a:r>
              <a:rPr lang="en-US" sz="2000" dirty="0" smtClean="0"/>
              <a:t>Device usage, user context info, environmental measurements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F"/>
            </a:pPr>
            <a:r>
              <a:rPr lang="en-US" sz="2400" dirty="0" smtClean="0"/>
              <a:t>U-map aims to improve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wireless access markets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22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U-map 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Architecture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Testbed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Performance evaluation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Modeling and simulation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Conclusions and future work</a:t>
            </a:r>
            <a:endParaRPr lang="el-G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23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Follows </a:t>
            </a:r>
            <a:r>
              <a:rPr lang="en-US" sz="2400" b="1" dirty="0" smtClean="0"/>
              <a:t>client-to-server</a:t>
            </a:r>
            <a:r>
              <a:rPr lang="en-US" sz="2400" dirty="0" smtClean="0"/>
              <a:t> architecture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 client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Runs on mobile devices</a:t>
            </a:r>
          </a:p>
          <a:p>
            <a:pPr lvl="1"/>
            <a:r>
              <a:rPr lang="en-US" sz="2000" dirty="0" smtClean="0"/>
              <a:t>Collects network measurements</a:t>
            </a:r>
          </a:p>
          <a:p>
            <a:pPr lvl="1"/>
            <a:r>
              <a:rPr lang="en-US" sz="2000" dirty="0" smtClean="0"/>
              <a:t>Stores measurements in traces locally</a:t>
            </a:r>
          </a:p>
          <a:p>
            <a:pPr lvl="1"/>
            <a:r>
              <a:rPr lang="en-US" sz="2000" dirty="0" smtClean="0"/>
              <a:t>Uploads traces to u-map server</a:t>
            </a:r>
          </a:p>
          <a:p>
            <a:pPr lvl="1"/>
            <a:r>
              <a:rPr lang="en-US" sz="2000" dirty="0" smtClean="0"/>
              <a:t>Performs queries to u-map server to obtain information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 server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2000" dirty="0" smtClean="0"/>
              <a:t>Collects traces from mobile devices</a:t>
            </a:r>
          </a:p>
          <a:p>
            <a:pPr lvl="1"/>
            <a:r>
              <a:rPr lang="en-US" sz="2000" dirty="0" smtClean="0"/>
              <a:t>Stores traces in </a:t>
            </a:r>
            <a:r>
              <a:rPr lang="en-US" sz="2000" b="1" dirty="0" err="1" smtClean="0"/>
              <a:t>spatio</a:t>
            </a:r>
            <a:r>
              <a:rPr lang="en-US" sz="2000" b="1" dirty="0" smtClean="0"/>
              <a:t>-temporal</a:t>
            </a:r>
            <a:r>
              <a:rPr lang="en-US" sz="2000" dirty="0" smtClean="0"/>
              <a:t> geo-database</a:t>
            </a:r>
          </a:p>
          <a:p>
            <a:pPr lvl="1"/>
            <a:r>
              <a:rPr lang="en-US" sz="2000" dirty="0" smtClean="0"/>
              <a:t>Responds to queries sent by users, providers, and regulators</a:t>
            </a:r>
          </a:p>
          <a:p>
            <a:pPr lvl="1"/>
            <a:r>
              <a:rPr lang="en-US" sz="2000" dirty="0" smtClean="0"/>
              <a:t>Applies appropriate </a:t>
            </a:r>
            <a:r>
              <a:rPr lang="en-US" sz="2000" b="1" dirty="0" smtClean="0"/>
              <a:t>access control</a:t>
            </a:r>
            <a:r>
              <a:rPr lang="en-US" sz="2000" dirty="0" smtClean="0"/>
              <a:t> and </a:t>
            </a:r>
            <a:r>
              <a:rPr lang="en-US" sz="2000" b="1" dirty="0" smtClean="0"/>
              <a:t>user privacy</a:t>
            </a:r>
            <a:r>
              <a:rPr lang="en-US" sz="2000" dirty="0" smtClean="0"/>
              <a:t> rules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24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u-map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MobiArch 2012</a:t>
            </a:r>
            <a:endParaRPr lang="el-GR" dirty="0"/>
          </a:p>
        </p:txBody>
      </p:sp>
      <p:pic>
        <p:nvPicPr>
          <p:cNvPr id="7" name="Picture 109" descr="pair_mob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567068"/>
            <a:ext cx="703409" cy="9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P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53" y="2960682"/>
            <a:ext cx="958552" cy="8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437235" y="1497493"/>
            <a:ext cx="383421" cy="233542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pic>
        <p:nvPicPr>
          <p:cNvPr id="10" name="Picture 1" descr="telephonie-mobile-images-reseau-cellulai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2" y="1146535"/>
            <a:ext cx="5662506" cy="39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5537" y="4072912"/>
            <a:ext cx="3868040" cy="1170293"/>
          </a:xfrm>
          <a:prstGeom prst="roundRect">
            <a:avLst>
              <a:gd name="adj" fmla="val 374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l-GR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7044789" y="1497493"/>
            <a:ext cx="1470250" cy="3509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Provider 2</a:t>
            </a:r>
            <a:endParaRPr lang="el-G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3" name="Picture 9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80" y="1263950"/>
            <a:ext cx="926130" cy="102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4" y="4248391"/>
            <a:ext cx="766842" cy="85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3" y="3018745"/>
            <a:ext cx="737239" cy="8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363367" y="4774831"/>
            <a:ext cx="1151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cs typeface="Times New Roman" pitchFamily="18" charset="0"/>
              </a:rPr>
              <a:t>Provider 1</a:t>
            </a:r>
            <a:endParaRPr lang="el-GR" sz="1000" b="1" dirty="0"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869309" y="1752597"/>
            <a:ext cx="350959" cy="191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925373" y="4176137"/>
            <a:ext cx="877397" cy="31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91854" y="2316827"/>
            <a:ext cx="318578" cy="175479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88446" y="3136162"/>
            <a:ext cx="383421" cy="117416"/>
          </a:xfrm>
          <a:prstGeom prst="round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6500672" y="4716773"/>
            <a:ext cx="862696" cy="211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628946" y="1555556"/>
            <a:ext cx="511698" cy="117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95262" y="4892246"/>
            <a:ext cx="895119" cy="468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93328" y="1848452"/>
            <a:ext cx="1021985" cy="17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phone_ha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21953"/>
            <a:ext cx="1261624" cy="8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6" descr="pho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19" y="1263950"/>
            <a:ext cx="780938" cy="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95537" y="980728"/>
            <a:ext cx="46501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>
                <a:latin typeface="+mn-lt"/>
                <a:cs typeface="Times New Roman" pitchFamily="18" charset="0"/>
              </a:rPr>
              <a:t>To start a </a:t>
            </a:r>
            <a:r>
              <a:rPr lang="en-US" sz="1600" b="1" dirty="0">
                <a:latin typeface="+mn-lt"/>
                <a:cs typeface="Times New Roman" pitchFamily="18" charset="0"/>
              </a:rPr>
              <a:t>session</a:t>
            </a:r>
            <a:r>
              <a:rPr lang="en-US" sz="1400" dirty="0">
                <a:latin typeface="+mn-lt"/>
                <a:cs typeface="Times New Roman" pitchFamily="18" charset="0"/>
              </a:rPr>
              <a:t>, select </a:t>
            </a:r>
            <a:r>
              <a:rPr lang="en-US" sz="1400" u="sng" dirty="0">
                <a:latin typeface="+mn-lt"/>
                <a:cs typeface="Times New Roman" pitchFamily="18" charset="0"/>
              </a:rPr>
              <a:t>a</a:t>
            </a:r>
            <a:r>
              <a:rPr lang="en-US" sz="1400" i="1" u="sng" dirty="0">
                <a:latin typeface="+mn-lt"/>
                <a:cs typeface="Times New Roman" pitchFamily="18" charset="0"/>
              </a:rPr>
              <a:t>ny</a:t>
            </a:r>
            <a:r>
              <a:rPr lang="en-US" sz="1400" dirty="0">
                <a:latin typeface="+mn-lt"/>
                <a:cs typeface="Times New Roman" pitchFamily="18" charset="0"/>
              </a:rPr>
              <a:t> BS of either provider in range</a:t>
            </a:r>
          </a:p>
          <a:p>
            <a:endParaRPr lang="en-US" sz="900" dirty="0">
              <a:latin typeface="+mn-lt"/>
              <a:cs typeface="Times New Roman" pitchFamily="18" charset="0"/>
            </a:endParaRPr>
          </a:p>
          <a:p>
            <a:endParaRPr lang="el-GR" sz="900" dirty="0">
              <a:latin typeface="+mn-lt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endCxn id="19" idx="3"/>
          </p:cNvCxnSpPr>
          <p:nvPr/>
        </p:nvCxnSpPr>
        <p:spPr>
          <a:xfrm>
            <a:off x="2856761" y="1907806"/>
            <a:ext cx="1853671" cy="49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4" descr="pho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22" y="4716766"/>
            <a:ext cx="782347" cy="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2793328" y="1555556"/>
            <a:ext cx="9621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>
                <a:latin typeface="+mn-lt"/>
                <a:cs typeface="Times New Roman" pitchFamily="18" charset="0"/>
              </a:rPr>
              <a:t>Flex User</a:t>
            </a:r>
            <a:endParaRPr lang="el-GR" sz="1600" b="1" dirty="0">
              <a:latin typeface="+mn-lt"/>
              <a:cs typeface="Times New Roman" pitchFamily="18" charset="0"/>
            </a:endParaRPr>
          </a:p>
        </p:txBody>
      </p:sp>
      <p:pic>
        <p:nvPicPr>
          <p:cNvPr id="31" name="Picture 26" descr="cellular_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54" y="5360621"/>
            <a:ext cx="631517" cy="7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088029" y="6041895"/>
            <a:ext cx="876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latin typeface="+mn-lt"/>
                <a:cs typeface="Times New Roman" pitchFamily="18" charset="0"/>
              </a:rPr>
              <a:t>Provider 1 </a:t>
            </a:r>
          </a:p>
          <a:p>
            <a:pPr algn="ctr"/>
            <a:r>
              <a:rPr lang="en-US" sz="1200" b="1" dirty="0">
                <a:latin typeface="+mn-lt"/>
                <a:cs typeface="Times New Roman" pitchFamily="18" charset="0"/>
              </a:rPr>
              <a:t>BS</a:t>
            </a:r>
            <a:endParaRPr lang="el-GR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3560169" y="5816095"/>
            <a:ext cx="2877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400" dirty="0">
                <a:latin typeface="+mn-lt"/>
                <a:cs typeface="Times New Roman" pitchFamily="18" charset="0"/>
              </a:rPr>
              <a:t>To start a session</a:t>
            </a:r>
          </a:p>
          <a:p>
            <a:pPr algn="r"/>
            <a:r>
              <a:rPr lang="en-US" sz="1400" dirty="0">
                <a:latin typeface="+mn-lt"/>
                <a:cs typeface="Times New Roman" pitchFamily="18" charset="0"/>
              </a:rPr>
              <a:t>select any BS of </a:t>
            </a:r>
          </a:p>
          <a:p>
            <a:pPr algn="r"/>
            <a:r>
              <a:rPr lang="en-US" sz="1400" dirty="0">
                <a:latin typeface="+mn-lt"/>
                <a:cs typeface="Times New Roman" pitchFamily="18" charset="0"/>
              </a:rPr>
              <a:t>provider 1 in range</a:t>
            </a:r>
            <a:endParaRPr lang="el-GR" sz="1400" dirty="0">
              <a:latin typeface="+mn-lt"/>
              <a:cs typeface="Times New Roman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712410" y="3630342"/>
            <a:ext cx="1341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BS of Provider 1</a:t>
            </a:r>
            <a:endParaRPr lang="el-GR" sz="1400" dirty="0">
              <a:cs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32" y="5360621"/>
            <a:ext cx="575131" cy="72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358781" y="6041895"/>
            <a:ext cx="2173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dirty="0">
                <a:cs typeface="Times New Roman" pitchFamily="18" charset="0"/>
              </a:rPr>
              <a:t>Provider 2</a:t>
            </a:r>
          </a:p>
          <a:p>
            <a:pPr algn="ctr"/>
            <a:r>
              <a:rPr lang="en-US" sz="1200" b="1" dirty="0">
                <a:cs typeface="Times New Roman" pitchFamily="18" charset="0"/>
              </a:rPr>
              <a:t>BS</a:t>
            </a:r>
            <a:endParaRPr lang="el-GR" sz="1200" b="1" dirty="0"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8693" y="5301268"/>
            <a:ext cx="2077803" cy="1265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900"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321668" y="3369704"/>
            <a:ext cx="1088239" cy="93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0"/>
          <p:cNvSpPr txBox="1">
            <a:spLocks noChangeArrowheads="1"/>
          </p:cNvSpPr>
          <p:nvPr/>
        </p:nvSpPr>
        <p:spPr bwMode="auto">
          <a:xfrm>
            <a:off x="1961643" y="2785204"/>
            <a:ext cx="875870" cy="3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00" b="1">
                <a:latin typeface="+mn-lt"/>
                <a:cs typeface="Times New Roman" pitchFamily="18" charset="0"/>
              </a:rPr>
              <a:t>U-map server</a:t>
            </a:r>
            <a:endParaRPr lang="el-GR" sz="900" b="1">
              <a:latin typeface="+mn-lt"/>
              <a:cs typeface="Times New Roman" pitchFamily="18" charset="0"/>
            </a:endParaRP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395537" y="4423871"/>
            <a:ext cx="11784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>
                <a:latin typeface="+mn-lt"/>
                <a:cs typeface="Times New Roman" pitchFamily="18" charset="0"/>
              </a:rPr>
              <a:t>U-map  client</a:t>
            </a:r>
            <a:endParaRPr lang="el-GR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30460" y="5264746"/>
            <a:ext cx="1485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>
                <a:latin typeface="+mn-lt"/>
                <a:cs typeface="Times New Roman" pitchFamily="18" charset="0"/>
              </a:rPr>
              <a:t>Subscriber </a:t>
            </a:r>
          </a:p>
          <a:p>
            <a:r>
              <a:rPr lang="en-US" sz="1600" b="1" dirty="0">
                <a:latin typeface="+mn-lt"/>
                <a:cs typeface="Times New Roman" pitchFamily="18" charset="0"/>
              </a:rPr>
              <a:t>of Provider 1</a:t>
            </a:r>
            <a:endParaRPr lang="el-GR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395537" y="3079196"/>
            <a:ext cx="23329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>
                <a:latin typeface="+mn-lt"/>
                <a:cs typeface="Times New Roman" pitchFamily="18" charset="0"/>
              </a:rPr>
              <a:t>A2. Regularly </a:t>
            </a:r>
            <a:r>
              <a:rPr lang="en-US" sz="1400" dirty="0" smtClean="0">
                <a:latin typeface="+mn-lt"/>
                <a:cs typeface="Times New Roman" pitchFamily="18" charset="0"/>
              </a:rPr>
              <a:t> upload </a:t>
            </a:r>
            <a:endParaRPr lang="en-US" sz="1400" dirty="0">
              <a:latin typeface="+mn-lt"/>
              <a:cs typeface="Times New Roman" pitchFamily="18" charset="0"/>
            </a:endParaRPr>
          </a:p>
          <a:p>
            <a:r>
              <a:rPr lang="en-US" sz="1400" dirty="0">
                <a:latin typeface="+mn-lt"/>
                <a:cs typeface="Times New Roman" pitchFamily="18" charset="0"/>
              </a:rPr>
              <a:t>traces with network  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&amp; QoE measurements</a:t>
            </a:r>
          </a:p>
          <a:p>
            <a:endParaRPr lang="el-GR" sz="1400" dirty="0">
              <a:latin typeface="+mn-lt"/>
              <a:cs typeface="Times New Roman" pitchFamily="18" charset="0"/>
            </a:endParaRPr>
          </a:p>
        </p:txBody>
      </p:sp>
      <p:sp>
        <p:nvSpPr>
          <p:cNvPr id="43" name="TextBox 48"/>
          <p:cNvSpPr txBox="1">
            <a:spLocks noChangeArrowheads="1"/>
          </p:cNvSpPr>
          <p:nvPr/>
        </p:nvSpPr>
        <p:spPr bwMode="auto">
          <a:xfrm>
            <a:off x="395537" y="4657415"/>
            <a:ext cx="2724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>
                <a:latin typeface="+mn-lt"/>
                <a:cs typeface="Times New Roman" pitchFamily="18" charset="0"/>
              </a:rPr>
              <a:t>A1. Record network performance &amp; QoE scores </a:t>
            </a:r>
            <a:r>
              <a:rPr lang="en-US" sz="1400" dirty="0" smtClean="0">
                <a:latin typeface="+mn-lt"/>
                <a:cs typeface="Times New Roman" pitchFamily="18" charset="0"/>
              </a:rPr>
              <a:t>locally</a:t>
            </a:r>
            <a:endParaRPr lang="el-GR" sz="1400" dirty="0">
              <a:latin typeface="+mn-lt"/>
              <a:cs typeface="Times New Roman" pitchFamily="18" charset="0"/>
            </a:endParaRPr>
          </a:p>
        </p:txBody>
      </p:sp>
      <p:sp>
        <p:nvSpPr>
          <p:cNvPr id="44" name="TextBox 50"/>
          <p:cNvSpPr txBox="1">
            <a:spLocks noChangeArrowheads="1"/>
          </p:cNvSpPr>
          <p:nvPr/>
        </p:nvSpPr>
        <p:spPr bwMode="auto">
          <a:xfrm>
            <a:off x="395537" y="1965869"/>
            <a:ext cx="17911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>
                <a:latin typeface="+mn-lt"/>
                <a:cs typeface="Times New Roman" pitchFamily="18" charset="0"/>
              </a:rPr>
              <a:t>1. </a:t>
            </a:r>
            <a:r>
              <a:rPr lang="en-US" sz="1400" b="1" dirty="0">
                <a:latin typeface="+mn-lt"/>
                <a:cs typeface="Times New Roman" pitchFamily="18" charset="0"/>
              </a:rPr>
              <a:t>Users</a:t>
            </a:r>
            <a:r>
              <a:rPr lang="en-US" sz="1400" dirty="0">
                <a:latin typeface="+mn-lt"/>
                <a:cs typeface="Times New Roman" pitchFamily="18" charset="0"/>
              </a:rPr>
              <a:t> query u-map 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for the best provider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in a region</a:t>
            </a:r>
            <a:endParaRPr lang="el-GR" sz="1400" dirty="0">
              <a:latin typeface="+mn-lt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281629" y="2141348"/>
            <a:ext cx="0" cy="64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93328" y="3487120"/>
            <a:ext cx="191710" cy="1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409907" y="2141348"/>
            <a:ext cx="0" cy="70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5"/>
          <p:cNvSpPr txBox="1">
            <a:spLocks noChangeArrowheads="1"/>
          </p:cNvSpPr>
          <p:nvPr/>
        </p:nvSpPr>
        <p:spPr bwMode="auto">
          <a:xfrm>
            <a:off x="2473340" y="2258764"/>
            <a:ext cx="110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>
                <a:latin typeface="+mn-lt"/>
                <a:cs typeface="Times New Roman" pitchFamily="18" charset="0"/>
              </a:rPr>
              <a:t>2. Response 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to query</a:t>
            </a:r>
            <a:endParaRPr lang="el-GR" sz="1400" dirty="0">
              <a:latin typeface="+mn-lt"/>
              <a:cs typeface="Times New Roman" pitchFamily="18" charset="0"/>
            </a:endParaRPr>
          </a:p>
        </p:txBody>
      </p:sp>
      <p:sp>
        <p:nvSpPr>
          <p:cNvPr id="49" name="TextBox 98"/>
          <p:cNvSpPr txBox="1">
            <a:spLocks noChangeArrowheads="1"/>
          </p:cNvSpPr>
          <p:nvPr/>
        </p:nvSpPr>
        <p:spPr bwMode="auto">
          <a:xfrm>
            <a:off x="1066524" y="5591584"/>
            <a:ext cx="2528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>
                <a:latin typeface="+mn-lt"/>
                <a:cs typeface="Times New Roman" pitchFamily="18" charset="0"/>
              </a:rPr>
              <a:t>Providers</a:t>
            </a:r>
            <a:r>
              <a:rPr lang="en-US" sz="1400" dirty="0">
                <a:latin typeface="+mn-lt"/>
                <a:cs typeface="Times New Roman" pitchFamily="18" charset="0"/>
              </a:rPr>
              <a:t> query for their QoS &amp; 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coverage in regions</a:t>
            </a:r>
          </a:p>
          <a:p>
            <a:r>
              <a:rPr lang="en-US" sz="1400" b="1" dirty="0" smtClean="0">
                <a:latin typeface="+mn-lt"/>
                <a:cs typeface="Times New Roman" pitchFamily="18" charset="0"/>
              </a:rPr>
              <a:t>Regulators</a:t>
            </a:r>
            <a:r>
              <a:rPr 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en-US" sz="1400" dirty="0">
                <a:latin typeface="+mn-lt"/>
                <a:cs typeface="Times New Roman" pitchFamily="18" charset="0"/>
              </a:rPr>
              <a:t>query about QoS &amp; </a:t>
            </a:r>
          </a:p>
          <a:p>
            <a:r>
              <a:rPr lang="en-US" sz="1400" dirty="0">
                <a:latin typeface="+mn-lt"/>
                <a:cs typeface="Times New Roman" pitchFamily="18" charset="0"/>
              </a:rPr>
              <a:t>coverage of various providers </a:t>
            </a:r>
            <a:endParaRPr lang="el-GR" sz="1400" dirty="0">
              <a:latin typeface="+mn-lt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089919" y="3780016"/>
            <a:ext cx="511698" cy="2107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25</a:t>
            </a:fld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139952" y="479715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1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architecture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1475656" y="44624"/>
            <a:ext cx="6912768" cy="6804977"/>
            <a:chOff x="428565" y="342820"/>
            <a:chExt cx="17073683" cy="23246932"/>
          </a:xfrm>
        </p:grpSpPr>
        <p:sp>
          <p:nvSpPr>
            <p:cNvPr id="104" name="Rounded Rectangle 103"/>
            <p:cNvSpPr/>
            <p:nvPr/>
          </p:nvSpPr>
          <p:spPr>
            <a:xfrm>
              <a:off x="12715902" y="17926053"/>
              <a:ext cx="4143403" cy="8477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87339" y="15354286"/>
              <a:ext cx="4143404" cy="8477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862" y="11844338"/>
              <a:ext cx="3044679" cy="32964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42879" y="342820"/>
              <a:ext cx="16859368" cy="39379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428697" y="717805"/>
              <a:ext cx="3972642" cy="28128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143605" y="2337343"/>
              <a:ext cx="3549777" cy="11933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644199" y="717800"/>
              <a:ext cx="6111664" cy="272761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1046038" y="905332"/>
              <a:ext cx="2163744" cy="11080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3457070" y="878741"/>
              <a:ext cx="2759294" cy="1352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2413221" y="2357097"/>
              <a:ext cx="2972674" cy="9376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180733" y="1080794"/>
              <a:ext cx="1875244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Storing</a:t>
              </a:r>
              <a:endParaRPr lang="el-GR" sz="9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411678" y="769489"/>
              <a:ext cx="2884220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 smtClean="0"/>
                <a:t>PostgreSQL</a:t>
              </a:r>
            </a:p>
            <a:p>
              <a:pPr algn="ctr"/>
              <a:r>
                <a:rPr lang="en-US" sz="1200" b="1" dirty="0" smtClean="0"/>
                <a:t>Server</a:t>
              </a:r>
              <a:endParaRPr lang="en-US" sz="12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878126" y="2384304"/>
              <a:ext cx="2143139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Retrieval</a:t>
              </a:r>
              <a:endParaRPr lang="el-GR" sz="9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17939" y="2556742"/>
              <a:ext cx="321471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Access control</a:t>
              </a:r>
              <a:endParaRPr lang="el-GR" sz="1200" b="1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223973" y="717802"/>
              <a:ext cx="3469409" cy="11933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98306" y="523498"/>
              <a:ext cx="3147939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PHP </a:t>
              </a:r>
            </a:p>
            <a:p>
              <a:pPr algn="ctr"/>
              <a:r>
                <a:rPr lang="en-US" sz="1200" b="1" dirty="0"/>
                <a:t>application</a:t>
              </a:r>
              <a:endParaRPr lang="el-GR" sz="1200" b="1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1896067" y="1869738"/>
              <a:ext cx="3037902" cy="13711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01264" y="1818768"/>
              <a:ext cx="2495721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Certificate authority</a:t>
              </a:r>
              <a:endParaRPr lang="el-GR" sz="12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17819" y="3368269"/>
              <a:ext cx="4018388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dirty="0"/>
                <a:t>Security &amp; privacy</a:t>
              </a:r>
              <a:endParaRPr lang="el-GR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19173" y="3368269"/>
              <a:ext cx="212562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r>
                <a:rPr lang="en-US" sz="1200" dirty="0"/>
                <a:t>Database</a:t>
              </a:r>
              <a:endParaRPr lang="el-GR" sz="1200" dirty="0"/>
            </a:p>
          </p:txBody>
        </p:sp>
        <p:cxnSp>
          <p:nvCxnSpPr>
            <p:cNvPr id="124" name="Straight Arrow Connector 123"/>
            <p:cNvCxnSpPr>
              <a:endCxn id="109" idx="2"/>
            </p:cNvCxnSpPr>
            <p:nvPr/>
          </p:nvCxnSpPr>
          <p:spPr>
            <a:xfrm rot="16200000" flipV="1">
              <a:off x="7267654" y="4181512"/>
              <a:ext cx="1312743" cy="110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3460023" y="4211228"/>
              <a:ext cx="3470722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server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945" y="6129298"/>
              <a:ext cx="11201455" cy="1521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000201" y="6843678"/>
              <a:ext cx="3053975" cy="13101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086542" y="19853748"/>
              <a:ext cx="2365611" cy="10632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15197" y="8629628"/>
              <a:ext cx="2404046" cy="17145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565" y="5343480"/>
              <a:ext cx="17073683" cy="170022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63103" y="6530293"/>
              <a:ext cx="416764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Battery consumption</a:t>
              </a:r>
              <a:endParaRPr lang="el-GR" sz="12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327086" y="8071096"/>
              <a:ext cx="107922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53825" y="9690489"/>
              <a:ext cx="36340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Wireless network</a:t>
              </a:r>
              <a:endParaRPr lang="el-GR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930218" y="11166437"/>
              <a:ext cx="4021394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Phone state listener</a:t>
              </a:r>
              <a:endParaRPr lang="el-GR" sz="12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475223" y="12680075"/>
              <a:ext cx="27820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App</a:t>
              </a:r>
              <a:endParaRPr lang="el-GR" sz="12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933194" y="15348289"/>
              <a:ext cx="385765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Streaming service</a:t>
              </a:r>
              <a:endParaRPr lang="el-GR" sz="12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144529" y="17845892"/>
              <a:ext cx="3265737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Other services</a:t>
              </a:r>
              <a:endParaRPr lang="el-GR" sz="12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899940" y="12121522"/>
              <a:ext cx="2911098" cy="84776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024165" y="16414591"/>
              <a:ext cx="3402155" cy="100191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29223" y="6738594"/>
              <a:ext cx="3140315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Back-end interface</a:t>
              </a:r>
              <a:endParaRPr lang="el-GR" sz="12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49313" y="9093907"/>
              <a:ext cx="199423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Monitor</a:t>
              </a:r>
              <a:endParaRPr lang="el-GR" sz="9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49578" y="12844470"/>
              <a:ext cx="1779977" cy="1214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426322" y="12980202"/>
              <a:ext cx="120896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QoE</a:t>
              </a:r>
              <a:endParaRPr lang="el-GR" sz="12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09177" y="16472091"/>
              <a:ext cx="25717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OrmLite</a:t>
              </a:r>
              <a:endParaRPr lang="el-GR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652091" y="19921117"/>
              <a:ext cx="126800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GUI</a:t>
              </a:r>
              <a:endParaRPr lang="el-GR" sz="9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2763102" y="662936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931105" y="13429770"/>
              <a:ext cx="2808494" cy="141496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953519" y="12150402"/>
              <a:ext cx="2836228" cy="89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GSM receiver</a:t>
              </a:r>
              <a:endParaRPr lang="el-GR" sz="11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382146" y="13380358"/>
              <a:ext cx="1928828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receiver</a:t>
              </a:r>
              <a:endParaRPr lang="el-GR" sz="12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-3392177" y="13951362"/>
              <a:ext cx="115007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213589" y="13344536"/>
              <a:ext cx="600158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3418552" y="14548573"/>
              <a:ext cx="3429028" cy="20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43473" y="12844470"/>
              <a:ext cx="372092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8072433" y="12545403"/>
              <a:ext cx="827510" cy="584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071640" y="8772507"/>
              <a:ext cx="1000924" cy="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6319247" y="9270981"/>
              <a:ext cx="225029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393772" y="7879529"/>
              <a:ext cx="192882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6319243" y="8843942"/>
              <a:ext cx="20389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680316" y="10737049"/>
              <a:ext cx="135732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6319249" y="10056799"/>
              <a:ext cx="20389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987820" y="14092987"/>
              <a:ext cx="3391081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Save traces</a:t>
              </a:r>
              <a:endParaRPr lang="el-GR" sz="12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979406" y="17942197"/>
              <a:ext cx="2428088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-785879" y="12344404"/>
              <a:ext cx="8143931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077682" y="14007344"/>
              <a:ext cx="4010043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Upload traces</a:t>
              </a:r>
              <a:endParaRPr lang="el-GR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429621" y="6776284"/>
              <a:ext cx="278903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Energy</a:t>
              </a:r>
              <a:endParaRPr lang="el-GR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652866" y="8214541"/>
              <a:ext cx="31343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Position</a:t>
              </a:r>
              <a:endParaRPr lang="el-GR" sz="9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609705" y="9236197"/>
              <a:ext cx="285752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RSSI(802.11)</a:t>
              </a:r>
              <a:endParaRPr lang="el-GR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429621" y="10674454"/>
              <a:ext cx="264320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 (GSM)</a:t>
              </a:r>
              <a:endParaRPr lang="el-GR" sz="12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4859412" y="18417427"/>
              <a:ext cx="855670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868077" y="18452749"/>
              <a:ext cx="927902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286349" y="17739900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287243" y="18668594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52687" y="19038158"/>
              <a:ext cx="160019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SQLite</a:t>
              </a:r>
              <a:endParaRPr lang="el-GR" sz="9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2763102" y="805812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12787339" y="971068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2787339" y="11210882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8358183" y="11415710"/>
              <a:ext cx="442915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12763102" y="12782518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786812" y="21252080"/>
              <a:ext cx="3286151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6286481" y="9699609"/>
              <a:ext cx="228601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8357391" y="9915512"/>
              <a:ext cx="429420" cy="7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8572497" y="10129826"/>
              <a:ext cx="4214842" cy="4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11930083" y="11634766"/>
              <a:ext cx="857256" cy="852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11930084" y="13206402"/>
              <a:ext cx="833019" cy="7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8501060" y="15130488"/>
              <a:ext cx="4214842" cy="3219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8715373" y="14844735"/>
              <a:ext cx="4071966" cy="933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flipH="1" flipV="1">
              <a:off x="8072437" y="13558850"/>
              <a:ext cx="858667" cy="5784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13926336" y="14147752"/>
              <a:ext cx="1357332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13938467" y="16769294"/>
              <a:ext cx="1333067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5636672" y="17567832"/>
              <a:ext cx="322604" cy="21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5400000">
              <a:off x="3214647" y="5772108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071640" y="22643477"/>
              <a:ext cx="3000396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feedback</a:t>
              </a:r>
              <a:endParaRPr lang="el-GR" sz="12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72103" y="10428463"/>
              <a:ext cx="2786082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Performance</a:t>
              </a:r>
            </a:p>
            <a:p>
              <a:pPr algn="ctr"/>
              <a:r>
                <a:rPr lang="en-US" sz="1200" dirty="0" smtClean="0"/>
                <a:t>estimator</a:t>
              </a:r>
              <a:endParaRPr lang="el-GR" sz="12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858911" y="22352218"/>
              <a:ext cx="3429026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10800000">
              <a:off x="4143341" y="4843414"/>
              <a:ext cx="37862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572497" y="8272438"/>
              <a:ext cx="42148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358183" y="6915116"/>
              <a:ext cx="44291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4452153" y="20345460"/>
              <a:ext cx="2620146" cy="3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4000465" y="17273626"/>
              <a:ext cx="61436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3" idx="0"/>
            </p:cNvCxnSpPr>
            <p:nvPr/>
          </p:nvCxnSpPr>
          <p:spPr>
            <a:xfrm flipV="1">
              <a:off x="3571838" y="20988406"/>
              <a:ext cx="793" cy="16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4616616" y="20268115"/>
              <a:ext cx="221458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QoE score</a:t>
              </a:r>
              <a:endParaRPr lang="el-GR" sz="1200" dirty="0"/>
            </a:p>
          </p:txBody>
        </p:sp>
      </p:grpSp>
      <p:sp>
        <p:nvSpPr>
          <p:cNvPr id="16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fld id="{975DC627-B240-4575-9803-79E24007F736}" type="slidenum">
              <a:rPr lang="el-GR" smtClean="0"/>
              <a:pPr/>
              <a:t>26</a:t>
            </a:fld>
            <a:r>
              <a:rPr lang="en-US" dirty="0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architecture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grpSp>
        <p:nvGrpSpPr>
          <p:cNvPr id="2" name="Group 102"/>
          <p:cNvGrpSpPr/>
          <p:nvPr/>
        </p:nvGrpSpPr>
        <p:grpSpPr>
          <a:xfrm>
            <a:off x="1475656" y="44624"/>
            <a:ext cx="6912768" cy="6804977"/>
            <a:chOff x="428565" y="342820"/>
            <a:chExt cx="17073683" cy="23246932"/>
          </a:xfrm>
        </p:grpSpPr>
        <p:sp>
          <p:nvSpPr>
            <p:cNvPr id="104" name="Rounded Rectangle 103"/>
            <p:cNvSpPr/>
            <p:nvPr/>
          </p:nvSpPr>
          <p:spPr>
            <a:xfrm>
              <a:off x="12715902" y="17926053"/>
              <a:ext cx="4143403" cy="8477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87339" y="15354286"/>
              <a:ext cx="4143404" cy="8477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862" y="11844338"/>
              <a:ext cx="3044679" cy="32964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42879" y="342820"/>
              <a:ext cx="16859368" cy="39379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428697" y="717805"/>
              <a:ext cx="3972642" cy="28128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143605" y="2337343"/>
              <a:ext cx="3549777" cy="11933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644199" y="717800"/>
              <a:ext cx="6111664" cy="272761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1046038" y="905332"/>
              <a:ext cx="2163744" cy="11080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3457070" y="878741"/>
              <a:ext cx="2759294" cy="1352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2413221" y="2357097"/>
              <a:ext cx="2972674" cy="9376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180733" y="1080794"/>
              <a:ext cx="1875244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Storing</a:t>
              </a:r>
              <a:endParaRPr lang="el-GR" sz="9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411678" y="769489"/>
              <a:ext cx="2884220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 smtClean="0"/>
                <a:t>PostgreSQL</a:t>
              </a:r>
            </a:p>
            <a:p>
              <a:pPr algn="ctr"/>
              <a:r>
                <a:rPr lang="en-US" sz="1200" b="1" dirty="0" smtClean="0"/>
                <a:t>Server</a:t>
              </a:r>
              <a:endParaRPr lang="en-US" sz="12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878126" y="2384304"/>
              <a:ext cx="2143139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Retrieval</a:t>
              </a:r>
              <a:endParaRPr lang="el-GR" sz="9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17939" y="2556742"/>
              <a:ext cx="321471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Access control</a:t>
              </a:r>
              <a:endParaRPr lang="el-GR" sz="1200" b="1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223973" y="717802"/>
              <a:ext cx="3469409" cy="11933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98306" y="523498"/>
              <a:ext cx="3147939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PHP </a:t>
              </a:r>
            </a:p>
            <a:p>
              <a:pPr algn="ctr"/>
              <a:r>
                <a:rPr lang="en-US" sz="1200" b="1" dirty="0"/>
                <a:t>application</a:t>
              </a:r>
              <a:endParaRPr lang="el-GR" sz="1200" b="1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1896067" y="1869738"/>
              <a:ext cx="3037902" cy="13711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01264" y="1818768"/>
              <a:ext cx="2495721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Certificate authority</a:t>
              </a:r>
              <a:endParaRPr lang="el-GR" sz="12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17819" y="3368269"/>
              <a:ext cx="4018388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dirty="0"/>
                <a:t>Security &amp; privacy</a:t>
              </a:r>
              <a:endParaRPr lang="el-GR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19173" y="3368269"/>
              <a:ext cx="212562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r>
                <a:rPr lang="en-US" sz="1200" dirty="0"/>
                <a:t>Database</a:t>
              </a:r>
              <a:endParaRPr lang="el-GR" sz="1200" dirty="0"/>
            </a:p>
          </p:txBody>
        </p:sp>
        <p:cxnSp>
          <p:nvCxnSpPr>
            <p:cNvPr id="124" name="Straight Arrow Connector 123"/>
            <p:cNvCxnSpPr>
              <a:endCxn id="109" idx="2"/>
            </p:cNvCxnSpPr>
            <p:nvPr/>
          </p:nvCxnSpPr>
          <p:spPr>
            <a:xfrm rot="16200000" flipV="1">
              <a:off x="7267654" y="4181512"/>
              <a:ext cx="1312743" cy="110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3460023" y="4211228"/>
              <a:ext cx="3470722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server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945" y="6129298"/>
              <a:ext cx="11201455" cy="1521629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000201" y="6843678"/>
              <a:ext cx="3053975" cy="13101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086542" y="19853748"/>
              <a:ext cx="2365611" cy="10632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15197" y="8629628"/>
              <a:ext cx="2404046" cy="17145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565" y="5343480"/>
              <a:ext cx="17073683" cy="170022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63103" y="6530293"/>
              <a:ext cx="416764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Battery consumption</a:t>
              </a:r>
              <a:endParaRPr lang="el-GR" sz="12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327086" y="8071096"/>
              <a:ext cx="107922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53825" y="9690489"/>
              <a:ext cx="36340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Wireless network</a:t>
              </a:r>
              <a:endParaRPr lang="el-GR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930218" y="11166437"/>
              <a:ext cx="4021394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Phone state listener</a:t>
              </a:r>
              <a:endParaRPr lang="el-GR" sz="12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475223" y="12680075"/>
              <a:ext cx="27820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App</a:t>
              </a:r>
              <a:endParaRPr lang="el-GR" sz="12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933194" y="15348289"/>
              <a:ext cx="385765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Streaming service</a:t>
              </a:r>
              <a:endParaRPr lang="el-GR" sz="12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144529" y="17845892"/>
              <a:ext cx="3265737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Other services</a:t>
              </a:r>
              <a:endParaRPr lang="el-GR" sz="12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899940" y="12121522"/>
              <a:ext cx="2911098" cy="84776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024165" y="16414591"/>
              <a:ext cx="3402155" cy="100191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29223" y="6738594"/>
              <a:ext cx="3140315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Back-end interface</a:t>
              </a:r>
              <a:endParaRPr lang="el-GR" sz="12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49313" y="9093907"/>
              <a:ext cx="199423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Monitor</a:t>
              </a:r>
              <a:endParaRPr lang="el-GR" sz="9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49578" y="12844470"/>
              <a:ext cx="1779977" cy="1214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426322" y="12980202"/>
              <a:ext cx="120896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QoE</a:t>
              </a:r>
              <a:endParaRPr lang="el-GR" sz="12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09177" y="16472091"/>
              <a:ext cx="25717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OrmLite</a:t>
              </a:r>
              <a:endParaRPr lang="el-GR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652091" y="19921117"/>
              <a:ext cx="126800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GUI</a:t>
              </a:r>
              <a:endParaRPr lang="el-GR" sz="9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2763102" y="662936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931105" y="13429770"/>
              <a:ext cx="2808494" cy="141496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953519" y="12150402"/>
              <a:ext cx="2836228" cy="89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GSM receiver</a:t>
              </a:r>
              <a:endParaRPr lang="el-GR" sz="11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382146" y="13380358"/>
              <a:ext cx="1928828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receiver</a:t>
              </a:r>
              <a:endParaRPr lang="el-GR" sz="12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-3392177" y="13951362"/>
              <a:ext cx="115007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213589" y="13344536"/>
              <a:ext cx="600158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3418552" y="14548573"/>
              <a:ext cx="3429028" cy="20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43473" y="12844470"/>
              <a:ext cx="372092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8072433" y="12545403"/>
              <a:ext cx="827510" cy="584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071640" y="8772507"/>
              <a:ext cx="1000924" cy="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6319247" y="9270981"/>
              <a:ext cx="225029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393772" y="7879529"/>
              <a:ext cx="192882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6319243" y="8843942"/>
              <a:ext cx="20389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680316" y="10737049"/>
              <a:ext cx="135732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6319249" y="10056799"/>
              <a:ext cx="20389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987820" y="14092987"/>
              <a:ext cx="3391081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Save traces</a:t>
              </a:r>
              <a:endParaRPr lang="el-GR" sz="12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979406" y="17942197"/>
              <a:ext cx="2428088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-785879" y="12344404"/>
              <a:ext cx="8143931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077682" y="14007344"/>
              <a:ext cx="4010043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Upload traces</a:t>
              </a:r>
              <a:endParaRPr lang="el-GR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429621" y="6776284"/>
              <a:ext cx="278903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Energy</a:t>
              </a:r>
              <a:endParaRPr lang="el-GR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652866" y="8214541"/>
              <a:ext cx="31343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Position</a:t>
              </a:r>
              <a:endParaRPr lang="el-GR" sz="9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609705" y="9236197"/>
              <a:ext cx="285752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RSSI(802.11)</a:t>
              </a:r>
              <a:endParaRPr lang="el-GR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429621" y="10674454"/>
              <a:ext cx="264320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 (GSM)</a:t>
              </a:r>
              <a:endParaRPr lang="el-GR" sz="12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4859412" y="18417427"/>
              <a:ext cx="855670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868077" y="18452749"/>
              <a:ext cx="927902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286349" y="17739900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287243" y="18668594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52687" y="19038158"/>
              <a:ext cx="160019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SQLite</a:t>
              </a:r>
              <a:endParaRPr lang="el-GR" sz="9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2763102" y="805812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12787339" y="971068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2787339" y="11210882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8358183" y="11415710"/>
              <a:ext cx="442915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12763102" y="12782518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786812" y="21252080"/>
              <a:ext cx="3286151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6286481" y="9699609"/>
              <a:ext cx="228601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8357391" y="9915512"/>
              <a:ext cx="429420" cy="7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8572497" y="10129826"/>
              <a:ext cx="4214842" cy="4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11930083" y="11634766"/>
              <a:ext cx="857256" cy="852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11930084" y="13206402"/>
              <a:ext cx="833019" cy="7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8501060" y="15130488"/>
              <a:ext cx="4214842" cy="3219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8715373" y="14844735"/>
              <a:ext cx="4071966" cy="933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flipH="1" flipV="1">
              <a:off x="8072437" y="13558850"/>
              <a:ext cx="858667" cy="5784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13926336" y="14147752"/>
              <a:ext cx="1357332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13938467" y="16769294"/>
              <a:ext cx="1333067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5636672" y="17567832"/>
              <a:ext cx="322604" cy="21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5400000">
              <a:off x="3214647" y="5772108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071640" y="22643477"/>
              <a:ext cx="3000396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feedback</a:t>
              </a:r>
              <a:endParaRPr lang="el-GR" sz="12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72103" y="10428463"/>
              <a:ext cx="2786082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Performance</a:t>
              </a:r>
            </a:p>
            <a:p>
              <a:pPr algn="ctr"/>
              <a:r>
                <a:rPr lang="en-US" sz="1200" dirty="0" smtClean="0"/>
                <a:t>estimator</a:t>
              </a:r>
              <a:endParaRPr lang="el-GR" sz="12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858911" y="22352218"/>
              <a:ext cx="3429026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10800000">
              <a:off x="4143341" y="4843414"/>
              <a:ext cx="37862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572497" y="8272438"/>
              <a:ext cx="42148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358183" y="6915116"/>
              <a:ext cx="44291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4452153" y="20345460"/>
              <a:ext cx="2620146" cy="3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4000465" y="17273626"/>
              <a:ext cx="61436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3" idx="0"/>
            </p:cNvCxnSpPr>
            <p:nvPr/>
          </p:nvCxnSpPr>
          <p:spPr>
            <a:xfrm flipV="1">
              <a:off x="3571838" y="20988406"/>
              <a:ext cx="793" cy="16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4616616" y="20268115"/>
              <a:ext cx="221458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QoE score</a:t>
              </a:r>
              <a:endParaRPr lang="el-GR" sz="1200" dirty="0"/>
            </a:p>
          </p:txBody>
        </p:sp>
      </p:grpSp>
      <p:sp>
        <p:nvSpPr>
          <p:cNvPr id="16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11/32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architecture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1475656" y="44624"/>
            <a:ext cx="6912768" cy="6804977"/>
            <a:chOff x="428565" y="342820"/>
            <a:chExt cx="17073683" cy="23246932"/>
          </a:xfrm>
        </p:grpSpPr>
        <p:sp>
          <p:nvSpPr>
            <p:cNvPr id="104" name="Rounded Rectangle 103"/>
            <p:cNvSpPr/>
            <p:nvPr/>
          </p:nvSpPr>
          <p:spPr>
            <a:xfrm>
              <a:off x="12715902" y="17926053"/>
              <a:ext cx="4143403" cy="8477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87339" y="15354286"/>
              <a:ext cx="4143404" cy="8477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862" y="11844338"/>
              <a:ext cx="3044679" cy="32964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42879" y="342820"/>
              <a:ext cx="16859368" cy="393795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428697" y="717805"/>
              <a:ext cx="3972642" cy="28128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143605" y="2337343"/>
              <a:ext cx="3549777" cy="11933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644199" y="717800"/>
              <a:ext cx="6111664" cy="272761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1046038" y="905332"/>
              <a:ext cx="2163744" cy="11080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3457070" y="878741"/>
              <a:ext cx="2759294" cy="1352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2413221" y="2357097"/>
              <a:ext cx="2972674" cy="9376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180733" y="1080794"/>
              <a:ext cx="1875244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Storing</a:t>
              </a:r>
              <a:endParaRPr lang="el-GR" sz="9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411678" y="769489"/>
              <a:ext cx="2884220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 smtClean="0"/>
                <a:t>PostgreSQL</a:t>
              </a:r>
            </a:p>
            <a:p>
              <a:pPr algn="ctr"/>
              <a:r>
                <a:rPr lang="en-US" sz="1200" b="1" dirty="0" smtClean="0"/>
                <a:t>Server</a:t>
              </a:r>
              <a:endParaRPr lang="en-US" sz="12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878126" y="2384304"/>
              <a:ext cx="2143139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Retrieval</a:t>
              </a:r>
              <a:endParaRPr lang="el-GR" sz="9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17939" y="2556742"/>
              <a:ext cx="321471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Access control</a:t>
              </a:r>
              <a:endParaRPr lang="el-GR" sz="1200" b="1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223973" y="717802"/>
              <a:ext cx="3469409" cy="11933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98306" y="523498"/>
              <a:ext cx="3147939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PHP </a:t>
              </a:r>
            </a:p>
            <a:p>
              <a:pPr algn="ctr"/>
              <a:r>
                <a:rPr lang="en-US" sz="1200" b="1" dirty="0"/>
                <a:t>application</a:t>
              </a:r>
              <a:endParaRPr lang="el-GR" sz="1200" b="1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1896067" y="1869738"/>
              <a:ext cx="3037902" cy="13711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01264" y="1818768"/>
              <a:ext cx="2495721" cy="1541261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b="1" dirty="0"/>
                <a:t>Certificate authority</a:t>
              </a:r>
              <a:endParaRPr lang="el-GR" sz="12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17819" y="3368269"/>
              <a:ext cx="4018388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200" dirty="0"/>
                <a:t>Security &amp; privacy</a:t>
              </a:r>
              <a:endParaRPr lang="el-GR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19173" y="3368269"/>
              <a:ext cx="2125620" cy="910412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r>
                <a:rPr lang="en-US" sz="1200" dirty="0"/>
                <a:t>Database</a:t>
              </a:r>
              <a:endParaRPr lang="el-GR" sz="1200" dirty="0"/>
            </a:p>
          </p:txBody>
        </p:sp>
        <p:cxnSp>
          <p:nvCxnSpPr>
            <p:cNvPr id="124" name="Straight Arrow Connector 123"/>
            <p:cNvCxnSpPr>
              <a:endCxn id="109" idx="2"/>
            </p:cNvCxnSpPr>
            <p:nvPr/>
          </p:nvCxnSpPr>
          <p:spPr>
            <a:xfrm rot="16200000" flipV="1">
              <a:off x="7267654" y="4181512"/>
              <a:ext cx="1312743" cy="110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3460023" y="4211228"/>
              <a:ext cx="3470722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server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945" y="6129298"/>
              <a:ext cx="11201455" cy="1521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000201" y="6843678"/>
              <a:ext cx="3053975" cy="13101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086542" y="19853748"/>
              <a:ext cx="2365611" cy="10632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15197" y="8629628"/>
              <a:ext cx="2404046" cy="17145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565" y="5343480"/>
              <a:ext cx="17073683" cy="170022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63103" y="6530293"/>
              <a:ext cx="416764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Battery consumption</a:t>
              </a:r>
              <a:endParaRPr lang="el-GR" sz="12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327086" y="8071096"/>
              <a:ext cx="107922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53825" y="9690489"/>
              <a:ext cx="36340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Wireless network</a:t>
              </a:r>
              <a:endParaRPr lang="el-GR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930218" y="11166437"/>
              <a:ext cx="4021394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Phone state listener</a:t>
              </a:r>
              <a:endParaRPr lang="el-GR" sz="12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475223" y="12680075"/>
              <a:ext cx="27820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App</a:t>
              </a:r>
              <a:endParaRPr lang="el-GR" sz="12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933194" y="15348289"/>
              <a:ext cx="385765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Streaming service</a:t>
              </a:r>
              <a:endParaRPr lang="el-GR" sz="12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144529" y="17845892"/>
              <a:ext cx="3265737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Other services</a:t>
              </a:r>
              <a:endParaRPr lang="el-GR" sz="12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899940" y="12121522"/>
              <a:ext cx="2911098" cy="84776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024165" y="16414591"/>
              <a:ext cx="3402155" cy="100191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29223" y="6738594"/>
              <a:ext cx="3140315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Back-end interface</a:t>
              </a:r>
              <a:endParaRPr lang="el-GR" sz="12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49313" y="9093907"/>
              <a:ext cx="199423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Monitor</a:t>
              </a:r>
              <a:endParaRPr lang="el-GR" sz="9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49578" y="12844470"/>
              <a:ext cx="1779977" cy="1214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426322" y="12980202"/>
              <a:ext cx="120896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QoE</a:t>
              </a:r>
              <a:endParaRPr lang="el-GR" sz="12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09177" y="16472091"/>
              <a:ext cx="257176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OrmLite</a:t>
              </a:r>
              <a:endParaRPr lang="el-GR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652091" y="19921117"/>
              <a:ext cx="126800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GUI</a:t>
              </a:r>
              <a:endParaRPr lang="el-GR" sz="9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2763102" y="662936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931105" y="13429770"/>
              <a:ext cx="2808494" cy="141496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953519" y="12150402"/>
              <a:ext cx="2836228" cy="89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GSM receiver</a:t>
              </a:r>
              <a:endParaRPr lang="el-GR" sz="11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382146" y="13380358"/>
              <a:ext cx="1928828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Sipdroid receiver</a:t>
              </a:r>
              <a:endParaRPr lang="el-GR" sz="12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-3392177" y="13951362"/>
              <a:ext cx="115007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213589" y="13344536"/>
              <a:ext cx="600158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3418552" y="14548573"/>
              <a:ext cx="3429028" cy="20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43473" y="12844470"/>
              <a:ext cx="372092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8072433" y="12545403"/>
              <a:ext cx="827510" cy="584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071640" y="8772507"/>
              <a:ext cx="1000924" cy="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6319247" y="9270981"/>
              <a:ext cx="225029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393772" y="7879529"/>
              <a:ext cx="192882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6319243" y="8843942"/>
              <a:ext cx="20389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680316" y="10737049"/>
              <a:ext cx="135732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6319249" y="10056799"/>
              <a:ext cx="20389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987820" y="14092987"/>
              <a:ext cx="3391081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Save traces</a:t>
              </a:r>
              <a:endParaRPr lang="el-GR" sz="12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979406" y="17942197"/>
              <a:ext cx="2428088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-785879" y="12344404"/>
              <a:ext cx="8143931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077682" y="14007344"/>
              <a:ext cx="4010043" cy="68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Upload traces</a:t>
              </a:r>
              <a:endParaRPr lang="el-GR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429621" y="6776284"/>
              <a:ext cx="2789039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Energy</a:t>
              </a:r>
              <a:endParaRPr lang="el-GR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652866" y="8214541"/>
              <a:ext cx="313434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Position</a:t>
              </a:r>
              <a:endParaRPr lang="el-GR" sz="9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609705" y="9236197"/>
              <a:ext cx="2857521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RSSI(802.11)</a:t>
              </a:r>
              <a:endParaRPr lang="el-GR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429621" y="10674454"/>
              <a:ext cx="2643205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RSSI (GSM)</a:t>
              </a:r>
              <a:endParaRPr lang="el-GR" sz="12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4859412" y="18417427"/>
              <a:ext cx="855670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868077" y="18452749"/>
              <a:ext cx="927902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286349" y="17739900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287243" y="18668594"/>
              <a:ext cx="1044781" cy="462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52687" y="19038158"/>
              <a:ext cx="1600198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SQLite</a:t>
              </a:r>
              <a:endParaRPr lang="el-GR" sz="9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2763102" y="805812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12787339" y="971068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2787339" y="11210882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8358183" y="11415710"/>
              <a:ext cx="442915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12763102" y="12782518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786812" y="21252080"/>
              <a:ext cx="3286151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6286481" y="9699609"/>
              <a:ext cx="228601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8357391" y="9915512"/>
              <a:ext cx="429420" cy="7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8572497" y="10129826"/>
              <a:ext cx="4214842" cy="4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11930083" y="11634766"/>
              <a:ext cx="857256" cy="852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11930084" y="13206402"/>
              <a:ext cx="833019" cy="7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8501060" y="15130488"/>
              <a:ext cx="4214842" cy="3219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8715373" y="14844735"/>
              <a:ext cx="4071966" cy="933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flipH="1" flipV="1">
              <a:off x="8072437" y="13558850"/>
              <a:ext cx="858667" cy="5784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13926336" y="14147752"/>
              <a:ext cx="1357332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13938467" y="16769294"/>
              <a:ext cx="1333067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5636672" y="17567832"/>
              <a:ext cx="322604" cy="21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5400000">
              <a:off x="3214647" y="5772108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071640" y="22643477"/>
              <a:ext cx="3000396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feedback</a:t>
              </a:r>
              <a:endParaRPr lang="el-GR" sz="12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72103" y="10428463"/>
              <a:ext cx="2786082" cy="15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Performance</a:t>
              </a:r>
            </a:p>
            <a:p>
              <a:pPr algn="ctr"/>
              <a:r>
                <a:rPr lang="en-US" sz="1200" dirty="0" smtClean="0"/>
                <a:t>estimator</a:t>
              </a:r>
              <a:endParaRPr lang="el-GR" sz="12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858911" y="22352218"/>
              <a:ext cx="3429026" cy="105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10800000">
              <a:off x="4143341" y="4843414"/>
              <a:ext cx="37862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572497" y="8272438"/>
              <a:ext cx="42148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358183" y="6915116"/>
              <a:ext cx="44291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4452153" y="20345460"/>
              <a:ext cx="2620146" cy="3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4000465" y="17273626"/>
              <a:ext cx="61436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3" idx="0"/>
            </p:cNvCxnSpPr>
            <p:nvPr/>
          </p:nvCxnSpPr>
          <p:spPr>
            <a:xfrm flipV="1">
              <a:off x="3571838" y="20988406"/>
              <a:ext cx="793" cy="16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4616616" y="20268115"/>
              <a:ext cx="2214580" cy="94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QoE score</a:t>
              </a:r>
              <a:endParaRPr lang="el-GR" sz="1200" dirty="0"/>
            </a:p>
          </p:txBody>
        </p:sp>
      </p:grpSp>
      <p:sp>
        <p:nvSpPr>
          <p:cNvPr id="16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11/32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U-map server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2526" y="1482435"/>
            <a:ext cx="8055539" cy="2563540"/>
            <a:chOff x="1130379" y="2204864"/>
            <a:chExt cx="6825996" cy="1349246"/>
          </a:xfrm>
        </p:grpSpPr>
        <p:sp>
          <p:nvSpPr>
            <p:cNvPr id="23" name="Rounded Rectangle 22"/>
            <p:cNvSpPr/>
            <p:nvPr/>
          </p:nvSpPr>
          <p:spPr>
            <a:xfrm>
              <a:off x="6401689" y="2353722"/>
              <a:ext cx="1117179" cy="3372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30379" y="2204864"/>
              <a:ext cx="6825996" cy="11527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48540" y="2314632"/>
              <a:ext cx="1608438" cy="8233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57505" y="2788712"/>
              <a:ext cx="1437229" cy="3493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79699" y="2314630"/>
              <a:ext cx="2474482" cy="7984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42395" y="2369526"/>
              <a:ext cx="876054" cy="3243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95938" y="2753779"/>
              <a:ext cx="1203572" cy="27446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94027" y="2371160"/>
              <a:ext cx="1167759" cy="269857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 smtClean="0"/>
                <a:t>PostgreSQL</a:t>
              </a:r>
              <a:endParaRPr lang="en-US" sz="1400" b="1" dirty="0"/>
            </a:p>
            <a:p>
              <a:pPr algn="ctr"/>
              <a:r>
                <a:rPr lang="en-US" sz="1400" b="1" dirty="0"/>
                <a:t>server</a:t>
              </a:r>
              <a:endParaRPr lang="el-GR" sz="14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90044" y="2314631"/>
              <a:ext cx="1404689" cy="3493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37768" y="2651832"/>
              <a:ext cx="1229981" cy="4013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3119" y="3160300"/>
              <a:ext cx="1260855" cy="156464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r>
                <a:rPr lang="en-US" sz="1400" dirty="0"/>
                <a:t>Security &amp; privacy</a:t>
              </a:r>
              <a:endParaRPr lang="el-GR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2610" y="3148718"/>
              <a:ext cx="757987" cy="156464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r>
                <a:rPr lang="en-US" sz="1400" dirty="0"/>
                <a:t>Database</a:t>
              </a:r>
              <a:endParaRPr lang="el-GR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9766" y="3375922"/>
              <a:ext cx="1405221" cy="178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server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9145" y="2442092"/>
              <a:ext cx="759246" cy="156464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/>
                <a:t>Storing</a:t>
              </a:r>
              <a:endParaRPr lang="el-GR" sz="9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3903" y="2821085"/>
              <a:ext cx="867711" cy="156464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/>
                <a:t>Retrieval</a:t>
              </a:r>
              <a:endParaRPr lang="el-GR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6713" y="2896884"/>
              <a:ext cx="1301567" cy="156464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/>
                <a:t>Access control</a:t>
              </a:r>
              <a:endParaRPr lang="el-GR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9252" y="2366598"/>
              <a:ext cx="1274533" cy="269857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/>
                <a:t>PHP </a:t>
              </a:r>
            </a:p>
            <a:p>
              <a:pPr algn="ctr"/>
              <a:r>
                <a:rPr lang="en-US" sz="1400" b="1" dirty="0"/>
                <a:t>application</a:t>
              </a:r>
              <a:endParaRPr lang="el-GR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47526" y="2707692"/>
              <a:ext cx="1010464" cy="269857"/>
            </a:xfrm>
            <a:prstGeom prst="rect">
              <a:avLst/>
            </a:prstGeom>
            <a:noFill/>
          </p:spPr>
          <p:txBody>
            <a:bodyPr wrap="square" lIns="81043" tIns="40522" rIns="81043" bIns="40522" rtlCol="0">
              <a:spAutoFit/>
            </a:bodyPr>
            <a:lstStyle/>
            <a:p>
              <a:pPr algn="ctr"/>
              <a:r>
                <a:rPr lang="en-US" sz="1400" b="1" dirty="0"/>
                <a:t>Certificate authority</a:t>
              </a:r>
              <a:endParaRPr lang="el-GR" sz="1400" b="1" dirty="0"/>
            </a:p>
          </p:txBody>
        </p:sp>
      </p:grpSp>
      <p:cxnSp>
        <p:nvCxnSpPr>
          <p:cNvPr id="25" name="Straight Arrow Connector 24"/>
          <p:cNvCxnSpPr>
            <a:endCxn id="28" idx="0"/>
          </p:cNvCxnSpPr>
          <p:nvPr/>
        </p:nvCxnSpPr>
        <p:spPr>
          <a:xfrm>
            <a:off x="4045739" y="3282635"/>
            <a:ext cx="13133" cy="22189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2826" y="5682734"/>
            <a:ext cx="1330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 client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30016" y="5501607"/>
            <a:ext cx="1657711" cy="6636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/>
            <a:endParaRPr lang="el-GR" sz="900" b="1" dirty="0"/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12/32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1"/>
            <a:ext cx="828092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n-US" dirty="0" smtClean="0"/>
              <a:t> </a:t>
            </a:r>
            <a:r>
              <a:rPr lang="en-US" sz="2200" dirty="0" smtClean="0"/>
              <a:t>Shannon’s law sets the limits on the achievable transmission rate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dirty="0" smtClean="0"/>
              <a:t>Technological advancements on spectral efficiency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MIMOs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Intelligent &amp; directional antennas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Channel assignment, topology control, MAC protocols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Cognitive radio networks (CRNs)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5589240"/>
            <a:ext cx="8352928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800" dirty="0" smtClean="0">
                <a:sym typeface="Wingdings"/>
              </a:rPr>
              <a:t>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New access markets &amp; service paradigms &amp; architectures</a:t>
            </a:r>
          </a:p>
          <a:p>
            <a:endParaRPr lang="el-GR" sz="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835292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   </a:t>
            </a:r>
          </a:p>
          <a:p>
            <a:r>
              <a:rPr lang="en-US" sz="2200" dirty="0" smtClean="0"/>
              <a:t>  By 2014 mobile data traffic over 3.6 </a:t>
            </a:r>
            <a:r>
              <a:rPr lang="en-US" sz="2200" dirty="0" err="1" smtClean="0"/>
              <a:t>exabytes</a:t>
            </a:r>
            <a:r>
              <a:rPr lang="en-US" sz="2200" dirty="0" smtClean="0"/>
              <a:t>/month worldwide </a:t>
            </a:r>
            <a:endParaRPr lang="en-US" sz="1000" dirty="0" smtClean="0"/>
          </a:p>
          <a:p>
            <a:r>
              <a:rPr lang="en-US" sz="2200" dirty="0" smtClean="0"/>
              <a:t>  Spectrum: a scarce resource of high economic value  (~1 trillion USD)</a:t>
            </a:r>
          </a:p>
          <a:p>
            <a:r>
              <a:rPr lang="en-US" sz="2200" dirty="0" smtClean="0"/>
              <a:t>  Constraints due to traditional spectrum allocation</a:t>
            </a:r>
          </a:p>
          <a:p>
            <a:endParaRPr lang="en-US" sz="2200" dirty="0" smtClean="0"/>
          </a:p>
          <a:p>
            <a:endParaRPr lang="el-GR" sz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EE62-66A1-4099-9663-68D1B0BC042B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81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6450535" y="4880380"/>
            <a:ext cx="1677575" cy="314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05" name="Rounded Rectangle 104"/>
          <p:cNvSpPr/>
          <p:nvPr/>
        </p:nvSpPr>
        <p:spPr>
          <a:xfrm>
            <a:off x="6479458" y="3926327"/>
            <a:ext cx="1677575" cy="3144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900" dirty="0" smtClean="0"/>
              <a:t>1</a:t>
            </a:r>
            <a:endParaRPr lang="el-GR" sz="900" dirty="0"/>
          </a:p>
        </p:txBody>
      </p:sp>
      <p:sp>
        <p:nvSpPr>
          <p:cNvPr id="106" name="Rounded Rectangle 105"/>
          <p:cNvSpPr/>
          <p:nvPr/>
        </p:nvSpPr>
        <p:spPr>
          <a:xfrm>
            <a:off x="3539037" y="2624235"/>
            <a:ext cx="1232725" cy="1222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26" name="Rounded Rectangle 125"/>
          <p:cNvSpPr/>
          <p:nvPr/>
        </p:nvSpPr>
        <p:spPr>
          <a:xfrm>
            <a:off x="1764893" y="504117"/>
            <a:ext cx="4535229" cy="56448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27" name="Rounded Rectangle 126"/>
          <p:cNvSpPr/>
          <p:nvPr/>
        </p:nvSpPr>
        <p:spPr>
          <a:xfrm>
            <a:off x="2111978" y="769132"/>
            <a:ext cx="1236489" cy="486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28" name="Rounded Rectangle 127"/>
          <p:cNvSpPr/>
          <p:nvPr/>
        </p:nvSpPr>
        <p:spPr>
          <a:xfrm>
            <a:off x="2146935" y="5595500"/>
            <a:ext cx="957785" cy="3944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29" name="Rounded Rectangle 128"/>
          <p:cNvSpPr/>
          <p:nvPr/>
        </p:nvSpPr>
        <p:spPr>
          <a:xfrm>
            <a:off x="2887319" y="1431669"/>
            <a:ext cx="973347" cy="6360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30" name="Rounded Rectangle 129"/>
          <p:cNvSpPr/>
          <p:nvPr/>
        </p:nvSpPr>
        <p:spPr>
          <a:xfrm>
            <a:off x="1475656" y="212601"/>
            <a:ext cx="6912768" cy="63073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31" name="TextBox 130"/>
          <p:cNvSpPr txBox="1"/>
          <p:nvPr/>
        </p:nvSpPr>
        <p:spPr>
          <a:xfrm>
            <a:off x="6412400" y="692696"/>
            <a:ext cx="183200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Battery consumption</a:t>
            </a:r>
            <a:endParaRPr lang="el-GR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102869" y="1224469"/>
            <a:ext cx="63748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GPS</a:t>
            </a:r>
            <a:endParaRPr lang="el-GR" sz="9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6516216" y="1863877"/>
            <a:ext cx="167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Wireless network</a:t>
            </a:r>
            <a:endParaRPr lang="el-GR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465299" y="2425062"/>
            <a:ext cx="170710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Phone state listener</a:t>
            </a:r>
            <a:endParaRPr lang="el-GR" sz="1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6660232" y="2977207"/>
            <a:ext cx="1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Sipdroid App</a:t>
            </a:r>
            <a:endParaRPr lang="el-GR" sz="1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6585341" y="3924102"/>
            <a:ext cx="156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Streaming service</a:t>
            </a:r>
            <a:endParaRPr lang="el-GR" sz="14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6588224" y="4869160"/>
            <a:ext cx="132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Other services</a:t>
            </a:r>
            <a:endParaRPr lang="el-GR" sz="1400" b="1" dirty="0"/>
          </a:p>
        </p:txBody>
      </p:sp>
      <p:sp>
        <p:nvSpPr>
          <p:cNvPr id="138" name="Rounded Rectangle 137"/>
          <p:cNvSpPr/>
          <p:nvPr/>
        </p:nvSpPr>
        <p:spPr>
          <a:xfrm>
            <a:off x="4905534" y="2727062"/>
            <a:ext cx="1178641" cy="3144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39" name="Rounded Rectangle 138"/>
          <p:cNvSpPr/>
          <p:nvPr/>
        </p:nvSpPr>
        <p:spPr>
          <a:xfrm>
            <a:off x="2526559" y="4319670"/>
            <a:ext cx="1377460" cy="37168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00"/>
          </a:p>
        </p:txBody>
      </p:sp>
      <p:sp>
        <p:nvSpPr>
          <p:cNvPr id="140" name="TextBox 139"/>
          <p:cNvSpPr txBox="1"/>
          <p:nvPr/>
        </p:nvSpPr>
        <p:spPr>
          <a:xfrm>
            <a:off x="2076418" y="745540"/>
            <a:ext cx="127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Back-end interface</a:t>
            </a:r>
            <a:endParaRPr lang="el-GR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972488" y="1609055"/>
            <a:ext cx="807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Monitor</a:t>
            </a:r>
            <a:endParaRPr lang="el-GR" sz="1400" b="1" dirty="0"/>
          </a:p>
        </p:txBody>
      </p:sp>
      <p:sp>
        <p:nvSpPr>
          <p:cNvPr id="142" name="Rounded Rectangle 141"/>
          <p:cNvSpPr/>
          <p:nvPr/>
        </p:nvSpPr>
        <p:spPr>
          <a:xfrm>
            <a:off x="3791971" y="2995256"/>
            <a:ext cx="720675" cy="4505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900"/>
          </a:p>
        </p:txBody>
      </p:sp>
      <p:sp>
        <p:nvSpPr>
          <p:cNvPr id="143" name="TextBox 142"/>
          <p:cNvSpPr txBox="1"/>
          <p:nvPr/>
        </p:nvSpPr>
        <p:spPr>
          <a:xfrm>
            <a:off x="3934172" y="3098283"/>
            <a:ext cx="489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QoE</a:t>
            </a:r>
            <a:endParaRPr lang="el-GR" sz="9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2699792" y="4361615"/>
            <a:ext cx="1041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OrmLite</a:t>
            </a:r>
            <a:endParaRPr lang="el-GR" sz="14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2339752" y="5661248"/>
            <a:ext cx="513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GUI</a:t>
            </a:r>
            <a:endParaRPr lang="el-GR" sz="1400" b="1" dirty="0"/>
          </a:p>
        </p:txBody>
      </p:sp>
      <p:sp>
        <p:nvSpPr>
          <p:cNvPr id="146" name="Rounded Rectangle 145"/>
          <p:cNvSpPr/>
          <p:nvPr/>
        </p:nvSpPr>
        <p:spPr>
          <a:xfrm>
            <a:off x="6469645" y="689628"/>
            <a:ext cx="1677575" cy="3144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47" name="Rounded Rectangle 146"/>
          <p:cNvSpPr/>
          <p:nvPr/>
        </p:nvSpPr>
        <p:spPr>
          <a:xfrm>
            <a:off x="4918152" y="3212386"/>
            <a:ext cx="1137099" cy="42886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48" name="TextBox 147"/>
          <p:cNvSpPr txBox="1"/>
          <p:nvPr/>
        </p:nvSpPr>
        <p:spPr>
          <a:xfrm>
            <a:off x="4860032" y="2708920"/>
            <a:ext cx="1262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GSM receiver</a:t>
            </a:r>
            <a:endParaRPr lang="el-GR" sz="14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031005" y="3165206"/>
            <a:ext cx="9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Sipdroid receiver</a:t>
            </a:r>
            <a:endParaRPr lang="el-GR" sz="1400" b="1" dirty="0"/>
          </a:p>
        </p:txBody>
      </p:sp>
      <p:cxnSp>
        <p:nvCxnSpPr>
          <p:cNvPr id="150" name="Straight Arrow Connector 149"/>
          <p:cNvCxnSpPr/>
          <p:nvPr/>
        </p:nvCxnSpPr>
        <p:spPr>
          <a:xfrm rot="5400000">
            <a:off x="123696" y="3405855"/>
            <a:ext cx="4266443" cy="64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5400000">
            <a:off x="1895243" y="3180753"/>
            <a:ext cx="2226419" cy="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H="1">
            <a:off x="2744371" y="3627077"/>
            <a:ext cx="1272072" cy="8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84621" y="2995256"/>
            <a:ext cx="150652" cy="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38" idx="1"/>
          </p:cNvCxnSpPr>
          <p:nvPr/>
        </p:nvCxnSpPr>
        <p:spPr>
          <a:xfrm rot="10800000" flipV="1">
            <a:off x="4570494" y="2884311"/>
            <a:ext cx="335041" cy="216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4587142" y="1484660"/>
            <a:ext cx="371314" cy="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6" name="Straight Arrow Connector 155"/>
          <p:cNvCxnSpPr/>
          <p:nvPr/>
        </p:nvCxnSpPr>
        <p:spPr>
          <a:xfrm rot="10800000">
            <a:off x="3860667" y="1669593"/>
            <a:ext cx="911097" cy="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328419" y="1153403"/>
            <a:ext cx="7155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>
            <a:off x="3860665" y="1511173"/>
            <a:ext cx="825523" cy="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434746" y="2213436"/>
            <a:ext cx="503528" cy="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0" name="Straight Arrow Connector 159"/>
          <p:cNvCxnSpPr/>
          <p:nvPr/>
        </p:nvCxnSpPr>
        <p:spPr>
          <a:xfrm rot="10800000">
            <a:off x="3860668" y="1961109"/>
            <a:ext cx="825521" cy="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1" name="TextBox 160"/>
          <p:cNvSpPr txBox="1"/>
          <p:nvPr/>
        </p:nvSpPr>
        <p:spPr>
          <a:xfrm rot="16200000">
            <a:off x="2537818" y="3328046"/>
            <a:ext cx="1257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Save traces</a:t>
            </a:r>
            <a:endParaRPr lang="el-GR" sz="1400" dirty="0"/>
          </a:p>
        </p:txBody>
      </p:sp>
      <p:sp>
        <p:nvSpPr>
          <p:cNvPr id="162" name="TextBox 161"/>
          <p:cNvSpPr txBox="1"/>
          <p:nvPr/>
        </p:nvSpPr>
        <p:spPr>
          <a:xfrm rot="16200000">
            <a:off x="1735487" y="4805608"/>
            <a:ext cx="90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Queries</a:t>
            </a:r>
            <a:endParaRPr lang="el-GR" sz="900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1122021" y="2809746"/>
            <a:ext cx="302116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 rot="16200000">
            <a:off x="1875385" y="3441574"/>
            <a:ext cx="134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Upload traces</a:t>
            </a:r>
            <a:endParaRPr lang="el-GR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4666914" y="764704"/>
            <a:ext cx="112922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</a:t>
            </a:r>
            <a:endParaRPr lang="el-GR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743131" y="1268760"/>
            <a:ext cx="126902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Position</a:t>
            </a:r>
            <a:endParaRPr lang="el-GR" sz="1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4788024" y="1753071"/>
            <a:ext cx="115694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RSSI(802.11)</a:t>
            </a:r>
            <a:endParaRPr lang="el-GR" sz="1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715112" y="2223735"/>
            <a:ext cx="107017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RSSI (GSM)</a:t>
            </a:r>
            <a:endParaRPr lang="el-GR" sz="1400" dirty="0"/>
          </a:p>
        </p:txBody>
      </p:sp>
      <p:cxnSp>
        <p:nvCxnSpPr>
          <p:cNvPr id="170" name="Straight Connector 169"/>
          <p:cNvCxnSpPr/>
          <p:nvPr/>
        </p:nvCxnSpPr>
        <p:spPr>
          <a:xfrm rot="5400000">
            <a:off x="3284117" y="5062665"/>
            <a:ext cx="31742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3693729" y="5075769"/>
            <a:ext cx="344225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3442469" y="4811322"/>
            <a:ext cx="423009" cy="1715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00"/>
          </a:p>
        </p:txBody>
      </p:sp>
      <p:sp>
        <p:nvSpPr>
          <p:cNvPr id="173" name="Oval 172"/>
          <p:cNvSpPr/>
          <p:nvPr/>
        </p:nvSpPr>
        <p:spPr>
          <a:xfrm>
            <a:off x="3442830" y="5155841"/>
            <a:ext cx="423009" cy="1715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00"/>
          </a:p>
        </p:txBody>
      </p:sp>
      <p:sp>
        <p:nvSpPr>
          <p:cNvPr id="174" name="TextBox 173"/>
          <p:cNvSpPr txBox="1"/>
          <p:nvPr/>
        </p:nvSpPr>
        <p:spPr>
          <a:xfrm>
            <a:off x="3330389" y="5301208"/>
            <a:ext cx="73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SQLite</a:t>
            </a:r>
            <a:endParaRPr lang="el-GR" sz="1400" b="1" dirty="0"/>
          </a:p>
        </p:txBody>
      </p:sp>
      <p:sp>
        <p:nvSpPr>
          <p:cNvPr id="175" name="Rounded Rectangle 174"/>
          <p:cNvSpPr/>
          <p:nvPr/>
        </p:nvSpPr>
        <p:spPr>
          <a:xfrm>
            <a:off x="6469645" y="1219657"/>
            <a:ext cx="1677575" cy="3144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76" name="Rounded Rectangle 175"/>
          <p:cNvSpPr/>
          <p:nvPr/>
        </p:nvSpPr>
        <p:spPr>
          <a:xfrm>
            <a:off x="6479458" y="1832710"/>
            <a:ext cx="1677575" cy="3144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77" name="Rounded Rectangle 176"/>
          <p:cNvSpPr/>
          <p:nvPr/>
        </p:nvSpPr>
        <p:spPr>
          <a:xfrm>
            <a:off x="6479458" y="2389241"/>
            <a:ext cx="1677575" cy="3144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cxnSp>
        <p:nvCxnSpPr>
          <p:cNvPr id="178" name="Straight Connector 177"/>
          <p:cNvCxnSpPr/>
          <p:nvPr/>
        </p:nvCxnSpPr>
        <p:spPr>
          <a:xfrm rot="10800000">
            <a:off x="4686188" y="2465227"/>
            <a:ext cx="1793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9" name="Rounded Rectangle 178"/>
          <p:cNvSpPr/>
          <p:nvPr/>
        </p:nvSpPr>
        <p:spPr>
          <a:xfrm>
            <a:off x="6469645" y="2972274"/>
            <a:ext cx="1677575" cy="3144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l-GR" sz="900"/>
          </a:p>
        </p:txBody>
      </p:sp>
      <p:sp>
        <p:nvSpPr>
          <p:cNvPr id="180" name="TextBox 179"/>
          <p:cNvSpPr txBox="1"/>
          <p:nvPr/>
        </p:nvSpPr>
        <p:spPr>
          <a:xfrm>
            <a:off x="4859731" y="6175433"/>
            <a:ext cx="1330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U-map client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rot="10800000">
            <a:off x="3847401" y="1828602"/>
            <a:ext cx="925559" cy="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4693148" y="1908682"/>
            <a:ext cx="159303" cy="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3" name="Straight Connector 182"/>
          <p:cNvCxnSpPr>
            <a:endCxn id="176" idx="1"/>
          </p:cNvCxnSpPr>
          <p:nvPr/>
        </p:nvCxnSpPr>
        <p:spPr>
          <a:xfrm>
            <a:off x="4772959" y="1988200"/>
            <a:ext cx="1706499" cy="1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4" name="Straight Arrow Connector 183"/>
          <p:cNvCxnSpPr>
            <a:stCxn id="177" idx="1"/>
          </p:cNvCxnSpPr>
          <p:nvPr/>
        </p:nvCxnSpPr>
        <p:spPr>
          <a:xfrm rot="10800000" flipV="1">
            <a:off x="6132374" y="2546490"/>
            <a:ext cx="347085" cy="316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79" idx="1"/>
          </p:cNvCxnSpPr>
          <p:nvPr/>
        </p:nvCxnSpPr>
        <p:spPr>
          <a:xfrm rot="10800000" flipV="1">
            <a:off x="6132374" y="3129523"/>
            <a:ext cx="337272" cy="263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04" idx="1"/>
          </p:cNvCxnSpPr>
          <p:nvPr/>
        </p:nvCxnSpPr>
        <p:spPr>
          <a:xfrm rot="10800000">
            <a:off x="4744036" y="3843304"/>
            <a:ext cx="1706499" cy="1194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05" idx="1"/>
          </p:cNvCxnSpPr>
          <p:nvPr/>
        </p:nvCxnSpPr>
        <p:spPr>
          <a:xfrm rot="10800000">
            <a:off x="4830807" y="3737298"/>
            <a:ext cx="1648652" cy="346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47" idx="1"/>
          </p:cNvCxnSpPr>
          <p:nvPr/>
        </p:nvCxnSpPr>
        <p:spPr>
          <a:xfrm rot="10800000">
            <a:off x="4570494" y="3260271"/>
            <a:ext cx="347659" cy="166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 rot="16200000">
            <a:off x="6963625" y="3468427"/>
            <a:ext cx="503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 . . </a:t>
            </a:r>
            <a:endParaRPr lang="el-GR" sz="1000" b="1" dirty="0"/>
          </a:p>
        </p:txBody>
      </p:sp>
      <p:sp>
        <p:nvSpPr>
          <p:cNvPr id="190" name="TextBox 189"/>
          <p:cNvSpPr txBox="1"/>
          <p:nvPr/>
        </p:nvSpPr>
        <p:spPr>
          <a:xfrm rot="16200000">
            <a:off x="6968126" y="4440945"/>
            <a:ext cx="494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 . . </a:t>
            </a:r>
            <a:endParaRPr lang="el-GR" sz="1000" b="1" dirty="0"/>
          </a:p>
        </p:txBody>
      </p:sp>
      <p:cxnSp>
        <p:nvCxnSpPr>
          <p:cNvPr id="191" name="Straight Connector 190"/>
          <p:cNvCxnSpPr>
            <a:endCxn id="172" idx="0"/>
          </p:cNvCxnSpPr>
          <p:nvPr/>
        </p:nvCxnSpPr>
        <p:spPr>
          <a:xfrm rot="16200000" flipH="1">
            <a:off x="3589776" y="4747125"/>
            <a:ext cx="119677" cy="8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3" name="TextBox 192"/>
          <p:cNvSpPr txBox="1"/>
          <p:nvPr/>
        </p:nvSpPr>
        <p:spPr>
          <a:xfrm>
            <a:off x="2051720" y="6525344"/>
            <a:ext cx="131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User feedback</a:t>
            </a:r>
            <a:endParaRPr lang="el-GR" sz="1400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3558164" y="2132856"/>
            <a:ext cx="112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Performance</a:t>
            </a:r>
          </a:p>
          <a:p>
            <a:pPr algn="ctr"/>
            <a:r>
              <a:rPr lang="en-US" sz="1400" dirty="0" smtClean="0"/>
              <a:t>estimator</a:t>
            </a:r>
            <a:endParaRPr lang="el-GR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6862121" y="6522361"/>
            <a:ext cx="152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device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>
            <a:off x="4772959" y="1299162"/>
            <a:ext cx="1706499" cy="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686188" y="795634"/>
            <a:ext cx="1793270" cy="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28" idx="3"/>
          </p:cNvCxnSpPr>
          <p:nvPr/>
        </p:nvCxnSpPr>
        <p:spPr>
          <a:xfrm flipV="1">
            <a:off x="3104720" y="5777911"/>
            <a:ext cx="1060841" cy="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5400000" flipH="1" flipV="1">
            <a:off x="3025998" y="4638321"/>
            <a:ext cx="2279127" cy="6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 flipV="1">
            <a:off x="2678420" y="5983366"/>
            <a:ext cx="51802" cy="6139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3153230" y="5733256"/>
            <a:ext cx="96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QoE score</a:t>
            </a:r>
            <a:endParaRPr lang="el-GR" sz="1400" dirty="0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2261177" y="-17785"/>
            <a:ext cx="6567" cy="7770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83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client</a:t>
            </a:r>
            <a:endParaRPr lang="el-GR" dirty="0"/>
          </a:p>
        </p:txBody>
      </p:sp>
      <p:sp>
        <p:nvSpPr>
          <p:cNvPr id="8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13/32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475656" y="212601"/>
            <a:ext cx="6912768" cy="6648314"/>
            <a:chOff x="428565" y="5343480"/>
            <a:chExt cx="17073683" cy="17921350"/>
          </a:xfrm>
        </p:grpSpPr>
        <p:sp>
          <p:nvSpPr>
            <p:cNvPr id="104" name="Rounded Rectangle 103"/>
            <p:cNvSpPr/>
            <p:nvPr/>
          </p:nvSpPr>
          <p:spPr>
            <a:xfrm>
              <a:off x="12715902" y="17926053"/>
              <a:ext cx="4143403" cy="8477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87339" y="15354286"/>
              <a:ext cx="4143404" cy="8477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862" y="11844338"/>
              <a:ext cx="3044679" cy="32964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945" y="6129298"/>
              <a:ext cx="11201455" cy="1521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000201" y="6843678"/>
              <a:ext cx="3053975" cy="13101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086542" y="19853748"/>
              <a:ext cx="2365611" cy="10632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15197" y="8629628"/>
              <a:ext cx="2404046" cy="17145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565" y="5343480"/>
              <a:ext cx="17073683" cy="170022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621713" y="6637635"/>
              <a:ext cx="4524833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Battery consumption</a:t>
              </a:r>
              <a:endParaRPr lang="el-GR" sz="14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327086" y="8071095"/>
              <a:ext cx="1574504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878126" y="9794698"/>
              <a:ext cx="413411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Wireless network</a:t>
              </a:r>
              <a:endParaRPr lang="el-GR" sz="14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752367" y="11307441"/>
              <a:ext cx="4216329" cy="829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Phone state listener</a:t>
              </a:r>
              <a:endParaRPr lang="el-GR" sz="14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33827" y="12795816"/>
              <a:ext cx="331038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App</a:t>
              </a:r>
              <a:endParaRPr lang="el-GR" sz="14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3048856" y="15348289"/>
              <a:ext cx="385765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Streaming service</a:t>
              </a:r>
              <a:endParaRPr lang="el-GR" sz="14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055976" y="17895809"/>
              <a:ext cx="3265737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Other services</a:t>
              </a:r>
              <a:endParaRPr lang="el-GR" sz="14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899940" y="12121520"/>
              <a:ext cx="2911097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024165" y="16414591"/>
              <a:ext cx="3402155" cy="100191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12373" y="6780083"/>
              <a:ext cx="3140315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Back-end interface</a:t>
              </a:r>
              <a:endParaRPr lang="el-GR" sz="1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25555" y="9107794"/>
              <a:ext cx="1994238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Monitor</a:t>
              </a:r>
              <a:endParaRPr lang="el-GR" sz="14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49578" y="12844470"/>
              <a:ext cx="1779977" cy="1214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00796" y="13122192"/>
              <a:ext cx="120896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QoE</a:t>
              </a:r>
              <a:endParaRPr lang="el-GR" sz="9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52030" y="16527659"/>
              <a:ext cx="2571769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OrmLite</a:t>
              </a:r>
              <a:endParaRPr lang="el-GR" sz="14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562775" y="20030980"/>
              <a:ext cx="1268000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GUI</a:t>
              </a:r>
              <a:endParaRPr lang="el-GR" sz="14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2763102" y="6629364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931106" y="13429771"/>
              <a:ext cx="2808493" cy="115604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787556" y="12072616"/>
              <a:ext cx="3119444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GSM receiver</a:t>
              </a:r>
              <a:endParaRPr lang="el-GR" sz="14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209838" y="13302591"/>
              <a:ext cx="2251023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receiver</a:t>
              </a:r>
              <a:endParaRPr lang="el-GR" sz="14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-3392177" y="13951362"/>
              <a:ext cx="115007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213589" y="13344536"/>
              <a:ext cx="6001586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3418552" y="14548573"/>
              <a:ext cx="3429028" cy="20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43473" y="12844470"/>
              <a:ext cx="372092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8072432" y="12545404"/>
              <a:ext cx="827509" cy="584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071640" y="8772507"/>
              <a:ext cx="1000924" cy="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6319247" y="9270981"/>
              <a:ext cx="225029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393772" y="7879529"/>
              <a:ext cx="1928824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6319243" y="8843942"/>
              <a:ext cx="20389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680316" y="10737049"/>
              <a:ext cx="135732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6319249" y="10056799"/>
              <a:ext cx="203893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909980" y="13776286"/>
              <a:ext cx="3391081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Save traces</a:t>
              </a:r>
              <a:endParaRPr lang="el-GR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968645" y="17759237"/>
              <a:ext cx="2428088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-785879" y="12344404"/>
              <a:ext cx="8143931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264479" y="14082315"/>
              <a:ext cx="3614928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Upload traces</a:t>
              </a:r>
              <a:endParaRPr lang="el-GR" sz="1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310578" y="6831742"/>
              <a:ext cx="2789039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Energy</a:t>
              </a:r>
              <a:endParaRPr lang="el-GR" sz="1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498825" y="8190487"/>
              <a:ext cx="313434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Position</a:t>
              </a:r>
              <a:endParaRPr lang="el-GR" sz="14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609705" y="9496007"/>
              <a:ext cx="285752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RSSI(802.11)</a:t>
              </a:r>
              <a:endParaRPr lang="el-GR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429621" y="10764740"/>
              <a:ext cx="264320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 (GSM)</a:t>
              </a:r>
              <a:endParaRPr lang="el-GR" sz="14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4859412" y="18417427"/>
              <a:ext cx="855670" cy="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868077" y="18452749"/>
              <a:ext cx="927902" cy="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286349" y="17739900"/>
              <a:ext cx="1044781" cy="462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287243" y="18668594"/>
              <a:ext cx="1044781" cy="462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09526" y="19060448"/>
              <a:ext cx="1821670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SQLite</a:t>
              </a:r>
              <a:endParaRPr lang="el-GR" sz="14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2763102" y="8058124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12787339" y="9710684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2787339" y="11210882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8358183" y="11415710"/>
              <a:ext cx="4429156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12763102" y="12782518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786812" y="21417029"/>
              <a:ext cx="3286151" cy="91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6286481" y="9699609"/>
              <a:ext cx="2286016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8357391" y="9915512"/>
              <a:ext cx="429420" cy="7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8572497" y="10129826"/>
              <a:ext cx="4214842" cy="47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11930083" y="11634766"/>
              <a:ext cx="857256" cy="852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11930084" y="13206402"/>
              <a:ext cx="833019" cy="7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8501060" y="15130488"/>
              <a:ext cx="4214842" cy="3219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8715373" y="14844735"/>
              <a:ext cx="4071966" cy="933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rot="10800000">
              <a:off x="8072432" y="13558850"/>
              <a:ext cx="858675" cy="4489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13926336" y="14147752"/>
              <a:ext cx="1357332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13938467" y="16769294"/>
              <a:ext cx="1333067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5636672" y="17567832"/>
              <a:ext cx="322604" cy="21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851372" y="22360258"/>
              <a:ext cx="3257878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User feedback</a:t>
              </a:r>
              <a:endParaRPr lang="el-GR" sz="14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72103" y="10519764"/>
              <a:ext cx="2786082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Performance</a:t>
              </a:r>
            </a:p>
            <a:p>
              <a:pPr algn="ctr"/>
              <a:r>
                <a:rPr lang="en-US" sz="1400" dirty="0" smtClean="0"/>
                <a:t>estimator</a:t>
              </a:r>
              <a:endParaRPr lang="el-GR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732468" y="22352216"/>
              <a:ext cx="3769780" cy="91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8572497" y="8272438"/>
              <a:ext cx="421484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358183" y="6915116"/>
              <a:ext cx="442915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4452153" y="20345460"/>
              <a:ext cx="2620146" cy="3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4000465" y="17273626"/>
              <a:ext cx="61436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3399243" y="20899289"/>
              <a:ext cx="127945" cy="1655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4571966" y="20225086"/>
              <a:ext cx="2393174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QoE score</a:t>
              </a:r>
              <a:endParaRPr lang="el-GR" sz="1400" dirty="0"/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261177" y="-17785"/>
            <a:ext cx="6567" cy="7770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83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client</a:t>
            </a:r>
            <a:endParaRPr lang="el-GR" dirty="0"/>
          </a:p>
        </p:txBody>
      </p:sp>
      <p:sp>
        <p:nvSpPr>
          <p:cNvPr id="8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13/32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475656" y="212601"/>
            <a:ext cx="6912768" cy="6648314"/>
            <a:chOff x="428565" y="5343480"/>
            <a:chExt cx="17073683" cy="17921350"/>
          </a:xfrm>
        </p:grpSpPr>
        <p:sp>
          <p:nvSpPr>
            <p:cNvPr id="104" name="Rounded Rectangle 103"/>
            <p:cNvSpPr/>
            <p:nvPr/>
          </p:nvSpPr>
          <p:spPr>
            <a:xfrm>
              <a:off x="12715902" y="17926053"/>
              <a:ext cx="4143403" cy="8477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87339" y="15354286"/>
              <a:ext cx="4143404" cy="8477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862" y="11844338"/>
              <a:ext cx="3044679" cy="32964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945" y="6129298"/>
              <a:ext cx="11201455" cy="1521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000201" y="6843678"/>
              <a:ext cx="3053975" cy="13101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086542" y="19853748"/>
              <a:ext cx="2365611" cy="1063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15197" y="8629628"/>
              <a:ext cx="2404046" cy="17145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565" y="5343480"/>
              <a:ext cx="17073683" cy="170022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621713" y="6637635"/>
              <a:ext cx="4524833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Battery consumption</a:t>
              </a:r>
              <a:endParaRPr lang="el-GR" sz="14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327086" y="8071095"/>
              <a:ext cx="1574504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878126" y="9794698"/>
              <a:ext cx="413411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Wireless network</a:t>
              </a:r>
              <a:endParaRPr lang="el-GR" sz="14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752367" y="11307441"/>
              <a:ext cx="4216329" cy="829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Phone state listener</a:t>
              </a:r>
              <a:endParaRPr lang="el-GR" sz="14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33827" y="12795816"/>
              <a:ext cx="3310385" cy="829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App</a:t>
              </a:r>
              <a:endParaRPr lang="el-GR" sz="14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3048856" y="15348289"/>
              <a:ext cx="385765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Streaming service</a:t>
              </a:r>
              <a:endParaRPr lang="el-GR" sz="14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055976" y="17895809"/>
              <a:ext cx="3265737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Other services</a:t>
              </a:r>
              <a:endParaRPr lang="el-GR" sz="14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899940" y="12121520"/>
              <a:ext cx="2911097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024165" y="16414591"/>
              <a:ext cx="3402155" cy="100191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12373" y="6780083"/>
              <a:ext cx="3140315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Back-end interface</a:t>
              </a:r>
              <a:endParaRPr lang="el-GR" sz="1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25555" y="9107794"/>
              <a:ext cx="1994238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Monitor</a:t>
              </a:r>
              <a:endParaRPr lang="el-GR" sz="14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49578" y="12844470"/>
              <a:ext cx="1779977" cy="1214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00796" y="13122192"/>
              <a:ext cx="120896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QoE</a:t>
              </a:r>
              <a:endParaRPr lang="el-GR" sz="9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52030" y="16527659"/>
              <a:ext cx="2571769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OrmLite</a:t>
              </a:r>
              <a:endParaRPr lang="el-GR" sz="14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562775" y="20030980"/>
              <a:ext cx="1268000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GUI</a:t>
              </a:r>
              <a:endParaRPr lang="el-GR" sz="14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2763102" y="662936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931106" y="13429771"/>
              <a:ext cx="2808493" cy="1156049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787556" y="12072616"/>
              <a:ext cx="3119444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GSM receiver</a:t>
              </a:r>
              <a:endParaRPr lang="el-GR" sz="14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209838" y="13302591"/>
              <a:ext cx="2251023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receiver</a:t>
              </a:r>
              <a:endParaRPr lang="el-GR" sz="14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-3392177" y="13951362"/>
              <a:ext cx="115007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213589" y="13344536"/>
              <a:ext cx="600158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3418552" y="14548573"/>
              <a:ext cx="3429028" cy="208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43473" y="12844470"/>
              <a:ext cx="372092" cy="15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8072432" y="12545404"/>
              <a:ext cx="827509" cy="58481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8071640" y="8772507"/>
              <a:ext cx="1000924" cy="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6319247" y="9270981"/>
              <a:ext cx="225029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393772" y="7879529"/>
              <a:ext cx="192882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6319243" y="8843942"/>
              <a:ext cx="20389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680316" y="10737049"/>
              <a:ext cx="135732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6319249" y="10056799"/>
              <a:ext cx="20389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909980" y="13776286"/>
              <a:ext cx="3391081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Save traces</a:t>
              </a:r>
              <a:endParaRPr lang="el-GR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968645" y="17759237"/>
              <a:ext cx="2428088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-785879" y="12344404"/>
              <a:ext cx="8143931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264479" y="14082315"/>
              <a:ext cx="3614928" cy="76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Upload traces</a:t>
              </a:r>
              <a:endParaRPr lang="el-GR" sz="1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310578" y="6831742"/>
              <a:ext cx="2789039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Energy</a:t>
              </a:r>
              <a:endParaRPr lang="el-GR" sz="1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498825" y="8190487"/>
              <a:ext cx="313434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Position</a:t>
              </a:r>
              <a:endParaRPr lang="el-GR" sz="14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609705" y="9496007"/>
              <a:ext cx="2857521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RSSI(802.11)</a:t>
              </a:r>
              <a:endParaRPr lang="el-GR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429621" y="10764740"/>
              <a:ext cx="2643205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 (GSM)</a:t>
              </a:r>
              <a:endParaRPr lang="el-GR" sz="14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4859412" y="18417427"/>
              <a:ext cx="855670" cy="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868077" y="18452749"/>
              <a:ext cx="927902" cy="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286349" y="17739900"/>
              <a:ext cx="1044781" cy="462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287243" y="18668594"/>
              <a:ext cx="1044781" cy="462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09526" y="19060448"/>
              <a:ext cx="1821670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SQLite</a:t>
              </a:r>
              <a:endParaRPr lang="el-GR" sz="14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2763102" y="805812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12787339" y="9710684"/>
              <a:ext cx="4143404" cy="84777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2787339" y="11210882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8358183" y="11415710"/>
              <a:ext cx="442915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12763102" y="12782518"/>
              <a:ext cx="4143404" cy="84777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786812" y="21417029"/>
              <a:ext cx="3286151" cy="91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6286481" y="9699609"/>
              <a:ext cx="228601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8357391" y="9915512"/>
              <a:ext cx="429420" cy="7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8572497" y="10129826"/>
              <a:ext cx="4214842" cy="4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11930083" y="11634766"/>
              <a:ext cx="857256" cy="8525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11930084" y="13206402"/>
              <a:ext cx="833019" cy="7096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8501060" y="15130488"/>
              <a:ext cx="4214842" cy="3219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8715373" y="14844735"/>
              <a:ext cx="4071966" cy="933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rot="10800000">
              <a:off x="8072432" y="13558850"/>
              <a:ext cx="858675" cy="4489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13926336" y="14147752"/>
              <a:ext cx="1357332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13938467" y="16769294"/>
              <a:ext cx="1333067" cy="60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5636672" y="17567832"/>
              <a:ext cx="322604" cy="215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851372" y="22360258"/>
              <a:ext cx="3257878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User feedback</a:t>
              </a:r>
              <a:endParaRPr lang="el-GR" sz="14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72103" y="10519764"/>
              <a:ext cx="2786082" cy="14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Performance</a:t>
              </a:r>
            </a:p>
            <a:p>
              <a:pPr algn="ctr"/>
              <a:r>
                <a:rPr lang="en-US" sz="1400" dirty="0" smtClean="0"/>
                <a:t>estimator</a:t>
              </a:r>
              <a:endParaRPr lang="el-GR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732468" y="22352216"/>
              <a:ext cx="3769780" cy="91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8572497" y="8272438"/>
              <a:ext cx="42148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358183" y="6915116"/>
              <a:ext cx="44291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4452153" y="20345460"/>
              <a:ext cx="2620146" cy="398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4000465" y="17273626"/>
              <a:ext cx="614366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3399243" y="20899289"/>
              <a:ext cx="127945" cy="16550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4571966" y="20225086"/>
              <a:ext cx="2391828" cy="8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QoE score</a:t>
              </a:r>
              <a:endParaRPr lang="el-GR" sz="1400" dirty="0"/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261177" y="-17785"/>
            <a:ext cx="6567" cy="7770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83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client</a:t>
            </a:r>
            <a:endParaRPr lang="el-GR" dirty="0"/>
          </a:p>
        </p:txBody>
      </p:sp>
      <p:sp>
        <p:nvSpPr>
          <p:cNvPr id="8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13/32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5656" y="-17785"/>
            <a:ext cx="6912768" cy="6878700"/>
            <a:chOff x="1475656" y="-17785"/>
            <a:chExt cx="6912768" cy="6878700"/>
          </a:xfrm>
        </p:grpSpPr>
        <p:sp>
          <p:nvSpPr>
            <p:cNvPr id="104" name="Rounded Rectangle 103"/>
            <p:cNvSpPr/>
            <p:nvPr/>
          </p:nvSpPr>
          <p:spPr>
            <a:xfrm>
              <a:off x="6450535" y="4880380"/>
              <a:ext cx="1677575" cy="3144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479458" y="3926327"/>
              <a:ext cx="1677575" cy="3144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539037" y="2624235"/>
              <a:ext cx="1232725" cy="12228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764893" y="504117"/>
              <a:ext cx="4535229" cy="564481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111978" y="769132"/>
              <a:ext cx="1236489" cy="4860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146935" y="5595500"/>
              <a:ext cx="957785" cy="3944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2887319" y="1431669"/>
              <a:ext cx="973347" cy="6360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1475656" y="212601"/>
              <a:ext cx="6912768" cy="63073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412400" y="692696"/>
              <a:ext cx="1832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Battery consumption</a:t>
              </a:r>
              <a:endParaRPr lang="el-GR" sz="14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102869" y="1224469"/>
              <a:ext cx="637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16216" y="1863877"/>
              <a:ext cx="1673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Wireless network</a:t>
              </a:r>
              <a:endParaRPr lang="el-GR" sz="14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465299" y="2425062"/>
              <a:ext cx="17071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Phone state listener</a:t>
              </a:r>
              <a:endParaRPr lang="el-GR" sz="14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660232" y="2977207"/>
              <a:ext cx="1340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App</a:t>
              </a:r>
              <a:endParaRPr lang="el-GR" sz="14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85341" y="3924102"/>
              <a:ext cx="1561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Streaming service</a:t>
              </a:r>
              <a:endParaRPr lang="el-GR" sz="14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88224" y="4869160"/>
              <a:ext cx="1322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Other services</a:t>
              </a:r>
              <a:endParaRPr lang="el-GR" sz="14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4905534" y="2727062"/>
              <a:ext cx="1178641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2526559" y="4319670"/>
              <a:ext cx="1377460" cy="37168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77248" y="745540"/>
              <a:ext cx="12714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Back-end interface</a:t>
              </a:r>
              <a:endParaRPr lang="el-GR" sz="1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972488" y="1609055"/>
              <a:ext cx="80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Monitor</a:t>
              </a:r>
              <a:endParaRPr lang="el-GR" sz="14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791971" y="2995256"/>
              <a:ext cx="720675" cy="4505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34172" y="3098283"/>
              <a:ext cx="489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QoE</a:t>
              </a:r>
              <a:endParaRPr lang="el-GR" sz="9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99792" y="4361615"/>
              <a:ext cx="1041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OrmLite</a:t>
              </a:r>
              <a:endParaRPr lang="el-GR" sz="14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339752" y="5661248"/>
              <a:ext cx="513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GUI</a:t>
              </a:r>
              <a:endParaRPr lang="el-GR" sz="14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6469645" y="689628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918152" y="3212386"/>
              <a:ext cx="1137099" cy="42886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60032" y="2708920"/>
              <a:ext cx="1262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GSM receiver</a:t>
              </a:r>
              <a:endParaRPr lang="el-GR" sz="14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031005" y="3165206"/>
              <a:ext cx="91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receiver</a:t>
              </a:r>
              <a:endParaRPr lang="el-GR" sz="14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123696" y="3405855"/>
              <a:ext cx="4266443" cy="64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895243" y="3180753"/>
              <a:ext cx="2226419" cy="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2744371" y="3627077"/>
              <a:ext cx="1272072" cy="84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84621" y="2995256"/>
              <a:ext cx="150652" cy="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4570494" y="2884311"/>
              <a:ext cx="335041" cy="2169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4587142" y="1484660"/>
              <a:ext cx="371314" cy="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3860667" y="1669593"/>
              <a:ext cx="911097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4328419" y="1153403"/>
              <a:ext cx="71553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3860665" y="1511173"/>
              <a:ext cx="825523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4434746" y="2213436"/>
              <a:ext cx="503528" cy="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3860668" y="1961109"/>
              <a:ext cx="825521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537818" y="3328046"/>
              <a:ext cx="1257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Save traces</a:t>
              </a:r>
              <a:endParaRPr lang="el-GR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735487" y="4805608"/>
              <a:ext cx="900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1122021" y="2809746"/>
              <a:ext cx="3021168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875385" y="3441574"/>
              <a:ext cx="134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Upload traces</a:t>
              </a:r>
              <a:endParaRPr lang="el-GR" sz="1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666914" y="764704"/>
              <a:ext cx="1129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Energy</a:t>
              </a:r>
              <a:endParaRPr lang="el-GR" sz="1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743131" y="1268760"/>
              <a:ext cx="1269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Position</a:t>
              </a:r>
              <a:endParaRPr lang="el-GR" sz="14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88024" y="1753071"/>
              <a:ext cx="1156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RSSI(802.11)</a:t>
              </a:r>
              <a:endParaRPr lang="el-GR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715112" y="2223735"/>
              <a:ext cx="1070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 (GSM)</a:t>
              </a:r>
              <a:endParaRPr lang="el-GR" sz="14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3284117" y="5062665"/>
              <a:ext cx="317429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3693729" y="5075769"/>
              <a:ext cx="344225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3442469" y="4811322"/>
              <a:ext cx="423009" cy="1715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3442830" y="5155841"/>
              <a:ext cx="423009" cy="1715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330389" y="5301208"/>
              <a:ext cx="737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SQLite</a:t>
              </a:r>
              <a:endParaRPr lang="el-GR" sz="14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6469645" y="1219657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6479458" y="1832710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6479458" y="2389241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4686188" y="2465227"/>
              <a:ext cx="17932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6469645" y="2972274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59731" y="6175433"/>
              <a:ext cx="1330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3847401" y="1828602"/>
              <a:ext cx="925559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4693148" y="1908682"/>
              <a:ext cx="159303" cy="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4772959" y="1988200"/>
              <a:ext cx="1706499" cy="1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6132374" y="2546490"/>
              <a:ext cx="347085" cy="316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6132374" y="3129523"/>
              <a:ext cx="337272" cy="2632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4744036" y="3843304"/>
              <a:ext cx="1706499" cy="1194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4830807" y="3737298"/>
              <a:ext cx="1648652" cy="3462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rot="10800000">
              <a:off x="4570494" y="3260271"/>
              <a:ext cx="347659" cy="1665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6963625" y="3468427"/>
              <a:ext cx="503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6968126" y="4440945"/>
              <a:ext cx="494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3589776" y="4747125"/>
              <a:ext cx="119677" cy="87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051720" y="6525344"/>
              <a:ext cx="1319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User feedback</a:t>
              </a:r>
              <a:endParaRPr lang="el-GR" sz="14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558164" y="2132856"/>
              <a:ext cx="112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Performance</a:t>
              </a:r>
            </a:p>
            <a:p>
              <a:pPr algn="ctr"/>
              <a:r>
                <a:rPr lang="en-US" sz="1400" dirty="0" smtClean="0"/>
                <a:t>estimator</a:t>
              </a:r>
              <a:endParaRPr lang="el-GR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862121" y="6522361"/>
              <a:ext cx="1526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4772959" y="1299162"/>
              <a:ext cx="1706499" cy="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686188" y="795634"/>
              <a:ext cx="1793270" cy="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3104720" y="5777911"/>
              <a:ext cx="1060841" cy="1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3025998" y="4638321"/>
              <a:ext cx="2279127" cy="6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2678420" y="5983366"/>
              <a:ext cx="51802" cy="6139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153229" y="5733256"/>
              <a:ext cx="96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QoE score</a:t>
              </a:r>
              <a:endParaRPr lang="el-GR" sz="1400" dirty="0"/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>
              <a:off x="2261177" y="-17785"/>
              <a:ext cx="6567" cy="7770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83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client</a:t>
            </a:r>
            <a:endParaRPr lang="el-GR" dirty="0"/>
          </a:p>
        </p:txBody>
      </p:sp>
      <p:sp>
        <p:nvSpPr>
          <p:cNvPr id="8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13/32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5656" y="-17785"/>
            <a:ext cx="6912768" cy="6878700"/>
            <a:chOff x="1475656" y="-17785"/>
            <a:chExt cx="6912768" cy="6878700"/>
          </a:xfrm>
        </p:grpSpPr>
        <p:sp>
          <p:nvSpPr>
            <p:cNvPr id="104" name="Rounded Rectangle 103"/>
            <p:cNvSpPr/>
            <p:nvPr/>
          </p:nvSpPr>
          <p:spPr>
            <a:xfrm>
              <a:off x="6450535" y="4880380"/>
              <a:ext cx="1677575" cy="3144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479458" y="3926327"/>
              <a:ext cx="1677575" cy="3144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r>
                <a:rPr lang="en-US" sz="900" dirty="0" smtClean="0"/>
                <a:t>1</a:t>
              </a:r>
              <a:endParaRPr lang="el-GR" sz="9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539037" y="2624235"/>
              <a:ext cx="1232725" cy="12228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764893" y="504117"/>
              <a:ext cx="4535229" cy="564481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111978" y="769132"/>
              <a:ext cx="1236489" cy="4860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146935" y="5595500"/>
              <a:ext cx="957785" cy="39442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2887319" y="1431669"/>
              <a:ext cx="973347" cy="6360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1475656" y="212601"/>
              <a:ext cx="6912768" cy="63073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412400" y="692696"/>
              <a:ext cx="1832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Battery consumption</a:t>
              </a:r>
              <a:endParaRPr lang="el-GR" sz="14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102869" y="1224469"/>
              <a:ext cx="637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GPS</a:t>
              </a:r>
              <a:endParaRPr lang="el-GR" sz="9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16216" y="1863877"/>
              <a:ext cx="1673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Wireless network</a:t>
              </a:r>
              <a:endParaRPr lang="el-GR" sz="14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465299" y="2425062"/>
              <a:ext cx="17071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Phone state listener</a:t>
              </a:r>
              <a:endParaRPr lang="el-GR" sz="14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660232" y="2977207"/>
              <a:ext cx="1340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App</a:t>
              </a:r>
              <a:endParaRPr lang="el-GR" sz="14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85341" y="3924102"/>
              <a:ext cx="1561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Streaming service</a:t>
              </a:r>
              <a:endParaRPr lang="el-GR" sz="14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88224" y="4869160"/>
              <a:ext cx="1322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Other services</a:t>
              </a:r>
              <a:endParaRPr lang="el-GR" sz="1400" b="1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4905534" y="2727062"/>
              <a:ext cx="1178641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2526559" y="4319670"/>
              <a:ext cx="1377460" cy="3716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76418" y="745200"/>
              <a:ext cx="1271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Back-end interface</a:t>
              </a:r>
              <a:endParaRPr lang="el-GR" sz="1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972488" y="1609055"/>
              <a:ext cx="80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Monitor</a:t>
              </a:r>
              <a:endParaRPr lang="el-GR" sz="1400" b="1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791971" y="2995256"/>
              <a:ext cx="720675" cy="4505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34172" y="3098283"/>
              <a:ext cx="489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QoE</a:t>
              </a:r>
              <a:endParaRPr lang="el-GR" sz="9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99792" y="4361615"/>
              <a:ext cx="1041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OrmLite</a:t>
              </a:r>
              <a:endParaRPr lang="el-GR" sz="14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339752" y="5661248"/>
              <a:ext cx="513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GUI</a:t>
              </a:r>
              <a:endParaRPr lang="el-GR" sz="1400" b="1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6469645" y="689628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918152" y="3212386"/>
              <a:ext cx="1137099" cy="42886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60032" y="2708920"/>
              <a:ext cx="1262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GSM receiver</a:t>
              </a:r>
              <a:endParaRPr lang="el-GR" sz="14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031005" y="3165206"/>
              <a:ext cx="91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Sipdroid receiver</a:t>
              </a:r>
              <a:endParaRPr lang="el-GR" sz="1400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>
              <a:off x="123696" y="3405855"/>
              <a:ext cx="4266443" cy="64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1895243" y="3180753"/>
              <a:ext cx="2226419" cy="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H="1">
              <a:off x="2744371" y="3627077"/>
              <a:ext cx="1272072" cy="84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84621" y="2995256"/>
              <a:ext cx="150652" cy="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8" idx="1"/>
            </p:cNvCxnSpPr>
            <p:nvPr/>
          </p:nvCxnSpPr>
          <p:spPr>
            <a:xfrm rot="10800000" flipV="1">
              <a:off x="4570494" y="2884311"/>
              <a:ext cx="335041" cy="2169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4587142" y="1484660"/>
              <a:ext cx="371314" cy="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>
              <a:off x="3860667" y="1669593"/>
              <a:ext cx="911097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4328419" y="1153403"/>
              <a:ext cx="71553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0800000">
              <a:off x="3860665" y="1511173"/>
              <a:ext cx="825523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4434746" y="2213436"/>
              <a:ext cx="503528" cy="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3860668" y="1961109"/>
              <a:ext cx="825521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16200000">
              <a:off x="2537818" y="3328046"/>
              <a:ext cx="1257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Save traces</a:t>
              </a:r>
              <a:endParaRPr lang="el-GR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735487" y="4805608"/>
              <a:ext cx="900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Queries</a:t>
              </a:r>
              <a:endParaRPr lang="el-GR" sz="9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1122021" y="2809746"/>
              <a:ext cx="30211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 rot="16200000">
              <a:off x="1875385" y="3441574"/>
              <a:ext cx="134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Upload traces</a:t>
              </a:r>
              <a:endParaRPr lang="el-GR" sz="1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666914" y="764704"/>
              <a:ext cx="1129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Energy</a:t>
              </a:r>
              <a:endParaRPr lang="el-GR" sz="1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743131" y="1268760"/>
              <a:ext cx="1269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Position</a:t>
              </a:r>
              <a:endParaRPr lang="el-GR" sz="14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88024" y="1753071"/>
              <a:ext cx="1156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RSSI(802.11)</a:t>
              </a:r>
              <a:endParaRPr lang="el-GR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715112" y="2223735"/>
              <a:ext cx="1070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RSSI (GSM)</a:t>
              </a:r>
              <a:endParaRPr lang="el-GR" sz="14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3284117" y="5062665"/>
              <a:ext cx="317429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3693729" y="5075769"/>
              <a:ext cx="344225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3442469" y="4811322"/>
              <a:ext cx="423009" cy="1715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3442830" y="5155841"/>
              <a:ext cx="423009" cy="1715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330389" y="5301208"/>
              <a:ext cx="737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SQLite</a:t>
              </a:r>
              <a:endParaRPr lang="el-GR" sz="1400" b="1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6469645" y="1219657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6479458" y="1832710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6479458" y="2389241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4686188" y="2465227"/>
              <a:ext cx="17932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6469645" y="2972274"/>
              <a:ext cx="1677575" cy="31449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l-GR" sz="9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59731" y="6175433"/>
              <a:ext cx="1330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U-map client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3847401" y="1828602"/>
              <a:ext cx="925559" cy="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4693148" y="1908682"/>
              <a:ext cx="159303" cy="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6" idx="1"/>
            </p:cNvCxnSpPr>
            <p:nvPr/>
          </p:nvCxnSpPr>
          <p:spPr>
            <a:xfrm>
              <a:off x="4772959" y="1988200"/>
              <a:ext cx="1706499" cy="1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7" idx="1"/>
            </p:cNvCxnSpPr>
            <p:nvPr/>
          </p:nvCxnSpPr>
          <p:spPr>
            <a:xfrm rot="10800000" flipV="1">
              <a:off x="6132374" y="2546490"/>
              <a:ext cx="347085" cy="316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79" idx="1"/>
            </p:cNvCxnSpPr>
            <p:nvPr/>
          </p:nvCxnSpPr>
          <p:spPr>
            <a:xfrm rot="10800000" flipV="1">
              <a:off x="6132374" y="3129523"/>
              <a:ext cx="337272" cy="2632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04" idx="1"/>
            </p:cNvCxnSpPr>
            <p:nvPr/>
          </p:nvCxnSpPr>
          <p:spPr>
            <a:xfrm rot="10800000">
              <a:off x="4744036" y="3843304"/>
              <a:ext cx="1706499" cy="1194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05" idx="1"/>
            </p:cNvCxnSpPr>
            <p:nvPr/>
          </p:nvCxnSpPr>
          <p:spPr>
            <a:xfrm rot="10800000">
              <a:off x="4830807" y="3737298"/>
              <a:ext cx="1648652" cy="3462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47" idx="1"/>
            </p:cNvCxnSpPr>
            <p:nvPr/>
          </p:nvCxnSpPr>
          <p:spPr>
            <a:xfrm rot="10800000">
              <a:off x="4570494" y="3260271"/>
              <a:ext cx="347659" cy="1665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 rot="16200000">
              <a:off x="6963625" y="3468427"/>
              <a:ext cx="503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 rot="16200000">
              <a:off x="6968126" y="4440945"/>
              <a:ext cx="494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. . . </a:t>
              </a:r>
              <a:endParaRPr lang="el-GR" sz="1000" b="1" dirty="0"/>
            </a:p>
          </p:txBody>
        </p:sp>
        <p:cxnSp>
          <p:nvCxnSpPr>
            <p:cNvPr id="191" name="Straight Connector 190"/>
            <p:cNvCxnSpPr>
              <a:endCxn id="172" idx="0"/>
            </p:cNvCxnSpPr>
            <p:nvPr/>
          </p:nvCxnSpPr>
          <p:spPr>
            <a:xfrm rot="16200000" flipH="1">
              <a:off x="3589776" y="4747125"/>
              <a:ext cx="119677" cy="8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051720" y="6525344"/>
              <a:ext cx="13190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User feedback</a:t>
              </a:r>
              <a:endParaRPr lang="el-GR" sz="1400" b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558164" y="2132856"/>
              <a:ext cx="112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Performance</a:t>
              </a:r>
            </a:p>
            <a:p>
              <a:pPr algn="ctr"/>
              <a:r>
                <a:rPr lang="en-US" sz="1400" dirty="0" smtClean="0"/>
                <a:t>estimator</a:t>
              </a:r>
              <a:endParaRPr lang="el-GR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862121" y="6522361"/>
              <a:ext cx="1526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Android device</a:t>
              </a:r>
              <a:endPara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4772959" y="1299162"/>
              <a:ext cx="1706499" cy="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686188" y="795634"/>
              <a:ext cx="1793270" cy="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28" idx="3"/>
            </p:cNvCxnSpPr>
            <p:nvPr/>
          </p:nvCxnSpPr>
          <p:spPr>
            <a:xfrm flipV="1">
              <a:off x="3104720" y="5777911"/>
              <a:ext cx="1060841" cy="1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3025998" y="4638321"/>
              <a:ext cx="2279127" cy="6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2678420" y="5983366"/>
              <a:ext cx="51802" cy="6139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153230" y="5733256"/>
              <a:ext cx="96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QoE score</a:t>
              </a:r>
              <a:endParaRPr lang="el-GR" sz="1400" dirty="0"/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>
              <a:off x="2261177" y="-17785"/>
              <a:ext cx="6567" cy="7770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83" name="Title 3"/>
          <p:cNvSpPr>
            <a:spLocks noGrp="1"/>
          </p:cNvSpPr>
          <p:nvPr>
            <p:ph type="title"/>
          </p:nvPr>
        </p:nvSpPr>
        <p:spPr>
          <a:xfrm rot="16200000">
            <a:off x="-2392078" y="2858871"/>
            <a:ext cx="5901913" cy="1143000"/>
          </a:xfrm>
        </p:spPr>
        <p:txBody>
          <a:bodyPr/>
          <a:lstStyle/>
          <a:p>
            <a:r>
              <a:rPr lang="en-US" dirty="0" smtClean="0"/>
              <a:t>U-map client</a:t>
            </a:r>
            <a:endParaRPr lang="el-GR" dirty="0"/>
          </a:p>
        </p:txBody>
      </p:sp>
      <p:sp>
        <p:nvSpPr>
          <p:cNvPr id="8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13/32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evice-2012-07-20-185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3816424" cy="5517232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Grp="1"/>
          </p:cNvSpPr>
          <p:nvPr>
            <p:ph type="title" idx="4294967295"/>
          </p:nvPr>
        </p:nvSpPr>
        <p:spPr>
          <a:xfrm>
            <a:off x="457200" y="5375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U-map client GUI: Define area for query</a:t>
            </a:r>
            <a:br>
              <a:rPr lang="en-US" dirty="0" smtClean="0"/>
            </a:br>
            <a:r>
              <a:rPr lang="en-US" dirty="0" smtClean="0"/>
              <a:t>to discover the best provider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14/32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U-map client GUI: Choose criterion</a:t>
            </a:r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15/32</a:t>
            </a:r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3816424" cy="5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3816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U-map client GUI: Display result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16/32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U-map performance evaluation: </a:t>
            </a:r>
            <a:br>
              <a:rPr lang="en-US" sz="4000" dirty="0" smtClean="0"/>
            </a:br>
            <a:r>
              <a:rPr lang="en-US" sz="4000" dirty="0" smtClean="0"/>
              <a:t>Delays, scalability, power consumption</a:t>
            </a:r>
            <a:endParaRPr lang="el-GR" sz="40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323528" y="1484784"/>
            <a:ext cx="8280920" cy="5040559"/>
            <a:chOff x="1185120" y="1234223"/>
            <a:chExt cx="6616800" cy="4355017"/>
          </a:xfrm>
        </p:grpSpPr>
        <p:grpSp>
          <p:nvGrpSpPr>
            <p:cNvPr id="53" name="Group 1"/>
            <p:cNvGrpSpPr>
              <a:grpSpLocks/>
            </p:cNvGrpSpPr>
            <p:nvPr/>
          </p:nvGrpSpPr>
          <p:grpSpPr bwMode="auto">
            <a:xfrm>
              <a:off x="1961280" y="2546629"/>
              <a:ext cx="1376640" cy="2705067"/>
              <a:chOff x="577" y="979"/>
              <a:chExt cx="921" cy="1945"/>
            </a:xfrm>
          </p:grpSpPr>
          <p:sp>
            <p:nvSpPr>
              <p:cNvPr id="98" name="Rectangle 2"/>
              <p:cNvSpPr>
                <a:spLocks noChangeArrowheads="1"/>
              </p:cNvSpPr>
              <p:nvPr/>
            </p:nvSpPr>
            <p:spPr bwMode="auto">
              <a:xfrm>
                <a:off x="577" y="979"/>
                <a:ext cx="921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client</a:t>
                </a:r>
              </a:p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(Android)</a:t>
                </a:r>
              </a:p>
            </p:txBody>
          </p:sp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03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3424320" y="2546629"/>
              <a:ext cx="1031040" cy="2705067"/>
              <a:chOff x="1556" y="979"/>
              <a:chExt cx="690" cy="1945"/>
            </a:xfrm>
          </p:grpSpPr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1556" y="979"/>
                <a:ext cx="690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External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monitor</a:t>
                </a: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1894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6177600" y="2546629"/>
              <a:ext cx="1463040" cy="2705067"/>
              <a:chOff x="3398" y="979"/>
              <a:chExt cx="978" cy="1945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3398" y="979"/>
                <a:ext cx="978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server</a:t>
                </a: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391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6" name="Group 10"/>
            <p:cNvGrpSpPr>
              <a:grpSpLocks/>
            </p:cNvGrpSpPr>
            <p:nvPr/>
          </p:nvGrpSpPr>
          <p:grpSpPr bwMode="auto">
            <a:xfrm>
              <a:off x="2305440" y="2979770"/>
              <a:ext cx="427680" cy="368229"/>
              <a:chOff x="807" y="1359"/>
              <a:chExt cx="287" cy="265"/>
            </a:xfrm>
          </p:grpSpPr>
          <p:sp>
            <p:nvSpPr>
              <p:cNvPr id="93" name="Text Box 11"/>
              <p:cNvSpPr txBox="1">
                <a:spLocks noChangeArrowheads="1"/>
              </p:cNvSpPr>
              <p:nvPr/>
            </p:nvSpPr>
            <p:spPr bwMode="auto">
              <a:xfrm>
                <a:off x="807" y="1359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baseline="-33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3893760" y="3700886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3886560" y="4455047"/>
              <a:ext cx="86400" cy="814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9" name="Group 14"/>
            <p:cNvGrpSpPr>
              <a:grpSpLocks/>
            </p:cNvGrpSpPr>
            <p:nvPr/>
          </p:nvGrpSpPr>
          <p:grpSpPr bwMode="auto">
            <a:xfrm>
              <a:off x="3893760" y="3403470"/>
              <a:ext cx="429120" cy="277352"/>
              <a:chOff x="1863" y="1628"/>
              <a:chExt cx="287" cy="265"/>
            </a:xfrm>
          </p:grpSpPr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baseline="-33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900960" y="4165893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2326832" y="4829076"/>
              <a:ext cx="372960" cy="256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6910560" y="3630072"/>
              <a:ext cx="372960" cy="266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6939360" y="4239067"/>
              <a:ext cx="372960" cy="2808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696320" y="3330296"/>
              <a:ext cx="18936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client request generation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529280" y="4576610"/>
              <a:ext cx="22392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display generation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79680" y="3954633"/>
              <a:ext cx="172224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generation</a:t>
              </a:r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2603520" y="3252402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2636640" y="4300438"/>
              <a:ext cx="4315680" cy="276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2600640" y="4902351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36640" y="3670200"/>
              <a:ext cx="4322880" cy="253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6897600" y="3883820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6896160" y="4280374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7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2560" y="1889246"/>
              <a:ext cx="603360" cy="560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4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4160" y="1915211"/>
              <a:ext cx="610560" cy="567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5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4240" y="2082802"/>
              <a:ext cx="525600" cy="20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76" name="Group 32"/>
            <p:cNvGrpSpPr>
              <a:grpSpLocks/>
            </p:cNvGrpSpPr>
            <p:nvPr/>
          </p:nvGrpSpPr>
          <p:grpSpPr bwMode="auto">
            <a:xfrm>
              <a:off x="3369600" y="1234223"/>
              <a:ext cx="1031040" cy="585390"/>
              <a:chOff x="1519" y="35"/>
              <a:chExt cx="690" cy="421"/>
            </a:xfrm>
          </p:grpSpPr>
          <p:pic>
            <p:nvPicPr>
              <p:cNvPr id="90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19" y="35"/>
                <a:ext cx="690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1601" y="102"/>
                <a:ext cx="575" cy="2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WLAN</a:t>
                </a:r>
              </a:p>
            </p:txBody>
          </p:sp>
        </p:grpSp>
        <p:cxnSp>
          <p:nvCxnSpPr>
            <p:cNvPr id="77" name="AutoShape 35"/>
            <p:cNvCxnSpPr>
              <a:cxnSpLocks noChangeShapeType="1"/>
            </p:cNvCxnSpPr>
            <p:nvPr/>
          </p:nvCxnSpPr>
          <p:spPr bwMode="auto">
            <a:xfrm>
              <a:off x="5364088" y="2185481"/>
              <a:ext cx="3052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36"/>
            <p:cNvCxnSpPr>
              <a:cxnSpLocks noChangeShapeType="1"/>
            </p:cNvCxnSpPr>
            <p:nvPr/>
          </p:nvCxnSpPr>
          <p:spPr bwMode="auto">
            <a:xfrm flipV="1">
              <a:off x="6300192" y="2184301"/>
              <a:ext cx="3268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37"/>
            <p:cNvCxnSpPr>
              <a:cxnSpLocks noChangeShapeType="1"/>
            </p:cNvCxnSpPr>
            <p:nvPr/>
          </p:nvCxnSpPr>
          <p:spPr bwMode="auto">
            <a:xfrm flipH="1" flipV="1">
              <a:off x="3886560" y="1844824"/>
              <a:ext cx="2880" cy="955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38"/>
            <p:cNvCxnSpPr>
              <a:cxnSpLocks noChangeShapeType="1"/>
            </p:cNvCxnSpPr>
            <p:nvPr/>
          </p:nvCxnSpPr>
          <p:spPr bwMode="auto">
            <a:xfrm flipV="1">
              <a:off x="2604960" y="1525738"/>
              <a:ext cx="764640" cy="363508"/>
            </a:xfrm>
            <a:prstGeom prst="bentConnector3">
              <a:avLst>
                <a:gd name="adj1" fmla="val 7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02080" y="1525738"/>
              <a:ext cx="720000" cy="335183"/>
            </a:xfrm>
            <a:prstGeom prst="bentConnector3">
              <a:avLst>
                <a:gd name="adj1" fmla="val 9932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pic>
          <p:nvPicPr>
            <p:cNvPr id="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6720" y="1908129"/>
              <a:ext cx="587520" cy="55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8080" y="1860921"/>
              <a:ext cx="650880" cy="647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1442880" y="3028160"/>
              <a:ext cx="1440" cy="2225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185120" y="5206848"/>
              <a:ext cx="577440" cy="38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4919040" y="2453392"/>
              <a:ext cx="516960" cy="254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5675040" y="2292882"/>
              <a:ext cx="948960" cy="253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switch</a:t>
              </a:r>
            </a:p>
          </p:txBody>
        </p:sp>
        <p:pic>
          <p:nvPicPr>
            <p:cNvPr id="88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0800" y="2024971"/>
              <a:ext cx="315360" cy="318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89" name="AutoShape 47"/>
            <p:cNvCxnSpPr>
              <a:cxnSpLocks noChangeShapeType="1"/>
            </p:cNvCxnSpPr>
            <p:nvPr/>
          </p:nvCxnSpPr>
          <p:spPr bwMode="auto">
            <a:xfrm>
              <a:off x="7164288" y="2184301"/>
              <a:ext cx="10656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0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17/32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251520" y="5661248"/>
            <a:ext cx="8892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100" b="1" dirty="0" smtClean="0">
                <a:latin typeface="+mn-lt"/>
                <a:cs typeface="+mn-cs"/>
              </a:rPr>
              <a:t>Server delay:</a:t>
            </a:r>
            <a:r>
              <a:rPr lang="en-US" sz="2100" dirty="0" smtClean="0">
                <a:latin typeface="+mn-lt"/>
                <a:cs typeface="+mn-cs"/>
              </a:rPr>
              <a:t> Time for </a:t>
            </a:r>
            <a:r>
              <a:rPr lang="en-US" sz="2100" dirty="0">
                <a:latin typeface="+mn-lt"/>
                <a:cs typeface="+mn-cs"/>
              </a:rPr>
              <a:t>reception of </a:t>
            </a:r>
            <a:r>
              <a:rPr lang="en-US" sz="2100" dirty="0" smtClean="0">
                <a:latin typeface="+mn-lt"/>
                <a:cs typeface="+mn-cs"/>
              </a:rPr>
              <a:t>request &amp; transmission of response (</a:t>
            </a:r>
            <a:r>
              <a:rPr lang="en-US" sz="2100" i="1" dirty="0" smtClean="0">
                <a:latin typeface="+mn-lt"/>
                <a:cs typeface="+mn-cs"/>
              </a:rPr>
              <a:t>T</a:t>
            </a:r>
            <a:r>
              <a:rPr lang="en-US" sz="2100" i="1" baseline="-25000" dirty="0" smtClean="0">
                <a:latin typeface="+mn-lt"/>
                <a:cs typeface="+mn-cs"/>
              </a:rPr>
              <a:t>4</a:t>
            </a:r>
            <a:r>
              <a:rPr lang="en-US" sz="2100" i="1" dirty="0" smtClean="0">
                <a:latin typeface="+mn-lt"/>
                <a:cs typeface="+mn-cs"/>
              </a:rPr>
              <a:t>-T</a:t>
            </a:r>
            <a:r>
              <a:rPr lang="en-US" sz="2100" i="1" baseline="-25000" dirty="0" smtClean="0">
                <a:latin typeface="+mn-lt"/>
                <a:cs typeface="+mn-cs"/>
              </a:rPr>
              <a:t>3</a:t>
            </a:r>
            <a:r>
              <a:rPr lang="en-US" sz="2100" dirty="0" smtClean="0">
                <a:latin typeface="+mn-lt"/>
                <a:cs typeface="+mn-cs"/>
              </a:rPr>
              <a:t>)</a:t>
            </a:r>
            <a:endParaRPr kumimoji="0" lang="el-G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95536" y="116632"/>
            <a:ext cx="8064896" cy="5400600"/>
            <a:chOff x="1115616" y="1234223"/>
            <a:chExt cx="6686304" cy="4355017"/>
          </a:xfrm>
        </p:grpSpPr>
        <p:grpSp>
          <p:nvGrpSpPr>
            <p:cNvPr id="108" name="Group 1"/>
            <p:cNvGrpSpPr>
              <a:grpSpLocks/>
            </p:cNvGrpSpPr>
            <p:nvPr/>
          </p:nvGrpSpPr>
          <p:grpSpPr bwMode="auto">
            <a:xfrm>
              <a:off x="1961280" y="2546629"/>
              <a:ext cx="1376640" cy="2705067"/>
              <a:chOff x="577" y="979"/>
              <a:chExt cx="921" cy="1945"/>
            </a:xfrm>
          </p:grpSpPr>
          <p:sp>
            <p:nvSpPr>
              <p:cNvPr id="165" name="Rectangle 2"/>
              <p:cNvSpPr>
                <a:spLocks noChangeArrowheads="1"/>
              </p:cNvSpPr>
              <p:nvPr/>
            </p:nvSpPr>
            <p:spPr bwMode="auto">
              <a:xfrm>
                <a:off x="577" y="979"/>
                <a:ext cx="921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client</a:t>
                </a:r>
              </a:p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(Android)</a:t>
                </a:r>
              </a:p>
            </p:txBody>
          </p:sp>
          <p:sp>
            <p:nvSpPr>
              <p:cNvPr id="166" name="Line 3"/>
              <p:cNvSpPr>
                <a:spLocks noChangeShapeType="1"/>
              </p:cNvSpPr>
              <p:nvPr/>
            </p:nvSpPr>
            <p:spPr bwMode="auto">
              <a:xfrm>
                <a:off x="103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09" name="Group 4"/>
            <p:cNvGrpSpPr>
              <a:grpSpLocks/>
            </p:cNvGrpSpPr>
            <p:nvPr/>
          </p:nvGrpSpPr>
          <p:grpSpPr bwMode="auto">
            <a:xfrm>
              <a:off x="3424320" y="2546629"/>
              <a:ext cx="1031040" cy="2705067"/>
              <a:chOff x="1556" y="979"/>
              <a:chExt cx="690" cy="1945"/>
            </a:xfrm>
          </p:grpSpPr>
          <p:sp>
            <p:nvSpPr>
              <p:cNvPr id="163" name="Rectangle 5"/>
              <p:cNvSpPr>
                <a:spLocks noChangeArrowheads="1"/>
              </p:cNvSpPr>
              <p:nvPr/>
            </p:nvSpPr>
            <p:spPr bwMode="auto">
              <a:xfrm>
                <a:off x="1556" y="979"/>
                <a:ext cx="690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External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monitor</a:t>
                </a:r>
              </a:p>
            </p:txBody>
          </p:sp>
          <p:sp>
            <p:nvSpPr>
              <p:cNvPr id="164" name="Line 6"/>
              <p:cNvSpPr>
                <a:spLocks noChangeShapeType="1"/>
              </p:cNvSpPr>
              <p:nvPr/>
            </p:nvSpPr>
            <p:spPr bwMode="auto">
              <a:xfrm>
                <a:off x="1894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0" name="Group 7"/>
            <p:cNvGrpSpPr>
              <a:grpSpLocks/>
            </p:cNvGrpSpPr>
            <p:nvPr/>
          </p:nvGrpSpPr>
          <p:grpSpPr bwMode="auto">
            <a:xfrm>
              <a:off x="6177600" y="2546629"/>
              <a:ext cx="1463040" cy="2705067"/>
              <a:chOff x="3398" y="979"/>
              <a:chExt cx="978" cy="1945"/>
            </a:xfrm>
          </p:grpSpPr>
          <p:sp>
            <p:nvSpPr>
              <p:cNvPr id="161" name="Rectangle 8"/>
              <p:cNvSpPr>
                <a:spLocks noChangeArrowheads="1"/>
              </p:cNvSpPr>
              <p:nvPr/>
            </p:nvSpPr>
            <p:spPr bwMode="auto">
              <a:xfrm>
                <a:off x="3398" y="979"/>
                <a:ext cx="978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server</a:t>
                </a:r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391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1" name="Group 10"/>
            <p:cNvGrpSpPr>
              <a:grpSpLocks/>
            </p:cNvGrpSpPr>
            <p:nvPr/>
          </p:nvGrpSpPr>
          <p:grpSpPr bwMode="auto">
            <a:xfrm>
              <a:off x="2305440" y="2979770"/>
              <a:ext cx="427680" cy="368229"/>
              <a:chOff x="807" y="1359"/>
              <a:chExt cx="287" cy="265"/>
            </a:xfrm>
          </p:grpSpPr>
          <p:sp>
            <p:nvSpPr>
              <p:cNvPr id="160" name="Text Box 11"/>
              <p:cNvSpPr txBox="1">
                <a:spLocks noChangeArrowheads="1"/>
              </p:cNvSpPr>
              <p:nvPr/>
            </p:nvSpPr>
            <p:spPr bwMode="auto">
              <a:xfrm>
                <a:off x="807" y="1359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112" name="Oval 12"/>
            <p:cNvSpPr>
              <a:spLocks noChangeArrowheads="1"/>
            </p:cNvSpPr>
            <p:nvPr/>
          </p:nvSpPr>
          <p:spPr bwMode="auto">
            <a:xfrm>
              <a:off x="3893760" y="3700886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" name="Oval 13"/>
            <p:cNvSpPr>
              <a:spLocks noChangeArrowheads="1"/>
            </p:cNvSpPr>
            <p:nvPr/>
          </p:nvSpPr>
          <p:spPr bwMode="auto">
            <a:xfrm>
              <a:off x="3886560" y="4455047"/>
              <a:ext cx="86400" cy="814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4" name="Group 14"/>
            <p:cNvGrpSpPr>
              <a:grpSpLocks/>
            </p:cNvGrpSpPr>
            <p:nvPr/>
          </p:nvGrpSpPr>
          <p:grpSpPr bwMode="auto">
            <a:xfrm>
              <a:off x="3893760" y="3403470"/>
              <a:ext cx="429120" cy="277352"/>
              <a:chOff x="1863" y="1628"/>
              <a:chExt cx="287" cy="265"/>
            </a:xfrm>
          </p:grpSpPr>
          <p:sp>
            <p:nvSpPr>
              <p:cNvPr id="159" name="Text Box 15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115" name="Text Box 16"/>
            <p:cNvSpPr txBox="1">
              <a:spLocks noChangeArrowheads="1"/>
            </p:cNvSpPr>
            <p:nvPr/>
          </p:nvSpPr>
          <p:spPr bwMode="auto">
            <a:xfrm>
              <a:off x="3900960" y="4439530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" name="Text Box 17"/>
            <p:cNvSpPr txBox="1">
              <a:spLocks noChangeArrowheads="1"/>
            </p:cNvSpPr>
            <p:nvPr/>
          </p:nvSpPr>
          <p:spPr bwMode="auto">
            <a:xfrm>
              <a:off x="2326832" y="4829076"/>
              <a:ext cx="372960" cy="256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7" name="Text Box 18"/>
            <p:cNvSpPr txBox="1">
              <a:spLocks noChangeArrowheads="1"/>
            </p:cNvSpPr>
            <p:nvPr/>
          </p:nvSpPr>
          <p:spPr bwMode="auto">
            <a:xfrm>
              <a:off x="6910560" y="3573016"/>
              <a:ext cx="372960" cy="266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8" name="Text Box 19"/>
            <p:cNvSpPr txBox="1">
              <a:spLocks noChangeArrowheads="1"/>
            </p:cNvSpPr>
            <p:nvPr/>
          </p:nvSpPr>
          <p:spPr bwMode="auto">
            <a:xfrm>
              <a:off x="6939360" y="4239067"/>
              <a:ext cx="372960" cy="2808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1696320" y="3330296"/>
              <a:ext cx="18936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client request generation</a:t>
              </a: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1529280" y="4576610"/>
              <a:ext cx="22392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display generation</a:t>
              </a: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6079680" y="3954633"/>
              <a:ext cx="172224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generation</a:t>
              </a:r>
            </a:p>
          </p:txBody>
        </p:sp>
        <p:sp>
          <p:nvSpPr>
            <p:cNvPr id="122" name="Oval 23"/>
            <p:cNvSpPr>
              <a:spLocks noChangeArrowheads="1"/>
            </p:cNvSpPr>
            <p:nvPr/>
          </p:nvSpPr>
          <p:spPr bwMode="auto">
            <a:xfrm>
              <a:off x="2603520" y="3252402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 flipH="1">
              <a:off x="2636640" y="4300438"/>
              <a:ext cx="4315680" cy="276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4" name="Oval 25"/>
            <p:cNvSpPr>
              <a:spLocks noChangeArrowheads="1"/>
            </p:cNvSpPr>
            <p:nvPr/>
          </p:nvSpPr>
          <p:spPr bwMode="auto">
            <a:xfrm>
              <a:off x="2600640" y="4902351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2636640" y="3670200"/>
              <a:ext cx="4322880" cy="253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6" name="Oval 27"/>
            <p:cNvSpPr>
              <a:spLocks noChangeArrowheads="1"/>
            </p:cNvSpPr>
            <p:nvPr/>
          </p:nvSpPr>
          <p:spPr bwMode="auto">
            <a:xfrm>
              <a:off x="6897600" y="3883820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6896160" y="4280374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2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2560" y="1889246"/>
              <a:ext cx="603360" cy="560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9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4160" y="1915211"/>
              <a:ext cx="610560" cy="567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0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4240" y="2082802"/>
              <a:ext cx="525600" cy="20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31" name="Group 32"/>
            <p:cNvGrpSpPr>
              <a:grpSpLocks/>
            </p:cNvGrpSpPr>
            <p:nvPr/>
          </p:nvGrpSpPr>
          <p:grpSpPr bwMode="auto">
            <a:xfrm>
              <a:off x="3369600" y="1234223"/>
              <a:ext cx="1031040" cy="585390"/>
              <a:chOff x="1519" y="35"/>
              <a:chExt cx="690" cy="421"/>
            </a:xfrm>
          </p:grpSpPr>
          <p:pic>
            <p:nvPicPr>
              <p:cNvPr id="157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19" y="35"/>
                <a:ext cx="690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58" name="Text Box 34"/>
              <p:cNvSpPr txBox="1">
                <a:spLocks noChangeArrowheads="1"/>
              </p:cNvSpPr>
              <p:nvPr/>
            </p:nvSpPr>
            <p:spPr bwMode="auto">
              <a:xfrm>
                <a:off x="1601" y="102"/>
                <a:ext cx="575" cy="2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WLAN</a:t>
                </a:r>
              </a:p>
            </p:txBody>
          </p:sp>
        </p:grpSp>
        <p:cxnSp>
          <p:nvCxnSpPr>
            <p:cNvPr id="132" name="AutoShape 35"/>
            <p:cNvCxnSpPr>
              <a:cxnSpLocks noChangeShapeType="1"/>
            </p:cNvCxnSpPr>
            <p:nvPr/>
          </p:nvCxnSpPr>
          <p:spPr bwMode="auto">
            <a:xfrm>
              <a:off x="5364088" y="2185481"/>
              <a:ext cx="3052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33" name="AutoShape 36"/>
            <p:cNvCxnSpPr>
              <a:cxnSpLocks noChangeShapeType="1"/>
            </p:cNvCxnSpPr>
            <p:nvPr/>
          </p:nvCxnSpPr>
          <p:spPr bwMode="auto">
            <a:xfrm flipV="1">
              <a:off x="6300192" y="2184301"/>
              <a:ext cx="3268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34" name="AutoShape 37"/>
            <p:cNvCxnSpPr>
              <a:cxnSpLocks noChangeShapeType="1"/>
            </p:cNvCxnSpPr>
            <p:nvPr/>
          </p:nvCxnSpPr>
          <p:spPr bwMode="auto">
            <a:xfrm flipH="1" flipV="1">
              <a:off x="3886560" y="1844824"/>
              <a:ext cx="2880" cy="955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35" name="AutoShape 38"/>
            <p:cNvCxnSpPr>
              <a:cxnSpLocks noChangeShapeType="1"/>
            </p:cNvCxnSpPr>
            <p:nvPr/>
          </p:nvCxnSpPr>
          <p:spPr bwMode="auto">
            <a:xfrm flipV="1">
              <a:off x="2604960" y="1525738"/>
              <a:ext cx="764640" cy="363508"/>
            </a:xfrm>
            <a:prstGeom prst="bentConnector3">
              <a:avLst>
                <a:gd name="adj1" fmla="val 7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36" name="AutoShape 39"/>
            <p:cNvCxnSpPr>
              <a:cxnSpLocks noChangeShapeType="1"/>
            </p:cNvCxnSpPr>
            <p:nvPr/>
          </p:nvCxnSpPr>
          <p:spPr bwMode="auto">
            <a:xfrm>
              <a:off x="4402080" y="1525738"/>
              <a:ext cx="720000" cy="335183"/>
            </a:xfrm>
            <a:prstGeom prst="bentConnector3">
              <a:avLst>
                <a:gd name="adj1" fmla="val 9932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pic>
          <p:nvPicPr>
            <p:cNvPr id="137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6720" y="1908129"/>
              <a:ext cx="587520" cy="55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8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8080" y="1860921"/>
              <a:ext cx="650880" cy="647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9" name="Line 42"/>
            <p:cNvSpPr>
              <a:spLocks noChangeShapeType="1"/>
            </p:cNvSpPr>
            <p:nvPr/>
          </p:nvSpPr>
          <p:spPr bwMode="auto">
            <a:xfrm>
              <a:off x="1442880" y="3028160"/>
              <a:ext cx="1440" cy="2225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0" name="Text Box 43"/>
            <p:cNvSpPr txBox="1">
              <a:spLocks noChangeArrowheads="1"/>
            </p:cNvSpPr>
            <p:nvPr/>
          </p:nvSpPr>
          <p:spPr bwMode="auto">
            <a:xfrm>
              <a:off x="1185120" y="5206848"/>
              <a:ext cx="577440" cy="38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auto">
            <a:xfrm>
              <a:off x="4919040" y="2453392"/>
              <a:ext cx="516960" cy="254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</a:t>
              </a:r>
            </a:p>
          </p:txBody>
        </p:sp>
        <p:sp>
          <p:nvSpPr>
            <p:cNvPr id="142" name="Text Box 45"/>
            <p:cNvSpPr txBox="1">
              <a:spLocks noChangeArrowheads="1"/>
            </p:cNvSpPr>
            <p:nvPr/>
          </p:nvSpPr>
          <p:spPr bwMode="auto">
            <a:xfrm>
              <a:off x="5675040" y="2292882"/>
              <a:ext cx="948960" cy="253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switch</a:t>
              </a:r>
            </a:p>
          </p:txBody>
        </p:sp>
        <p:pic>
          <p:nvPicPr>
            <p:cNvPr id="143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0800" y="2024971"/>
              <a:ext cx="315360" cy="318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44" name="AutoShape 47"/>
            <p:cNvCxnSpPr>
              <a:cxnSpLocks noChangeShapeType="1"/>
            </p:cNvCxnSpPr>
            <p:nvPr/>
          </p:nvCxnSpPr>
          <p:spPr bwMode="auto">
            <a:xfrm>
              <a:off x="7164288" y="2184301"/>
              <a:ext cx="10656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grpSp>
          <p:nvGrpSpPr>
            <p:cNvPr id="145" name="Group 99"/>
            <p:cNvGrpSpPr/>
            <p:nvPr/>
          </p:nvGrpSpPr>
          <p:grpSpPr>
            <a:xfrm>
              <a:off x="1115616" y="3461112"/>
              <a:ext cx="429120" cy="904050"/>
              <a:chOff x="1116000" y="3500248"/>
              <a:chExt cx="429120" cy="904050"/>
            </a:xfrm>
          </p:grpSpPr>
          <p:grpSp>
            <p:nvGrpSpPr>
              <p:cNvPr id="152" name="Group 56"/>
              <p:cNvGrpSpPr>
                <a:grpSpLocks/>
              </p:cNvGrpSpPr>
              <p:nvPr/>
            </p:nvGrpSpPr>
            <p:grpSpPr bwMode="auto">
              <a:xfrm>
                <a:off x="1116000" y="3500248"/>
                <a:ext cx="429120" cy="277352"/>
                <a:chOff x="1863" y="1628"/>
                <a:chExt cx="287" cy="265"/>
              </a:xfrm>
            </p:grpSpPr>
            <p:sp>
              <p:nvSpPr>
                <p:cNvPr id="15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863" y="1628"/>
                  <a:ext cx="287" cy="26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60876" rIns="90000" bIns="45000"/>
                <a:lstStyle/>
                <a:p>
                  <a:endParaRPr lang="en-US" sz="1500" baseline="-33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53" name="Text Box 58"/>
              <p:cNvSpPr txBox="1">
                <a:spLocks noChangeArrowheads="1"/>
              </p:cNvSpPr>
              <p:nvPr/>
            </p:nvSpPr>
            <p:spPr bwMode="auto">
              <a:xfrm>
                <a:off x="1116000" y="3783501"/>
                <a:ext cx="372960" cy="2667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54" name="Text Box 59"/>
              <p:cNvSpPr txBox="1">
                <a:spLocks noChangeArrowheads="1"/>
              </p:cNvSpPr>
              <p:nvPr/>
            </p:nvSpPr>
            <p:spPr bwMode="auto">
              <a:xfrm>
                <a:off x="1116000" y="4123405"/>
                <a:ext cx="372960" cy="2808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sp>
          <p:nvSpPr>
            <p:cNvPr id="146" name="Line 50"/>
            <p:cNvSpPr>
              <a:spLocks noChangeShapeType="1"/>
            </p:cNvSpPr>
            <p:nvPr/>
          </p:nvSpPr>
          <p:spPr bwMode="auto">
            <a:xfrm flipH="1">
              <a:off x="1460424" y="3932209"/>
              <a:ext cx="54878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9" name="Line 53"/>
            <p:cNvSpPr>
              <a:spLocks noChangeShapeType="1"/>
            </p:cNvSpPr>
            <p:nvPr/>
          </p:nvSpPr>
          <p:spPr bwMode="auto">
            <a:xfrm flipH="1">
              <a:off x="1453224" y="4312240"/>
              <a:ext cx="54878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7" name="Rectangle 51"/>
          <p:cNvSpPr>
            <a:spLocks noChangeArrowheads="1"/>
          </p:cNvSpPr>
          <p:nvPr/>
        </p:nvSpPr>
        <p:spPr bwMode="auto">
          <a:xfrm>
            <a:off x="755576" y="3454256"/>
            <a:ext cx="72008" cy="48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18/32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EE62-66A1-4099-9663-68D1B0BC042B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065296" cy="406529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260256" y="6188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232" y="1556792"/>
            <a:ext cx="8678768" cy="7920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Paradigm shift in wireless access markets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410196" y="1412776"/>
            <a:ext cx="417388" cy="936104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8604448" y="1412776"/>
            <a:ext cx="317920" cy="936104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5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395536" y="116632"/>
            <a:ext cx="8064896" cy="5400600"/>
            <a:chOff x="1115616" y="1234223"/>
            <a:chExt cx="6686304" cy="4355017"/>
          </a:xfrm>
        </p:grpSpPr>
        <p:grpSp>
          <p:nvGrpSpPr>
            <p:cNvPr id="53" name="Group 1"/>
            <p:cNvGrpSpPr>
              <a:grpSpLocks/>
            </p:cNvGrpSpPr>
            <p:nvPr/>
          </p:nvGrpSpPr>
          <p:grpSpPr bwMode="auto">
            <a:xfrm>
              <a:off x="1961280" y="2546629"/>
              <a:ext cx="1376640" cy="2705067"/>
              <a:chOff x="577" y="979"/>
              <a:chExt cx="921" cy="1945"/>
            </a:xfrm>
          </p:grpSpPr>
          <p:sp>
            <p:nvSpPr>
              <p:cNvPr id="98" name="Rectangle 2"/>
              <p:cNvSpPr>
                <a:spLocks noChangeArrowheads="1"/>
              </p:cNvSpPr>
              <p:nvPr/>
            </p:nvSpPr>
            <p:spPr bwMode="auto">
              <a:xfrm>
                <a:off x="577" y="979"/>
                <a:ext cx="921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client</a:t>
                </a:r>
              </a:p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(Android)</a:t>
                </a:r>
              </a:p>
            </p:txBody>
          </p:sp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03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3424320" y="2546629"/>
              <a:ext cx="1031040" cy="2705067"/>
              <a:chOff x="1556" y="979"/>
              <a:chExt cx="690" cy="1945"/>
            </a:xfrm>
          </p:grpSpPr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1556" y="979"/>
                <a:ext cx="690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External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monitor</a:t>
                </a: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1894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6177600" y="2546629"/>
              <a:ext cx="1463040" cy="2705067"/>
              <a:chOff x="3398" y="979"/>
              <a:chExt cx="978" cy="1945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3398" y="979"/>
                <a:ext cx="978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server</a:t>
                </a: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391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6" name="Group 10"/>
            <p:cNvGrpSpPr>
              <a:grpSpLocks/>
            </p:cNvGrpSpPr>
            <p:nvPr/>
          </p:nvGrpSpPr>
          <p:grpSpPr bwMode="auto">
            <a:xfrm>
              <a:off x="2305440" y="2979770"/>
              <a:ext cx="427680" cy="368229"/>
              <a:chOff x="807" y="1359"/>
              <a:chExt cx="287" cy="265"/>
            </a:xfrm>
          </p:grpSpPr>
          <p:sp>
            <p:nvSpPr>
              <p:cNvPr id="93" name="Text Box 11"/>
              <p:cNvSpPr txBox="1">
                <a:spLocks noChangeArrowheads="1"/>
              </p:cNvSpPr>
              <p:nvPr/>
            </p:nvSpPr>
            <p:spPr bwMode="auto">
              <a:xfrm>
                <a:off x="807" y="1359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3893760" y="3700886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3886560" y="4455047"/>
              <a:ext cx="86400" cy="814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9" name="Group 14"/>
            <p:cNvGrpSpPr>
              <a:grpSpLocks/>
            </p:cNvGrpSpPr>
            <p:nvPr/>
          </p:nvGrpSpPr>
          <p:grpSpPr bwMode="auto">
            <a:xfrm>
              <a:off x="3893760" y="3403470"/>
              <a:ext cx="429120" cy="277352"/>
              <a:chOff x="1863" y="1628"/>
              <a:chExt cx="287" cy="265"/>
            </a:xfrm>
          </p:grpSpPr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900960" y="4439530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2326832" y="4829076"/>
              <a:ext cx="372960" cy="256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6910560" y="3573016"/>
              <a:ext cx="372960" cy="266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6939360" y="4239067"/>
              <a:ext cx="372960" cy="2808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696320" y="3330296"/>
              <a:ext cx="18936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client request generation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529280" y="4576610"/>
              <a:ext cx="22392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display generation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79680" y="3954633"/>
              <a:ext cx="172224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generation</a:t>
              </a:r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2603520" y="3252402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2636640" y="4300438"/>
              <a:ext cx="4315680" cy="276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2600640" y="4902351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36640" y="3670200"/>
              <a:ext cx="4322880" cy="253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6897600" y="3883820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6896160" y="4280374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7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2560" y="1889246"/>
              <a:ext cx="603360" cy="560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4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4160" y="1915211"/>
              <a:ext cx="610560" cy="567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5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4240" y="2082802"/>
              <a:ext cx="525600" cy="20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76" name="Group 32"/>
            <p:cNvGrpSpPr>
              <a:grpSpLocks/>
            </p:cNvGrpSpPr>
            <p:nvPr/>
          </p:nvGrpSpPr>
          <p:grpSpPr bwMode="auto">
            <a:xfrm>
              <a:off x="3369600" y="1234223"/>
              <a:ext cx="1031040" cy="585390"/>
              <a:chOff x="1519" y="35"/>
              <a:chExt cx="690" cy="421"/>
            </a:xfrm>
          </p:grpSpPr>
          <p:pic>
            <p:nvPicPr>
              <p:cNvPr id="90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19" y="35"/>
                <a:ext cx="690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1601" y="102"/>
                <a:ext cx="575" cy="2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WLAN</a:t>
                </a:r>
              </a:p>
            </p:txBody>
          </p:sp>
        </p:grpSp>
        <p:cxnSp>
          <p:nvCxnSpPr>
            <p:cNvPr id="77" name="AutoShape 35"/>
            <p:cNvCxnSpPr>
              <a:cxnSpLocks noChangeShapeType="1"/>
            </p:cNvCxnSpPr>
            <p:nvPr/>
          </p:nvCxnSpPr>
          <p:spPr bwMode="auto">
            <a:xfrm>
              <a:off x="5364088" y="2185481"/>
              <a:ext cx="3052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36"/>
            <p:cNvCxnSpPr>
              <a:cxnSpLocks noChangeShapeType="1"/>
            </p:cNvCxnSpPr>
            <p:nvPr/>
          </p:nvCxnSpPr>
          <p:spPr bwMode="auto">
            <a:xfrm flipV="1">
              <a:off x="6300192" y="2184301"/>
              <a:ext cx="3268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37"/>
            <p:cNvCxnSpPr>
              <a:cxnSpLocks noChangeShapeType="1"/>
            </p:cNvCxnSpPr>
            <p:nvPr/>
          </p:nvCxnSpPr>
          <p:spPr bwMode="auto">
            <a:xfrm flipH="1" flipV="1">
              <a:off x="3886560" y="1844824"/>
              <a:ext cx="2880" cy="955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38"/>
            <p:cNvCxnSpPr>
              <a:cxnSpLocks noChangeShapeType="1"/>
            </p:cNvCxnSpPr>
            <p:nvPr/>
          </p:nvCxnSpPr>
          <p:spPr bwMode="auto">
            <a:xfrm flipV="1">
              <a:off x="2604960" y="1525738"/>
              <a:ext cx="764640" cy="363508"/>
            </a:xfrm>
            <a:prstGeom prst="bentConnector3">
              <a:avLst>
                <a:gd name="adj1" fmla="val 7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02080" y="1525738"/>
              <a:ext cx="720000" cy="335183"/>
            </a:xfrm>
            <a:prstGeom prst="bentConnector3">
              <a:avLst>
                <a:gd name="adj1" fmla="val 9932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pic>
          <p:nvPicPr>
            <p:cNvPr id="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6720" y="1908129"/>
              <a:ext cx="587520" cy="55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8080" y="1860921"/>
              <a:ext cx="650880" cy="647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1442880" y="3028160"/>
              <a:ext cx="1440" cy="2225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185120" y="5206848"/>
              <a:ext cx="577440" cy="38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4919040" y="2453392"/>
              <a:ext cx="516960" cy="254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5675040" y="2292882"/>
              <a:ext cx="948960" cy="253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switch</a:t>
              </a:r>
            </a:p>
          </p:txBody>
        </p:sp>
        <p:pic>
          <p:nvPicPr>
            <p:cNvPr id="88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0800" y="2024971"/>
              <a:ext cx="315360" cy="318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89" name="AutoShape 47"/>
            <p:cNvCxnSpPr>
              <a:cxnSpLocks noChangeShapeType="1"/>
            </p:cNvCxnSpPr>
            <p:nvPr/>
          </p:nvCxnSpPr>
          <p:spPr bwMode="auto">
            <a:xfrm>
              <a:off x="7164288" y="2184301"/>
              <a:ext cx="10656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grpSp>
          <p:nvGrpSpPr>
            <p:cNvPr id="100" name="Group 99"/>
            <p:cNvGrpSpPr/>
            <p:nvPr/>
          </p:nvGrpSpPr>
          <p:grpSpPr>
            <a:xfrm>
              <a:off x="1115616" y="3461112"/>
              <a:ext cx="429120" cy="1192024"/>
              <a:chOff x="1116000" y="3500248"/>
              <a:chExt cx="429120" cy="1192024"/>
            </a:xfrm>
          </p:grpSpPr>
          <p:grpSp>
            <p:nvGrpSpPr>
              <p:cNvPr id="101" name="Group 56"/>
              <p:cNvGrpSpPr>
                <a:grpSpLocks/>
              </p:cNvGrpSpPr>
              <p:nvPr/>
            </p:nvGrpSpPr>
            <p:grpSpPr bwMode="auto">
              <a:xfrm>
                <a:off x="1116000" y="3500248"/>
                <a:ext cx="429120" cy="277352"/>
                <a:chOff x="1863" y="1628"/>
                <a:chExt cx="287" cy="265"/>
              </a:xfrm>
            </p:grpSpPr>
            <p:sp>
              <p:nvSpPr>
                <p:cNvPr id="11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863" y="1628"/>
                  <a:ext cx="287" cy="26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60876" rIns="90000" bIns="45000"/>
                <a:lstStyle/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500" baseline="-33000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8" name="Text Box 58"/>
              <p:cNvSpPr txBox="1">
                <a:spLocks noChangeArrowheads="1"/>
              </p:cNvSpPr>
              <p:nvPr/>
            </p:nvSpPr>
            <p:spPr bwMode="auto">
              <a:xfrm>
                <a:off x="1116000" y="3783501"/>
                <a:ext cx="372960" cy="2667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09" name="Text Box 59"/>
              <p:cNvSpPr txBox="1">
                <a:spLocks noChangeArrowheads="1"/>
              </p:cNvSpPr>
              <p:nvPr/>
            </p:nvSpPr>
            <p:spPr bwMode="auto">
              <a:xfrm>
                <a:off x="1116000" y="4123405"/>
                <a:ext cx="372960" cy="2808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10" name="Text Box 60"/>
              <p:cNvSpPr txBox="1">
                <a:spLocks noChangeArrowheads="1"/>
              </p:cNvSpPr>
              <p:nvPr/>
            </p:nvSpPr>
            <p:spPr bwMode="auto">
              <a:xfrm>
                <a:off x="1116000" y="4406658"/>
                <a:ext cx="372960" cy="2856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112" name="Line 50"/>
            <p:cNvSpPr>
              <a:spLocks noChangeShapeType="1"/>
            </p:cNvSpPr>
            <p:nvPr/>
          </p:nvSpPr>
          <p:spPr bwMode="auto">
            <a:xfrm flipH="1">
              <a:off x="1460424" y="3932209"/>
              <a:ext cx="54878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Rectangle 51"/>
            <p:cNvSpPr>
              <a:spLocks noChangeArrowheads="1"/>
            </p:cNvSpPr>
            <p:nvPr/>
          </p:nvSpPr>
          <p:spPr bwMode="auto">
            <a:xfrm>
              <a:off x="1422984" y="3726851"/>
              <a:ext cx="67680" cy="21362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 flipH="1">
              <a:off x="1479144" y="3726851"/>
              <a:ext cx="2489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 flipH="1">
              <a:off x="1453224" y="4312240"/>
              <a:ext cx="54878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6" name="Line 54"/>
            <p:cNvSpPr>
              <a:spLocks noChangeShapeType="1"/>
            </p:cNvSpPr>
            <p:nvPr/>
          </p:nvSpPr>
          <p:spPr bwMode="auto">
            <a:xfrm flipH="1">
              <a:off x="1458984" y="4491634"/>
              <a:ext cx="24926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430184" y="4305159"/>
              <a:ext cx="67680" cy="19591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251520" y="5661248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100" b="1" dirty="0" smtClean="0"/>
              <a:t>Network delay: </a:t>
            </a:r>
            <a:r>
              <a:rPr lang="en-US" sz="2100" dirty="0" smtClean="0"/>
              <a:t>Time for request to reach server &amp; response to reach client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100" dirty="0" smtClean="0"/>
              <a:t>(</a:t>
            </a:r>
            <a:r>
              <a:rPr lang="en-US" sz="2100" i="1" dirty="0" smtClean="0"/>
              <a:t>T</a:t>
            </a:r>
            <a:r>
              <a:rPr lang="en-US" sz="2100" i="1" baseline="-25000" dirty="0" smtClean="0"/>
              <a:t>3</a:t>
            </a:r>
            <a:r>
              <a:rPr lang="en-US" sz="2100" i="1" dirty="0" smtClean="0"/>
              <a:t>-T</a:t>
            </a:r>
            <a:r>
              <a:rPr lang="en-US" sz="2100" i="1" baseline="-25000" dirty="0" smtClean="0"/>
              <a:t>2</a:t>
            </a:r>
            <a:r>
              <a:rPr lang="en-US" sz="2100" i="1" dirty="0" smtClean="0"/>
              <a:t> + T</a:t>
            </a:r>
            <a:r>
              <a:rPr lang="en-US" sz="2100" i="1" baseline="-25000" dirty="0" smtClean="0"/>
              <a:t>5</a:t>
            </a:r>
            <a:r>
              <a:rPr lang="en-US" sz="2100" i="1" dirty="0" smtClean="0"/>
              <a:t>-T</a:t>
            </a:r>
            <a:r>
              <a:rPr lang="en-US" sz="2100" i="1" baseline="-25000" dirty="0" smtClean="0"/>
              <a:t>4</a:t>
            </a:r>
            <a:r>
              <a:rPr lang="en-US" sz="2100" dirty="0" smtClean="0"/>
              <a:t>) </a:t>
            </a:r>
            <a:endParaRPr kumimoji="0" lang="el-G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18/32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251520" y="5661248"/>
            <a:ext cx="8892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100" b="1" dirty="0" smtClean="0"/>
              <a:t>Android delay:</a:t>
            </a:r>
            <a:r>
              <a:rPr lang="en-US" sz="2100" dirty="0" smtClean="0"/>
              <a:t> </a:t>
            </a:r>
            <a:r>
              <a:rPr lang="en-US" sz="2100" dirty="0" smtClean="0">
                <a:latin typeface="+mn-lt"/>
                <a:cs typeface="+mn-cs"/>
              </a:rPr>
              <a:t>Time for request generation &amp; display of response (</a:t>
            </a:r>
            <a:r>
              <a:rPr lang="en-US" sz="2100" i="1" dirty="0" smtClean="0">
                <a:latin typeface="+mn-lt"/>
                <a:cs typeface="+mn-cs"/>
              </a:rPr>
              <a:t>T</a:t>
            </a:r>
            <a:r>
              <a:rPr lang="en-US" sz="2100" i="1" baseline="-25000" dirty="0" smtClean="0">
                <a:latin typeface="+mn-lt"/>
                <a:cs typeface="+mn-cs"/>
              </a:rPr>
              <a:t>2</a:t>
            </a:r>
            <a:r>
              <a:rPr lang="en-US" sz="2100" i="1" dirty="0" smtClean="0">
                <a:latin typeface="+mn-lt"/>
                <a:cs typeface="+mn-cs"/>
              </a:rPr>
              <a:t>-T</a:t>
            </a:r>
            <a:r>
              <a:rPr lang="en-US" sz="2100" i="1" baseline="-25000" dirty="0" smtClean="0">
                <a:latin typeface="+mn-lt"/>
                <a:cs typeface="+mn-cs"/>
              </a:rPr>
              <a:t>1</a:t>
            </a:r>
            <a:r>
              <a:rPr lang="en-US" sz="2100" i="1" dirty="0" smtClean="0">
                <a:latin typeface="+mn-lt"/>
                <a:cs typeface="+mn-cs"/>
              </a:rPr>
              <a:t> + T</a:t>
            </a:r>
            <a:r>
              <a:rPr lang="en-US" sz="2100" i="1" baseline="-25000" dirty="0" smtClean="0">
                <a:latin typeface="+mn-lt"/>
                <a:cs typeface="+mn-cs"/>
              </a:rPr>
              <a:t>6</a:t>
            </a:r>
            <a:r>
              <a:rPr lang="en-US" sz="2100" i="1" dirty="0" smtClean="0">
                <a:latin typeface="+mn-lt"/>
                <a:cs typeface="+mn-cs"/>
              </a:rPr>
              <a:t>-T</a:t>
            </a:r>
            <a:r>
              <a:rPr lang="en-US" sz="2100" i="1" baseline="-25000" dirty="0" smtClean="0">
                <a:latin typeface="+mn-lt"/>
                <a:cs typeface="+mn-cs"/>
              </a:rPr>
              <a:t>5</a:t>
            </a:r>
            <a:r>
              <a:rPr lang="en-US" sz="2100" dirty="0" smtClean="0">
                <a:latin typeface="+mn-lt"/>
                <a:cs typeface="+mn-cs"/>
              </a:rPr>
              <a:t>)</a:t>
            </a:r>
          </a:p>
        </p:txBody>
      </p:sp>
      <p:grpSp>
        <p:nvGrpSpPr>
          <p:cNvPr id="169" name="Group 168"/>
          <p:cNvGrpSpPr/>
          <p:nvPr/>
        </p:nvGrpSpPr>
        <p:grpSpPr>
          <a:xfrm>
            <a:off x="395536" y="116632"/>
            <a:ext cx="8064896" cy="5400600"/>
            <a:chOff x="1115616" y="1234223"/>
            <a:chExt cx="6686304" cy="4355017"/>
          </a:xfrm>
        </p:grpSpPr>
        <p:grpSp>
          <p:nvGrpSpPr>
            <p:cNvPr id="53" name="Group 1"/>
            <p:cNvGrpSpPr>
              <a:grpSpLocks/>
            </p:cNvGrpSpPr>
            <p:nvPr/>
          </p:nvGrpSpPr>
          <p:grpSpPr bwMode="auto">
            <a:xfrm>
              <a:off x="1961280" y="2546629"/>
              <a:ext cx="1376640" cy="2705067"/>
              <a:chOff x="577" y="979"/>
              <a:chExt cx="921" cy="1945"/>
            </a:xfrm>
          </p:grpSpPr>
          <p:sp>
            <p:nvSpPr>
              <p:cNvPr id="98" name="Rectangle 2"/>
              <p:cNvSpPr>
                <a:spLocks noChangeArrowheads="1"/>
              </p:cNvSpPr>
              <p:nvPr/>
            </p:nvSpPr>
            <p:spPr bwMode="auto">
              <a:xfrm>
                <a:off x="577" y="979"/>
                <a:ext cx="921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client</a:t>
                </a:r>
              </a:p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(Android)</a:t>
                </a:r>
              </a:p>
            </p:txBody>
          </p:sp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03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3424320" y="2546629"/>
              <a:ext cx="1031040" cy="2705067"/>
              <a:chOff x="1556" y="979"/>
              <a:chExt cx="690" cy="1945"/>
            </a:xfrm>
          </p:grpSpPr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1556" y="979"/>
                <a:ext cx="690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External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monitor</a:t>
                </a: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1894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6177600" y="2546629"/>
              <a:ext cx="1463040" cy="2705067"/>
              <a:chOff x="3398" y="979"/>
              <a:chExt cx="978" cy="1945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3398" y="979"/>
                <a:ext cx="978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server</a:t>
                </a: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391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6" name="Group 10"/>
            <p:cNvGrpSpPr>
              <a:grpSpLocks/>
            </p:cNvGrpSpPr>
            <p:nvPr/>
          </p:nvGrpSpPr>
          <p:grpSpPr bwMode="auto">
            <a:xfrm>
              <a:off x="2305440" y="2979770"/>
              <a:ext cx="427680" cy="368229"/>
              <a:chOff x="807" y="1359"/>
              <a:chExt cx="287" cy="265"/>
            </a:xfrm>
          </p:grpSpPr>
          <p:sp>
            <p:nvSpPr>
              <p:cNvPr id="93" name="Text Box 11"/>
              <p:cNvSpPr txBox="1">
                <a:spLocks noChangeArrowheads="1"/>
              </p:cNvSpPr>
              <p:nvPr/>
            </p:nvSpPr>
            <p:spPr bwMode="auto">
              <a:xfrm>
                <a:off x="807" y="1359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3893760" y="3700886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3886560" y="4455047"/>
              <a:ext cx="86400" cy="814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9" name="Group 14"/>
            <p:cNvGrpSpPr>
              <a:grpSpLocks/>
            </p:cNvGrpSpPr>
            <p:nvPr/>
          </p:nvGrpSpPr>
          <p:grpSpPr bwMode="auto">
            <a:xfrm>
              <a:off x="3893760" y="3403470"/>
              <a:ext cx="429120" cy="277352"/>
              <a:chOff x="1863" y="1628"/>
              <a:chExt cx="287" cy="265"/>
            </a:xfrm>
          </p:grpSpPr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900960" y="4439530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2326832" y="4829076"/>
              <a:ext cx="372960" cy="256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6910560" y="3573016"/>
              <a:ext cx="372960" cy="266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6939360" y="4239067"/>
              <a:ext cx="372960" cy="2808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696320" y="3330296"/>
              <a:ext cx="18936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client request generation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529280" y="4576610"/>
              <a:ext cx="22392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display generation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79680" y="3954633"/>
              <a:ext cx="172224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generation</a:t>
              </a:r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2603520" y="3252402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2636640" y="4300438"/>
              <a:ext cx="4315680" cy="276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2600640" y="4902351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36640" y="3670200"/>
              <a:ext cx="4322880" cy="253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6897600" y="3883820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6896160" y="4280374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7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2560" y="1889246"/>
              <a:ext cx="603360" cy="560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4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4160" y="1915211"/>
              <a:ext cx="610560" cy="567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5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4240" y="2082802"/>
              <a:ext cx="525600" cy="20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76" name="Group 32"/>
            <p:cNvGrpSpPr>
              <a:grpSpLocks/>
            </p:cNvGrpSpPr>
            <p:nvPr/>
          </p:nvGrpSpPr>
          <p:grpSpPr bwMode="auto">
            <a:xfrm>
              <a:off x="3369600" y="1234223"/>
              <a:ext cx="1031040" cy="585390"/>
              <a:chOff x="1519" y="35"/>
              <a:chExt cx="690" cy="421"/>
            </a:xfrm>
          </p:grpSpPr>
          <p:pic>
            <p:nvPicPr>
              <p:cNvPr id="90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19" y="35"/>
                <a:ext cx="690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1601" y="102"/>
                <a:ext cx="575" cy="2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WLAN</a:t>
                </a:r>
              </a:p>
            </p:txBody>
          </p:sp>
        </p:grpSp>
        <p:cxnSp>
          <p:nvCxnSpPr>
            <p:cNvPr id="77" name="AutoShape 35"/>
            <p:cNvCxnSpPr>
              <a:cxnSpLocks noChangeShapeType="1"/>
            </p:cNvCxnSpPr>
            <p:nvPr/>
          </p:nvCxnSpPr>
          <p:spPr bwMode="auto">
            <a:xfrm>
              <a:off x="5364088" y="2185481"/>
              <a:ext cx="3052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36"/>
            <p:cNvCxnSpPr>
              <a:cxnSpLocks noChangeShapeType="1"/>
            </p:cNvCxnSpPr>
            <p:nvPr/>
          </p:nvCxnSpPr>
          <p:spPr bwMode="auto">
            <a:xfrm flipV="1">
              <a:off x="6300192" y="2184301"/>
              <a:ext cx="3268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37"/>
            <p:cNvCxnSpPr>
              <a:cxnSpLocks noChangeShapeType="1"/>
            </p:cNvCxnSpPr>
            <p:nvPr/>
          </p:nvCxnSpPr>
          <p:spPr bwMode="auto">
            <a:xfrm flipH="1" flipV="1">
              <a:off x="3886560" y="1844824"/>
              <a:ext cx="2880" cy="955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38"/>
            <p:cNvCxnSpPr>
              <a:cxnSpLocks noChangeShapeType="1"/>
            </p:cNvCxnSpPr>
            <p:nvPr/>
          </p:nvCxnSpPr>
          <p:spPr bwMode="auto">
            <a:xfrm flipV="1">
              <a:off x="2604960" y="1525738"/>
              <a:ext cx="764640" cy="363508"/>
            </a:xfrm>
            <a:prstGeom prst="bentConnector3">
              <a:avLst>
                <a:gd name="adj1" fmla="val 7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02080" y="1525738"/>
              <a:ext cx="720000" cy="335183"/>
            </a:xfrm>
            <a:prstGeom prst="bentConnector3">
              <a:avLst>
                <a:gd name="adj1" fmla="val 9932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pic>
          <p:nvPicPr>
            <p:cNvPr id="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6720" y="1908129"/>
              <a:ext cx="587520" cy="55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8080" y="1860921"/>
              <a:ext cx="650880" cy="647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1442880" y="3028160"/>
              <a:ext cx="1440" cy="2225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185120" y="5206848"/>
              <a:ext cx="577440" cy="38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4919040" y="2453392"/>
              <a:ext cx="516960" cy="254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5675040" y="2292882"/>
              <a:ext cx="948960" cy="253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switch</a:t>
              </a:r>
            </a:p>
          </p:txBody>
        </p:sp>
        <p:pic>
          <p:nvPicPr>
            <p:cNvPr id="88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0800" y="2024971"/>
              <a:ext cx="315360" cy="318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89" name="AutoShape 47"/>
            <p:cNvCxnSpPr>
              <a:cxnSpLocks noChangeShapeType="1"/>
            </p:cNvCxnSpPr>
            <p:nvPr/>
          </p:nvCxnSpPr>
          <p:spPr bwMode="auto">
            <a:xfrm>
              <a:off x="7164288" y="2184301"/>
              <a:ext cx="10656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02" name="Line 50"/>
            <p:cNvSpPr>
              <a:spLocks noChangeShapeType="1"/>
            </p:cNvSpPr>
            <p:nvPr/>
          </p:nvSpPr>
          <p:spPr bwMode="auto">
            <a:xfrm flipH="1">
              <a:off x="1461216" y="3726851"/>
              <a:ext cx="2489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Line 51"/>
            <p:cNvSpPr>
              <a:spLocks noChangeShapeType="1"/>
            </p:cNvSpPr>
            <p:nvPr/>
          </p:nvSpPr>
          <p:spPr bwMode="auto">
            <a:xfrm flipH="1">
              <a:off x="1441056" y="4491634"/>
              <a:ext cx="24926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4" name="Group 52"/>
            <p:cNvGrpSpPr>
              <a:grpSpLocks/>
            </p:cNvGrpSpPr>
            <p:nvPr/>
          </p:nvGrpSpPr>
          <p:grpSpPr bwMode="auto">
            <a:xfrm>
              <a:off x="1115616" y="3670200"/>
              <a:ext cx="429120" cy="277352"/>
              <a:chOff x="1863" y="1628"/>
              <a:chExt cx="287" cy="265"/>
            </a:xfrm>
          </p:grpSpPr>
          <p:sp>
            <p:nvSpPr>
              <p:cNvPr id="105" name="Text Box 53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06" name="Text Box 54"/>
            <p:cNvSpPr txBox="1">
              <a:spLocks noChangeArrowheads="1"/>
            </p:cNvSpPr>
            <p:nvPr/>
          </p:nvSpPr>
          <p:spPr bwMode="auto">
            <a:xfrm>
              <a:off x="1115616" y="4236706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sz="1500" dirty="0">
                  <a:solidFill>
                    <a:srgbClr val="FF0000"/>
                  </a:solidFill>
                </a:rPr>
                <a:t>T</a:t>
              </a:r>
              <a:r>
                <a:rPr lang="en-US" sz="1500" baseline="-33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flipH="1">
              <a:off x="1418016" y="3301971"/>
              <a:ext cx="12441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9" name="Line 56"/>
            <p:cNvSpPr>
              <a:spLocks noChangeShapeType="1"/>
            </p:cNvSpPr>
            <p:nvPr/>
          </p:nvSpPr>
          <p:spPr bwMode="auto">
            <a:xfrm flipH="1">
              <a:off x="1435296" y="4944839"/>
              <a:ext cx="12441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120" name="Group 57"/>
            <p:cNvGrpSpPr>
              <a:grpSpLocks/>
            </p:cNvGrpSpPr>
            <p:nvPr/>
          </p:nvGrpSpPr>
          <p:grpSpPr bwMode="auto">
            <a:xfrm>
              <a:off x="1115616" y="3047043"/>
              <a:ext cx="429120" cy="277352"/>
              <a:chOff x="1863" y="1628"/>
              <a:chExt cx="287" cy="265"/>
            </a:xfrm>
          </p:grpSpPr>
          <p:sp>
            <p:nvSpPr>
              <p:cNvPr id="121" name="Text Box 58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22" name="Text Box 59"/>
            <p:cNvSpPr txBox="1">
              <a:spLocks noChangeArrowheads="1"/>
            </p:cNvSpPr>
            <p:nvPr/>
          </p:nvSpPr>
          <p:spPr bwMode="auto">
            <a:xfrm>
              <a:off x="1115616" y="4859863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sz="1500" dirty="0">
                  <a:solidFill>
                    <a:srgbClr val="FF0000"/>
                  </a:solidFill>
                </a:rPr>
                <a:t>T</a:t>
              </a:r>
              <a:r>
                <a:rPr lang="en-US" sz="1500" baseline="-33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23" name="Rectangle 60"/>
            <p:cNvSpPr>
              <a:spLocks noChangeArrowheads="1"/>
            </p:cNvSpPr>
            <p:nvPr/>
          </p:nvSpPr>
          <p:spPr bwMode="auto">
            <a:xfrm>
              <a:off x="1409376" y="3296070"/>
              <a:ext cx="67680" cy="4343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" name="Rectangle 61"/>
            <p:cNvSpPr>
              <a:spLocks noChangeArrowheads="1"/>
            </p:cNvSpPr>
            <p:nvPr/>
          </p:nvSpPr>
          <p:spPr bwMode="auto">
            <a:xfrm>
              <a:off x="1418016" y="4478652"/>
              <a:ext cx="67680" cy="4697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0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18/32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251520" y="5661248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100" b="1" dirty="0" smtClean="0">
                <a:latin typeface="+mn-lt"/>
                <a:cs typeface="+mn-cs"/>
              </a:rPr>
              <a:t>Total Delay: </a:t>
            </a:r>
            <a:r>
              <a:rPr lang="en-US" sz="2100" dirty="0" smtClean="0"/>
              <a:t>T</a:t>
            </a:r>
            <a:r>
              <a:rPr lang="en-US" sz="2100" dirty="0" smtClean="0">
                <a:latin typeface="+mn-lt"/>
                <a:cs typeface="+mn-cs"/>
              </a:rPr>
              <a:t>otal delay user experiences (</a:t>
            </a:r>
            <a:r>
              <a:rPr lang="en-US" sz="2100" i="1" dirty="0" smtClean="0">
                <a:latin typeface="+mn-lt"/>
                <a:cs typeface="+mn-cs"/>
              </a:rPr>
              <a:t>T</a:t>
            </a:r>
            <a:r>
              <a:rPr lang="en-US" sz="2100" i="1" baseline="-25000" dirty="0" smtClean="0">
                <a:latin typeface="+mn-lt"/>
                <a:cs typeface="+mn-cs"/>
              </a:rPr>
              <a:t>6</a:t>
            </a:r>
            <a:r>
              <a:rPr lang="en-US" sz="2100" i="1" dirty="0" smtClean="0">
                <a:latin typeface="+mn-lt"/>
                <a:cs typeface="+mn-cs"/>
              </a:rPr>
              <a:t>-T</a:t>
            </a:r>
            <a:r>
              <a:rPr lang="en-US" sz="2100" i="1" baseline="-25000" dirty="0" smtClean="0">
                <a:latin typeface="+mn-lt"/>
                <a:cs typeface="+mn-cs"/>
              </a:rPr>
              <a:t>1</a:t>
            </a:r>
            <a:r>
              <a:rPr lang="en-US" sz="2100" dirty="0" smtClean="0">
                <a:latin typeface="+mn-lt"/>
                <a:cs typeface="+mn-cs"/>
              </a:rPr>
              <a:t>)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95536" y="116632"/>
            <a:ext cx="8064896" cy="5400600"/>
            <a:chOff x="1116000" y="1234223"/>
            <a:chExt cx="6685920" cy="4355017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961280" y="2546629"/>
              <a:ext cx="1376640" cy="2705067"/>
              <a:chOff x="577" y="979"/>
              <a:chExt cx="921" cy="1945"/>
            </a:xfrm>
          </p:grpSpPr>
          <p:sp>
            <p:nvSpPr>
              <p:cNvPr id="98" name="Rectangle 2"/>
              <p:cNvSpPr>
                <a:spLocks noChangeArrowheads="1"/>
              </p:cNvSpPr>
              <p:nvPr/>
            </p:nvSpPr>
            <p:spPr bwMode="auto">
              <a:xfrm>
                <a:off x="577" y="979"/>
                <a:ext cx="921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client</a:t>
                </a:r>
              </a:p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(Android)</a:t>
                </a:r>
              </a:p>
            </p:txBody>
          </p:sp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03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424320" y="2546629"/>
              <a:ext cx="1031040" cy="2705067"/>
              <a:chOff x="1556" y="979"/>
              <a:chExt cx="690" cy="1945"/>
            </a:xfrm>
          </p:grpSpPr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1556" y="979"/>
                <a:ext cx="690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External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monitor</a:t>
                </a: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1894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177600" y="2546629"/>
              <a:ext cx="1463040" cy="2705067"/>
              <a:chOff x="3398" y="979"/>
              <a:chExt cx="978" cy="1945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3398" y="979"/>
                <a:ext cx="978" cy="3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60876" rIns="90000" bIns="45000" anchor="ctr"/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u-map server</a:t>
                </a: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3917" y="1325"/>
                <a:ext cx="0" cy="1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305440" y="2979770"/>
              <a:ext cx="427680" cy="368229"/>
              <a:chOff x="807" y="1359"/>
              <a:chExt cx="287" cy="265"/>
            </a:xfrm>
          </p:grpSpPr>
          <p:sp>
            <p:nvSpPr>
              <p:cNvPr id="93" name="Text Box 11"/>
              <p:cNvSpPr txBox="1">
                <a:spLocks noChangeArrowheads="1"/>
              </p:cNvSpPr>
              <p:nvPr/>
            </p:nvSpPr>
            <p:spPr bwMode="auto">
              <a:xfrm>
                <a:off x="807" y="1359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3893760" y="3700886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3886560" y="4455047"/>
              <a:ext cx="86400" cy="814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893760" y="3403470"/>
              <a:ext cx="429120" cy="277352"/>
              <a:chOff x="1863" y="1628"/>
              <a:chExt cx="287" cy="265"/>
            </a:xfrm>
          </p:grpSpPr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T</a:t>
                </a:r>
                <a:r>
                  <a:rPr lang="en-US" baseline="-33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900960" y="4439530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2326832" y="4829076"/>
              <a:ext cx="372960" cy="256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6910560" y="3573016"/>
              <a:ext cx="372960" cy="266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baseline="-33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6939360" y="4239067"/>
              <a:ext cx="372960" cy="2808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r>
                <a:rPr lang="en-US" baseline="-33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696320" y="3330296"/>
              <a:ext cx="18936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client request generation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529280" y="4576610"/>
              <a:ext cx="223920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display generation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79680" y="3954633"/>
              <a:ext cx="1722240" cy="319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7347" rIns="90000" bIns="4500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response generation</a:t>
              </a:r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2603520" y="3252402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2636640" y="4300438"/>
              <a:ext cx="4315680" cy="276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2600640" y="4902351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36640" y="3670200"/>
              <a:ext cx="4322880" cy="253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6897600" y="3883820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6896160" y="4280374"/>
              <a:ext cx="86400" cy="802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7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2560" y="1889246"/>
              <a:ext cx="603360" cy="560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4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4160" y="1915211"/>
              <a:ext cx="610560" cy="567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5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4240" y="2082802"/>
              <a:ext cx="525600" cy="20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369600" y="1234223"/>
              <a:ext cx="1031040" cy="585390"/>
              <a:chOff x="1519" y="35"/>
              <a:chExt cx="690" cy="421"/>
            </a:xfrm>
          </p:grpSpPr>
          <p:pic>
            <p:nvPicPr>
              <p:cNvPr id="90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19" y="35"/>
                <a:ext cx="690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1601" y="102"/>
                <a:ext cx="575" cy="2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WLAN</a:t>
                </a:r>
              </a:p>
            </p:txBody>
          </p:sp>
        </p:grpSp>
        <p:cxnSp>
          <p:nvCxnSpPr>
            <p:cNvPr id="77" name="AutoShape 35"/>
            <p:cNvCxnSpPr>
              <a:cxnSpLocks noChangeShapeType="1"/>
            </p:cNvCxnSpPr>
            <p:nvPr/>
          </p:nvCxnSpPr>
          <p:spPr bwMode="auto">
            <a:xfrm>
              <a:off x="5364088" y="2185481"/>
              <a:ext cx="3052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36"/>
            <p:cNvCxnSpPr>
              <a:cxnSpLocks noChangeShapeType="1"/>
            </p:cNvCxnSpPr>
            <p:nvPr/>
          </p:nvCxnSpPr>
          <p:spPr bwMode="auto">
            <a:xfrm flipV="1">
              <a:off x="6300192" y="2184301"/>
              <a:ext cx="32688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37"/>
            <p:cNvCxnSpPr>
              <a:cxnSpLocks noChangeShapeType="1"/>
            </p:cNvCxnSpPr>
            <p:nvPr/>
          </p:nvCxnSpPr>
          <p:spPr bwMode="auto">
            <a:xfrm flipH="1" flipV="1">
              <a:off x="3886560" y="1844824"/>
              <a:ext cx="2880" cy="955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38"/>
            <p:cNvCxnSpPr>
              <a:cxnSpLocks noChangeShapeType="1"/>
            </p:cNvCxnSpPr>
            <p:nvPr/>
          </p:nvCxnSpPr>
          <p:spPr bwMode="auto">
            <a:xfrm flipV="1">
              <a:off x="2604960" y="1525738"/>
              <a:ext cx="764640" cy="363508"/>
            </a:xfrm>
            <a:prstGeom prst="bentConnector3">
              <a:avLst>
                <a:gd name="adj1" fmla="val 76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02080" y="1525738"/>
              <a:ext cx="720000" cy="335183"/>
            </a:xfrm>
            <a:prstGeom prst="bentConnector3">
              <a:avLst>
                <a:gd name="adj1" fmla="val 9932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pic>
          <p:nvPicPr>
            <p:cNvPr id="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6720" y="1908129"/>
              <a:ext cx="587520" cy="55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8080" y="1860921"/>
              <a:ext cx="650880" cy="647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1442880" y="3028160"/>
              <a:ext cx="1440" cy="2225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185120" y="5206848"/>
              <a:ext cx="577440" cy="38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4919040" y="2453392"/>
              <a:ext cx="516960" cy="254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5675040" y="2292882"/>
              <a:ext cx="948960" cy="253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switch</a:t>
              </a:r>
            </a:p>
          </p:txBody>
        </p:sp>
        <p:pic>
          <p:nvPicPr>
            <p:cNvPr id="88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0800" y="2024971"/>
              <a:ext cx="315360" cy="318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89" name="AutoShape 47"/>
            <p:cNvCxnSpPr>
              <a:cxnSpLocks noChangeShapeType="1"/>
            </p:cNvCxnSpPr>
            <p:nvPr/>
          </p:nvCxnSpPr>
          <p:spPr bwMode="auto">
            <a:xfrm>
              <a:off x="7164288" y="2184301"/>
              <a:ext cx="106560" cy="1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00" name="Line 50"/>
            <p:cNvSpPr>
              <a:spLocks noChangeShapeType="1"/>
            </p:cNvSpPr>
            <p:nvPr/>
          </p:nvSpPr>
          <p:spPr bwMode="auto">
            <a:xfrm flipH="1">
              <a:off x="1418400" y="3301971"/>
              <a:ext cx="12441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 flipH="1">
              <a:off x="1435680" y="4944839"/>
              <a:ext cx="12441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1116000" y="3047043"/>
              <a:ext cx="429120" cy="277352"/>
              <a:chOff x="1863" y="1628"/>
              <a:chExt cx="287" cy="265"/>
            </a:xfrm>
          </p:grpSpPr>
          <p:sp>
            <p:nvSpPr>
              <p:cNvPr id="109" name="Text Box 53"/>
              <p:cNvSpPr txBox="1">
                <a:spLocks noChangeArrowheads="1"/>
              </p:cNvSpPr>
              <p:nvPr/>
            </p:nvSpPr>
            <p:spPr bwMode="auto">
              <a:xfrm>
                <a:off x="1863" y="1628"/>
                <a:ext cx="287" cy="2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0876" rIns="90000" bIns="45000"/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T</a:t>
                </a:r>
                <a:r>
                  <a:rPr lang="en-US" sz="1500" baseline="-33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10" name="Text Box 54"/>
            <p:cNvSpPr txBox="1">
              <a:spLocks noChangeArrowheads="1"/>
            </p:cNvSpPr>
            <p:nvPr/>
          </p:nvSpPr>
          <p:spPr bwMode="auto">
            <a:xfrm>
              <a:off x="1116000" y="4859863"/>
              <a:ext cx="372960" cy="2856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r>
                <a:rPr lang="en-US" sz="1500" dirty="0">
                  <a:solidFill>
                    <a:srgbClr val="FF0000"/>
                  </a:solidFill>
                </a:rPr>
                <a:t>T</a:t>
              </a:r>
              <a:r>
                <a:rPr lang="en-US" sz="1500" baseline="-33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1" name="Rectangle 55"/>
            <p:cNvSpPr>
              <a:spLocks noChangeArrowheads="1"/>
            </p:cNvSpPr>
            <p:nvPr/>
          </p:nvSpPr>
          <p:spPr bwMode="auto">
            <a:xfrm>
              <a:off x="1418400" y="3297250"/>
              <a:ext cx="67680" cy="16511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5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18/32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U-map performance: Delays</a:t>
            </a:r>
            <a:endParaRPr lang="el-GR" dirty="0"/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7213" y="1214438"/>
            <a:ext cx="8229600" cy="5810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Sending queries</a:t>
            </a:r>
            <a:endParaRPr lang="el-G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52588"/>
            <a:ext cx="7500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Content Placeholder 2"/>
          <p:cNvSpPr txBox="1">
            <a:spLocks/>
          </p:cNvSpPr>
          <p:nvPr/>
        </p:nvSpPr>
        <p:spPr bwMode="auto">
          <a:xfrm>
            <a:off x="557213" y="4071938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Uploading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traces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572000"/>
            <a:ext cx="7500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19/32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31840" y="6237312"/>
            <a:ext cx="57606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U-map </a:t>
            </a:r>
            <a:r>
              <a:rPr lang="en-US" dirty="0" smtClean="0"/>
              <a:t>performance: Scalability</a:t>
            </a:r>
            <a:endParaRPr lang="el-GR" dirty="0"/>
          </a:p>
        </p:txBody>
      </p:sp>
      <p:pic>
        <p:nvPicPr>
          <p:cNvPr id="8" name="Content Placeholder 3" descr="scalbilit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1440" y="2146319"/>
            <a:ext cx="7181121" cy="3946977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7213" y="1340769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+mn-lt"/>
                <a:cs typeface="+mn-cs"/>
              </a:rPr>
              <a:t>Desktop PC emulating concurrent u-map clients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56176" y="3010415"/>
            <a:ext cx="1152128" cy="1728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9613" y="6165304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n-lt"/>
                <a:cs typeface="+mn-cs"/>
              </a:rPr>
              <a:t>Prominent increase due to memory requirements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876256" y="4954631"/>
            <a:ext cx="288032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20/32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U-map performance: Power consumption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Recorded with PowerTutor application</a:t>
            </a:r>
          </a:p>
          <a:p>
            <a:r>
              <a:rPr lang="en-US" sz="2000" dirty="0" smtClean="0"/>
              <a:t>IEEE802.11 wireless interface</a:t>
            </a:r>
          </a:p>
          <a:p>
            <a:r>
              <a:rPr lang="en-US" sz="2000" dirty="0" smtClean="0"/>
              <a:t>OLED display</a:t>
            </a:r>
          </a:p>
          <a:p>
            <a:r>
              <a:rPr lang="en-US" sz="2000" dirty="0" smtClean="0"/>
              <a:t>CPU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Power consumption under operations</a:t>
            </a:r>
          </a:p>
          <a:p>
            <a:r>
              <a:rPr lang="en-US" sz="2000" dirty="0" smtClean="0"/>
              <a:t>transmitting queries</a:t>
            </a:r>
          </a:p>
          <a:p>
            <a:pPr lvl="1"/>
            <a:r>
              <a:rPr lang="en-US" sz="1800" dirty="0" smtClean="0"/>
              <a:t>OLED display prevails by 97% (401 mW)</a:t>
            </a:r>
          </a:p>
          <a:p>
            <a:r>
              <a:rPr lang="en-US" sz="2000" dirty="0" smtClean="0"/>
              <a:t>uploading traces</a:t>
            </a:r>
          </a:p>
          <a:p>
            <a:pPr lvl="1"/>
            <a:r>
              <a:rPr lang="en-US" sz="1800" dirty="0" smtClean="0"/>
              <a:t>Wireless interface prevails by 97% (412 mW)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21/32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4644008" y="1844824"/>
            <a:ext cx="215008" cy="2088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4273"/>
          <a:stretch>
            <a:fillRect/>
          </a:stretch>
        </p:blipFill>
        <p:spPr bwMode="auto">
          <a:xfrm>
            <a:off x="683568" y="548680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16200000">
            <a:off x="-1168605" y="2249144"/>
            <a:ext cx="32403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Per. of blocked sessions (%)</a:t>
            </a:r>
            <a:endParaRPr lang="el-GR" sz="21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99592" y="5733256"/>
            <a:ext cx="77768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WenQuanYi Micro Hei" charset="0"/>
                <a:cs typeface="WenQuanYi Micro Hei" charset="0"/>
                <a:sym typeface="Wingdings"/>
              </a:rPr>
              <a:t></a:t>
            </a:r>
            <a:r>
              <a:rPr kumimoji="0" lang="en-US" sz="6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WenQuanYi Micro Hei" charset="0"/>
                <a:cs typeface="WenQuanYi Micro Hei" charset="0"/>
                <a:sym typeface="Wingdings"/>
              </a:rPr>
              <a:t> </a:t>
            </a:r>
            <a:r>
              <a:rPr lang="en-US" sz="8000" b="1" dirty="0" smtClean="0"/>
              <a:t>Flex users: </a:t>
            </a:r>
            <a:r>
              <a:rPr lang="en-US" sz="8000" dirty="0" smtClean="0"/>
              <a:t>Almost half blocking probability compared to subscribers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27/32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6165304"/>
            <a:ext cx="7200800" cy="360040"/>
          </a:xfrm>
          <a:ln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US" sz="96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  <a:sym typeface="Wingdings"/>
              </a:rPr>
              <a:t></a:t>
            </a:r>
            <a:r>
              <a:rPr lang="en-US" sz="6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  <a:sym typeface="Wingdings"/>
              </a:rPr>
              <a:t> </a:t>
            </a:r>
            <a:r>
              <a:rPr lang="en-US" sz="8000" dirty="0" smtClean="0"/>
              <a:t>Higher revenue in rate preference compared to price preference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1979712" y="87015"/>
            <a:ext cx="388843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Rate </a:t>
            </a:r>
            <a:r>
              <a:rPr lang="en-US" sz="2000" b="1" dirty="0">
                <a:latin typeface="Calibri" pitchFamily="34" charset="0"/>
              </a:rPr>
              <a:t>preference:</a:t>
            </a:r>
            <a:r>
              <a:rPr lang="en-US" sz="2000" dirty="0">
                <a:latin typeface="Calibri" pitchFamily="34" charset="0"/>
              </a:rPr>
              <a:t> revenue increases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148064" y="5241394"/>
            <a:ext cx="39959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Rate </a:t>
            </a:r>
            <a:r>
              <a:rPr lang="en-US" sz="2000" b="1" dirty="0">
                <a:latin typeface="Calibri" pitchFamily="34" charset="0"/>
              </a:rPr>
              <a:t>preference: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Revenue </a:t>
            </a:r>
            <a:r>
              <a:rPr lang="en-US" sz="2000" dirty="0">
                <a:latin typeface="Calibri" pitchFamily="34" charset="0"/>
              </a:rPr>
              <a:t>decreases </a:t>
            </a:r>
          </a:p>
          <a:p>
            <a:r>
              <a:rPr lang="en-US" sz="2000" b="1" dirty="0">
                <a:latin typeface="Calibri" pitchFamily="34" charset="0"/>
              </a:rPr>
              <a:t>P</a:t>
            </a:r>
            <a:r>
              <a:rPr lang="en-US" sz="2000" b="1" dirty="0" smtClean="0">
                <a:latin typeface="Calibri" pitchFamily="34" charset="0"/>
              </a:rPr>
              <a:t>rice </a:t>
            </a:r>
            <a:r>
              <a:rPr lang="en-US" sz="2000" b="1" dirty="0">
                <a:latin typeface="Calibri" pitchFamily="34" charset="0"/>
              </a:rPr>
              <a:t>preference: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Revenue </a:t>
            </a:r>
            <a:r>
              <a:rPr lang="en-US" sz="2000" dirty="0">
                <a:latin typeface="Calibri" pitchFamily="34" charset="0"/>
              </a:rPr>
              <a:t>increases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4168" y="2266603"/>
            <a:ext cx="2376264" cy="224251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1187624" y="908720"/>
            <a:ext cx="936104" cy="642937"/>
          </a:xfrm>
          <a:prstGeom prst="ellipse">
            <a:avLst/>
          </a:prstGeom>
          <a:noFill/>
          <a:ln w="31750"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051720" y="620688"/>
            <a:ext cx="432048" cy="360040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08304" y="4653136"/>
            <a:ext cx="0" cy="504056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2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28/32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52320" y="3717032"/>
            <a:ext cx="792088" cy="786954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2483768" y="3717032"/>
            <a:ext cx="864096" cy="786954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.</a:t>
            </a:r>
            <a:endParaRPr lang="el-GR" dirty="0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059833" y="5445224"/>
            <a:ext cx="403244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Price </a:t>
            </a:r>
            <a:r>
              <a:rPr lang="en-US" sz="2000" b="1" dirty="0">
                <a:latin typeface="Calibri" pitchFamily="34" charset="0"/>
              </a:rPr>
              <a:t>preference</a:t>
            </a:r>
            <a:r>
              <a:rPr lang="en-US" sz="2000" dirty="0">
                <a:latin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</a:rPr>
              <a:t>Revenue </a:t>
            </a:r>
            <a:r>
              <a:rPr lang="en-US" sz="2000" dirty="0">
                <a:latin typeface="Calibri" pitchFamily="34" charset="0"/>
              </a:rPr>
              <a:t>increases</a:t>
            </a:r>
            <a:endParaRPr lang="el-GR" sz="2000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59832" y="4581129"/>
            <a:ext cx="1008112" cy="792087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56176" y="4581129"/>
            <a:ext cx="1566491" cy="792087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115616" y="6165304"/>
            <a:ext cx="7200800" cy="360040"/>
          </a:xfrm>
          <a:ln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US" sz="96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  <a:sym typeface="Wingdings"/>
              </a:rPr>
              <a:t></a:t>
            </a:r>
            <a:r>
              <a:rPr lang="en-US" sz="6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  <a:sym typeface="Wingdings"/>
              </a:rPr>
              <a:t> </a:t>
            </a:r>
            <a:r>
              <a:rPr lang="en-US" sz="8000" dirty="0" smtClean="0"/>
              <a:t>Higher revenue in rate preference compared to price preference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t="37097" r="95614" b="40322"/>
          <a:stretch>
            <a:fillRect/>
          </a:stretch>
        </p:blipFill>
        <p:spPr bwMode="auto">
          <a:xfrm>
            <a:off x="323528" y="2204864"/>
            <a:ext cx="360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6838"/>
          <a:stretch>
            <a:fillRect/>
          </a:stretch>
        </p:blipFill>
        <p:spPr bwMode="auto">
          <a:xfrm>
            <a:off x="683568" y="548680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29/32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l-GR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3285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Performance evaluation of u-map</a:t>
            </a:r>
          </a:p>
          <a:p>
            <a:pPr lvl="1"/>
            <a:r>
              <a:rPr lang="en-US" sz="2000" dirty="0" smtClean="0"/>
              <a:t>Low </a:t>
            </a:r>
            <a:r>
              <a:rPr lang="en-US" sz="2000" b="1" dirty="0" smtClean="0"/>
              <a:t>delays</a:t>
            </a:r>
            <a:r>
              <a:rPr lang="en-US" sz="2000" dirty="0" smtClean="0"/>
              <a:t> and </a:t>
            </a:r>
            <a:r>
              <a:rPr lang="en-US" sz="2000" b="1" dirty="0" smtClean="0"/>
              <a:t>power consumption</a:t>
            </a:r>
          </a:p>
          <a:p>
            <a:pPr lvl="1"/>
            <a:r>
              <a:rPr lang="en-US" sz="2000" dirty="0" smtClean="0"/>
              <a:t>Feasibility of u-map in real environment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Modeling and simulation</a:t>
            </a:r>
          </a:p>
          <a:p>
            <a:pPr lvl="1"/>
            <a:r>
              <a:rPr lang="en-US" sz="2000" dirty="0" smtClean="0"/>
              <a:t>U-map </a:t>
            </a:r>
            <a:r>
              <a:rPr lang="en-US" sz="2000" dirty="0"/>
              <a:t>is </a:t>
            </a:r>
            <a:r>
              <a:rPr lang="en-US" sz="2000" b="1" dirty="0"/>
              <a:t>beneficial</a:t>
            </a:r>
            <a:r>
              <a:rPr lang="en-US" sz="2000" dirty="0"/>
              <a:t> to </a:t>
            </a:r>
            <a:r>
              <a:rPr lang="en-US" sz="2000" dirty="0" smtClean="0"/>
              <a:t>users</a:t>
            </a:r>
          </a:p>
          <a:p>
            <a:pPr lvl="1"/>
            <a:r>
              <a:rPr lang="en-US" sz="2000" dirty="0" smtClean="0"/>
              <a:t>Flex service improves performance of users</a:t>
            </a:r>
          </a:p>
          <a:p>
            <a:pPr lvl="1"/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31/32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EE62-66A1-4099-9663-68D1B0BC042B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32656"/>
            <a:ext cx="9144000" cy="2232248"/>
          </a:xfrm>
          <a:prstGeom prst="rect">
            <a:avLst/>
          </a:prstGeom>
          <a:solidFill>
            <a:srgbClr val="ECF1F8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Traditional cellular markets</a:t>
            </a:r>
          </a:p>
          <a:p>
            <a:pPr>
              <a:buFont typeface="Arial" pitchFamily="34" charset="0"/>
              <a:buNone/>
            </a:pPr>
            <a:endParaRPr lang="el-GR" sz="400" dirty="0" smtClean="0">
              <a:solidFill>
                <a:schemeClr val="tx2"/>
              </a:solidFill>
            </a:endParaRPr>
          </a:p>
          <a:p>
            <a:r>
              <a:rPr lang="en-US" sz="2200" b="1" dirty="0" smtClean="0"/>
              <a:t>Long-term licenses </a:t>
            </a:r>
            <a:r>
              <a:rPr lang="en-US" sz="2200" dirty="0" smtClean="0"/>
              <a:t>with exclusive access rights </a:t>
            </a:r>
          </a:p>
          <a:p>
            <a:r>
              <a:rPr lang="en-US" sz="2200" dirty="0" smtClean="0"/>
              <a:t>Client is </a:t>
            </a:r>
            <a:r>
              <a:rPr lang="en-US" sz="2200" b="1" dirty="0" smtClean="0"/>
              <a:t>associated</a:t>
            </a:r>
            <a:r>
              <a:rPr lang="en-US" sz="2200" dirty="0" smtClean="0"/>
              <a:t> with </a:t>
            </a:r>
            <a:r>
              <a:rPr lang="en-US" sz="2200" b="1" dirty="0" smtClean="0"/>
              <a:t>certain provider</a:t>
            </a:r>
            <a:endParaRPr lang="en-US" sz="2200" dirty="0" smtClean="0"/>
          </a:p>
          <a:p>
            <a:r>
              <a:rPr lang="en-US" sz="2200" b="1" dirty="0" smtClean="0"/>
              <a:t>Long-term  customer subscription</a:t>
            </a:r>
          </a:p>
          <a:p>
            <a:endParaRPr lang="en-US" sz="2200" dirty="0" smtClean="0"/>
          </a:p>
          <a:p>
            <a:pPr>
              <a:buFont typeface="Arial" pitchFamily="34" charset="0"/>
              <a:buNone/>
            </a:pP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2924944"/>
            <a:ext cx="9144000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New wireless access markets </a:t>
            </a:r>
          </a:p>
          <a:p>
            <a:pPr>
              <a:buNone/>
            </a:pPr>
            <a:endParaRPr lang="en-US" sz="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Larger sizes </a:t>
            </a:r>
            <a:r>
              <a:rPr lang="en-US" sz="2200" dirty="0"/>
              <a:t>in number of clients &amp; providers, data rates, </a:t>
            </a:r>
            <a:r>
              <a:rPr lang="en-US" sz="2200" dirty="0" smtClean="0"/>
              <a:t>demand</a:t>
            </a:r>
            <a:endParaRPr lang="en-US" sz="22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</a:t>
            </a:r>
            <a:r>
              <a:rPr lang="en-US" sz="2200" b="1" dirty="0" smtClean="0"/>
              <a:t>  </a:t>
            </a:r>
            <a:r>
              <a:rPr lang="en-US" sz="2200" dirty="0" smtClean="0"/>
              <a:t> More </a:t>
            </a:r>
            <a:r>
              <a:rPr lang="en-US" sz="2200" b="1" dirty="0" smtClean="0"/>
              <a:t>heterogeneous </a:t>
            </a:r>
            <a:r>
              <a:rPr lang="sv-SE" sz="2200" b="1" dirty="0" smtClean="0"/>
              <a:t>&amp; </a:t>
            </a:r>
            <a:r>
              <a:rPr lang="en-US" sz="2200" b="1" dirty="0" smtClean="0"/>
              <a:t>diverse </a:t>
            </a:r>
            <a:r>
              <a:rPr lang="en-US" sz="2200" dirty="0"/>
              <a:t>in populations, services, </a:t>
            </a:r>
            <a:r>
              <a:rPr lang="en-US" sz="2200" dirty="0" smtClean="0"/>
              <a:t> preferences, deployments</a:t>
            </a:r>
            <a:r>
              <a:rPr lang="en-US" sz="2200" dirty="0"/>
              <a:t>, environments</a:t>
            </a:r>
            <a:endParaRPr lang="en-US" sz="22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</a:t>
            </a:r>
            <a:r>
              <a:rPr lang="en-US" sz="2200" b="1" dirty="0" smtClean="0"/>
              <a:t>   </a:t>
            </a:r>
            <a:r>
              <a:rPr lang="en-US" sz="2200" dirty="0" smtClean="0"/>
              <a:t>More </a:t>
            </a:r>
            <a:r>
              <a:rPr lang="en-US" sz="2200" b="1" dirty="0" smtClean="0"/>
              <a:t>complex</a:t>
            </a:r>
            <a:r>
              <a:rPr lang="en-US" sz="2200" dirty="0" smtClean="0"/>
              <a:t>  </a:t>
            </a:r>
            <a:r>
              <a:rPr lang="en-US" sz="2200" dirty="0"/>
              <a:t>(e.g., spectrum </a:t>
            </a:r>
            <a:r>
              <a:rPr lang="en-US" sz="2200" dirty="0" smtClean="0"/>
              <a:t>allocation, infrastructure, pricing/billing, QoE)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  Coalitions</a:t>
            </a:r>
            <a:r>
              <a:rPr lang="en-US" sz="2200" dirty="0" smtClean="0"/>
              <a:t> among </a:t>
            </a:r>
            <a:r>
              <a:rPr lang="en-US" sz="2200" dirty="0" smtClean="0"/>
              <a:t>providers</a:t>
            </a:r>
            <a:r>
              <a:rPr lang="en-US" sz="2200" dirty="0"/>
              <a:t> </a:t>
            </a:r>
            <a:r>
              <a:rPr lang="en-US" sz="2200" dirty="0" smtClean="0"/>
              <a:t>on </a:t>
            </a:r>
            <a:r>
              <a:rPr lang="en-US" sz="2200" dirty="0" err="1" smtClean="0"/>
              <a:t>nformation</a:t>
            </a:r>
            <a:r>
              <a:rPr lang="en-US" sz="2200" dirty="0" smtClean="0"/>
              <a:t>, services, infrastructure (MVNOs)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 Open spectrum, spectrum </a:t>
            </a:r>
            <a:r>
              <a:rPr lang="en-US" sz="2200" dirty="0" smtClean="0"/>
              <a:t>DB, grass-root efforts, crowdsourcing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</a:t>
            </a:r>
            <a:r>
              <a:rPr lang="en-US" sz="2200" b="1" dirty="0" smtClean="0"/>
              <a:t>Multiple scales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7634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Ongoing and future work</a:t>
            </a:r>
            <a:endParaRPr lang="el-GR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Extend </a:t>
            </a:r>
            <a:r>
              <a:rPr lang="en-US" sz="2400" b="1" dirty="0" smtClean="0"/>
              <a:t>modeling framework</a:t>
            </a:r>
            <a:endParaRPr lang="en-US" sz="2400" dirty="0" smtClean="0"/>
          </a:p>
          <a:p>
            <a:pPr lvl="1"/>
            <a:r>
              <a:rPr lang="en-US" sz="2000" dirty="0" smtClean="0"/>
              <a:t>Various spatial distribution, mobility, and traffic demand patterns </a:t>
            </a:r>
          </a:p>
          <a:p>
            <a:pPr lvl="1"/>
            <a:r>
              <a:rPr lang="en-US" sz="2000" dirty="0" smtClean="0"/>
              <a:t>More realistic modeling of the u-map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Develop the </a:t>
            </a:r>
            <a:r>
              <a:rPr lang="en-US" sz="2400" b="1" dirty="0" smtClean="0"/>
              <a:t>access control </a:t>
            </a:r>
            <a:r>
              <a:rPr lang="en-US" sz="2400" dirty="0" smtClean="0"/>
              <a:t>mechanism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Study the impact of </a:t>
            </a:r>
            <a:r>
              <a:rPr lang="en-US" sz="2400" b="1" dirty="0" smtClean="0"/>
              <a:t>incentives</a:t>
            </a:r>
            <a:r>
              <a:rPr lang="en-US" sz="2400" dirty="0" smtClean="0"/>
              <a:t> for users to contribute to the u-map</a:t>
            </a:r>
          </a:p>
          <a:p>
            <a:pPr lvl="1"/>
            <a:r>
              <a:rPr lang="en-US" sz="2000" dirty="0" smtClean="0"/>
              <a:t>Altruism, reputation, payment, free services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Extend the performance analysis of the u-map</a:t>
            </a:r>
          </a:p>
          <a:p>
            <a:pPr lvl="1"/>
            <a:r>
              <a:rPr lang="en-US" sz="2000" dirty="0" smtClean="0"/>
              <a:t>Software-defined radio to emulate “</a:t>
            </a:r>
            <a:r>
              <a:rPr lang="en-US" sz="2000" b="1" dirty="0" smtClean="0"/>
              <a:t>virtual providers</a:t>
            </a:r>
            <a:r>
              <a:rPr lang="en-US" sz="2000" dirty="0" smtClean="0"/>
              <a:t>”</a:t>
            </a:r>
          </a:p>
          <a:p>
            <a:pPr lvl="1"/>
            <a:endParaRPr lang="en-US" sz="2000" dirty="0" smtClean="0"/>
          </a:p>
          <a:p>
            <a:pPr eaLnBrk="1" hangingPunct="1"/>
            <a:r>
              <a:rPr lang="en-US" sz="2400" dirty="0" smtClean="0"/>
              <a:t>Perform statistical analysis of historical u-map traces</a:t>
            </a:r>
          </a:p>
          <a:p>
            <a:pPr lvl="1"/>
            <a:r>
              <a:rPr lang="en-US" sz="2000" dirty="0" smtClean="0"/>
              <a:t>Detect “</a:t>
            </a:r>
            <a:r>
              <a:rPr lang="en-US" sz="2000" b="1" dirty="0"/>
              <a:t>w</a:t>
            </a:r>
            <a:r>
              <a:rPr lang="en-US" sz="2000" b="1" dirty="0" smtClean="0"/>
              <a:t>eak spots</a:t>
            </a:r>
            <a:r>
              <a:rPr lang="en-US" sz="2000" dirty="0" smtClean="0"/>
              <a:t>” of providers coverage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576064" cy="188640"/>
          </a:xfrm>
        </p:spPr>
        <p:txBody>
          <a:bodyPr/>
          <a:lstStyle/>
          <a:p>
            <a:r>
              <a:rPr lang="en-US" dirty="0" smtClean="0"/>
              <a:t>32/32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04102" y="1864288"/>
            <a:ext cx="6335797" cy="312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0820" rIns="81639" bIns="40820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Thank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you for your attention !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 smtClean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More info: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Relevant publications at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http://www.ics.forth.gr/mobile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35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63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U-map database ER Model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30" y="1077251"/>
            <a:ext cx="5479882" cy="55201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MobiArch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1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U-map queries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Customers</a:t>
            </a:r>
          </a:p>
          <a:p>
            <a:pPr lvl="1"/>
            <a:r>
              <a:rPr lang="en-US" sz="2000" dirty="0" smtClean="0"/>
              <a:t>Best provider by RSSI value in specified area/time period</a:t>
            </a:r>
          </a:p>
          <a:p>
            <a:pPr lvl="1"/>
            <a:r>
              <a:rPr lang="en-US" sz="2000" dirty="0" smtClean="0"/>
              <a:t>Best provider by QoE score of a service in specified area/time period</a:t>
            </a:r>
          </a:p>
          <a:p>
            <a:r>
              <a:rPr lang="en-US" sz="2400" dirty="0" smtClean="0"/>
              <a:t>Providers</a:t>
            </a:r>
          </a:p>
          <a:p>
            <a:pPr lvl="1"/>
            <a:r>
              <a:rPr lang="en-US" sz="2000" dirty="0" smtClean="0"/>
              <a:t>Average QoE score of their customers in specified area/time period</a:t>
            </a:r>
          </a:p>
          <a:p>
            <a:pPr lvl="1"/>
            <a:r>
              <a:rPr lang="en-US" sz="2000" dirty="0" smtClean="0"/>
              <a:t>Average RSSI value </a:t>
            </a:r>
            <a:r>
              <a:rPr lang="en-US" sz="2000" dirty="0"/>
              <a:t>of their customers in </a:t>
            </a:r>
            <a:r>
              <a:rPr lang="en-US" sz="2000" dirty="0" smtClean="0"/>
              <a:t>specified </a:t>
            </a:r>
            <a:r>
              <a:rPr lang="en-US" sz="2000" dirty="0"/>
              <a:t>area/time </a:t>
            </a:r>
            <a:r>
              <a:rPr lang="en-US" sz="2000" dirty="0" smtClean="0"/>
              <a:t>period</a:t>
            </a:r>
          </a:p>
          <a:p>
            <a:r>
              <a:rPr lang="en-US" sz="2400" dirty="0" smtClean="0"/>
              <a:t>Regulators</a:t>
            </a:r>
          </a:p>
          <a:p>
            <a:pPr lvl="1"/>
            <a:r>
              <a:rPr lang="en-US" sz="2000" dirty="0" smtClean="0"/>
              <a:t>Average RSSI value of any provider in specified area/time period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MobiArch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5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MobiArch 2012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55</a:t>
            </a:fld>
            <a:r>
              <a:rPr lang="en-US" smtClean="0"/>
              <a:t>0</a:t>
            </a:r>
            <a:endParaRPr lang="el-GR" dirty="0"/>
          </a:p>
        </p:txBody>
      </p:sp>
      <p:pic>
        <p:nvPicPr>
          <p:cNvPr id="4" name="Εικόνα 3" descr="D:\back  up\ΕΠΙΣΤΗΜΗ ΥΠΟΛΟΓΙΣΤΩΝ\ptyxiakh\php implementation layou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76672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627-B240-4575-9803-79E24007F736}" type="slidenum">
              <a:rPr lang="el-GR" smtClean="0"/>
              <a:pPr/>
              <a:t>56</a:t>
            </a:fld>
            <a:r>
              <a:rPr lang="en-US" smtClean="0"/>
              <a:t>0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79512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AVG(traces)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FROM </a:t>
            </a:r>
            <a:r>
              <a:rPr lang="en-US" dirty="0" err="1"/>
              <a:t>table.traces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WHERE </a:t>
            </a:r>
            <a:r>
              <a:rPr lang="en-US" dirty="0" err="1"/>
              <a:t>area_contains</a:t>
            </a:r>
            <a:r>
              <a:rPr lang="en-US" dirty="0"/>
              <a:t>(</a:t>
            </a:r>
            <a:r>
              <a:rPr lang="en-US" dirty="0" err="1"/>
              <a:t>traces.position</a:t>
            </a:r>
            <a:r>
              <a:rPr lang="en-US" dirty="0"/>
              <a:t>) AND </a:t>
            </a:r>
            <a:r>
              <a:rPr lang="en-US" i="1" dirty="0"/>
              <a:t>area&gt; </a:t>
            </a:r>
            <a:r>
              <a:rPr lang="en-US" i="1" dirty="0" err="1"/>
              <a:t>predetermined_size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AVG(traces)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FROM </a:t>
            </a:r>
            <a:r>
              <a:rPr lang="en-US" dirty="0" err="1"/>
              <a:t>table.traces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area_contains</a:t>
            </a:r>
            <a:r>
              <a:rPr lang="en-US" dirty="0"/>
              <a:t>(</a:t>
            </a:r>
            <a:r>
              <a:rPr lang="en-US" dirty="0" err="1"/>
              <a:t>traces.position</a:t>
            </a:r>
            <a:r>
              <a:rPr lang="en-US" dirty="0"/>
              <a:t>) AND area&gt;</a:t>
            </a:r>
            <a:r>
              <a:rPr lang="en-US" i="1" dirty="0"/>
              <a:t> </a:t>
            </a:r>
            <a:r>
              <a:rPr lang="en-US" dirty="0" err="1"/>
              <a:t>predetermined_size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 err="1"/>
              <a:t>TimePeriod</a:t>
            </a:r>
            <a:r>
              <a:rPr lang="en-US" i="1" dirty="0"/>
              <a:t>(recent)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74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Maria-Papadopouli\Documents\BACKUP4DELL\ACTIVITIES\GoogleEarthQ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28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4757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You map</a:t>
            </a:r>
            <a:r>
              <a:rPr lang="en-US" sz="3600" b="1" dirty="0">
                <a:solidFill>
                  <a:srgbClr val="FFC000"/>
                </a:solidFill>
              </a:rPr>
              <a:t>:</a:t>
            </a:r>
            <a:r>
              <a:rPr lang="en-US" sz="3600" b="1" dirty="0" smtClean="0">
                <a:solidFill>
                  <a:srgbClr val="FFC000"/>
                </a:solidFill>
              </a:rPr>
              <a:t> Power to You!</a:t>
            </a:r>
            <a:endParaRPr lang="el-GR" sz="36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6165304"/>
            <a:ext cx="7644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u-map: a user-centric </a:t>
            </a:r>
            <a:r>
              <a:rPr lang="en-US" sz="2400" b="1" dirty="0" err="1" smtClean="0">
                <a:solidFill>
                  <a:srgbClr val="002060"/>
                </a:solidFill>
              </a:rPr>
              <a:t>QoE</a:t>
            </a:r>
            <a:r>
              <a:rPr lang="en-US" sz="2400" b="1" dirty="0" smtClean="0">
                <a:solidFill>
                  <a:srgbClr val="002060"/>
                </a:solidFill>
              </a:rPr>
              <a:t> geo-database, feedback system.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8316416" y="6093296"/>
            <a:ext cx="144016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Left Brace 9"/>
          <p:cNvSpPr/>
          <p:nvPr/>
        </p:nvSpPr>
        <p:spPr>
          <a:xfrm>
            <a:off x="755576" y="6093296"/>
            <a:ext cx="216024" cy="548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5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58238"/>
            <a:ext cx="7281479" cy="55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39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988"/>
            <a:ext cx="2481858" cy="11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04256" y="864095"/>
            <a:ext cx="1872208" cy="28803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2008" y="1152127"/>
            <a:ext cx="3024336" cy="21602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691680" y="1656183"/>
            <a:ext cx="1296144" cy="26064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82652"/>
            <a:ext cx="5004048" cy="32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11960" y="5877272"/>
            <a:ext cx="4752528" cy="404665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660232" y="5301208"/>
            <a:ext cx="1584176" cy="21602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6156176" y="4221088"/>
            <a:ext cx="1800200" cy="21602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899592" y="188640"/>
            <a:ext cx="1872208" cy="33265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0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u-map</a:t>
            </a:r>
            <a:r>
              <a:rPr lang="en-US" dirty="0" smtClean="0">
                <a:solidFill>
                  <a:srgbClr val="002060"/>
                </a:solidFill>
              </a:rPr>
              <a:t>: user-centric </a:t>
            </a:r>
            <a:r>
              <a:rPr lang="en-US" dirty="0" err="1" smtClean="0">
                <a:solidFill>
                  <a:srgbClr val="002060"/>
                </a:solidFill>
              </a:rPr>
              <a:t>QoE</a:t>
            </a:r>
            <a:r>
              <a:rPr lang="en-US" dirty="0" smtClean="0">
                <a:solidFill>
                  <a:srgbClr val="002060"/>
                </a:solidFill>
              </a:rPr>
              <a:t> geo-database.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497388" cy="449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  Client-to-Server</a:t>
            </a:r>
            <a:r>
              <a:rPr lang="en-US" sz="2400" dirty="0" smtClean="0"/>
              <a:t> architecture</a:t>
            </a:r>
          </a:p>
          <a:p>
            <a:endParaRPr lang="en-US" sz="12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u-map clients </a:t>
            </a:r>
            <a:r>
              <a:rPr lang="en-US" sz="2400" dirty="0" smtClean="0"/>
              <a:t>on mobile devices</a:t>
            </a:r>
          </a:p>
          <a:p>
            <a:pPr lvl="1"/>
            <a:r>
              <a:rPr lang="en-US" sz="2400" dirty="0" smtClean="0"/>
              <a:t>Collect network measurements and store them locally</a:t>
            </a:r>
          </a:p>
          <a:p>
            <a:pPr lvl="1"/>
            <a:r>
              <a:rPr lang="en-US" sz="2400" dirty="0" smtClean="0"/>
              <a:t>Upload traces to the u-map server</a:t>
            </a:r>
          </a:p>
          <a:p>
            <a:pPr lvl="1"/>
            <a:r>
              <a:rPr lang="en-US" sz="2400" dirty="0" smtClean="0"/>
              <a:t>Query the u-map server</a:t>
            </a:r>
          </a:p>
          <a:p>
            <a:pPr lvl="1">
              <a:buNone/>
            </a:pPr>
            <a:endParaRPr lang="en-US" sz="13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u-map server</a:t>
            </a:r>
          </a:p>
          <a:p>
            <a:pPr lvl="1"/>
            <a:r>
              <a:rPr lang="en-US" sz="2400" dirty="0" smtClean="0"/>
              <a:t>Collects traces &amp; stores them in </a:t>
            </a:r>
            <a:r>
              <a:rPr lang="en-US" sz="2400" b="1" dirty="0" err="1" smtClean="0"/>
              <a:t>spatio</a:t>
            </a:r>
            <a:r>
              <a:rPr lang="en-US" sz="2400" b="1" dirty="0" smtClean="0"/>
              <a:t>-temporal</a:t>
            </a:r>
            <a:r>
              <a:rPr lang="en-US" sz="2400" dirty="0" smtClean="0"/>
              <a:t> geo-DB</a:t>
            </a:r>
          </a:p>
          <a:p>
            <a:pPr lvl="1"/>
            <a:r>
              <a:rPr lang="en-US" sz="2400" dirty="0" smtClean="0"/>
              <a:t>Responds to queries sent by users, providers, regulators</a:t>
            </a:r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7" name="Left Brace 6"/>
          <p:cNvSpPr/>
          <p:nvPr/>
        </p:nvSpPr>
        <p:spPr>
          <a:xfrm>
            <a:off x="251520" y="332656"/>
            <a:ext cx="288032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Brace 7"/>
          <p:cNvSpPr/>
          <p:nvPr/>
        </p:nvSpPr>
        <p:spPr>
          <a:xfrm>
            <a:off x="8748464" y="332656"/>
            <a:ext cx="216024" cy="1008112"/>
          </a:xfrm>
          <a:prstGeom prst="rightBrace">
            <a:avLst>
              <a:gd name="adj1" fmla="val 8333"/>
              <a:gd name="adj2" fmla="val 51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 Placeholder 9"/>
          <p:cNvSpPr>
            <a:spLocks noGrp="1"/>
          </p:cNvSpPr>
          <p:nvPr>
            <p:ph sz="quarter" idx="4"/>
          </p:nvPr>
        </p:nvSpPr>
        <p:spPr>
          <a:xfrm>
            <a:off x="4499993" y="1700808"/>
            <a:ext cx="4644007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ym typeface="Wingdings"/>
              </a:rPr>
              <a:t></a:t>
            </a:r>
            <a:r>
              <a:rPr lang="en-US" sz="2200" dirty="0" smtClean="0"/>
              <a:t>Can be designed according to different </a:t>
            </a:r>
            <a:r>
              <a:rPr lang="en-US" sz="2200" b="1" dirty="0" smtClean="0">
                <a:solidFill>
                  <a:srgbClr val="002060"/>
                </a:solidFill>
              </a:rPr>
              <a:t>business models</a:t>
            </a:r>
          </a:p>
          <a:p>
            <a:pPr lvl="1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grass-root service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      operator-driven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      third-party/provider</a:t>
            </a:r>
          </a:p>
          <a:p>
            <a:r>
              <a:rPr lang="en-US" sz="2200" dirty="0" smtClean="0"/>
              <a:t>Under appropriate </a:t>
            </a:r>
            <a:r>
              <a:rPr lang="en-US" sz="2200" b="1" dirty="0" smtClean="0">
                <a:solidFill>
                  <a:srgbClr val="002060"/>
                </a:solidFill>
              </a:rPr>
              <a:t>access control</a:t>
            </a:r>
            <a:r>
              <a:rPr lang="en-US" sz="2200" dirty="0" smtClean="0">
                <a:solidFill>
                  <a:srgbClr val="002060"/>
                </a:solidFill>
              </a:rPr>
              <a:t> &amp; </a:t>
            </a:r>
            <a:r>
              <a:rPr lang="en-US" sz="2200" b="1" dirty="0" smtClean="0">
                <a:solidFill>
                  <a:srgbClr val="002060"/>
                </a:solidFill>
              </a:rPr>
              <a:t>privacy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rules</a:t>
            </a:r>
          </a:p>
          <a:p>
            <a:r>
              <a:rPr lang="en-US" sz="2200" dirty="0" smtClean="0"/>
              <a:t>Provision of </a:t>
            </a:r>
            <a:r>
              <a:rPr lang="en-US" sz="2200" b="1" dirty="0" smtClean="0">
                <a:solidFill>
                  <a:srgbClr val="002060"/>
                </a:solidFill>
              </a:rPr>
              <a:t>incentives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             </a:t>
            </a:r>
            <a:r>
              <a:rPr lang="en-US" sz="2000" dirty="0" smtClean="0"/>
              <a:t>reputation, altruism, </a:t>
            </a:r>
          </a:p>
          <a:p>
            <a:pPr>
              <a:buNone/>
            </a:pPr>
            <a:r>
              <a:rPr lang="en-US" sz="2000" dirty="0" smtClean="0"/>
              <a:t>              payment (e.g., free SMS, calls)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3665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2272</Words>
  <Application>Microsoft Office PowerPoint</Application>
  <PresentationFormat>On-screen Show (4:3)</PresentationFormat>
  <Paragraphs>793</Paragraphs>
  <Slides>56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u-map: user-centric QoE geo-database.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Via the u-map, an operator can learn its strengths &amp; weaknesses, adapt, &amp; evolve.</vt:lpstr>
      <vt:lpstr>PowerPoint Presentation</vt:lpstr>
      <vt:lpstr>Motivation</vt:lpstr>
      <vt:lpstr>Main contributions</vt:lpstr>
      <vt:lpstr>Related work (1/2)</vt:lpstr>
      <vt:lpstr>Related work  (2/2)</vt:lpstr>
      <vt:lpstr>Roadmap</vt:lpstr>
      <vt:lpstr>U-map</vt:lpstr>
      <vt:lpstr>Example of u-map</vt:lpstr>
      <vt:lpstr>U-map architecture</vt:lpstr>
      <vt:lpstr>U-map architecture</vt:lpstr>
      <vt:lpstr>U-map architecture</vt:lpstr>
      <vt:lpstr>U-map server</vt:lpstr>
      <vt:lpstr>U-map client</vt:lpstr>
      <vt:lpstr>U-map client</vt:lpstr>
      <vt:lpstr>U-map client</vt:lpstr>
      <vt:lpstr>U-map client</vt:lpstr>
      <vt:lpstr>U-map client</vt:lpstr>
      <vt:lpstr>U-map client GUI: Define area for query to discover the best provider</vt:lpstr>
      <vt:lpstr>U-map client GUI: Choose criterion</vt:lpstr>
      <vt:lpstr>U-map client GUI: Display result</vt:lpstr>
      <vt:lpstr>U-map performance evaluation:  Delays, scalability, power consumption</vt:lpstr>
      <vt:lpstr>PowerPoint Presentation</vt:lpstr>
      <vt:lpstr>PowerPoint Presentation</vt:lpstr>
      <vt:lpstr>PowerPoint Presentation</vt:lpstr>
      <vt:lpstr>PowerPoint Presentation</vt:lpstr>
      <vt:lpstr>U-map performance: Delays</vt:lpstr>
      <vt:lpstr>U-map performance: Scalability</vt:lpstr>
      <vt:lpstr>U-map performance: Power consumption</vt:lpstr>
      <vt:lpstr>PowerPoint Presentation</vt:lpstr>
      <vt:lpstr>PowerPoint Presentation</vt:lpstr>
      <vt:lpstr>PowerPoint Presentation</vt:lpstr>
      <vt:lpstr>Conclusions</vt:lpstr>
      <vt:lpstr>Ongoing and future work</vt:lpstr>
      <vt:lpstr>PowerPoint Presentation</vt:lpstr>
      <vt:lpstr>Backup Slides</vt:lpstr>
      <vt:lpstr>U-map database ER Model</vt:lpstr>
      <vt:lpstr>U-map queries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syntych</dc:creator>
  <cp:lastModifiedBy>Maria Papadopouli</cp:lastModifiedBy>
  <cp:revision>856</cp:revision>
  <cp:lastPrinted>2012-07-28T21:07:46Z</cp:lastPrinted>
  <dcterms:created xsi:type="dcterms:W3CDTF">2012-07-26T08:14:18Z</dcterms:created>
  <dcterms:modified xsi:type="dcterms:W3CDTF">2013-03-29T10:54:19Z</dcterms:modified>
</cp:coreProperties>
</file>