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82" r:id="rId3"/>
    <p:sldId id="258" r:id="rId4"/>
    <p:sldId id="270" r:id="rId5"/>
    <p:sldId id="300" r:id="rId6"/>
    <p:sldId id="260" r:id="rId7"/>
    <p:sldId id="261" r:id="rId8"/>
    <p:sldId id="280" r:id="rId9"/>
    <p:sldId id="262" r:id="rId10"/>
    <p:sldId id="263" r:id="rId11"/>
    <p:sldId id="284" r:id="rId12"/>
    <p:sldId id="264" r:id="rId13"/>
    <p:sldId id="265" r:id="rId14"/>
    <p:sldId id="296" r:id="rId15"/>
    <p:sldId id="292" r:id="rId16"/>
    <p:sldId id="279" r:id="rId17"/>
    <p:sldId id="285" r:id="rId18"/>
    <p:sldId id="290" r:id="rId19"/>
    <p:sldId id="299" r:id="rId20"/>
    <p:sldId id="286" r:id="rId21"/>
    <p:sldId id="288" r:id="rId22"/>
    <p:sldId id="287" r:id="rId23"/>
    <p:sldId id="298" r:id="rId24"/>
    <p:sldId id="271" r:id="rId25"/>
    <p:sldId id="281" r:id="rId26"/>
    <p:sldId id="277" r:id="rId27"/>
    <p:sldId id="278" r:id="rId28"/>
    <p:sldId id="272" r:id="rId29"/>
    <p:sldId id="295" r:id="rId30"/>
    <p:sldId id="289" r:id="rId31"/>
    <p:sldId id="294" r:id="rId32"/>
    <p:sldId id="297" r:id="rId33"/>
    <p:sldId id="293" r:id="rId34"/>
    <p:sldId id="283" r:id="rId35"/>
    <p:sldId id="266" r:id="rId36"/>
    <p:sldId id="273" r:id="rId37"/>
    <p:sldId id="268" r:id="rId38"/>
    <p:sldId id="276" r:id="rId39"/>
    <p:sldId id="291"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FFFFFF"/>
    <a:srgbClr val="FF9900"/>
    <a:srgbClr val="D1E0B2"/>
    <a:srgbClr val="FDFEDA"/>
    <a:srgbClr val="00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1280" y="-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9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42A20-D811-4E28-8798-4E1C1466D3D6}" type="datetimeFigureOut">
              <a:rPr lang="el-GR" smtClean="0"/>
              <a:pPr/>
              <a:t>10/4/2013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C6322-C39C-4E4A-A497-43470AE4C38A}" type="slidenum">
              <a:rPr lang="el-GR" smtClean="0"/>
              <a:pPr/>
              <a:t>‹#›</a:t>
            </a:fld>
            <a:endParaRPr lang="el-GR"/>
          </a:p>
        </p:txBody>
      </p:sp>
    </p:spTree>
    <p:extLst>
      <p:ext uri="{BB962C8B-B14F-4D97-AF65-F5344CB8AC3E}">
        <p14:creationId xmlns:p14="http://schemas.microsoft.com/office/powerpoint/2010/main" xmlns="" val="74680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2A24142-0234-4FAE-A5B7-39F4CBF130D4}" type="slidenum">
              <a:rPr lang="en-GB" smtClean="0"/>
              <a:pPr/>
              <a:t>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62A24142-0234-4FAE-A5B7-39F4CBF130D4}" type="slidenum">
              <a:rPr lang="en-GB" smtClean="0"/>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g είναι </a:t>
            </a:r>
            <a:r>
              <a:rPr lang="el-GR" dirty="0" err="1" smtClean="0"/>
              <a:t>non</a:t>
            </a:r>
            <a:r>
              <a:rPr lang="el-GR" dirty="0" smtClean="0"/>
              <a:t>-</a:t>
            </a:r>
            <a:r>
              <a:rPr lang="el-GR" dirty="0" err="1" smtClean="0"/>
              <a:t>adpative</a:t>
            </a:r>
            <a:r>
              <a:rPr lang="el-GR" dirty="0" smtClean="0"/>
              <a:t> γιατί ο τρόπος κατασκευής τους δεν εξαρτάται από τα χαρακτηριστικά του</a:t>
            </a:r>
          </a:p>
          <a:p>
            <a:r>
              <a:rPr lang="el-GR" dirty="0" smtClean="0"/>
              <a:t>σήματος, g = </a:t>
            </a:r>
            <a:r>
              <a:rPr lang="el-GR" dirty="0" err="1" smtClean="0"/>
              <a:t>Φx</a:t>
            </a:r>
            <a:r>
              <a:rPr lang="el-GR" dirty="0" smtClean="0"/>
              <a:t>, όπου ο Φ δε σχετίζεται π.χ. με τις στατιστικές του σήματος x.</a:t>
            </a:r>
            <a:endParaRPr lang="el-GR" dirty="0"/>
          </a:p>
        </p:txBody>
      </p:sp>
      <p:sp>
        <p:nvSpPr>
          <p:cNvPr id="4" name="Slide Number Placeholder 3"/>
          <p:cNvSpPr>
            <a:spLocks noGrp="1"/>
          </p:cNvSpPr>
          <p:nvPr>
            <p:ph type="sldNum" sz="quarter" idx="10"/>
          </p:nvPr>
        </p:nvSpPr>
        <p:spPr/>
        <p:txBody>
          <a:bodyPr/>
          <a:lstStyle/>
          <a:p>
            <a:fld id="{68CC6322-C39C-4E4A-A497-43470AE4C38A}" type="slidenum">
              <a:rPr lang="el-GR" smtClean="0"/>
              <a:pPr/>
              <a:t>22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g είναι </a:t>
            </a:r>
            <a:r>
              <a:rPr lang="el-GR" dirty="0" err="1" smtClean="0"/>
              <a:t>non</a:t>
            </a:r>
            <a:r>
              <a:rPr lang="el-GR" dirty="0" smtClean="0"/>
              <a:t>-</a:t>
            </a:r>
            <a:r>
              <a:rPr lang="el-GR" dirty="0" err="1" smtClean="0"/>
              <a:t>adpative</a:t>
            </a:r>
            <a:r>
              <a:rPr lang="el-GR" dirty="0" smtClean="0"/>
              <a:t> γιατί ο τρόπος κατασκευής τους δεν εξαρτάται από τα χαρακτηριστικά του</a:t>
            </a:r>
          </a:p>
          <a:p>
            <a:r>
              <a:rPr lang="el-GR" dirty="0" smtClean="0"/>
              <a:t>σήματος, g = </a:t>
            </a:r>
            <a:r>
              <a:rPr lang="el-GR" dirty="0" err="1" smtClean="0"/>
              <a:t>Φx</a:t>
            </a:r>
            <a:r>
              <a:rPr lang="el-GR" dirty="0" smtClean="0"/>
              <a:t>, όπου ο Φ δε σχετίζεται π.χ. με τις στατιστικές του σήματος x.</a:t>
            </a:r>
            <a:endParaRPr lang="el-GR" dirty="0"/>
          </a:p>
        </p:txBody>
      </p:sp>
      <p:sp>
        <p:nvSpPr>
          <p:cNvPr id="4" name="Slide Number Placeholder 3"/>
          <p:cNvSpPr>
            <a:spLocks noGrp="1"/>
          </p:cNvSpPr>
          <p:nvPr>
            <p:ph type="sldNum" sz="quarter" idx="10"/>
          </p:nvPr>
        </p:nvSpPr>
        <p:spPr/>
        <p:txBody>
          <a:bodyPr/>
          <a:lstStyle/>
          <a:p>
            <a:fld id="{68CC6322-C39C-4E4A-A497-43470AE4C38A}" type="slidenum">
              <a:rPr lang="el-GR" smtClean="0"/>
              <a:pPr/>
              <a:t>23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3029113-A299-4D6D-83E0-36615369051C}" type="datetimeFigureOut">
              <a:rPr lang="el-GR" smtClean="0"/>
              <a:pPr/>
              <a:t>10/4/2013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3029113-A299-4D6D-83E0-36615369051C}" type="datetimeFigureOut">
              <a:rPr lang="el-GR" smtClean="0"/>
              <a:pPr/>
              <a:t>10/4/2013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3029113-A299-4D6D-83E0-36615369051C}" type="datetimeFigureOut">
              <a:rPr lang="el-GR" smtClean="0"/>
              <a:pPr/>
              <a:t>10/4/2013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r>
              <a:rPr lang="en-US" smtClean="0"/>
              <a:t>Click icon to add table</a:t>
            </a:r>
            <a:endParaRPr lang="en-GB"/>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B45951D7-CB71-40F7-8A49-432FAB7D5247}" type="datetime1">
              <a:rPr lang="en-US" smtClean="0"/>
              <a:pPr/>
              <a:t>4/10/2013</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smtClean="0"/>
              <a:t>University of Crete &amp; FORTH             MSWIM'10                http://www.csd.uoc.gr/~maria</a:t>
            </a: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B6F15528-21DE-4FAA-801E-634DDDAF4B2B}" type="slidenum">
              <a:rPr lang="en-US" smtClean="0"/>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fld id="{9D054BAF-17F2-487B-A615-12831804667D}" type="datetime1">
              <a:rPr lang="en-US" altLang="en-US" smtClean="0"/>
              <a:pPr/>
              <a:t>4/10/2013</a:t>
            </a:fld>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smtClean="0"/>
              <a:t>University of Crete &amp; FORTH             MSWIM'10                http://www.csd.uoc.gr/~maria</a:t>
            </a:r>
            <a:endParaRPr lang="en-US"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FB2EF780-EC88-4A67-867B-6DA6C3DE0A3B}" type="slidenum">
              <a:rPr lang="en-US" altLang="en-US" smtClean="0"/>
              <a:pPr/>
              <a:t>‹#›</a:t>
            </a:fld>
            <a:endParaRPr lang="en-US"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43029113-A299-4D6D-83E0-36615369051C}" type="datetimeFigureOut">
              <a:rPr lang="el-GR" smtClean="0"/>
              <a:pPr/>
              <a:t>10/4/2013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29113-A299-4D6D-83E0-36615369051C}" type="datetimeFigureOut">
              <a:rPr lang="el-GR" smtClean="0"/>
              <a:pPr/>
              <a:t>10/4/2013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3029113-A299-4D6D-83E0-36615369051C}" type="datetimeFigureOut">
              <a:rPr lang="el-GR" smtClean="0"/>
              <a:pPr/>
              <a:t>10/4/2013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3029113-A299-4D6D-83E0-36615369051C}" type="datetimeFigureOut">
              <a:rPr lang="el-GR" smtClean="0"/>
              <a:pPr/>
              <a:t>10/4/2013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3029113-A299-4D6D-83E0-36615369051C}" type="datetimeFigureOut">
              <a:rPr lang="el-GR" smtClean="0"/>
              <a:pPr/>
              <a:t>10/4/2013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29113-A299-4D6D-83E0-36615369051C}" type="datetimeFigureOut">
              <a:rPr lang="el-GR" smtClean="0"/>
              <a:pPr/>
              <a:t>10/4/2013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29113-A299-4D6D-83E0-36615369051C}" type="datetimeFigureOut">
              <a:rPr lang="el-GR" smtClean="0"/>
              <a:pPr/>
              <a:t>10/4/2013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29113-A299-4D6D-83E0-36615369051C}" type="datetimeFigureOut">
              <a:rPr lang="el-GR" smtClean="0"/>
              <a:pPr/>
              <a:t>10/4/2013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EEF0E30-77C9-4DF8-927F-346BABC36E6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29113-A299-4D6D-83E0-36615369051C}" type="datetimeFigureOut">
              <a:rPr lang="el-GR" smtClean="0"/>
              <a:pPr/>
              <a:t>10/4/2013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F0E30-77C9-4DF8-927F-346BABC36E6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www.ics.forth.gr/mobil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DBm" TargetMode="External"/><Relationship Id="rId2" Type="http://schemas.openxmlformats.org/officeDocument/2006/relationships/hyperlink" Target="http://en.wikipedia.org/wiki/Milliwat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11230" y="0"/>
            <a:ext cx="5732770" cy="6858000"/>
          </a:xfrm>
          <a:prstGeom prst="rect">
            <a:avLst/>
          </a:prstGeom>
        </p:spPr>
      </p:pic>
      <p:pic>
        <p:nvPicPr>
          <p:cNvPr id="9" name="Picture 2" descr="C:\Users\George\Desktop\Latex source code\Thesis 2\version 11\ThesisFigs\uoc_logo.jpg"/>
          <p:cNvPicPr>
            <a:picLocks noChangeAspect="1" noChangeArrowheads="1"/>
          </p:cNvPicPr>
          <p:nvPr/>
        </p:nvPicPr>
        <p:blipFill>
          <a:blip r:embed="rId3" cstate="print"/>
          <a:srcRect/>
          <a:stretch>
            <a:fillRect/>
          </a:stretch>
        </p:blipFill>
        <p:spPr bwMode="auto">
          <a:xfrm>
            <a:off x="1619672" y="13596"/>
            <a:ext cx="1656184" cy="1472166"/>
          </a:xfrm>
          <a:prstGeom prst="rect">
            <a:avLst/>
          </a:prstGeom>
          <a:noFill/>
        </p:spPr>
      </p:pic>
      <p:sp>
        <p:nvSpPr>
          <p:cNvPr id="2" name="Title 1"/>
          <p:cNvSpPr>
            <a:spLocks noGrp="1"/>
          </p:cNvSpPr>
          <p:nvPr>
            <p:ph type="ctrTitle"/>
          </p:nvPr>
        </p:nvSpPr>
        <p:spPr>
          <a:xfrm>
            <a:off x="4716016" y="476672"/>
            <a:ext cx="3672408" cy="439138"/>
          </a:xfrm>
          <a:solidFill>
            <a:srgbClr val="00CCFF"/>
          </a:solidFill>
        </p:spPr>
        <p:txBody>
          <a:bodyPr>
            <a:noAutofit/>
          </a:bodyPr>
          <a:lstStyle/>
          <a:p>
            <a:r>
              <a:rPr lang="en-US" sz="2800" b="1" dirty="0" smtClean="0">
                <a:solidFill>
                  <a:schemeClr val="accent2">
                    <a:lumMod val="50000"/>
                  </a:schemeClr>
                </a:solidFill>
              </a:rPr>
              <a:t>   Fingerprint-based</a:t>
            </a:r>
            <a:endParaRPr lang="el-GR" sz="2800" b="1" dirty="0">
              <a:solidFill>
                <a:schemeClr val="accent2">
                  <a:lumMod val="50000"/>
                </a:schemeClr>
              </a:solidFill>
            </a:endParaRPr>
          </a:p>
        </p:txBody>
      </p:sp>
      <p:sp>
        <p:nvSpPr>
          <p:cNvPr id="3" name="Subtitle 2"/>
          <p:cNvSpPr>
            <a:spLocks noGrp="1"/>
          </p:cNvSpPr>
          <p:nvPr>
            <p:ph type="subTitle" idx="1"/>
          </p:nvPr>
        </p:nvSpPr>
        <p:spPr>
          <a:xfrm>
            <a:off x="-540568" y="2132856"/>
            <a:ext cx="4211960" cy="2810144"/>
          </a:xfrm>
        </p:spPr>
        <p:txBody>
          <a:bodyPr>
            <a:normAutofit fontScale="85000" lnSpcReduction="20000"/>
          </a:bodyPr>
          <a:lstStyle/>
          <a:p>
            <a:r>
              <a:rPr lang="en-US" sz="2400" dirty="0" smtClean="0">
                <a:solidFill>
                  <a:schemeClr val="tx1"/>
                </a:solidFill>
              </a:rPr>
              <a:t>Maria </a:t>
            </a:r>
            <a:r>
              <a:rPr lang="en-US" sz="2400" dirty="0" err="1" smtClean="0">
                <a:solidFill>
                  <a:schemeClr val="tx1"/>
                </a:solidFill>
              </a:rPr>
              <a:t>Papadopouli</a:t>
            </a:r>
            <a:endParaRPr lang="en-US" sz="2400" dirty="0" smtClean="0">
              <a:solidFill>
                <a:schemeClr val="tx1"/>
              </a:solidFill>
            </a:endParaRPr>
          </a:p>
          <a:p>
            <a:r>
              <a:rPr lang="en-US" sz="1900" dirty="0" smtClean="0">
                <a:solidFill>
                  <a:schemeClr val="tx1"/>
                </a:solidFill>
              </a:rPr>
              <a:t>Associate Professor</a:t>
            </a:r>
          </a:p>
          <a:p>
            <a:endParaRPr lang="en-US" sz="1300" dirty="0" smtClean="0">
              <a:solidFill>
                <a:schemeClr val="tx1"/>
              </a:solidFill>
            </a:endParaRPr>
          </a:p>
          <a:p>
            <a:r>
              <a:rPr lang="en-US" sz="2000" dirty="0" smtClean="0">
                <a:solidFill>
                  <a:schemeClr val="tx1"/>
                </a:solidFill>
              </a:rPr>
              <a:t>   University of Crete, FORTH, and KTH</a:t>
            </a:r>
          </a:p>
          <a:p>
            <a:r>
              <a:rPr lang="en-US" sz="2000" dirty="0" smtClean="0">
                <a:solidFill>
                  <a:schemeClr val="tx1"/>
                </a:solidFill>
                <a:hlinkClick r:id="rId4"/>
              </a:rPr>
              <a:t>http://www.ics.forth.gr/mobile/</a:t>
            </a:r>
            <a:endParaRPr lang="en-US" sz="2000" dirty="0" smtClean="0">
              <a:solidFill>
                <a:schemeClr val="tx1"/>
              </a:solidFill>
            </a:endParaRPr>
          </a:p>
          <a:p>
            <a:r>
              <a:rPr lang="en-US" sz="2000" dirty="0" smtClean="0">
                <a:solidFill>
                  <a:schemeClr val="tx1"/>
                </a:solidFill>
              </a:rPr>
              <a:t>mgp@ics.forth.gr</a:t>
            </a:r>
          </a:p>
          <a:p>
            <a:endParaRPr lang="en-US" sz="2300" dirty="0" smtClean="0">
              <a:solidFill>
                <a:srgbClr val="0070C0"/>
              </a:solidFill>
            </a:endParaRPr>
          </a:p>
          <a:p>
            <a:endParaRPr lang="en-US" sz="2300" dirty="0" smtClean="0">
              <a:solidFill>
                <a:schemeClr val="tx1"/>
              </a:solidFill>
            </a:endParaRPr>
          </a:p>
          <a:p>
            <a:endParaRPr lang="en-US" sz="1800" dirty="0" smtClean="0">
              <a:solidFill>
                <a:schemeClr val="tx2">
                  <a:lumMod val="40000"/>
                  <a:lumOff val="60000"/>
                </a:schemeClr>
              </a:solidFill>
            </a:endParaRPr>
          </a:p>
          <a:p>
            <a:r>
              <a:rPr lang="en-US" sz="1800" b="1" dirty="0" smtClean="0">
                <a:solidFill>
                  <a:schemeClr val="tx2">
                    <a:lumMod val="50000"/>
                  </a:schemeClr>
                </a:solidFill>
              </a:rPr>
              <a:t> </a:t>
            </a:r>
          </a:p>
          <a:p>
            <a:endParaRPr lang="el-GR" sz="1800" b="1" dirty="0">
              <a:solidFill>
                <a:schemeClr val="tx2">
                  <a:lumMod val="50000"/>
                </a:schemeClr>
              </a:solidFill>
            </a:endParaRPr>
          </a:p>
        </p:txBody>
      </p:sp>
      <p:pic>
        <p:nvPicPr>
          <p:cNvPr id="5" name="Picture 4" descr="logo-kth.png"/>
          <p:cNvPicPr>
            <a:picLocks noChangeAspect="1"/>
          </p:cNvPicPr>
          <p:nvPr/>
        </p:nvPicPr>
        <p:blipFill>
          <a:blip r:embed="rId5" cstate="print"/>
          <a:stretch>
            <a:fillRect/>
          </a:stretch>
        </p:blipFill>
        <p:spPr>
          <a:xfrm>
            <a:off x="1" y="6246440"/>
            <a:ext cx="611559" cy="611559"/>
          </a:xfrm>
          <a:prstGeom prst="rect">
            <a:avLst/>
          </a:prstGeom>
        </p:spPr>
      </p:pic>
      <p:pic>
        <p:nvPicPr>
          <p:cNvPr id="6" name="Picture 5" descr="accesslogo.jpg"/>
          <p:cNvPicPr>
            <a:picLocks noChangeAspect="1"/>
          </p:cNvPicPr>
          <p:nvPr/>
        </p:nvPicPr>
        <p:blipFill>
          <a:blip r:embed="rId6" cstate="print"/>
          <a:stretch>
            <a:fillRect/>
          </a:stretch>
        </p:blipFill>
        <p:spPr>
          <a:xfrm>
            <a:off x="611560" y="6439518"/>
            <a:ext cx="773832" cy="429528"/>
          </a:xfrm>
          <a:prstGeom prst="rect">
            <a:avLst/>
          </a:prstGeom>
        </p:spPr>
      </p:pic>
      <p:sp>
        <p:nvSpPr>
          <p:cNvPr id="10" name="Rectangle 9"/>
          <p:cNvSpPr/>
          <p:nvPr/>
        </p:nvSpPr>
        <p:spPr>
          <a:xfrm>
            <a:off x="6074573" y="6490560"/>
            <a:ext cx="3023841" cy="307777"/>
          </a:xfrm>
          <a:prstGeom prst="rect">
            <a:avLst/>
          </a:prstGeom>
        </p:spPr>
        <p:txBody>
          <a:bodyPr wrap="none">
            <a:spAutoFit/>
          </a:bodyPr>
          <a:lstStyle/>
          <a:p>
            <a:r>
              <a:rPr lang="en-US" sz="1400" b="1" dirty="0" smtClean="0">
                <a:solidFill>
                  <a:schemeClr val="tx2">
                    <a:lumMod val="50000"/>
                  </a:schemeClr>
                </a:solidFill>
              </a:rPr>
              <a:t>Seminar at SICS</a:t>
            </a:r>
            <a:r>
              <a:rPr lang="en-US" sz="1400" b="1" dirty="0">
                <a:solidFill>
                  <a:schemeClr val="tx2">
                    <a:lumMod val="50000"/>
                  </a:schemeClr>
                </a:solidFill>
              </a:rPr>
              <a:t>, September 18</a:t>
            </a:r>
            <a:r>
              <a:rPr lang="en-US" sz="1400" b="1" baseline="30000" dirty="0">
                <a:solidFill>
                  <a:schemeClr val="tx2">
                    <a:lumMod val="50000"/>
                  </a:schemeClr>
                </a:solidFill>
              </a:rPr>
              <a:t>th</a:t>
            </a:r>
            <a:r>
              <a:rPr lang="en-US" sz="1400" b="1" dirty="0">
                <a:solidFill>
                  <a:schemeClr val="tx2">
                    <a:lumMod val="50000"/>
                  </a:schemeClr>
                </a:solidFill>
              </a:rPr>
              <a:t>, 2012</a:t>
            </a:r>
            <a:endParaRPr lang="el-GR" sz="1400" b="1" dirty="0">
              <a:solidFill>
                <a:schemeClr val="tx2">
                  <a:lumMod val="50000"/>
                </a:schemeClr>
              </a:solidFill>
            </a:endParaRPr>
          </a:p>
        </p:txBody>
      </p:sp>
      <p:sp>
        <p:nvSpPr>
          <p:cNvPr id="12" name="Rectangle 11"/>
          <p:cNvSpPr/>
          <p:nvPr/>
        </p:nvSpPr>
        <p:spPr>
          <a:xfrm>
            <a:off x="0" y="4581128"/>
            <a:ext cx="7586494" cy="830997"/>
          </a:xfrm>
          <a:prstGeom prst="rect">
            <a:avLst/>
          </a:prstGeom>
        </p:spPr>
        <p:txBody>
          <a:bodyPr wrap="square">
            <a:spAutoFit/>
          </a:bodyPr>
          <a:lstStyle/>
          <a:p>
            <a:r>
              <a:rPr lang="en-US" sz="1600" dirty="0"/>
              <a:t>Joint research with </a:t>
            </a:r>
            <a:endParaRPr lang="en-US" sz="1600" dirty="0" smtClean="0"/>
          </a:p>
          <a:p>
            <a:r>
              <a:rPr lang="en-US" sz="1600" dirty="0" smtClean="0"/>
              <a:t>D</a:t>
            </a:r>
            <a:r>
              <a:rPr lang="en-US" sz="1600" dirty="0"/>
              <a:t>. </a:t>
            </a:r>
            <a:r>
              <a:rPr lang="en-US" sz="1600" dirty="0" err="1"/>
              <a:t>Milioris</a:t>
            </a:r>
            <a:r>
              <a:rPr lang="en-US" sz="1600" dirty="0"/>
              <a:t>, A. </a:t>
            </a:r>
            <a:r>
              <a:rPr lang="en-US" sz="1600" dirty="0" err="1" smtClean="0"/>
              <a:t>Papakonstantinou</a:t>
            </a:r>
            <a:r>
              <a:rPr lang="en-US" sz="1600" dirty="0"/>
              <a:t> </a:t>
            </a:r>
            <a:r>
              <a:rPr lang="en-US" sz="1600" dirty="0" smtClean="0"/>
              <a:t>G</a:t>
            </a:r>
            <a:r>
              <a:rPr lang="en-US" sz="1600" dirty="0"/>
              <a:t>. </a:t>
            </a:r>
            <a:r>
              <a:rPr lang="en-US" sz="1600" dirty="0" err="1"/>
              <a:t>Tzagkarakis</a:t>
            </a:r>
            <a:r>
              <a:rPr lang="en-US" sz="1600" dirty="0"/>
              <a:t>, and </a:t>
            </a:r>
            <a:r>
              <a:rPr lang="en-US" sz="1600" dirty="0" err="1"/>
              <a:t>Panos</a:t>
            </a:r>
            <a:r>
              <a:rPr lang="en-US" sz="1600" dirty="0"/>
              <a:t> </a:t>
            </a:r>
            <a:r>
              <a:rPr lang="en-US" sz="1600" dirty="0" err="1" smtClean="0"/>
              <a:t>Tsakalides</a:t>
            </a:r>
            <a:endParaRPr lang="en-US" sz="1600" dirty="0" smtClean="0"/>
          </a:p>
          <a:p>
            <a:r>
              <a:rPr lang="en-US" sz="1600" dirty="0" smtClean="0"/>
              <a:t>University of Crete and FORTH</a:t>
            </a:r>
            <a:endParaRPr lang="en-US" sz="1600" dirty="0"/>
          </a:p>
        </p:txBody>
      </p:sp>
      <p:pic>
        <p:nvPicPr>
          <p:cNvPr id="7" name="Picture 6"/>
          <p:cNvPicPr>
            <a:picLocks noChangeAspect="1" noChangeArrowheads="1"/>
          </p:cNvPicPr>
          <p:nvPr/>
        </p:nvPicPr>
        <p:blipFill>
          <a:blip r:embed="rId7" cstate="print"/>
          <a:srcRect/>
          <a:stretch>
            <a:fillRect/>
          </a:stretch>
        </p:blipFill>
        <p:spPr bwMode="auto">
          <a:xfrm>
            <a:off x="0" y="0"/>
            <a:ext cx="1547664" cy="14857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88640"/>
            <a:ext cx="9144000" cy="712787"/>
          </a:xfrm>
        </p:spPr>
        <p:txBody>
          <a:bodyPr>
            <a:noAutofit/>
          </a:bodyPr>
          <a:lstStyle/>
          <a:p>
            <a:r>
              <a:rPr lang="en-GB" sz="3000" dirty="0">
                <a:solidFill>
                  <a:srgbClr val="002060"/>
                </a:solidFill>
              </a:rPr>
              <a:t>F</a:t>
            </a:r>
            <a:r>
              <a:rPr lang="en-GB" sz="3000" dirty="0" smtClean="0">
                <a:solidFill>
                  <a:srgbClr val="002060"/>
                </a:solidFill>
              </a:rPr>
              <a:t>ingerprint based on Empirical Distribution</a:t>
            </a:r>
            <a:endParaRPr lang="en-GB" sz="3000" dirty="0">
              <a:solidFill>
                <a:srgbClr val="002060"/>
              </a:solidFill>
            </a:endParaRPr>
          </a:p>
        </p:txBody>
      </p:sp>
      <p:sp>
        <p:nvSpPr>
          <p:cNvPr id="3" name="Content Placeholder 2"/>
          <p:cNvSpPr>
            <a:spLocks noGrp="1"/>
          </p:cNvSpPr>
          <p:nvPr>
            <p:ph idx="1"/>
          </p:nvPr>
        </p:nvSpPr>
        <p:spPr>
          <a:xfrm>
            <a:off x="0" y="1340768"/>
            <a:ext cx="9372600" cy="5029200"/>
          </a:xfrm>
        </p:spPr>
        <p:txBody>
          <a:bodyPr>
            <a:normAutofit/>
          </a:bodyPr>
          <a:lstStyle/>
          <a:p>
            <a:r>
              <a:rPr lang="en-GB" sz="2400" dirty="0">
                <a:cs typeface="Times New Roman" pitchFamily="18" charset="0"/>
              </a:rPr>
              <a:t>A</a:t>
            </a:r>
            <a:r>
              <a:rPr lang="en-GB" sz="2400" dirty="0" smtClean="0">
                <a:cs typeface="Times New Roman" pitchFamily="18" charset="0"/>
              </a:rPr>
              <a:t> vector whose entries correspond to </a:t>
            </a:r>
            <a:r>
              <a:rPr lang="en-GB" sz="2400" b="1" dirty="0" smtClean="0">
                <a:cs typeface="Times New Roman" pitchFamily="18" charset="0"/>
              </a:rPr>
              <a:t>APs</a:t>
            </a:r>
          </a:p>
          <a:p>
            <a:r>
              <a:rPr lang="en-GB" sz="2400" dirty="0" smtClean="0">
                <a:cs typeface="Times New Roman" pitchFamily="18" charset="0"/>
              </a:rPr>
              <a:t> Each entry composed by </a:t>
            </a:r>
            <a:r>
              <a:rPr lang="en-GB" sz="2400" b="1" dirty="0" smtClean="0">
                <a:solidFill>
                  <a:schemeClr val="tx2">
                    <a:lumMod val="50000"/>
                  </a:schemeClr>
                </a:solidFill>
                <a:cs typeface="Times New Roman" pitchFamily="18" charset="0"/>
              </a:rPr>
              <a:t>all</a:t>
            </a:r>
            <a:r>
              <a:rPr lang="en-GB" sz="2400" dirty="0" smtClean="0">
                <a:solidFill>
                  <a:schemeClr val="tx2">
                    <a:lumMod val="50000"/>
                  </a:schemeClr>
                </a:solidFill>
                <a:cs typeface="Times New Roman" pitchFamily="18" charset="0"/>
              </a:rPr>
              <a:t> the RSSI measurements </a:t>
            </a:r>
            <a:r>
              <a:rPr lang="en-GB" sz="2400" dirty="0" smtClean="0">
                <a:cs typeface="Times New Roman" pitchFamily="18" charset="0"/>
              </a:rPr>
              <a:t>collected </a:t>
            </a:r>
            <a:r>
              <a:rPr lang="en-GB" sz="2400" b="1" dirty="0" smtClean="0">
                <a:cs typeface="Times New Roman" pitchFamily="18" charset="0"/>
              </a:rPr>
              <a:t>per AP </a:t>
            </a:r>
          </a:p>
          <a:p>
            <a:r>
              <a:rPr lang="en-GB" sz="2400" dirty="0" smtClean="0">
                <a:cs typeface="Times New Roman" pitchFamily="18" charset="0"/>
              </a:rPr>
              <a:t>Only APs that appear in </a:t>
            </a:r>
            <a:r>
              <a:rPr lang="en-GB" sz="2400" b="1" dirty="0" smtClean="0">
                <a:solidFill>
                  <a:schemeClr val="tx2">
                    <a:lumMod val="50000"/>
                  </a:schemeClr>
                </a:solidFill>
                <a:cs typeface="Times New Roman" pitchFamily="18" charset="0"/>
              </a:rPr>
              <a:t>both </a:t>
            </a:r>
            <a:r>
              <a:rPr lang="en-GB" sz="2400" dirty="0" smtClean="0">
                <a:solidFill>
                  <a:schemeClr val="tx2">
                    <a:lumMod val="50000"/>
                  </a:schemeClr>
                </a:solidFill>
                <a:cs typeface="Times New Roman" pitchFamily="18" charset="0"/>
              </a:rPr>
              <a:t>training and runtime </a:t>
            </a:r>
            <a:r>
              <a:rPr lang="en-GB" sz="2400" dirty="0" smtClean="0">
                <a:cs typeface="Times New Roman" pitchFamily="18" charset="0"/>
              </a:rPr>
              <a:t>are used</a:t>
            </a:r>
          </a:p>
          <a:p>
            <a:endParaRPr lang="en-GB" sz="2400" dirty="0" smtClean="0">
              <a:cs typeface="Times New Roman" pitchFamily="18" charset="0"/>
            </a:endParaRPr>
          </a:p>
          <a:p>
            <a:r>
              <a:rPr lang="en-GB" sz="2400" dirty="0" smtClean="0">
                <a:cs typeface="Times New Roman" pitchFamily="18" charset="0"/>
              </a:rPr>
              <a:t>Distance: average </a:t>
            </a:r>
            <a:r>
              <a:rPr lang="en-GB" sz="2400" b="1" dirty="0" err="1" smtClean="0">
                <a:solidFill>
                  <a:schemeClr val="tx2">
                    <a:lumMod val="50000"/>
                  </a:schemeClr>
                </a:solidFill>
                <a:cs typeface="Times New Roman" pitchFamily="18" charset="0"/>
              </a:rPr>
              <a:t>Kullback-Leibler</a:t>
            </a:r>
            <a:r>
              <a:rPr lang="en-GB" sz="2400" b="1" dirty="0" smtClean="0">
                <a:solidFill>
                  <a:schemeClr val="tx2">
                    <a:lumMod val="50000"/>
                  </a:schemeClr>
                </a:solidFill>
                <a:cs typeface="Times New Roman" pitchFamily="18" charset="0"/>
              </a:rPr>
              <a:t> Divergence </a:t>
            </a:r>
            <a:r>
              <a:rPr lang="en-GB" sz="2400" dirty="0" smtClean="0">
                <a:solidFill>
                  <a:schemeClr val="tx2">
                    <a:lumMod val="50000"/>
                  </a:schemeClr>
                </a:solidFill>
                <a:cs typeface="Times New Roman" pitchFamily="18" charset="0"/>
              </a:rPr>
              <a:t>(KLDs)</a:t>
            </a:r>
            <a:endParaRPr lang="en-GB" sz="2400" dirty="0" smtClean="0">
              <a:cs typeface="Times New Roman" pitchFamily="18" charset="0"/>
            </a:endParaRPr>
          </a:p>
          <a:p>
            <a:endParaRPr lang="en-GB" sz="2400" dirty="0" smtClean="0">
              <a:cs typeface="Times New Roman" pitchFamily="18" charset="0"/>
            </a:endParaRPr>
          </a:p>
          <a:p>
            <a:r>
              <a:rPr lang="en-GB" sz="2400" dirty="0" smtClean="0">
                <a:cs typeface="Times New Roman" pitchFamily="18" charset="0"/>
              </a:rPr>
              <a:t>Reported position</a:t>
            </a:r>
            <a:r>
              <a:rPr lang="sv-SE" sz="2400" dirty="0" smtClean="0">
                <a:cs typeface="Times New Roman" pitchFamily="18" charset="0"/>
              </a:rPr>
              <a:t>:</a:t>
            </a:r>
            <a:r>
              <a:rPr lang="en-GB" sz="2400" dirty="0" smtClean="0">
                <a:cs typeface="Times New Roman" pitchFamily="18" charset="0"/>
              </a:rPr>
              <a:t> the cell with the smallest distance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686800" cy="1143000"/>
          </a:xfrm>
        </p:spPr>
        <p:txBody>
          <a:bodyPr>
            <a:normAutofit/>
          </a:bodyPr>
          <a:lstStyle/>
          <a:p>
            <a:r>
              <a:rPr lang="en-US" sz="3000" dirty="0" smtClean="0">
                <a:solidFill>
                  <a:srgbClr val="002060"/>
                </a:solidFill>
              </a:rPr>
              <a:t>Statistical Fingerprint based on Confidence Interval</a:t>
            </a:r>
            <a:endParaRPr lang="el-GR" sz="3000" dirty="0">
              <a:solidFill>
                <a:srgbClr val="00206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159036" y="3429000"/>
            <a:ext cx="5817815" cy="3207257"/>
          </a:xfrm>
          <a:prstGeom prst="rect">
            <a:avLst/>
          </a:prstGeom>
          <a:solidFill>
            <a:schemeClr val="accent3">
              <a:lumMod val="20000"/>
              <a:lumOff val="80000"/>
            </a:schemeClr>
          </a:solidFill>
          <a:ln w="38100">
            <a:solidFill>
              <a:srgbClr val="00B050"/>
            </a:solidFill>
            <a:miter lim="800000"/>
            <a:headEnd/>
            <a:tailEnd/>
          </a:ln>
        </p:spPr>
      </p:pic>
      <p:sp>
        <p:nvSpPr>
          <p:cNvPr id="5" name="TextBox 4"/>
          <p:cNvSpPr txBox="1"/>
          <p:nvPr/>
        </p:nvSpPr>
        <p:spPr>
          <a:xfrm>
            <a:off x="395536" y="1484784"/>
            <a:ext cx="8026364" cy="769441"/>
          </a:xfrm>
          <a:prstGeom prst="rect">
            <a:avLst/>
          </a:prstGeom>
          <a:noFill/>
        </p:spPr>
        <p:txBody>
          <a:bodyPr wrap="none" rtlCol="0">
            <a:spAutoFit/>
          </a:bodyPr>
          <a:lstStyle/>
          <a:p>
            <a:r>
              <a:rPr lang="en-US" sz="2200" dirty="0" smtClean="0"/>
              <a:t>Each AP assigns a weight to cells based on the </a:t>
            </a:r>
          </a:p>
          <a:p>
            <a:r>
              <a:rPr lang="en-US" sz="2200" b="1" dirty="0" smtClean="0"/>
              <a:t>relative “placement” </a:t>
            </a:r>
            <a:r>
              <a:rPr lang="en-US" sz="2200" dirty="0" smtClean="0"/>
              <a:t>of the training </a:t>
            </a:r>
            <a:r>
              <a:rPr lang="en-US" sz="2200" dirty="0" smtClean="0"/>
              <a:t>vs. runtime </a:t>
            </a:r>
            <a:r>
              <a:rPr lang="en-US" sz="2200" dirty="0" smtClean="0"/>
              <a:t>confidence intervals</a:t>
            </a:r>
            <a:endParaRPr lang="el-GR" sz="2200" dirty="0"/>
          </a:p>
        </p:txBody>
      </p:sp>
      <p:pic>
        <p:nvPicPr>
          <p:cNvPr id="1027" name="Picture 3"/>
          <p:cNvPicPr>
            <a:picLocks noChangeAspect="1" noChangeArrowheads="1"/>
          </p:cNvPicPr>
          <p:nvPr/>
        </p:nvPicPr>
        <p:blipFill>
          <a:blip r:embed="rId3" cstate="print"/>
          <a:srcRect/>
          <a:stretch>
            <a:fillRect/>
          </a:stretch>
        </p:blipFill>
        <p:spPr bwMode="auto">
          <a:xfrm>
            <a:off x="3563888" y="2492896"/>
            <a:ext cx="1703362" cy="504056"/>
          </a:xfrm>
          <a:prstGeom prst="rect">
            <a:avLst/>
          </a:prstGeom>
          <a:noFill/>
          <a:ln w="9525">
            <a:noFill/>
            <a:miter lim="800000"/>
            <a:headEnd/>
            <a:tailEnd/>
          </a:ln>
        </p:spPr>
      </p:pic>
      <p:cxnSp>
        <p:nvCxnSpPr>
          <p:cNvPr id="8" name="Straight Arrow Connector 7"/>
          <p:cNvCxnSpPr/>
          <p:nvPr/>
        </p:nvCxnSpPr>
        <p:spPr>
          <a:xfrm>
            <a:off x="4067944" y="2132856"/>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4427984" y="2852936"/>
            <a:ext cx="432048" cy="2880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028" name="Picture 4"/>
          <p:cNvPicPr>
            <a:picLocks noChangeAspect="1" noChangeArrowheads="1"/>
          </p:cNvPicPr>
          <p:nvPr/>
        </p:nvPicPr>
        <p:blipFill>
          <a:blip r:embed="rId4" cstate="print"/>
          <a:srcRect/>
          <a:stretch>
            <a:fillRect/>
          </a:stretch>
        </p:blipFill>
        <p:spPr bwMode="auto">
          <a:xfrm>
            <a:off x="5796136" y="2503805"/>
            <a:ext cx="936510" cy="460318"/>
          </a:xfrm>
          <a:prstGeom prst="rect">
            <a:avLst/>
          </a:prstGeom>
          <a:noFill/>
          <a:ln w="9525">
            <a:noFill/>
            <a:miter lim="800000"/>
            <a:headEnd/>
            <a:tailEnd/>
          </a:ln>
        </p:spPr>
      </p:pic>
      <p:cxnSp>
        <p:nvCxnSpPr>
          <p:cNvPr id="11" name="Straight Arrow Connector 10"/>
          <p:cNvCxnSpPr/>
          <p:nvPr/>
        </p:nvCxnSpPr>
        <p:spPr>
          <a:xfrm flipH="1">
            <a:off x="6084168" y="2132856"/>
            <a:ext cx="72008" cy="370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520" y="2492896"/>
            <a:ext cx="3188693" cy="369332"/>
          </a:xfrm>
          <a:prstGeom prst="rect">
            <a:avLst/>
          </a:prstGeom>
          <a:noFill/>
        </p:spPr>
        <p:txBody>
          <a:bodyPr wrap="none" rtlCol="0">
            <a:spAutoFit/>
          </a:bodyPr>
          <a:lstStyle/>
          <a:p>
            <a:r>
              <a:rPr lang="en-US" dirty="0" smtClean="0"/>
              <a:t>AP </a:t>
            </a:r>
            <a:r>
              <a:rPr lang="en-US" b="1" i="1" dirty="0" err="1" smtClean="0"/>
              <a:t>i</a:t>
            </a:r>
            <a:r>
              <a:rPr lang="en-US" dirty="0" smtClean="0"/>
              <a:t> assigns weight </a:t>
            </a:r>
            <a:r>
              <a:rPr lang="en-US" b="1" i="1" dirty="0" smtClean="0"/>
              <a:t>w(t) </a:t>
            </a:r>
            <a:r>
              <a:rPr lang="en-US" dirty="0" smtClean="0"/>
              <a:t>to cell </a:t>
            </a:r>
            <a:r>
              <a:rPr lang="en-US" b="1" i="1" dirty="0" smtClean="0"/>
              <a:t>t</a:t>
            </a:r>
            <a:r>
              <a:rPr lang="en-US" dirty="0" smtClean="0"/>
              <a:t> </a:t>
            </a:r>
            <a:endParaRPr lang="el-GR" dirty="0"/>
          </a:p>
        </p:txBody>
      </p:sp>
      <p:sp>
        <p:nvSpPr>
          <p:cNvPr id="13" name="Rectangle 12"/>
          <p:cNvSpPr/>
          <p:nvPr/>
        </p:nvSpPr>
        <p:spPr>
          <a:xfrm flipH="1">
            <a:off x="3563888" y="2924944"/>
            <a:ext cx="93610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613124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 y="620688"/>
            <a:ext cx="8915400" cy="1139825"/>
          </a:xfrm>
        </p:spPr>
        <p:txBody>
          <a:bodyPr>
            <a:normAutofit/>
          </a:bodyPr>
          <a:lstStyle/>
          <a:p>
            <a:r>
              <a:rPr lang="en-GB" sz="3200" dirty="0" smtClean="0">
                <a:solidFill>
                  <a:srgbClr val="002060"/>
                </a:solidFill>
              </a:rPr>
              <a:t>Fingerprint based on Multivariate Gaussian</a:t>
            </a:r>
            <a:endParaRPr lang="en-GB" sz="3200" dirty="0">
              <a:solidFill>
                <a:srgbClr val="002060"/>
              </a:solidFill>
            </a:endParaRPr>
          </a:p>
        </p:txBody>
      </p:sp>
      <p:sp>
        <p:nvSpPr>
          <p:cNvPr id="3" name="Content Placeholder 2"/>
          <p:cNvSpPr>
            <a:spLocks noGrp="1"/>
          </p:cNvSpPr>
          <p:nvPr>
            <p:ph idx="1"/>
          </p:nvPr>
        </p:nvSpPr>
        <p:spPr>
          <a:xfrm>
            <a:off x="27789" y="2301818"/>
            <a:ext cx="9296400" cy="4530725"/>
          </a:xfrm>
        </p:spPr>
        <p:txBody>
          <a:bodyPr>
            <a:normAutofit/>
          </a:bodyPr>
          <a:lstStyle/>
          <a:p>
            <a:r>
              <a:rPr lang="en-GB" sz="2400" dirty="0" smtClean="0">
                <a:solidFill>
                  <a:schemeClr val="tx2">
                    <a:lumMod val="50000"/>
                  </a:schemeClr>
                </a:solidFill>
              </a:rPr>
              <a:t>Multivariate Gaussian </a:t>
            </a:r>
            <a:r>
              <a:rPr lang="en-GB" sz="2400" dirty="0" smtClean="0"/>
              <a:t>for RSSI measurements collected from APs</a:t>
            </a:r>
          </a:p>
          <a:p>
            <a:r>
              <a:rPr lang="en-GB" sz="2400" dirty="0" smtClean="0"/>
              <a:t>Closed-form </a:t>
            </a:r>
            <a:r>
              <a:rPr lang="en-GB" sz="2400" dirty="0" err="1">
                <a:solidFill>
                  <a:schemeClr val="tx2">
                    <a:lumMod val="50000"/>
                  </a:schemeClr>
                </a:solidFill>
              </a:rPr>
              <a:t>Kullback-Leibler</a:t>
            </a:r>
            <a:r>
              <a:rPr lang="en-GB" sz="2400" dirty="0">
                <a:solidFill>
                  <a:schemeClr val="tx2">
                    <a:lumMod val="50000"/>
                  </a:schemeClr>
                </a:solidFill>
              </a:rPr>
              <a:t> Divergence </a:t>
            </a:r>
            <a:r>
              <a:rPr lang="en-GB" sz="2400" dirty="0"/>
              <a:t>(KLD) for distance </a:t>
            </a:r>
            <a:r>
              <a:rPr lang="en-GB" sz="2400" dirty="0" smtClean="0"/>
              <a:t>estimation</a:t>
            </a:r>
          </a:p>
          <a:p>
            <a:r>
              <a:rPr lang="en-GB" sz="2400" dirty="0" smtClean="0">
                <a:solidFill>
                  <a:schemeClr val="tx2">
                    <a:lumMod val="75000"/>
                  </a:schemeClr>
                </a:solidFill>
              </a:rPr>
              <a:t>Exploits the </a:t>
            </a:r>
            <a:r>
              <a:rPr lang="en-GB" sz="2400" i="1" dirty="0" smtClean="0">
                <a:solidFill>
                  <a:schemeClr val="tx2">
                    <a:lumMod val="75000"/>
                  </a:schemeClr>
                </a:solidFill>
              </a:rPr>
              <a:t>2</a:t>
            </a:r>
            <a:r>
              <a:rPr lang="en-GB" sz="2400" i="1" baseline="30000" dirty="0" smtClean="0">
                <a:solidFill>
                  <a:schemeClr val="tx2">
                    <a:lumMod val="75000"/>
                  </a:schemeClr>
                </a:solidFill>
              </a:rPr>
              <a:t>nd</a:t>
            </a:r>
            <a:r>
              <a:rPr lang="en-GB" sz="2400" i="1" dirty="0" smtClean="0">
                <a:solidFill>
                  <a:schemeClr val="tx2">
                    <a:lumMod val="75000"/>
                  </a:schemeClr>
                </a:solidFill>
              </a:rPr>
              <a:t> order </a:t>
            </a:r>
            <a:r>
              <a:rPr lang="en-GB" sz="2400" b="1" dirty="0" smtClean="0">
                <a:solidFill>
                  <a:schemeClr val="tx2">
                    <a:lumMod val="75000"/>
                  </a:schemeClr>
                </a:solidFill>
              </a:rPr>
              <a:t>spatial correlations </a:t>
            </a:r>
            <a:r>
              <a:rPr lang="en-GB" sz="2400" dirty="0" smtClean="0"/>
              <a:t>between APs</a:t>
            </a:r>
          </a:p>
          <a:p>
            <a:r>
              <a:rPr lang="en-GB" sz="2400" dirty="0" smtClean="0">
                <a:sym typeface="Wingdings 2"/>
              </a:rPr>
              <a:t>Improves accuracy by iterating in</a:t>
            </a:r>
            <a:r>
              <a:rPr lang="en-GB" sz="2400" dirty="0" smtClean="0"/>
              <a:t> </a:t>
            </a:r>
            <a:r>
              <a:rPr lang="en-GB" sz="2400" dirty="0" smtClean="0">
                <a:solidFill>
                  <a:schemeClr val="tx2">
                    <a:lumMod val="75000"/>
                  </a:schemeClr>
                </a:solidFill>
              </a:rPr>
              <a:t>multiple </a:t>
            </a:r>
            <a:r>
              <a:rPr lang="en-GB" sz="2400" dirty="0" smtClean="0">
                <a:solidFill>
                  <a:schemeClr val="tx2">
                    <a:lumMod val="50000"/>
                  </a:schemeClr>
                </a:solidFill>
              </a:rPr>
              <a:t>spatial scales </a:t>
            </a:r>
            <a:r>
              <a:rPr lang="en-GB" sz="2400" dirty="0" smtClean="0"/>
              <a:t>(regions)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16632"/>
            <a:ext cx="7776864" cy="738336"/>
          </a:xfrm>
        </p:spPr>
        <p:txBody>
          <a:bodyPr>
            <a:noAutofit/>
          </a:bodyPr>
          <a:lstStyle/>
          <a:p>
            <a:r>
              <a:rPr lang="en-GB" sz="3800" dirty="0" smtClean="0">
                <a:solidFill>
                  <a:srgbClr val="002060"/>
                </a:solidFill>
              </a:rPr>
              <a:t>Multivariate Gaussian Distribution</a:t>
            </a:r>
            <a:endParaRPr lang="en-GB" sz="3800" dirty="0">
              <a:solidFill>
                <a:srgbClr val="002060"/>
              </a:solidFill>
            </a:endParaRPr>
          </a:p>
        </p:txBody>
      </p:sp>
      <p:sp>
        <p:nvSpPr>
          <p:cNvPr id="3" name="Content Placeholder 2"/>
          <p:cNvSpPr>
            <a:spLocks noGrp="1"/>
          </p:cNvSpPr>
          <p:nvPr>
            <p:ph idx="1"/>
          </p:nvPr>
        </p:nvSpPr>
        <p:spPr>
          <a:xfrm>
            <a:off x="228600" y="1772816"/>
            <a:ext cx="8915400" cy="4530725"/>
          </a:xfrm>
        </p:spPr>
        <p:txBody>
          <a:bodyPr>
            <a:noAutofit/>
          </a:bodyPr>
          <a:lstStyle/>
          <a:p>
            <a:pPr>
              <a:buNone/>
            </a:pPr>
            <a:r>
              <a:rPr lang="en-GB" sz="2400" dirty="0" smtClean="0"/>
              <a:t>Signature of </a:t>
            </a:r>
            <a:r>
              <a:rPr lang="en-GB" sz="2400" b="1" dirty="0" smtClean="0"/>
              <a:t>cell</a:t>
            </a:r>
            <a:r>
              <a:rPr lang="en-GB" sz="2400" dirty="0" smtClean="0"/>
              <a:t>  </a:t>
            </a:r>
            <a:r>
              <a:rPr lang="en-GB" sz="2400" b="1" i="1" dirty="0" err="1" smtClean="0"/>
              <a:t>i</a:t>
            </a:r>
            <a:r>
              <a:rPr lang="en-GB" sz="2400" dirty="0" smtClean="0"/>
              <a:t>  in </a:t>
            </a:r>
            <a:r>
              <a:rPr lang="en-GB" sz="2400" b="1" i="1" dirty="0" smtClean="0"/>
              <a:t>training phase</a:t>
            </a:r>
            <a:r>
              <a:rPr lang="en-GB" sz="2400" dirty="0" smtClean="0"/>
              <a:t>:              </a:t>
            </a:r>
          </a:p>
          <a:p>
            <a:pPr lvl="1">
              <a:buNone/>
            </a:pPr>
            <a:r>
              <a:rPr lang="en-GB" sz="2400" dirty="0" smtClean="0"/>
              <a:t>   </a:t>
            </a:r>
          </a:p>
          <a:p>
            <a:pPr lvl="1"/>
            <a:r>
              <a:rPr lang="en-GB" sz="2400" i="1" dirty="0" smtClean="0">
                <a:solidFill>
                  <a:srgbClr val="C00000"/>
                </a:solidFill>
              </a:rPr>
              <a:t>     mean values</a:t>
            </a:r>
            <a:r>
              <a:rPr lang="en-GB" sz="2400" dirty="0" smtClean="0"/>
              <a:t> of the received RSSI measurements </a:t>
            </a:r>
            <a:r>
              <a:rPr lang="en-GB" sz="2400" b="1" dirty="0" smtClean="0"/>
              <a:t>per AP</a:t>
            </a:r>
          </a:p>
          <a:p>
            <a:pPr lvl="1"/>
            <a:r>
              <a:rPr lang="en-US" sz="2400" dirty="0" smtClean="0"/>
              <a:t>     </a:t>
            </a:r>
            <a:r>
              <a:rPr lang="en-GB" sz="2400" dirty="0" smtClean="0"/>
              <a:t>:  </a:t>
            </a:r>
            <a:r>
              <a:rPr lang="en-GB" sz="2400" i="1" dirty="0" smtClean="0">
                <a:solidFill>
                  <a:srgbClr val="C00000"/>
                </a:solidFill>
              </a:rPr>
              <a:t>covariance matrix </a:t>
            </a:r>
            <a:r>
              <a:rPr lang="en-GB" sz="2400" dirty="0" smtClean="0"/>
              <a:t>(measure of </a:t>
            </a:r>
            <a:r>
              <a:rPr lang="en-GB" sz="2400" b="1" dirty="0" smtClean="0"/>
              <a:t>spatial correlation</a:t>
            </a:r>
            <a:r>
              <a:rPr lang="en-GB" sz="2400" dirty="0" smtClean="0"/>
              <a:t>)</a:t>
            </a:r>
            <a:endParaRPr lang="en-GB" sz="2400" i="1" dirty="0" smtClean="0">
              <a:solidFill>
                <a:srgbClr val="C00000"/>
              </a:solidFill>
            </a:endParaRPr>
          </a:p>
          <a:p>
            <a:pPr>
              <a:buNone/>
            </a:pPr>
            <a:endParaRPr lang="en-GB" sz="2400" dirty="0" smtClean="0"/>
          </a:p>
          <a:p>
            <a:pPr>
              <a:buNone/>
            </a:pPr>
            <a:r>
              <a:rPr lang="en-GB" sz="2400" dirty="0" smtClean="0"/>
              <a:t>Signature of a cell in </a:t>
            </a:r>
            <a:r>
              <a:rPr lang="en-GB" sz="2400" dirty="0" smtClean="0">
                <a:solidFill>
                  <a:srgbClr val="0070C0"/>
                </a:solidFill>
              </a:rPr>
              <a:t>runtime</a:t>
            </a:r>
            <a:r>
              <a:rPr lang="en-GB" sz="2400" dirty="0" smtClean="0"/>
              <a:t> phase:   </a:t>
            </a:r>
          </a:p>
          <a:p>
            <a:endParaRPr lang="en-GB" sz="2400" dirty="0" smtClean="0"/>
          </a:p>
          <a:p>
            <a:endParaRPr lang="en-GB" sz="2400" dirty="0" smtClean="0"/>
          </a:p>
          <a:p>
            <a:pPr marL="0" indent="0">
              <a:buNone/>
            </a:pPr>
            <a:r>
              <a:rPr lang="en-GB" sz="2400" dirty="0" smtClean="0"/>
              <a:t>         APs from which measurements were collected at both training &amp; runtime phases</a:t>
            </a:r>
          </a:p>
          <a:p>
            <a:endParaRPr lang="en-GB" sz="2400" dirty="0" smtClean="0"/>
          </a:p>
          <a:p>
            <a:endParaRPr lang="en-GB" sz="2400" dirty="0" smtClean="0"/>
          </a:p>
          <a:p>
            <a:endParaRPr lang="en-GB" sz="2400" dirty="0" smtClean="0"/>
          </a:p>
          <a:p>
            <a:endParaRPr lang="en-GB" sz="2400" dirty="0" smtClean="0"/>
          </a:p>
          <a:p>
            <a:endParaRPr lang="en-GB" sz="2400" dirty="0" smtClean="0"/>
          </a:p>
          <a:p>
            <a:pPr>
              <a:buNone/>
            </a:pPr>
            <a:endParaRPr lang="en-GB" sz="2400" dirty="0" smtClean="0"/>
          </a:p>
        </p:txBody>
      </p:sp>
      <p:pic>
        <p:nvPicPr>
          <p:cNvPr id="4" name="Picture 3" descr="3.bmp"/>
          <p:cNvPicPr>
            <a:picLocks noChangeAspect="1"/>
          </p:cNvPicPr>
          <p:nvPr/>
        </p:nvPicPr>
        <p:blipFill>
          <a:blip r:embed="rId2" cstate="print"/>
          <a:stretch>
            <a:fillRect/>
          </a:stretch>
        </p:blipFill>
        <p:spPr>
          <a:xfrm>
            <a:off x="5261046" y="1783887"/>
            <a:ext cx="2571125" cy="502404"/>
          </a:xfrm>
          <a:prstGeom prst="rect">
            <a:avLst/>
          </a:prstGeom>
          <a:ln>
            <a:noFill/>
          </a:ln>
          <a:effectLst>
            <a:outerShdw blurRad="50800" dist="38100" dir="2700000" algn="tl" rotWithShape="0">
              <a:prstClr val="black">
                <a:alpha val="40000"/>
              </a:prstClr>
            </a:outerShdw>
          </a:effectLst>
        </p:spPr>
      </p:pic>
      <p:pic>
        <p:nvPicPr>
          <p:cNvPr id="5" name="Picture 4" descr="4.bmp"/>
          <p:cNvPicPr>
            <a:picLocks noChangeAspect="1"/>
          </p:cNvPicPr>
          <p:nvPr/>
        </p:nvPicPr>
        <p:blipFill>
          <a:blip r:embed="rId3" cstate="print"/>
          <a:stretch>
            <a:fillRect/>
          </a:stretch>
        </p:blipFill>
        <p:spPr>
          <a:xfrm>
            <a:off x="1063999" y="2708920"/>
            <a:ext cx="275830" cy="305382"/>
          </a:xfrm>
          <a:prstGeom prst="rect">
            <a:avLst/>
          </a:prstGeom>
        </p:spPr>
      </p:pic>
      <p:pic>
        <p:nvPicPr>
          <p:cNvPr id="6" name="Picture 5" descr="5.bmp"/>
          <p:cNvPicPr>
            <a:picLocks noChangeAspect="1"/>
          </p:cNvPicPr>
          <p:nvPr/>
        </p:nvPicPr>
        <p:blipFill>
          <a:blip r:embed="rId4" cstate="print"/>
          <a:stretch>
            <a:fillRect/>
          </a:stretch>
        </p:blipFill>
        <p:spPr>
          <a:xfrm>
            <a:off x="5261046" y="3920877"/>
            <a:ext cx="2925765" cy="482703"/>
          </a:xfrm>
          <a:prstGeom prst="rect">
            <a:avLst/>
          </a:prstGeom>
          <a:effectLst>
            <a:outerShdw blurRad="50800" dist="38100" dir="2700000" algn="tl" rotWithShape="0">
              <a:prstClr val="black">
                <a:alpha val="40000"/>
              </a:prstClr>
            </a:outerShdw>
          </a:effectLst>
        </p:spPr>
      </p:pic>
      <p:pic>
        <p:nvPicPr>
          <p:cNvPr id="7" name="Picture 6" descr="6.bmp"/>
          <p:cNvPicPr>
            <a:picLocks noChangeAspect="1"/>
          </p:cNvPicPr>
          <p:nvPr/>
        </p:nvPicPr>
        <p:blipFill>
          <a:blip r:embed="rId5" cstate="print"/>
          <a:stretch>
            <a:fillRect/>
          </a:stretch>
        </p:blipFill>
        <p:spPr>
          <a:xfrm>
            <a:off x="349040" y="5301208"/>
            <a:ext cx="541808" cy="463001"/>
          </a:xfrm>
          <a:prstGeom prst="rect">
            <a:avLst/>
          </a:prstGeom>
        </p:spPr>
      </p:pic>
      <p:pic>
        <p:nvPicPr>
          <p:cNvPr id="3074" name="Picture 2"/>
          <p:cNvPicPr>
            <a:picLocks noChangeAspect="1" noChangeArrowheads="1"/>
          </p:cNvPicPr>
          <p:nvPr/>
        </p:nvPicPr>
        <p:blipFill>
          <a:blip r:embed="rId6" cstate="print"/>
          <a:srcRect/>
          <a:stretch>
            <a:fillRect/>
          </a:stretch>
        </p:blipFill>
        <p:spPr bwMode="auto">
          <a:xfrm>
            <a:off x="971600" y="3140968"/>
            <a:ext cx="460629" cy="366141"/>
          </a:xfrm>
          <a:prstGeom prst="rect">
            <a:avLst/>
          </a:prstGeom>
          <a:noFill/>
          <a:ln w="9525">
            <a:noFill/>
            <a:miter lim="800000"/>
            <a:headEnd/>
            <a:tailEnd/>
          </a:ln>
        </p:spPr>
      </p:pic>
      <p:sp>
        <p:nvSpPr>
          <p:cNvPr id="10" name="Footer Placeholder 9"/>
          <p:cNvSpPr>
            <a:spLocks noGrp="1"/>
          </p:cNvSpPr>
          <p:nvPr>
            <p:ph type="ftr" sz="quarter" idx="11"/>
          </p:nvPr>
        </p:nvSpPr>
        <p:spPr>
          <a:xfrm>
            <a:off x="0" y="6248400"/>
            <a:ext cx="9144000" cy="457200"/>
          </a:xfrm>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9144000" cy="1143000"/>
          </a:xfrm>
        </p:spPr>
        <p:txBody>
          <a:bodyPr>
            <a:noAutofit/>
          </a:bodyPr>
          <a:lstStyle/>
          <a:p>
            <a:pPr algn="l"/>
            <a:r>
              <a:rPr lang="en-GB" sz="3200" dirty="0" smtClean="0">
                <a:solidFill>
                  <a:srgbClr val="002060"/>
                </a:solidFill>
              </a:rPr>
              <a:t>Multi-layer Multivariate Gaussian Approach</a:t>
            </a:r>
            <a:r>
              <a:rPr lang="sv-SE" sz="3200" dirty="0" smtClean="0">
                <a:solidFill>
                  <a:srgbClr val="002060"/>
                </a:solidFill>
              </a:rPr>
              <a:t/>
            </a:r>
            <a:br>
              <a:rPr lang="sv-SE" sz="3200" dirty="0" smtClean="0">
                <a:solidFill>
                  <a:srgbClr val="002060"/>
                </a:solidFill>
              </a:rPr>
            </a:br>
            <a:endParaRPr lang="en-GB" sz="3200" dirty="0">
              <a:solidFill>
                <a:srgbClr val="002060"/>
              </a:solidFill>
            </a:endParaRPr>
          </a:p>
        </p:txBody>
      </p:sp>
      <p:sp>
        <p:nvSpPr>
          <p:cNvPr id="3" name="Content Placeholder 2"/>
          <p:cNvSpPr>
            <a:spLocks noGrp="1"/>
          </p:cNvSpPr>
          <p:nvPr>
            <p:ph sz="half" idx="1"/>
          </p:nvPr>
        </p:nvSpPr>
        <p:spPr>
          <a:xfrm>
            <a:off x="539552" y="1196752"/>
            <a:ext cx="7200800" cy="1656184"/>
          </a:xfrm>
          <a:solidFill>
            <a:schemeClr val="accent1">
              <a:lumMod val="20000"/>
              <a:lumOff val="80000"/>
            </a:schemeClr>
          </a:solidFill>
        </p:spPr>
        <p:txBody>
          <a:bodyPr>
            <a:normAutofit/>
          </a:bodyPr>
          <a:lstStyle/>
          <a:p>
            <a:pPr marL="57150" indent="0">
              <a:buNone/>
            </a:pPr>
            <a:r>
              <a:rPr lang="en-GB" sz="2200" dirty="0" smtClean="0"/>
              <a:t>Main idea</a:t>
            </a:r>
            <a:r>
              <a:rPr lang="en-US" sz="2200" dirty="0" smtClean="0"/>
              <a:t>:</a:t>
            </a:r>
            <a:endParaRPr lang="en-GB" sz="2200" dirty="0" smtClean="0"/>
          </a:p>
          <a:p>
            <a:r>
              <a:rPr lang="en-GB" sz="2200" dirty="0" smtClean="0"/>
              <a:t>Divide physical space into </a:t>
            </a:r>
            <a:r>
              <a:rPr lang="en-GB" sz="2200" b="1" dirty="0" smtClean="0"/>
              <a:t>overlapping</a:t>
            </a:r>
            <a:r>
              <a:rPr lang="en-GB" sz="2200" b="1" dirty="0" smtClean="0">
                <a:solidFill>
                  <a:schemeClr val="tx2">
                    <a:lumMod val="75000"/>
                  </a:schemeClr>
                </a:solidFill>
              </a:rPr>
              <a:t> </a:t>
            </a:r>
            <a:r>
              <a:rPr lang="en-GB" sz="2200" dirty="0" smtClean="0"/>
              <a:t>regions</a:t>
            </a:r>
          </a:p>
          <a:p>
            <a:r>
              <a:rPr lang="en-GB" sz="2200" dirty="0" smtClean="0"/>
              <a:t>Apply multivariate Gaussian model </a:t>
            </a:r>
            <a:r>
              <a:rPr lang="en-GB" sz="2200" b="1" i="1" dirty="0" smtClean="0"/>
              <a:t>in each region</a:t>
            </a:r>
          </a:p>
          <a:p>
            <a:r>
              <a:rPr lang="en-GB" sz="2200" b="1" dirty="0" smtClean="0"/>
              <a:t>Select the region </a:t>
            </a:r>
            <a:r>
              <a:rPr lang="en-GB" sz="2200" dirty="0" smtClean="0"/>
              <a:t>with the minimum distance</a:t>
            </a:r>
          </a:p>
          <a:p>
            <a:pPr lvl="1">
              <a:buNone/>
            </a:pPr>
            <a:endParaRPr lang="en-GB" sz="2300" dirty="0" smtClean="0"/>
          </a:p>
          <a:p>
            <a:pPr lvl="1"/>
            <a:endParaRPr lang="en-GB" sz="2300" dirty="0"/>
          </a:p>
        </p:txBody>
      </p:sp>
      <p:sp>
        <p:nvSpPr>
          <p:cNvPr id="4" name="Content Placeholder 3"/>
          <p:cNvSpPr>
            <a:spLocks noGrp="1"/>
          </p:cNvSpPr>
          <p:nvPr>
            <p:ph sz="half" idx="2"/>
          </p:nvPr>
        </p:nvSpPr>
        <p:spPr>
          <a:xfrm>
            <a:off x="539552" y="2924944"/>
            <a:ext cx="7200800" cy="1872208"/>
          </a:xfrm>
          <a:solidFill>
            <a:schemeClr val="accent1">
              <a:lumMod val="40000"/>
              <a:lumOff val="60000"/>
            </a:schemeClr>
          </a:solidFill>
          <a:ln>
            <a:solidFill>
              <a:schemeClr val="accent1">
                <a:lumMod val="40000"/>
                <a:lumOff val="60000"/>
              </a:schemeClr>
            </a:solidFill>
          </a:ln>
        </p:spPr>
        <p:txBody>
          <a:bodyPr>
            <a:normAutofit/>
          </a:bodyPr>
          <a:lstStyle/>
          <a:p>
            <a:pPr marL="0" indent="0">
              <a:buNone/>
            </a:pPr>
            <a:r>
              <a:rPr lang="en-GB" sz="2200" b="1" dirty="0" smtClean="0"/>
              <a:t>Iteratively</a:t>
            </a:r>
            <a:endParaRPr lang="el-GR" sz="2200" b="1" dirty="0" smtClean="0"/>
          </a:p>
          <a:p>
            <a:pPr marL="514350" indent="-457200"/>
            <a:r>
              <a:rPr lang="en-GB" sz="2200" dirty="0" smtClean="0"/>
              <a:t>Divide the selected </a:t>
            </a:r>
            <a:r>
              <a:rPr lang="en-GB" sz="2200" dirty="0"/>
              <a:t>region </a:t>
            </a:r>
            <a:r>
              <a:rPr lang="en-GB" sz="2200" dirty="0" smtClean="0"/>
              <a:t>into </a:t>
            </a:r>
            <a:r>
              <a:rPr lang="en-GB" sz="2200" dirty="0"/>
              <a:t>sub-regions</a:t>
            </a:r>
          </a:p>
          <a:p>
            <a:pPr marL="514350" indent="-457200"/>
            <a:r>
              <a:rPr lang="en-GB" sz="2200" dirty="0"/>
              <a:t>Repeat the </a:t>
            </a:r>
            <a:r>
              <a:rPr lang="en-GB" sz="2200" dirty="0" smtClean="0"/>
              <a:t>process </a:t>
            </a:r>
            <a:r>
              <a:rPr lang="en-GB" sz="2200" dirty="0"/>
              <a:t>in that region </a:t>
            </a:r>
            <a:endParaRPr lang="en-GB" sz="2200" dirty="0" smtClean="0"/>
          </a:p>
          <a:p>
            <a:pPr marL="457200" lvl="1" indent="0">
              <a:buNone/>
            </a:pPr>
            <a:r>
              <a:rPr lang="en-GB" sz="2200" dirty="0" smtClean="0"/>
              <a:t>               until the current region </a:t>
            </a:r>
            <a:r>
              <a:rPr lang="en-GB" sz="2200" dirty="0"/>
              <a:t>becomes a cell</a:t>
            </a:r>
          </a:p>
          <a:p>
            <a:endParaRPr lang="en-GB" dirty="0"/>
          </a:p>
        </p:txBody>
      </p:sp>
      <p:sp>
        <p:nvSpPr>
          <p:cNvPr id="5" name="Footer Placeholder 4"/>
          <p:cNvSpPr>
            <a:spLocks noGrp="1"/>
          </p:cNvSpPr>
          <p:nvPr>
            <p:ph type="ftr" sz="quarter" idx="11"/>
          </p:nvPr>
        </p:nvSpPr>
        <p:spPr/>
        <p:txBody>
          <a:bodyPr/>
          <a:lstStyle/>
          <a:p>
            <a:endParaRPr lang="en-US" dirty="0"/>
          </a:p>
        </p:txBody>
      </p:sp>
      <p:sp>
        <p:nvSpPr>
          <p:cNvPr id="6" name="TextBox 5"/>
          <p:cNvSpPr txBox="1"/>
          <p:nvPr/>
        </p:nvSpPr>
        <p:spPr>
          <a:xfrm>
            <a:off x="539552" y="4941168"/>
            <a:ext cx="7200800" cy="1723549"/>
          </a:xfrm>
          <a:prstGeom prst="rect">
            <a:avLst/>
          </a:prstGeom>
          <a:solidFill>
            <a:schemeClr val="accent1">
              <a:lumMod val="60000"/>
              <a:lumOff val="40000"/>
            </a:schemeClr>
          </a:solidFill>
          <a:ln w="28575">
            <a:solidFill>
              <a:schemeClr val="accent1">
                <a:lumMod val="60000"/>
                <a:lumOff val="40000"/>
              </a:schemeClr>
            </a:solidFill>
          </a:ln>
        </p:spPr>
        <p:txBody>
          <a:bodyPr wrap="square" rtlCol="0">
            <a:spAutoFit/>
          </a:bodyPr>
          <a:lstStyle/>
          <a:p>
            <a:endParaRPr lang="en-US" sz="2000" dirty="0" smtClean="0"/>
          </a:p>
          <a:p>
            <a:r>
              <a:rPr lang="en-US" sz="2200" dirty="0" smtClean="0"/>
              <a:t>The region-based aggregation and iterative process helps to</a:t>
            </a:r>
          </a:p>
          <a:p>
            <a:pPr>
              <a:buFont typeface="Arial" pitchFamily="34" charset="0"/>
              <a:buChar char="•"/>
            </a:pPr>
            <a:r>
              <a:rPr lang="en-US" sz="2200" b="1" dirty="0" smtClean="0">
                <a:solidFill>
                  <a:srgbClr val="0070C0"/>
                </a:solidFill>
              </a:rPr>
              <a:t>  </a:t>
            </a:r>
            <a:r>
              <a:rPr lang="en-US" sz="2200" b="1" dirty="0" smtClean="0"/>
              <a:t>eliminate an incorrect </a:t>
            </a:r>
            <a:r>
              <a:rPr lang="en-US" sz="2200" dirty="0" smtClean="0"/>
              <a:t>region </a:t>
            </a:r>
          </a:p>
          <a:p>
            <a:pPr>
              <a:buFont typeface="Arial" pitchFamily="34" charset="0"/>
              <a:buChar char="•"/>
            </a:pPr>
            <a:r>
              <a:rPr lang="en-US" sz="2200" dirty="0" smtClean="0"/>
              <a:t>  </a:t>
            </a:r>
            <a:r>
              <a:rPr lang="en-US" sz="2200" b="1" dirty="0" smtClean="0"/>
              <a:t>increase the weight </a:t>
            </a:r>
            <a:r>
              <a:rPr lang="en-US" sz="2200" dirty="0" smtClean="0"/>
              <a:t>of the correct region</a:t>
            </a:r>
          </a:p>
          <a:p>
            <a:pPr>
              <a:buFont typeface="Arial" pitchFamily="34" charset="0"/>
              <a:buChar char="•"/>
            </a:pPr>
            <a:endParaRPr lang="en-US" sz="20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115259" y="2314905"/>
            <a:ext cx="5076056" cy="1612776"/>
          </a:xfrm>
        </p:spPr>
        <p:txBody>
          <a:bodyPr/>
          <a:lstStyle/>
          <a:p>
            <a:pPr marL="0" indent="0">
              <a:buNone/>
            </a:pPr>
            <a:r>
              <a:rPr lang="en-US" sz="2200" dirty="0">
                <a:solidFill>
                  <a:srgbClr val="002060"/>
                </a:solidFill>
              </a:rPr>
              <a:t>Experiment</a:t>
            </a:r>
          </a:p>
          <a:p>
            <a:pPr marL="0" indent="0">
              <a:buNone/>
            </a:pPr>
            <a:r>
              <a:rPr lang="en-US" sz="2200" dirty="0" smtClean="0">
                <a:solidFill>
                  <a:srgbClr val="002060"/>
                </a:solidFill>
              </a:rPr>
              <a:t>     and </a:t>
            </a:r>
            <a:r>
              <a:rPr lang="en-US" sz="2200" dirty="0">
                <a:solidFill>
                  <a:srgbClr val="002060"/>
                </a:solidFill>
              </a:rPr>
              <a:t>it will lead you to the light</a:t>
            </a:r>
          </a:p>
          <a:p>
            <a:pPr marL="0" indent="0">
              <a:buNone/>
            </a:pPr>
            <a:r>
              <a:rPr lang="en-US" dirty="0" smtClean="0"/>
              <a:t>                      </a:t>
            </a:r>
            <a:r>
              <a:rPr lang="en-US" sz="2000" dirty="0" smtClean="0"/>
              <a:t>Cole Porter, 1930</a:t>
            </a:r>
            <a:endParaRPr lang="en-US" sz="2000" dirty="0"/>
          </a:p>
          <a:p>
            <a:endParaRPr lang="en-US" dirty="0"/>
          </a:p>
        </p:txBody>
      </p:sp>
      <p:sp>
        <p:nvSpPr>
          <p:cNvPr id="4" name="Left Brace 3"/>
          <p:cNvSpPr/>
          <p:nvPr/>
        </p:nvSpPr>
        <p:spPr>
          <a:xfrm>
            <a:off x="1619672" y="2060848"/>
            <a:ext cx="504056" cy="1728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6372200" y="1916832"/>
            <a:ext cx="432048"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3479808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07504" y="2132857"/>
            <a:ext cx="4139952" cy="3384376"/>
          </a:xfrm>
          <a:solidFill>
            <a:schemeClr val="accent3">
              <a:lumMod val="20000"/>
              <a:lumOff val="80000"/>
            </a:schemeClr>
          </a:solidFill>
        </p:spPr>
        <p:txBody>
          <a:bodyPr>
            <a:normAutofit fontScale="92500"/>
          </a:bodyPr>
          <a:lstStyle/>
          <a:p>
            <a:pPr marL="0" indent="0">
              <a:buNone/>
            </a:pPr>
            <a:r>
              <a:rPr lang="sv-SE" sz="2200" dirty="0" smtClean="0"/>
              <a:t>At different </a:t>
            </a:r>
            <a:r>
              <a:rPr lang="sv-SE" sz="2200" dirty="0" err="1" smtClean="0"/>
              <a:t>premises</a:t>
            </a:r>
            <a:r>
              <a:rPr lang="sv-SE" sz="2200" dirty="0" smtClean="0"/>
              <a:t>:</a:t>
            </a:r>
          </a:p>
          <a:p>
            <a:pPr marL="0" indent="0">
              <a:buNone/>
            </a:pPr>
            <a:endParaRPr lang="sv-SE" sz="2200" dirty="0" smtClean="0"/>
          </a:p>
          <a:p>
            <a:r>
              <a:rPr lang="sv-SE" sz="2200" dirty="0"/>
              <a:t>L</a:t>
            </a:r>
            <a:r>
              <a:rPr lang="sv-SE" sz="2200" dirty="0" smtClean="0"/>
              <a:t>ab &amp; </a:t>
            </a:r>
            <a:r>
              <a:rPr lang="sv-SE" sz="2200" dirty="0" err="1" smtClean="0"/>
              <a:t>hallway</a:t>
            </a:r>
            <a:r>
              <a:rPr lang="sv-SE" sz="2200" dirty="0" smtClean="0"/>
              <a:t> at </a:t>
            </a:r>
            <a:r>
              <a:rPr lang="sv-SE" sz="2200" b="1" dirty="0" smtClean="0"/>
              <a:t>FORTH</a:t>
            </a:r>
            <a:r>
              <a:rPr lang="sv-SE" sz="2200" dirty="0" smtClean="0"/>
              <a:t>: 7m x 12m</a:t>
            </a:r>
          </a:p>
          <a:p>
            <a:pPr marL="0" indent="0">
              <a:buNone/>
            </a:pPr>
            <a:r>
              <a:rPr lang="sv-SE" sz="2200" dirty="0"/>
              <a:t> </a:t>
            </a:r>
            <a:r>
              <a:rPr lang="sv-SE" sz="2200" dirty="0" smtClean="0"/>
              <a:t>    10 APs (~ 5.4 on </a:t>
            </a:r>
            <a:r>
              <a:rPr lang="sv-SE" sz="2200" dirty="0" err="1" smtClean="0"/>
              <a:t>average</a:t>
            </a:r>
            <a:r>
              <a:rPr lang="sv-SE" sz="2200" dirty="0" smtClean="0"/>
              <a:t> @ cell)  </a:t>
            </a:r>
          </a:p>
          <a:p>
            <a:pPr marL="0" indent="0">
              <a:buNone/>
            </a:pPr>
            <a:r>
              <a:rPr lang="sv-SE" sz="2200" dirty="0"/>
              <a:t> </a:t>
            </a:r>
            <a:r>
              <a:rPr lang="sv-SE" sz="2200" dirty="0" smtClean="0"/>
              <a:t>    cell </a:t>
            </a:r>
            <a:r>
              <a:rPr lang="sv-SE" sz="2200" dirty="0" err="1" smtClean="0"/>
              <a:t>size</a:t>
            </a:r>
            <a:r>
              <a:rPr lang="sv-SE" sz="2200" dirty="0" smtClean="0"/>
              <a:t> 55cm x 55cm</a:t>
            </a:r>
          </a:p>
          <a:p>
            <a:pPr marL="0" indent="0">
              <a:buNone/>
            </a:pPr>
            <a:endParaRPr lang="sv-SE" sz="2200" dirty="0" smtClean="0"/>
          </a:p>
          <a:p>
            <a:r>
              <a:rPr lang="sv-SE" sz="2200" b="1" dirty="0" err="1" smtClean="0"/>
              <a:t>Aquarium</a:t>
            </a:r>
            <a:r>
              <a:rPr lang="sv-SE" sz="2200" dirty="0" smtClean="0"/>
              <a:t>: 1760m</a:t>
            </a:r>
            <a:r>
              <a:rPr lang="sv-SE" sz="2200" baseline="30000" dirty="0" smtClean="0"/>
              <a:t>2</a:t>
            </a:r>
            <a:r>
              <a:rPr lang="sv-SE" sz="2200" dirty="0" smtClean="0"/>
              <a:t>,  40 tanks</a:t>
            </a:r>
          </a:p>
          <a:p>
            <a:pPr marL="0" indent="0">
              <a:buNone/>
            </a:pPr>
            <a:r>
              <a:rPr lang="sv-SE" sz="2200" dirty="0" smtClean="0"/>
              <a:t>      7 APs (~ 3.4 on </a:t>
            </a:r>
            <a:r>
              <a:rPr lang="sv-SE" sz="2200" dirty="0" err="1" smtClean="0"/>
              <a:t>average</a:t>
            </a:r>
            <a:r>
              <a:rPr lang="sv-SE" sz="2200" dirty="0" smtClean="0"/>
              <a:t> @ cell)</a:t>
            </a:r>
          </a:p>
          <a:p>
            <a:pPr marL="0" indent="0">
              <a:buNone/>
            </a:pPr>
            <a:r>
              <a:rPr lang="sv-SE" sz="2200" dirty="0" smtClean="0"/>
              <a:t>       cell </a:t>
            </a:r>
            <a:r>
              <a:rPr lang="sv-SE" sz="2200" dirty="0" err="1" smtClean="0"/>
              <a:t>size</a:t>
            </a:r>
            <a:r>
              <a:rPr lang="sv-SE" sz="2200" dirty="0" smtClean="0"/>
              <a:t> 1m x 1m </a:t>
            </a:r>
          </a:p>
        </p:txBody>
      </p:sp>
      <p:sp>
        <p:nvSpPr>
          <p:cNvPr id="12" name="TextBox 11"/>
          <p:cNvSpPr txBox="1"/>
          <p:nvPr/>
        </p:nvSpPr>
        <p:spPr>
          <a:xfrm>
            <a:off x="4572000" y="2420888"/>
            <a:ext cx="4248472" cy="2400657"/>
          </a:xfrm>
          <a:prstGeom prst="rect">
            <a:avLst/>
          </a:prstGeom>
          <a:solidFill>
            <a:schemeClr val="accent1">
              <a:lumMod val="20000"/>
              <a:lumOff val="80000"/>
            </a:schemeClr>
          </a:solidFill>
        </p:spPr>
        <p:txBody>
          <a:bodyPr wrap="square" rtlCol="0">
            <a:spAutoFit/>
          </a:bodyPr>
          <a:lstStyle/>
          <a:p>
            <a:endParaRPr lang="sv-SE" dirty="0"/>
          </a:p>
          <a:p>
            <a:r>
              <a:rPr lang="sv-SE" sz="2200" dirty="0"/>
              <a:t>Under different </a:t>
            </a:r>
            <a:r>
              <a:rPr lang="sv-SE" sz="2200" dirty="0" err="1"/>
              <a:t>conditions</a:t>
            </a:r>
            <a:r>
              <a:rPr lang="sv-SE" sz="2200" dirty="0" smtClean="0"/>
              <a:t>:</a:t>
            </a:r>
          </a:p>
          <a:p>
            <a:endParaRPr lang="sv-SE" sz="2200" dirty="0"/>
          </a:p>
          <a:p>
            <a:pPr marL="342900" indent="-342900">
              <a:buFont typeface="Arial" pitchFamily="34" charset="0"/>
              <a:buChar char="•"/>
            </a:pPr>
            <a:r>
              <a:rPr lang="sv-SE" sz="2200" dirty="0" err="1"/>
              <a:t>Presence</a:t>
            </a:r>
            <a:r>
              <a:rPr lang="sv-SE" sz="2200" dirty="0"/>
              <a:t> </a:t>
            </a:r>
            <a:r>
              <a:rPr lang="sv-SE" sz="2200" dirty="0" err="1"/>
              <a:t>of</a:t>
            </a:r>
            <a:r>
              <a:rPr lang="sv-SE" sz="2200" dirty="0"/>
              <a:t> </a:t>
            </a:r>
            <a:r>
              <a:rPr lang="sv-SE" sz="2200" dirty="0" err="1"/>
              <a:t>people</a:t>
            </a:r>
            <a:r>
              <a:rPr lang="sv-SE" sz="2200" dirty="0"/>
              <a:t> or visitors </a:t>
            </a:r>
          </a:p>
          <a:p>
            <a:r>
              <a:rPr lang="sv-SE" sz="2200" b="1" dirty="0" smtClean="0">
                <a:solidFill>
                  <a:schemeClr val="accent3">
                    <a:lumMod val="75000"/>
                  </a:schemeClr>
                </a:solidFill>
              </a:rPr>
              <a:t>      </a:t>
            </a:r>
            <a:r>
              <a:rPr lang="sv-SE" sz="2200" b="1" dirty="0" err="1" smtClean="0"/>
              <a:t>quiet</a:t>
            </a:r>
            <a:r>
              <a:rPr lang="sv-SE" sz="2200" dirty="0" smtClean="0"/>
              <a:t> </a:t>
            </a:r>
            <a:r>
              <a:rPr lang="sv-SE" sz="2200" dirty="0"/>
              <a:t>vs.  </a:t>
            </a:r>
            <a:r>
              <a:rPr lang="sv-SE" sz="2200" b="1" dirty="0" err="1"/>
              <a:t>busy</a:t>
            </a:r>
            <a:r>
              <a:rPr lang="sv-SE" sz="2200" b="1" dirty="0"/>
              <a:t> </a:t>
            </a:r>
            <a:r>
              <a:rPr lang="sv-SE" sz="2200" dirty="0" smtClean="0"/>
              <a:t>periods</a:t>
            </a:r>
          </a:p>
          <a:p>
            <a:endParaRPr lang="sv-SE" sz="2200" dirty="0"/>
          </a:p>
          <a:p>
            <a:pPr marL="342900" indent="-342900">
              <a:buFont typeface="Arial" pitchFamily="34" charset="0"/>
              <a:buChar char="•"/>
            </a:pPr>
            <a:r>
              <a:rPr lang="sv-SE" sz="2200" b="1" dirty="0" err="1"/>
              <a:t>Topological</a:t>
            </a:r>
            <a:r>
              <a:rPr lang="sv-SE" sz="2200" b="1" dirty="0"/>
              <a:t> </a:t>
            </a:r>
            <a:r>
              <a:rPr lang="sv-SE" sz="2200" dirty="0"/>
              <a:t>layout</a:t>
            </a:r>
            <a:r>
              <a:rPr lang="sv-SE" sz="2200" b="1" dirty="0"/>
              <a:t> </a:t>
            </a:r>
            <a:endParaRPr lang="en-US" sz="2200" b="1" dirty="0"/>
          </a:p>
        </p:txBody>
      </p:sp>
      <p:sp>
        <p:nvSpPr>
          <p:cNvPr id="6" name="TextBox 5"/>
          <p:cNvSpPr txBox="1"/>
          <p:nvPr/>
        </p:nvSpPr>
        <p:spPr>
          <a:xfrm>
            <a:off x="1403648" y="260648"/>
            <a:ext cx="6768752" cy="584775"/>
          </a:xfrm>
          <a:prstGeom prst="rect">
            <a:avLst/>
          </a:prstGeom>
          <a:noFill/>
        </p:spPr>
        <p:txBody>
          <a:bodyPr wrap="square" rtlCol="0">
            <a:spAutoFit/>
          </a:bodyPr>
          <a:lstStyle/>
          <a:p>
            <a:r>
              <a:rPr lang="en-US" sz="3200" b="1" dirty="0" smtClean="0">
                <a:solidFill>
                  <a:srgbClr val="002060"/>
                </a:solidFill>
              </a:rPr>
              <a:t>Getting Real: Deployment of </a:t>
            </a:r>
            <a:r>
              <a:rPr lang="en-US" sz="3200" b="1" dirty="0" err="1" smtClean="0">
                <a:solidFill>
                  <a:srgbClr val="002060"/>
                </a:solidFill>
              </a:rPr>
              <a:t>Testbeds</a:t>
            </a:r>
            <a:r>
              <a:rPr lang="en-US" sz="3200" b="1" dirty="0" smtClean="0">
                <a:solidFill>
                  <a:srgbClr val="002060"/>
                </a:solidFill>
              </a:rPr>
              <a:t>.</a:t>
            </a:r>
            <a:endParaRPr lang="el-GR" sz="3200" b="1" dirty="0">
              <a:solidFill>
                <a:srgbClr val="002060"/>
              </a:solidFill>
            </a:endParaRPr>
          </a:p>
        </p:txBody>
      </p:sp>
      <p:sp>
        <p:nvSpPr>
          <p:cNvPr id="7" name="Left Brace 6"/>
          <p:cNvSpPr/>
          <p:nvPr/>
        </p:nvSpPr>
        <p:spPr>
          <a:xfrm>
            <a:off x="1187624" y="0"/>
            <a:ext cx="432048"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Right Brace 7"/>
          <p:cNvSpPr/>
          <p:nvPr/>
        </p:nvSpPr>
        <p:spPr>
          <a:xfrm>
            <a:off x="7884368" y="116632"/>
            <a:ext cx="216024"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2609226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84784"/>
            <a:ext cx="4679494" cy="298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3480" y="1484784"/>
            <a:ext cx="4680520" cy="3137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83568" y="5157192"/>
            <a:ext cx="8100392" cy="400110"/>
          </a:xfrm>
          <a:prstGeom prst="rect">
            <a:avLst/>
          </a:prstGeom>
        </p:spPr>
        <p:txBody>
          <a:bodyPr wrap="square">
            <a:spAutoFit/>
          </a:bodyPr>
          <a:lstStyle/>
          <a:p>
            <a:endParaRPr lang="en-US" sz="2000" dirty="0" smtClean="0">
              <a:solidFill>
                <a:srgbClr val="0070C0"/>
              </a:solidFill>
            </a:endParaRPr>
          </a:p>
        </p:txBody>
      </p:sp>
      <p:sp>
        <p:nvSpPr>
          <p:cNvPr id="3" name="TextBox 2"/>
          <p:cNvSpPr txBox="1"/>
          <p:nvPr/>
        </p:nvSpPr>
        <p:spPr>
          <a:xfrm>
            <a:off x="1115616" y="476672"/>
            <a:ext cx="7149586" cy="584775"/>
          </a:xfrm>
          <a:prstGeom prst="rect">
            <a:avLst/>
          </a:prstGeom>
          <a:noFill/>
        </p:spPr>
        <p:txBody>
          <a:bodyPr wrap="none" rtlCol="0">
            <a:spAutoFit/>
          </a:bodyPr>
          <a:lstStyle/>
          <a:p>
            <a:r>
              <a:rPr lang="en-US" sz="3200" dirty="0" smtClean="0">
                <a:solidFill>
                  <a:srgbClr val="0070C0"/>
                </a:solidFill>
              </a:rPr>
              <a:t>Evaluation of RSSI Fingerprint Approaches</a:t>
            </a:r>
            <a:endParaRPr lang="en-US" sz="3200" dirty="0">
              <a:solidFill>
                <a:srgbClr val="0070C0"/>
              </a:solidFill>
            </a:endParaRPr>
          </a:p>
        </p:txBody>
      </p:sp>
      <p:sp>
        <p:nvSpPr>
          <p:cNvPr id="8" name="Rectangle 7"/>
          <p:cNvSpPr/>
          <p:nvPr/>
        </p:nvSpPr>
        <p:spPr>
          <a:xfrm>
            <a:off x="6228184" y="339031"/>
            <a:ext cx="575556"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43608" y="5387498"/>
            <a:ext cx="5780689" cy="923330"/>
          </a:xfrm>
          <a:prstGeom prst="rect">
            <a:avLst/>
          </a:prstGeom>
          <a:noFill/>
          <a:ln w="38100">
            <a:noFill/>
          </a:ln>
        </p:spPr>
        <p:txBody>
          <a:bodyPr wrap="square" rtlCol="0">
            <a:spAutoFit/>
          </a:bodyPr>
          <a:lstStyle/>
          <a:p>
            <a:endParaRPr lang="sv-SE" dirty="0" smtClean="0"/>
          </a:p>
          <a:p>
            <a:r>
              <a:rPr lang="sv-SE" dirty="0" smtClean="0"/>
              <a:t>   But what  do we REALLY learn from these experiments </a:t>
            </a:r>
            <a:r>
              <a:rPr lang="en-US" dirty="0" smtClean="0"/>
              <a:t>?</a:t>
            </a:r>
          </a:p>
          <a:p>
            <a:endParaRPr lang="en-US" dirty="0" smtClean="0"/>
          </a:p>
        </p:txBody>
      </p:sp>
      <p:sp>
        <p:nvSpPr>
          <p:cNvPr id="10" name="Left Brace 9"/>
          <p:cNvSpPr/>
          <p:nvPr/>
        </p:nvSpPr>
        <p:spPr>
          <a:xfrm>
            <a:off x="1043608" y="5589240"/>
            <a:ext cx="288032" cy="51833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Right Brace 10"/>
          <p:cNvSpPr/>
          <p:nvPr/>
        </p:nvSpPr>
        <p:spPr>
          <a:xfrm>
            <a:off x="6516216" y="5517232"/>
            <a:ext cx="216024" cy="66235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2492609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2636912"/>
            <a:ext cx="8100392" cy="430887"/>
          </a:xfrm>
          <a:prstGeom prst="rect">
            <a:avLst/>
          </a:prstGeom>
        </p:spPr>
        <p:txBody>
          <a:bodyPr wrap="square">
            <a:spAutoFit/>
          </a:bodyPr>
          <a:lstStyle/>
          <a:p>
            <a:r>
              <a:rPr lang="en-US" sz="2200" dirty="0" smtClean="0">
                <a:solidFill>
                  <a:srgbClr val="002060"/>
                </a:solidFill>
              </a:rPr>
              <a:t>Fingerprinting is nice, but the devil is in the detail.</a:t>
            </a:r>
          </a:p>
        </p:txBody>
      </p:sp>
      <p:sp>
        <p:nvSpPr>
          <p:cNvPr id="6" name="Left Brace 5"/>
          <p:cNvSpPr/>
          <p:nvPr/>
        </p:nvSpPr>
        <p:spPr>
          <a:xfrm>
            <a:off x="899592" y="2492896"/>
            <a:ext cx="289380" cy="704799"/>
          </a:xfrm>
          <a:prstGeom prst="leftBrace">
            <a:avLst>
              <a:gd name="adj1" fmla="val 8333"/>
              <a:gd name="adj2" fmla="val 46396"/>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7" name="Right Brace 6"/>
          <p:cNvSpPr/>
          <p:nvPr/>
        </p:nvSpPr>
        <p:spPr>
          <a:xfrm>
            <a:off x="6732240" y="2492896"/>
            <a:ext cx="294524" cy="753580"/>
          </a:xfrm>
          <a:prstGeom prst="rightBrace">
            <a:avLst>
              <a:gd name="adj1" fmla="val 8333"/>
              <a:gd name="adj2" fmla="val 50000"/>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228184" y="339031"/>
            <a:ext cx="575556"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503102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484784"/>
            <a:ext cx="8282268" cy="3693319"/>
          </a:xfrm>
          <a:prstGeom prst="rect">
            <a:avLst/>
          </a:prstGeom>
          <a:solidFill>
            <a:schemeClr val="accent4">
              <a:lumMod val="20000"/>
              <a:lumOff val="80000"/>
            </a:schemeClr>
          </a:solidFill>
          <a:ln w="38100">
            <a:noFill/>
          </a:ln>
        </p:spPr>
        <p:txBody>
          <a:bodyPr wrap="square" rtlCol="0">
            <a:spAutoFit/>
          </a:bodyPr>
          <a:lstStyle/>
          <a:p>
            <a:endParaRPr lang="en-US" dirty="0" smtClean="0"/>
          </a:p>
          <a:p>
            <a:pPr>
              <a:buFont typeface="Arial" pitchFamily="34" charset="0"/>
              <a:buChar char="•"/>
            </a:pPr>
            <a:r>
              <a:rPr lang="en-US" sz="2200" dirty="0" smtClean="0"/>
              <a:t>  Pathologies in fingerprint comparisons</a:t>
            </a:r>
          </a:p>
          <a:p>
            <a:r>
              <a:rPr lang="en-US" sz="2200" dirty="0" smtClean="0"/>
              <a:t>    </a:t>
            </a:r>
            <a:r>
              <a:rPr lang="en-US" sz="2200" b="1" dirty="0" smtClean="0">
                <a:solidFill>
                  <a:srgbClr val="002060"/>
                </a:solidFill>
              </a:rPr>
              <a:t>Sensitivity to the variations</a:t>
            </a:r>
            <a:r>
              <a:rPr lang="en-US" sz="2200" dirty="0" smtClean="0">
                <a:solidFill>
                  <a:srgbClr val="002060"/>
                </a:solidFill>
              </a:rPr>
              <a:t> </a:t>
            </a:r>
            <a:r>
              <a:rPr lang="en-US" sz="2200" dirty="0" smtClean="0"/>
              <a:t>in </a:t>
            </a:r>
            <a:r>
              <a:rPr lang="en-US" sz="2200" b="1" dirty="0" smtClean="0"/>
              <a:t>RSSI measurements</a:t>
            </a:r>
          </a:p>
          <a:p>
            <a:endParaRPr lang="en-US" sz="2200" dirty="0" smtClean="0"/>
          </a:p>
          <a:p>
            <a:pPr>
              <a:buFont typeface="Arial" pitchFamily="34" charset="0"/>
              <a:buChar char="•"/>
            </a:pPr>
            <a:r>
              <a:rPr lang="en-US" sz="2200" b="1" dirty="0" smtClean="0">
                <a:solidFill>
                  <a:srgbClr val="0070C0"/>
                </a:solidFill>
              </a:rPr>
              <a:t>  </a:t>
            </a:r>
            <a:r>
              <a:rPr lang="en-US" sz="2200" b="1" dirty="0" smtClean="0">
                <a:solidFill>
                  <a:srgbClr val="002060"/>
                </a:solidFill>
              </a:rPr>
              <a:t>Large size </a:t>
            </a:r>
            <a:r>
              <a:rPr lang="en-US" sz="2200" dirty="0" smtClean="0">
                <a:solidFill>
                  <a:srgbClr val="002060"/>
                </a:solidFill>
              </a:rPr>
              <a:t>of data </a:t>
            </a:r>
            <a:r>
              <a:rPr lang="en-US" sz="2200" dirty="0" smtClean="0"/>
              <a:t>that need to be sent by energy-constrained devices</a:t>
            </a:r>
          </a:p>
          <a:p>
            <a:pPr>
              <a:buFont typeface="Arial" pitchFamily="34" charset="0"/>
              <a:buChar char="•"/>
            </a:pPr>
            <a:r>
              <a:rPr lang="en-US" sz="2200" dirty="0" smtClean="0"/>
              <a:t>   When you suppress the noise-like features, do you still maintain the prominent information content?!</a:t>
            </a:r>
          </a:p>
          <a:p>
            <a:endParaRPr lang="en-US" sz="2200" dirty="0" smtClean="0"/>
          </a:p>
          <a:p>
            <a:pPr>
              <a:buFont typeface="Arial" pitchFamily="34" charset="0"/>
              <a:buChar char="•"/>
            </a:pPr>
            <a:r>
              <a:rPr lang="en-US" sz="2200" dirty="0" smtClean="0"/>
              <a:t>  Complexity and convergence issues</a:t>
            </a:r>
          </a:p>
          <a:p>
            <a:pPr>
              <a:buFont typeface="Arial" pitchFamily="34" charset="0"/>
              <a:buChar char="•"/>
            </a:pPr>
            <a:endParaRPr lang="en-US" sz="2200" dirty="0" smtClean="0"/>
          </a:p>
          <a:p>
            <a:endParaRPr lang="el-GR" dirty="0"/>
          </a:p>
        </p:txBody>
      </p:sp>
    </p:spTree>
    <p:extLst>
      <p:ext uri="{BB962C8B-B14F-4D97-AF65-F5344CB8AC3E}">
        <p14:creationId xmlns:p14="http://schemas.microsoft.com/office/powerpoint/2010/main" xmlns="" val="50310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04048" y="2852936"/>
            <a:ext cx="2220174" cy="115561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556792"/>
            <a:ext cx="2799740" cy="2045964"/>
          </a:xfrm>
          <a:prstGeom prst="rect">
            <a:avLst/>
          </a:prstGeom>
        </p:spPr>
      </p:pic>
      <p:sp>
        <p:nvSpPr>
          <p:cNvPr id="13" name="Rectangle 12"/>
          <p:cNvSpPr>
            <a:spLocks noChangeArrowheads="1"/>
          </p:cNvSpPr>
          <p:nvPr/>
        </p:nvSpPr>
        <p:spPr bwMode="auto">
          <a:xfrm>
            <a:off x="152400" y="152400"/>
            <a:ext cx="1143000" cy="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14" name="Rectangle 13"/>
          <p:cNvSpPr>
            <a:spLocks noChangeArrowheads="1"/>
          </p:cNvSpPr>
          <p:nvPr/>
        </p:nvSpPr>
        <p:spPr bwMode="auto">
          <a:xfrm>
            <a:off x="152400" y="-78432"/>
            <a:ext cx="65" cy="46166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1" u="sng" strike="noStrike" cap="none" normalizeH="0" baseline="0" dirty="0" smtClean="0">
              <a:ln>
                <a:noFill/>
              </a:ln>
              <a:solidFill>
                <a:srgbClr val="8C0202"/>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5" name="Rectangle 14"/>
          <p:cNvSpPr>
            <a:spLocks noChangeArrowheads="1"/>
          </p:cNvSpPr>
          <p:nvPr/>
        </p:nvSpPr>
        <p:spPr bwMode="auto">
          <a:xfrm>
            <a:off x="152400" y="64443"/>
            <a:ext cx="6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1" u="sng" strike="noStrike" cap="none" normalizeH="0" baseline="0" dirty="0" smtClean="0">
              <a:ln>
                <a:noFill/>
              </a:ln>
              <a:solidFill>
                <a:srgbClr val="8C0202"/>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18" name="Rectangle 17"/>
          <p:cNvSpPr>
            <a:spLocks noChangeArrowheads="1"/>
          </p:cNvSpPr>
          <p:nvPr/>
        </p:nvSpPr>
        <p:spPr bwMode="auto">
          <a:xfrm>
            <a:off x="152400" y="64443"/>
            <a:ext cx="6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1" u="sng" strike="noStrike" cap="none" normalizeH="0" baseline="0" dirty="0" smtClean="0">
              <a:ln>
                <a:noFill/>
              </a:ln>
              <a:solidFill>
                <a:srgbClr val="8C0202"/>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
        <p:nvSpPr>
          <p:cNvPr id="20" name="TextBox 19"/>
          <p:cNvSpPr txBox="1"/>
          <p:nvPr/>
        </p:nvSpPr>
        <p:spPr>
          <a:xfrm>
            <a:off x="323528" y="4221088"/>
            <a:ext cx="8319009" cy="1200329"/>
          </a:xfrm>
          <a:prstGeom prst="rect">
            <a:avLst/>
          </a:prstGeom>
          <a:noFill/>
          <a:ln w="38100">
            <a:solidFill>
              <a:srgbClr val="00B0F0"/>
            </a:solidFill>
          </a:ln>
        </p:spPr>
        <p:txBody>
          <a:bodyPr wrap="none" rtlCol="0">
            <a:spAutoFit/>
          </a:bodyPr>
          <a:lstStyle/>
          <a:p>
            <a:r>
              <a:rPr lang="en-US" sz="2400" dirty="0" smtClean="0"/>
              <a:t>Fast growth of location-based services</a:t>
            </a:r>
          </a:p>
          <a:p>
            <a:r>
              <a:rPr lang="en-US" sz="2400" dirty="0" smtClean="0">
                <a:cs typeface="Arial" charset="0"/>
              </a:rPr>
              <a:t>   e.g., 74</a:t>
            </a:r>
            <a:r>
              <a:rPr lang="en-US" sz="2400" dirty="0">
                <a:cs typeface="Arial" charset="0"/>
              </a:rPr>
              <a:t>% of US smartphone owners use location-based </a:t>
            </a:r>
            <a:r>
              <a:rPr lang="en-US" sz="2400" dirty="0" smtClean="0">
                <a:cs typeface="Arial" charset="0"/>
              </a:rPr>
              <a:t>services</a:t>
            </a:r>
          </a:p>
          <a:p>
            <a:endParaRPr lang="en-US" sz="2400" dirty="0"/>
          </a:p>
        </p:txBody>
      </p:sp>
      <p:sp>
        <p:nvSpPr>
          <p:cNvPr id="2" name="TextBox 1"/>
          <p:cNvSpPr txBox="1"/>
          <p:nvPr/>
        </p:nvSpPr>
        <p:spPr>
          <a:xfrm>
            <a:off x="611560" y="5589240"/>
            <a:ext cx="6288260" cy="1107996"/>
          </a:xfrm>
          <a:prstGeom prst="rect">
            <a:avLst/>
          </a:prstGeom>
          <a:noFill/>
          <a:ln w="57150">
            <a:solidFill>
              <a:schemeClr val="accent3">
                <a:lumMod val="50000"/>
              </a:schemeClr>
            </a:solidFill>
          </a:ln>
        </p:spPr>
        <p:txBody>
          <a:bodyPr wrap="none" rtlCol="0">
            <a:spAutoFit/>
          </a:bodyPr>
          <a:lstStyle/>
          <a:p>
            <a:endParaRPr lang="en-US" dirty="0" smtClean="0"/>
          </a:p>
          <a:p>
            <a:r>
              <a:rPr lang="en-US" sz="2400" dirty="0" smtClean="0"/>
              <a:t>Several  positioning systems have been proposed</a:t>
            </a:r>
          </a:p>
          <a:p>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3808" y="1628800"/>
            <a:ext cx="2068790" cy="1270943"/>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87824" y="2924944"/>
            <a:ext cx="1296144" cy="1135476"/>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04048" y="1124744"/>
            <a:ext cx="2104936" cy="132588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444208" y="2420888"/>
            <a:ext cx="1181189" cy="1579199"/>
          </a:xfrm>
          <a:prstGeom prst="rect">
            <a:avLst/>
          </a:prstGeom>
        </p:spPr>
      </p:pic>
      <p:sp>
        <p:nvSpPr>
          <p:cNvPr id="17" name="Rectangle 16"/>
          <p:cNvSpPr/>
          <p:nvPr/>
        </p:nvSpPr>
        <p:spPr>
          <a:xfrm>
            <a:off x="431032" y="404664"/>
            <a:ext cx="8712968" cy="492443"/>
          </a:xfrm>
          <a:prstGeom prst="rect">
            <a:avLst/>
          </a:prstGeom>
        </p:spPr>
        <p:txBody>
          <a:bodyPr wrap="square">
            <a:spAutoFit/>
          </a:bodyPr>
          <a:lstStyle/>
          <a:p>
            <a:r>
              <a:rPr lang="en-US" sz="2600" b="1" dirty="0" smtClean="0">
                <a:solidFill>
                  <a:srgbClr val="002060"/>
                </a:solidFill>
              </a:rPr>
              <a:t>Plethora of social networking location-based applications</a:t>
            </a:r>
          </a:p>
        </p:txBody>
      </p:sp>
      <p:sp>
        <p:nvSpPr>
          <p:cNvPr id="19" name="Left Brace 18"/>
          <p:cNvSpPr/>
          <p:nvPr/>
        </p:nvSpPr>
        <p:spPr>
          <a:xfrm>
            <a:off x="251520" y="260648"/>
            <a:ext cx="288032" cy="9087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1" name="Right Brace 20"/>
          <p:cNvSpPr/>
          <p:nvPr/>
        </p:nvSpPr>
        <p:spPr>
          <a:xfrm>
            <a:off x="8316416" y="332656"/>
            <a:ext cx="323528"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3159052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60" y="2708920"/>
            <a:ext cx="9144000" cy="576064"/>
          </a:xfrm>
        </p:spPr>
        <p:txBody>
          <a:bodyPr>
            <a:noAutofit/>
          </a:bodyPr>
          <a:lstStyle/>
          <a:p>
            <a:r>
              <a:rPr lang="en-US" sz="2200" dirty="0" smtClean="0"/>
              <a:t> </a:t>
            </a:r>
            <a:r>
              <a:rPr lang="en-US" sz="2200" dirty="0" smtClean="0"/>
              <a:t>Pathology in the comparison of confidence interval </a:t>
            </a:r>
            <a:r>
              <a:rPr lang="en-US" sz="2200" dirty="0" smtClean="0"/>
              <a:t>fingerprints:</a:t>
            </a:r>
            <a:endParaRPr lang="el-GR" sz="2200" dirty="0"/>
          </a:p>
        </p:txBody>
      </p:sp>
      <p:sp>
        <p:nvSpPr>
          <p:cNvPr id="3" name="TextBox 2"/>
          <p:cNvSpPr txBox="1"/>
          <p:nvPr/>
        </p:nvSpPr>
        <p:spPr>
          <a:xfrm>
            <a:off x="251520" y="3356992"/>
            <a:ext cx="8525924" cy="1261884"/>
          </a:xfrm>
          <a:prstGeom prst="rect">
            <a:avLst/>
          </a:prstGeom>
          <a:noFill/>
        </p:spPr>
        <p:txBody>
          <a:bodyPr wrap="none" rtlCol="0">
            <a:spAutoFit/>
          </a:bodyPr>
          <a:lstStyle/>
          <a:p>
            <a:r>
              <a:rPr lang="en-US" sz="3200" dirty="0" smtClean="0">
                <a:sym typeface="Wingdings"/>
              </a:rPr>
              <a:t>    </a:t>
            </a:r>
            <a:r>
              <a:rPr lang="en-US" sz="2200" dirty="0" smtClean="0"/>
              <a:t>Sensitivity to the relative position of their endpoints (boundaries) :</a:t>
            </a:r>
          </a:p>
          <a:p>
            <a:r>
              <a:rPr lang="en-US" sz="2200" dirty="0" smtClean="0"/>
              <a:t>     Even a </a:t>
            </a:r>
            <a:r>
              <a:rPr lang="en-US" sz="2200" b="1" i="1" dirty="0" smtClean="0"/>
              <a:t>small “</a:t>
            </a:r>
            <a:r>
              <a:rPr lang="en-US" sz="2200" dirty="0" smtClean="0"/>
              <a:t>displacement” may affect  the value of the contribution </a:t>
            </a:r>
          </a:p>
          <a:p>
            <a:r>
              <a:rPr lang="en-US" sz="2200" dirty="0" smtClean="0"/>
              <a:t>     assigned  to a specific cell</a:t>
            </a:r>
            <a:endParaRPr lang="el-GR" sz="2200" dirty="0"/>
          </a:p>
        </p:txBody>
      </p:sp>
      <p:sp>
        <p:nvSpPr>
          <p:cNvPr id="4" name="TextBox 3"/>
          <p:cNvSpPr txBox="1"/>
          <p:nvPr/>
        </p:nvSpPr>
        <p:spPr>
          <a:xfrm>
            <a:off x="639196" y="-41951"/>
            <a:ext cx="8098243" cy="1384995"/>
          </a:xfrm>
          <a:prstGeom prst="rect">
            <a:avLst/>
          </a:prstGeom>
          <a:noFill/>
          <a:ln w="38100">
            <a:noFill/>
          </a:ln>
        </p:spPr>
        <p:txBody>
          <a:bodyPr wrap="none" rtlCol="0">
            <a:spAutoFit/>
          </a:bodyPr>
          <a:lstStyle/>
          <a:p>
            <a:endParaRPr lang="en-US" sz="2400" dirty="0" smtClean="0"/>
          </a:p>
          <a:p>
            <a:r>
              <a:rPr lang="en-US" sz="3600" dirty="0" smtClean="0">
                <a:solidFill>
                  <a:srgbClr val="002060"/>
                </a:solidFill>
              </a:rPr>
              <a:t>Robustness with respect to RSSI Variations</a:t>
            </a:r>
          </a:p>
          <a:p>
            <a:r>
              <a:rPr lang="en-US" sz="2400" dirty="0" smtClean="0"/>
              <a:t>  </a:t>
            </a:r>
            <a:endParaRPr lang="el-GR" sz="2400" dirty="0"/>
          </a:p>
        </p:txBody>
      </p:sp>
      <p:sp>
        <p:nvSpPr>
          <p:cNvPr id="5" name="TextBox 4"/>
          <p:cNvSpPr txBox="1"/>
          <p:nvPr/>
        </p:nvSpPr>
        <p:spPr>
          <a:xfrm>
            <a:off x="884227" y="1605110"/>
            <a:ext cx="7623497" cy="400110"/>
          </a:xfrm>
          <a:prstGeom prst="rect">
            <a:avLst/>
          </a:prstGeom>
          <a:noFill/>
        </p:spPr>
        <p:txBody>
          <a:bodyPr wrap="none" rtlCol="0">
            <a:spAutoFit/>
          </a:bodyPr>
          <a:lstStyle/>
          <a:p>
            <a:r>
              <a:rPr lang="sv-SE" sz="2000" dirty="0" smtClean="0">
                <a:solidFill>
                  <a:srgbClr val="002060"/>
                </a:solidFill>
              </a:rPr>
              <a:t>Not all </a:t>
            </a:r>
            <a:r>
              <a:rPr lang="sv-SE" sz="2000" dirty="0" err="1" smtClean="0">
                <a:solidFill>
                  <a:srgbClr val="002060"/>
                </a:solidFill>
              </a:rPr>
              <a:t>fingerprints</a:t>
            </a:r>
            <a:r>
              <a:rPr lang="sv-SE" sz="2000" dirty="0" smtClean="0">
                <a:solidFill>
                  <a:srgbClr val="002060"/>
                </a:solidFill>
              </a:rPr>
              <a:t> </a:t>
            </a:r>
            <a:r>
              <a:rPr lang="sv-SE" sz="2000" dirty="0" err="1" smtClean="0">
                <a:solidFill>
                  <a:srgbClr val="002060"/>
                </a:solidFill>
              </a:rPr>
              <a:t>are</a:t>
            </a:r>
            <a:r>
              <a:rPr lang="sv-SE" sz="2000" dirty="0" smtClean="0">
                <a:solidFill>
                  <a:srgbClr val="002060"/>
                </a:solidFill>
              </a:rPr>
              <a:t> </a:t>
            </a:r>
            <a:r>
              <a:rPr lang="sv-SE" sz="2000" dirty="0" err="1" smtClean="0">
                <a:solidFill>
                  <a:srgbClr val="002060"/>
                </a:solidFill>
              </a:rPr>
              <a:t>created</a:t>
            </a:r>
            <a:r>
              <a:rPr lang="sv-SE" sz="2000" dirty="0" smtClean="0">
                <a:solidFill>
                  <a:srgbClr val="002060"/>
                </a:solidFill>
              </a:rPr>
              <a:t> </a:t>
            </a:r>
            <a:r>
              <a:rPr lang="sv-SE" sz="2000" dirty="0" err="1" smtClean="0">
                <a:solidFill>
                  <a:srgbClr val="002060"/>
                </a:solidFill>
              </a:rPr>
              <a:t>equal</a:t>
            </a:r>
            <a:r>
              <a:rPr lang="en-US" sz="2000" dirty="0" smtClean="0">
                <a:solidFill>
                  <a:srgbClr val="002060"/>
                </a:solidFill>
              </a:rPr>
              <a:t>:</a:t>
            </a:r>
            <a:r>
              <a:rPr lang="sv-SE" sz="2000" dirty="0">
                <a:solidFill>
                  <a:srgbClr val="002060"/>
                </a:solidFill>
              </a:rPr>
              <a:t> </a:t>
            </a:r>
            <a:r>
              <a:rPr lang="sv-SE" sz="2000" dirty="0" err="1">
                <a:solidFill>
                  <a:srgbClr val="002060"/>
                </a:solidFill>
              </a:rPr>
              <a:t>s</a:t>
            </a:r>
            <a:r>
              <a:rPr lang="sv-SE" sz="2000" dirty="0" err="1" smtClean="0">
                <a:solidFill>
                  <a:srgbClr val="002060"/>
                </a:solidFill>
              </a:rPr>
              <a:t>ome</a:t>
            </a:r>
            <a:r>
              <a:rPr lang="sv-SE" sz="2000" dirty="0" smtClean="0">
                <a:solidFill>
                  <a:srgbClr val="002060"/>
                </a:solidFill>
              </a:rPr>
              <a:t> </a:t>
            </a:r>
            <a:r>
              <a:rPr lang="sv-SE" sz="2000" dirty="0" err="1" smtClean="0">
                <a:solidFill>
                  <a:srgbClr val="002060"/>
                </a:solidFill>
              </a:rPr>
              <a:t>are</a:t>
            </a:r>
            <a:r>
              <a:rPr lang="sv-SE" sz="2000" dirty="0" smtClean="0">
                <a:solidFill>
                  <a:srgbClr val="002060"/>
                </a:solidFill>
              </a:rPr>
              <a:t> less robust </a:t>
            </a:r>
            <a:r>
              <a:rPr lang="sv-SE" sz="2000" dirty="0" err="1" smtClean="0">
                <a:solidFill>
                  <a:srgbClr val="002060"/>
                </a:solidFill>
              </a:rPr>
              <a:t>than</a:t>
            </a:r>
            <a:r>
              <a:rPr lang="sv-SE" sz="2000" dirty="0" smtClean="0">
                <a:solidFill>
                  <a:srgbClr val="002060"/>
                </a:solidFill>
              </a:rPr>
              <a:t> </a:t>
            </a:r>
            <a:r>
              <a:rPr lang="sv-SE" sz="2000" dirty="0" err="1" smtClean="0">
                <a:solidFill>
                  <a:srgbClr val="002060"/>
                </a:solidFill>
              </a:rPr>
              <a:t>others</a:t>
            </a:r>
            <a:r>
              <a:rPr lang="sv-SE" sz="2000" dirty="0" smtClean="0">
                <a:solidFill>
                  <a:srgbClr val="002060"/>
                </a:solidFill>
              </a:rPr>
              <a:t>.</a:t>
            </a:r>
            <a:endParaRPr lang="en-US" sz="2000" dirty="0">
              <a:solidFill>
                <a:srgbClr val="002060"/>
              </a:solidFill>
            </a:endParaRPr>
          </a:p>
        </p:txBody>
      </p:sp>
      <p:sp>
        <p:nvSpPr>
          <p:cNvPr id="6" name="Left Brace 5"/>
          <p:cNvSpPr/>
          <p:nvPr/>
        </p:nvSpPr>
        <p:spPr>
          <a:xfrm>
            <a:off x="467544" y="1412776"/>
            <a:ext cx="432048" cy="74291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p:cNvSpPr/>
          <p:nvPr/>
        </p:nvSpPr>
        <p:spPr>
          <a:xfrm>
            <a:off x="8388423" y="1412776"/>
            <a:ext cx="277007" cy="7847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2372992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noAutofit/>
          </a:bodyPr>
          <a:lstStyle/>
          <a:p>
            <a:r>
              <a:rPr lang="en-US" sz="2000" dirty="0" smtClean="0">
                <a:solidFill>
                  <a:srgbClr val="002060"/>
                </a:solidFill>
              </a:rPr>
              <a:t>Second thoughts are–in most cases–wiser.</a:t>
            </a:r>
            <a:r>
              <a:rPr lang="en-US" sz="2000" dirty="0">
                <a:solidFill>
                  <a:srgbClr val="002060"/>
                </a:solidFill>
              </a:rPr>
              <a:t/>
            </a:r>
            <a:br>
              <a:rPr lang="en-US" sz="2000" dirty="0">
                <a:solidFill>
                  <a:srgbClr val="002060"/>
                </a:solidFill>
              </a:rPr>
            </a:br>
            <a:r>
              <a:rPr lang="en-US" sz="2000" dirty="0" smtClean="0"/>
              <a:t>Euripides, 480-306 BC</a:t>
            </a:r>
            <a:endParaRPr lang="en-US" sz="2000" dirty="0"/>
          </a:p>
        </p:txBody>
      </p:sp>
      <p:sp>
        <p:nvSpPr>
          <p:cNvPr id="3" name="TextBox 2"/>
          <p:cNvSpPr txBox="1"/>
          <p:nvPr/>
        </p:nvSpPr>
        <p:spPr>
          <a:xfrm>
            <a:off x="2123728" y="1340768"/>
            <a:ext cx="4385431" cy="707886"/>
          </a:xfrm>
          <a:prstGeom prst="rect">
            <a:avLst/>
          </a:prstGeom>
          <a:noFill/>
        </p:spPr>
        <p:txBody>
          <a:bodyPr wrap="none" rtlCol="0">
            <a:spAutoFit/>
          </a:bodyPr>
          <a:lstStyle/>
          <a:p>
            <a:r>
              <a:rPr lang="el-GR" sz="2000" dirty="0" smtClean="0">
                <a:solidFill>
                  <a:srgbClr val="002060"/>
                </a:solidFill>
              </a:rPr>
              <a:t>Αι δεύτεραι πως φροντίδες σοφώτεραι. </a:t>
            </a:r>
          </a:p>
          <a:p>
            <a:r>
              <a:rPr lang="el-GR" sz="2000" dirty="0" smtClean="0"/>
              <a:t>                            Ευριπίδης, 480-306 π.Χ.</a:t>
            </a:r>
            <a:endParaRPr lang="en-US" sz="2000" dirty="0"/>
          </a:p>
        </p:txBody>
      </p:sp>
      <p:sp>
        <p:nvSpPr>
          <p:cNvPr id="4" name="Left Brace 3"/>
          <p:cNvSpPr/>
          <p:nvPr/>
        </p:nvSpPr>
        <p:spPr>
          <a:xfrm>
            <a:off x="1987418" y="2996952"/>
            <a:ext cx="208317" cy="1008112"/>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6804248" y="2996952"/>
            <a:ext cx="144016" cy="1008112"/>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872575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324528" cy="1143000"/>
          </a:xfrm>
        </p:spPr>
        <p:txBody>
          <a:bodyPr>
            <a:normAutofit/>
          </a:bodyPr>
          <a:lstStyle/>
          <a:p>
            <a:r>
              <a:rPr lang="en-US" sz="2800" dirty="0" smtClean="0">
                <a:solidFill>
                  <a:srgbClr val="002060"/>
                </a:solidFill>
              </a:rPr>
              <a:t>Lots of Measurements: Energy consumption vs. Accuracy </a:t>
            </a:r>
            <a:endParaRPr lang="en-US" sz="2800" dirty="0">
              <a:solidFill>
                <a:srgbClr val="002060"/>
              </a:solidFill>
            </a:endParaRPr>
          </a:p>
        </p:txBody>
      </p:sp>
      <p:sp>
        <p:nvSpPr>
          <p:cNvPr id="8" name="TextBox 7"/>
          <p:cNvSpPr txBox="1"/>
          <p:nvPr/>
        </p:nvSpPr>
        <p:spPr>
          <a:xfrm>
            <a:off x="0" y="1412776"/>
            <a:ext cx="9144000" cy="4462760"/>
          </a:xfrm>
          <a:prstGeom prst="rect">
            <a:avLst/>
          </a:prstGeom>
          <a:noFill/>
        </p:spPr>
        <p:txBody>
          <a:bodyPr wrap="square" rtlCol="0">
            <a:spAutoFit/>
          </a:bodyPr>
          <a:lstStyle/>
          <a:p>
            <a:endParaRPr lang="en-US" b="1" dirty="0" smtClean="0"/>
          </a:p>
          <a:p>
            <a:r>
              <a:rPr lang="en-US" sz="2200" dirty="0" err="1" smtClean="0"/>
              <a:t>Sparsity</a:t>
            </a:r>
            <a:r>
              <a:rPr lang="en-US" sz="2200" dirty="0" smtClean="0"/>
              <a:t>:  the transform coefficients vector has a small number of large amplitude coefficients and a large number of small amplitude coefficients</a:t>
            </a:r>
          </a:p>
          <a:p>
            <a:endParaRPr lang="en-US" sz="2200" b="1" dirty="0" smtClean="0"/>
          </a:p>
          <a:p>
            <a:r>
              <a:rPr lang="en-US" sz="2200" dirty="0" smtClean="0"/>
              <a:t>Several natural signals are often sparse in a discrete cosine transformation or in a Fourier basis</a:t>
            </a:r>
          </a:p>
          <a:p>
            <a:endParaRPr lang="en-US" sz="2200" dirty="0" smtClean="0"/>
          </a:p>
          <a:p>
            <a:r>
              <a:rPr lang="en-US" sz="2200" dirty="0" smtClean="0"/>
              <a:t>Example:</a:t>
            </a:r>
          </a:p>
          <a:p>
            <a:r>
              <a:rPr lang="en-US" sz="2200" dirty="0" smtClean="0"/>
              <a:t>The 50</a:t>
            </a:r>
            <a:r>
              <a:rPr lang="el-GR" sz="2200" dirty="0" smtClean="0"/>
              <a:t> </a:t>
            </a:r>
            <a:r>
              <a:rPr lang="en-US" sz="2200" dirty="0" smtClean="0"/>
              <a:t>Hz </a:t>
            </a:r>
            <a:r>
              <a:rPr lang="en-US" sz="2200" dirty="0" err="1" smtClean="0"/>
              <a:t>powerline</a:t>
            </a:r>
            <a:r>
              <a:rPr lang="en-US" sz="2200" dirty="0" smtClean="0"/>
              <a:t> signal is sparse in the frequency-domain</a:t>
            </a:r>
          </a:p>
          <a:p>
            <a:r>
              <a:rPr lang="en-US" dirty="0" smtClean="0"/>
              <a:t>  </a:t>
            </a:r>
          </a:p>
          <a:p>
            <a:r>
              <a:rPr lang="en-US" dirty="0" smtClean="0"/>
              <a:t>  </a:t>
            </a:r>
          </a:p>
          <a:p>
            <a:endParaRPr lang="en-US" dirty="0" smtClean="0"/>
          </a:p>
          <a:p>
            <a:endParaRPr lang="en-US" dirty="0" smtClean="0"/>
          </a:p>
          <a:p>
            <a:endParaRPr lang="el-GR" b="1" dirty="0"/>
          </a:p>
        </p:txBody>
      </p:sp>
      <p:sp>
        <p:nvSpPr>
          <p:cNvPr id="4" name="Right Brace 3"/>
          <p:cNvSpPr/>
          <p:nvPr/>
        </p:nvSpPr>
        <p:spPr>
          <a:xfrm>
            <a:off x="8748464" y="332656"/>
            <a:ext cx="395536"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Left Brace 5"/>
          <p:cNvSpPr/>
          <p:nvPr/>
        </p:nvSpPr>
        <p:spPr>
          <a:xfrm>
            <a:off x="0" y="260648"/>
            <a:ext cx="467544" cy="100811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1506361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9324528" cy="1143000"/>
          </a:xfrm>
        </p:spPr>
        <p:txBody>
          <a:bodyPr>
            <a:normAutofit/>
          </a:bodyPr>
          <a:lstStyle/>
          <a:p>
            <a:r>
              <a:rPr lang="en-US" dirty="0" smtClean="0"/>
              <a:t>Warming-up with Compressive Sensing</a:t>
            </a:r>
            <a:endParaRPr lang="en-US" dirty="0"/>
          </a:p>
        </p:txBody>
      </p:sp>
      <p:sp>
        <p:nvSpPr>
          <p:cNvPr id="8" name="TextBox 7"/>
          <p:cNvSpPr txBox="1"/>
          <p:nvPr/>
        </p:nvSpPr>
        <p:spPr>
          <a:xfrm>
            <a:off x="0" y="1412776"/>
            <a:ext cx="9144000" cy="3970318"/>
          </a:xfrm>
          <a:prstGeom prst="rect">
            <a:avLst/>
          </a:prstGeom>
          <a:noFill/>
        </p:spPr>
        <p:txBody>
          <a:bodyPr wrap="square" rtlCol="0">
            <a:spAutoFit/>
          </a:bodyPr>
          <a:lstStyle/>
          <a:p>
            <a:r>
              <a:rPr lang="en-US" b="1" dirty="0" smtClean="0"/>
              <a:t>x</a:t>
            </a:r>
            <a:r>
              <a:rPr lang="en-US" dirty="0" smtClean="0"/>
              <a:t>: the vector with </a:t>
            </a:r>
            <a:r>
              <a:rPr lang="en-US" b="1" dirty="0" smtClean="0">
                <a:solidFill>
                  <a:srgbClr val="00B050"/>
                </a:solidFill>
              </a:rPr>
              <a:t>measurements  </a:t>
            </a:r>
          </a:p>
          <a:p>
            <a:endParaRPr lang="en-US" dirty="0" smtClean="0"/>
          </a:p>
          <a:p>
            <a:r>
              <a:rPr lang="en-US" dirty="0" smtClean="0"/>
              <a:t>x : expressed in terms of the </a:t>
            </a:r>
            <a:r>
              <a:rPr lang="en-US" b="1" dirty="0" smtClean="0"/>
              <a:t>Ѱ basis</a:t>
            </a:r>
            <a:r>
              <a:rPr lang="en-US" dirty="0" smtClean="0"/>
              <a:t> x = Ѱ w,  w: coefficients vector</a:t>
            </a:r>
          </a:p>
          <a:p>
            <a:endParaRPr lang="en-US" dirty="0" smtClean="0"/>
          </a:p>
          <a:p>
            <a:r>
              <a:rPr lang="en-US" dirty="0" smtClean="0"/>
              <a:t>x is </a:t>
            </a:r>
            <a:r>
              <a:rPr lang="en-US" b="1" dirty="0" smtClean="0">
                <a:solidFill>
                  <a:srgbClr val="FF0000"/>
                </a:solidFill>
              </a:rPr>
              <a:t>K-sparse in Ѱ </a:t>
            </a:r>
            <a:r>
              <a:rPr lang="el-GR" b="1" dirty="0" smtClean="0">
                <a:solidFill>
                  <a:srgbClr val="FF0000"/>
                </a:solidFill>
              </a:rPr>
              <a:t> </a:t>
            </a:r>
            <a:r>
              <a:rPr lang="en-US" dirty="0" smtClean="0"/>
              <a:t>if it can be represented by</a:t>
            </a:r>
            <a:r>
              <a:rPr lang="en-US" b="1" dirty="0" smtClean="0"/>
              <a:t> K elements of this basis</a:t>
            </a:r>
          </a:p>
          <a:p>
            <a:r>
              <a:rPr lang="en-US" b="1" dirty="0" smtClean="0"/>
              <a:t> </a:t>
            </a:r>
          </a:p>
          <a:p>
            <a:r>
              <a:rPr lang="en-US" dirty="0" smtClean="0"/>
              <a:t>  </a:t>
            </a:r>
          </a:p>
          <a:p>
            <a:r>
              <a:rPr lang="en-US" dirty="0" smtClean="0"/>
              <a:t>  </a:t>
            </a:r>
            <a:r>
              <a:rPr lang="en-US" u="sng" dirty="0"/>
              <a:t>Theorem:   </a:t>
            </a:r>
          </a:p>
          <a:p>
            <a:r>
              <a:rPr lang="en-US" dirty="0" smtClean="0"/>
              <a:t>   if  </a:t>
            </a:r>
            <a:r>
              <a:rPr lang="en-US" dirty="0"/>
              <a:t>x is K-sparse, it can be reconstructed from </a:t>
            </a:r>
            <a:r>
              <a:rPr lang="en-US" b="1" dirty="0"/>
              <a:t>M non-adaptive linear projections </a:t>
            </a:r>
            <a:r>
              <a:rPr lang="en-US" dirty="0"/>
              <a:t>onto  a second measurement basis (</a:t>
            </a:r>
            <a:r>
              <a:rPr lang="en-US" b="1" dirty="0">
                <a:solidFill>
                  <a:srgbClr val="FF0000"/>
                </a:solidFill>
              </a:rPr>
              <a:t>M = </a:t>
            </a:r>
            <a:r>
              <a:rPr lang="en-US" b="1" dirty="0" smtClean="0">
                <a:solidFill>
                  <a:srgbClr val="FF0000"/>
                </a:solidFill>
              </a:rPr>
              <a:t>r K  </a:t>
            </a:r>
            <a:r>
              <a:rPr lang="en-US" b="1" dirty="0">
                <a:solidFill>
                  <a:srgbClr val="FF0000"/>
                </a:solidFill>
              </a:rPr>
              <a:t>&lt;&lt; N</a:t>
            </a:r>
            <a:r>
              <a:rPr lang="en-US" dirty="0"/>
              <a:t>)</a:t>
            </a:r>
          </a:p>
          <a:p>
            <a:endParaRPr lang="en-US" dirty="0" smtClean="0"/>
          </a:p>
          <a:p>
            <a:endParaRPr lang="en-US" dirty="0" smtClean="0"/>
          </a:p>
          <a:p>
            <a:endParaRPr lang="en-US" dirty="0" smtClean="0"/>
          </a:p>
          <a:p>
            <a:endParaRPr lang="el-GR" b="1" dirty="0"/>
          </a:p>
        </p:txBody>
      </p:sp>
    </p:spTree>
    <p:extLst>
      <p:ext uri="{BB962C8B-B14F-4D97-AF65-F5344CB8AC3E}">
        <p14:creationId xmlns:p14="http://schemas.microsoft.com/office/powerpoint/2010/main" xmlns="" val="1506361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9324528" cy="1143000"/>
          </a:xfrm>
        </p:spPr>
        <p:txBody>
          <a:bodyPr>
            <a:normAutofit/>
          </a:bodyPr>
          <a:lstStyle/>
          <a:p>
            <a:r>
              <a:rPr lang="en-US" dirty="0"/>
              <a:t>C</a:t>
            </a:r>
            <a:r>
              <a:rPr lang="en-US" dirty="0" smtClean="0"/>
              <a:t>ompressive sensing in context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203848" y="2996952"/>
            <a:ext cx="1543161" cy="65531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47864" y="3789040"/>
            <a:ext cx="1419632" cy="613023"/>
          </a:xfrm>
          <a:prstGeom prst="rect">
            <a:avLst/>
          </a:prstGeom>
          <a:noFill/>
          <a:ln w="9525">
            <a:noFill/>
            <a:miter lim="800000"/>
            <a:headEnd/>
            <a:tailEnd/>
          </a:ln>
        </p:spPr>
      </p:pic>
      <p:sp>
        <p:nvSpPr>
          <p:cNvPr id="8" name="TextBox 7"/>
          <p:cNvSpPr txBox="1"/>
          <p:nvPr/>
        </p:nvSpPr>
        <p:spPr>
          <a:xfrm>
            <a:off x="251520" y="1484784"/>
            <a:ext cx="6264696" cy="3139321"/>
          </a:xfrm>
          <a:prstGeom prst="rect">
            <a:avLst/>
          </a:prstGeom>
          <a:noFill/>
          <a:ln w="38100">
            <a:solidFill>
              <a:schemeClr val="accent3">
                <a:lumMod val="75000"/>
              </a:schemeClr>
            </a:solidFill>
          </a:ln>
        </p:spPr>
        <p:txBody>
          <a:bodyPr wrap="square" rtlCol="0">
            <a:spAutoFit/>
          </a:bodyPr>
          <a:lstStyle/>
          <a:p>
            <a:r>
              <a:rPr lang="en-US" b="1" dirty="0" smtClean="0"/>
              <a:t>x</a:t>
            </a:r>
            <a:r>
              <a:rPr lang="en-US" dirty="0" smtClean="0"/>
              <a:t>: the vector with the </a:t>
            </a:r>
            <a:r>
              <a:rPr lang="en-US" b="1" dirty="0" smtClean="0">
                <a:solidFill>
                  <a:srgbClr val="00B050"/>
                </a:solidFill>
              </a:rPr>
              <a:t>RSSI measurements </a:t>
            </a:r>
            <a:r>
              <a:rPr lang="en-US" dirty="0" smtClean="0"/>
              <a:t>–  x is </a:t>
            </a:r>
            <a:r>
              <a:rPr lang="en-US" b="1" dirty="0" smtClean="0"/>
              <a:t>not </a:t>
            </a:r>
            <a:r>
              <a:rPr lang="en-US" dirty="0" smtClean="0"/>
              <a:t>sparse</a:t>
            </a:r>
          </a:p>
          <a:p>
            <a:endParaRPr lang="en-US" dirty="0" smtClean="0"/>
          </a:p>
          <a:p>
            <a:r>
              <a:rPr lang="en-US" dirty="0" smtClean="0"/>
              <a:t>x  can be expressed in terms of the </a:t>
            </a:r>
            <a:r>
              <a:rPr lang="en-US" b="1" dirty="0" smtClean="0">
                <a:solidFill>
                  <a:srgbClr val="00B050"/>
                </a:solidFill>
              </a:rPr>
              <a:t>Ѱ basis</a:t>
            </a:r>
            <a:r>
              <a:rPr lang="en-US" dirty="0" smtClean="0"/>
              <a:t>:</a:t>
            </a:r>
            <a:r>
              <a:rPr lang="en-US" dirty="0" smtClean="0">
                <a:solidFill>
                  <a:srgbClr val="00B050"/>
                </a:solidFill>
              </a:rPr>
              <a:t>    </a:t>
            </a:r>
            <a:r>
              <a:rPr lang="en-US" dirty="0" smtClean="0"/>
              <a:t>x  = Ѱ w</a:t>
            </a:r>
          </a:p>
          <a:p>
            <a:r>
              <a:rPr lang="en-US" dirty="0" smtClean="0"/>
              <a:t>  </a:t>
            </a:r>
          </a:p>
          <a:p>
            <a:r>
              <a:rPr lang="en-US" b="1" dirty="0" smtClean="0"/>
              <a:t>Ѱ: created at training</a:t>
            </a:r>
            <a:endParaRPr lang="en-US" dirty="0" smtClean="0"/>
          </a:p>
          <a:p>
            <a:endParaRPr lang="en-US" dirty="0" smtClean="0"/>
          </a:p>
          <a:p>
            <a:endParaRPr lang="en-US" dirty="0" smtClean="0"/>
          </a:p>
          <a:p>
            <a:endParaRPr lang="en-US" dirty="0" smtClean="0"/>
          </a:p>
          <a:p>
            <a:r>
              <a:rPr lang="el-GR" b="1" dirty="0" smtClean="0">
                <a:solidFill>
                  <a:srgbClr val="00B050"/>
                </a:solidFill>
              </a:rPr>
              <a:t>Φ</a:t>
            </a:r>
            <a:r>
              <a:rPr lang="en-US" b="1" dirty="0" smtClean="0">
                <a:solidFill>
                  <a:srgbClr val="00B050"/>
                </a:solidFill>
              </a:rPr>
              <a:t>: measurement matrix</a:t>
            </a:r>
          </a:p>
          <a:p>
            <a:r>
              <a:rPr lang="en-US" b="1" dirty="0" smtClean="0"/>
              <a:t>      Standard Gaussian</a:t>
            </a:r>
          </a:p>
          <a:p>
            <a:r>
              <a:rPr lang="en-US" b="1" dirty="0" smtClean="0"/>
              <a:t>      Fixed  </a:t>
            </a:r>
            <a:endParaRPr lang="el-GR" b="1" dirty="0"/>
          </a:p>
        </p:txBody>
      </p:sp>
      <p:pic>
        <p:nvPicPr>
          <p:cNvPr id="1028" name="Picture 4"/>
          <p:cNvPicPr>
            <a:picLocks noChangeAspect="1" noChangeArrowheads="1"/>
          </p:cNvPicPr>
          <p:nvPr/>
        </p:nvPicPr>
        <p:blipFill>
          <a:blip r:embed="rId4" cstate="print"/>
          <a:srcRect/>
          <a:stretch>
            <a:fillRect/>
          </a:stretch>
        </p:blipFill>
        <p:spPr bwMode="auto">
          <a:xfrm>
            <a:off x="251520" y="5949280"/>
            <a:ext cx="5633991" cy="651693"/>
          </a:xfrm>
          <a:prstGeom prst="rect">
            <a:avLst/>
          </a:prstGeom>
          <a:noFill/>
          <a:ln w="9525">
            <a:noFill/>
            <a:miter lim="800000"/>
            <a:headEnd/>
            <a:tailEnd/>
          </a:ln>
        </p:spPr>
      </p:pic>
      <p:sp>
        <p:nvSpPr>
          <p:cNvPr id="11" name="TextBox 10"/>
          <p:cNvSpPr txBox="1"/>
          <p:nvPr/>
        </p:nvSpPr>
        <p:spPr>
          <a:xfrm>
            <a:off x="3089103" y="5445224"/>
            <a:ext cx="2535822" cy="369332"/>
          </a:xfrm>
          <a:prstGeom prst="rect">
            <a:avLst/>
          </a:prstGeom>
          <a:noFill/>
        </p:spPr>
        <p:txBody>
          <a:bodyPr wrap="none" rtlCol="0">
            <a:spAutoFit/>
          </a:bodyPr>
          <a:lstStyle/>
          <a:p>
            <a:r>
              <a:rPr lang="en-US" b="1" dirty="0" smtClean="0"/>
              <a:t>w:  indicator vector {0,1}</a:t>
            </a:r>
            <a:endParaRPr lang="el-GR" b="1" dirty="0"/>
          </a:p>
        </p:txBody>
      </p:sp>
      <p:cxnSp>
        <p:nvCxnSpPr>
          <p:cNvPr id="15" name="Straight Arrow Connector 14"/>
          <p:cNvCxnSpPr/>
          <p:nvPr/>
        </p:nvCxnSpPr>
        <p:spPr>
          <a:xfrm flipH="1">
            <a:off x="3563888" y="2924944"/>
            <a:ext cx="648072"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248954" y="2627620"/>
            <a:ext cx="2376264" cy="369332"/>
          </a:xfrm>
          <a:prstGeom prst="rect">
            <a:avLst/>
          </a:prstGeom>
          <a:noFill/>
        </p:spPr>
        <p:txBody>
          <a:bodyPr wrap="square" rtlCol="0">
            <a:spAutoFit/>
          </a:bodyPr>
          <a:lstStyle/>
          <a:p>
            <a:r>
              <a:rPr lang="en-US" b="1" dirty="0" smtClean="0">
                <a:solidFill>
                  <a:srgbClr val="00B050"/>
                </a:solidFill>
              </a:rPr>
              <a:t>compressed form of x</a:t>
            </a:r>
            <a:endParaRPr lang="el-GR" b="1" dirty="0">
              <a:solidFill>
                <a:srgbClr val="00B050"/>
              </a:solidFill>
            </a:endParaRPr>
          </a:p>
        </p:txBody>
      </p:sp>
      <p:sp>
        <p:nvSpPr>
          <p:cNvPr id="19" name="TextBox 18"/>
          <p:cNvSpPr txBox="1"/>
          <p:nvPr/>
        </p:nvSpPr>
        <p:spPr>
          <a:xfrm>
            <a:off x="179512" y="5445224"/>
            <a:ext cx="3144322" cy="369332"/>
          </a:xfrm>
          <a:prstGeom prst="rect">
            <a:avLst/>
          </a:prstGeom>
          <a:noFill/>
        </p:spPr>
        <p:txBody>
          <a:bodyPr wrap="none" rtlCol="0">
            <a:spAutoFit/>
          </a:bodyPr>
          <a:lstStyle/>
          <a:p>
            <a:r>
              <a:rPr lang="en-US" dirty="0" smtClean="0"/>
              <a:t>Optimization problem: find the </a:t>
            </a:r>
            <a:endParaRPr lang="el-GR" dirty="0"/>
          </a:p>
        </p:txBody>
      </p:sp>
      <p:sp>
        <p:nvSpPr>
          <p:cNvPr id="3" name="Rectangle 2"/>
          <p:cNvSpPr/>
          <p:nvPr/>
        </p:nvSpPr>
        <p:spPr>
          <a:xfrm>
            <a:off x="5597479" y="625555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53288" y="3324609"/>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23480" y="4114031"/>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608178" y="1844824"/>
            <a:ext cx="2535822" cy="646331"/>
          </a:xfrm>
          <a:prstGeom prst="rect">
            <a:avLst/>
          </a:prstGeom>
          <a:noFill/>
        </p:spPr>
        <p:txBody>
          <a:bodyPr wrap="none" rtlCol="0">
            <a:spAutoFit/>
          </a:bodyPr>
          <a:lstStyle/>
          <a:p>
            <a:r>
              <a:rPr lang="en-US" b="1" dirty="0" smtClean="0"/>
              <a:t>w:  indicator vector {0,1}</a:t>
            </a:r>
          </a:p>
          <a:p>
            <a:r>
              <a:rPr lang="en-US" b="1" dirty="0" smtClean="0"/>
              <a:t>w is sparse</a:t>
            </a:r>
            <a:endParaRPr lang="el-GR" b="1" dirty="0"/>
          </a:p>
        </p:txBody>
      </p:sp>
      <p:cxnSp>
        <p:nvCxnSpPr>
          <p:cNvPr id="17" name="Straight Arrow Connector 16"/>
          <p:cNvCxnSpPr>
            <a:stCxn id="14" idx="1"/>
          </p:cNvCxnSpPr>
          <p:nvPr/>
        </p:nvCxnSpPr>
        <p:spPr>
          <a:xfrm flipH="1">
            <a:off x="5436096" y="2167990"/>
            <a:ext cx="1172082" cy="368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72411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332656"/>
            <a:ext cx="6146998" cy="5634748"/>
          </a:xfrm>
          <a:prstGeom prst="rect">
            <a:avLst/>
          </a:prstGeom>
          <a:noFill/>
          <a:ln w="9525">
            <a:noFill/>
            <a:miter lim="800000"/>
            <a:headEnd/>
            <a:tailEnd/>
          </a:ln>
        </p:spPr>
      </p:pic>
      <p:sp>
        <p:nvSpPr>
          <p:cNvPr id="5" name="Rectangle 4"/>
          <p:cNvSpPr/>
          <p:nvPr/>
        </p:nvSpPr>
        <p:spPr>
          <a:xfrm>
            <a:off x="4644008" y="1700808"/>
            <a:ext cx="1800200" cy="504056"/>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827584" y="1916832"/>
            <a:ext cx="1440160" cy="432048"/>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51" name="Picture 3"/>
          <p:cNvPicPr>
            <a:picLocks noChangeAspect="1" noChangeArrowheads="1"/>
          </p:cNvPicPr>
          <p:nvPr/>
        </p:nvPicPr>
        <p:blipFill>
          <a:blip r:embed="rId3" cstate="print"/>
          <a:srcRect/>
          <a:stretch>
            <a:fillRect/>
          </a:stretch>
        </p:blipFill>
        <p:spPr bwMode="auto">
          <a:xfrm>
            <a:off x="1187624" y="4221088"/>
            <a:ext cx="6351107" cy="64807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588224" y="3645024"/>
            <a:ext cx="1944216" cy="648072"/>
          </a:xfrm>
          <a:prstGeom prst="rect">
            <a:avLst/>
          </a:prstGeom>
          <a:noFill/>
          <a:ln w="9525">
            <a:noFill/>
            <a:miter lim="800000"/>
            <a:headEnd/>
            <a:tailEnd/>
          </a:ln>
        </p:spPr>
      </p:pic>
      <p:cxnSp>
        <p:nvCxnSpPr>
          <p:cNvPr id="9" name="Straight Arrow Connector 8"/>
          <p:cNvCxnSpPr/>
          <p:nvPr/>
        </p:nvCxnSpPr>
        <p:spPr>
          <a:xfrm flipV="1">
            <a:off x="8100392" y="3140968"/>
            <a:ext cx="0" cy="57606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061507" y="2564904"/>
            <a:ext cx="2082493" cy="646331"/>
          </a:xfrm>
          <a:prstGeom prst="rect">
            <a:avLst/>
          </a:prstGeom>
          <a:noFill/>
        </p:spPr>
        <p:txBody>
          <a:bodyPr wrap="none" rtlCol="0">
            <a:spAutoFit/>
          </a:bodyPr>
          <a:lstStyle/>
          <a:p>
            <a:r>
              <a:rPr lang="en-US" b="1" dirty="0" smtClean="0">
                <a:solidFill>
                  <a:srgbClr val="0070C0"/>
                </a:solidFill>
              </a:rPr>
              <a:t>run-time</a:t>
            </a:r>
          </a:p>
          <a:p>
            <a:r>
              <a:rPr lang="en-US" dirty="0" smtClean="0"/>
              <a:t> RSSI measurements</a:t>
            </a:r>
            <a:endParaRPr lang="el-GR" dirty="0"/>
          </a:p>
        </p:txBody>
      </p:sp>
      <p:cxnSp>
        <p:nvCxnSpPr>
          <p:cNvPr id="12" name="Straight Arrow Connector 11"/>
          <p:cNvCxnSpPr/>
          <p:nvPr/>
        </p:nvCxnSpPr>
        <p:spPr>
          <a:xfrm flipV="1">
            <a:off x="7740352" y="4221088"/>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993283" y="4653136"/>
            <a:ext cx="2191241" cy="646331"/>
          </a:xfrm>
          <a:prstGeom prst="rect">
            <a:avLst/>
          </a:prstGeom>
          <a:noFill/>
        </p:spPr>
        <p:txBody>
          <a:bodyPr wrap="none" rtlCol="0">
            <a:spAutoFit/>
          </a:bodyPr>
          <a:lstStyle/>
          <a:p>
            <a:r>
              <a:rPr lang="en-US" b="1" dirty="0" smtClean="0">
                <a:solidFill>
                  <a:srgbClr val="0070C0"/>
                </a:solidFill>
              </a:rPr>
              <a:t>run-time </a:t>
            </a:r>
          </a:p>
          <a:p>
            <a:r>
              <a:rPr lang="en-US" b="1" dirty="0" smtClean="0">
                <a:solidFill>
                  <a:srgbClr val="0070C0"/>
                </a:solidFill>
              </a:rPr>
              <a:t>measurement matrix</a:t>
            </a:r>
            <a:endParaRPr lang="el-GR" b="1" dirty="0">
              <a:solidFill>
                <a:srgbClr val="0070C0"/>
              </a:solidFill>
            </a:endParaRPr>
          </a:p>
        </p:txBody>
      </p:sp>
      <p:cxnSp>
        <p:nvCxnSpPr>
          <p:cNvPr id="22" name="Straight Arrow Connector 21"/>
          <p:cNvCxnSpPr/>
          <p:nvPr/>
        </p:nvCxnSpPr>
        <p:spPr>
          <a:xfrm flipV="1">
            <a:off x="6948264" y="4221088"/>
            <a:ext cx="0"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660232" y="5805264"/>
            <a:ext cx="1835182" cy="923330"/>
          </a:xfrm>
          <a:prstGeom prst="rect">
            <a:avLst/>
          </a:prstGeom>
          <a:noFill/>
        </p:spPr>
        <p:txBody>
          <a:bodyPr wrap="none" rtlCol="0">
            <a:spAutoFit/>
          </a:bodyPr>
          <a:lstStyle/>
          <a:p>
            <a:r>
              <a:rPr lang="en-US" b="1" dirty="0" smtClean="0"/>
              <a:t>compressed</a:t>
            </a:r>
            <a:r>
              <a:rPr lang="en-US" dirty="0" smtClean="0"/>
              <a:t> form</a:t>
            </a:r>
          </a:p>
          <a:p>
            <a:r>
              <a:rPr lang="en-US" dirty="0" smtClean="0"/>
              <a:t>of run-time</a:t>
            </a:r>
          </a:p>
          <a:p>
            <a:r>
              <a:rPr lang="en-US" dirty="0" smtClean="0"/>
              <a:t>measurements</a:t>
            </a:r>
            <a:endParaRPr lang="el-GR" dirty="0"/>
          </a:p>
        </p:txBody>
      </p:sp>
      <p:cxnSp>
        <p:nvCxnSpPr>
          <p:cNvPr id="28" name="Straight Arrow Connector 27"/>
          <p:cNvCxnSpPr/>
          <p:nvPr/>
        </p:nvCxnSpPr>
        <p:spPr>
          <a:xfrm flipH="1">
            <a:off x="5076056" y="4077072"/>
            <a:ext cx="158417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588224" y="3645024"/>
            <a:ext cx="648072" cy="648072"/>
          </a:xfrm>
          <a:prstGeom prst="ellipse">
            <a:avLst/>
          </a:prstGeom>
          <a:solidFill>
            <a:srgbClr val="FFFF00">
              <a:alpha val="1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4970"/>
            <a:ext cx="4427984" cy="6727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5851"/>
            <a:ext cx="4265737" cy="65527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097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1" y="-65489"/>
            <a:ext cx="4474180" cy="69281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558" y="-65489"/>
            <a:ext cx="4498082" cy="65435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8729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4" y="548680"/>
            <a:ext cx="9649072" cy="792088"/>
          </a:xfrm>
        </p:spPr>
        <p:txBody>
          <a:bodyPr>
            <a:normAutofit fontScale="90000"/>
          </a:bodyPr>
          <a:lstStyle/>
          <a:p>
            <a:r>
              <a:rPr lang="en-US" dirty="0" smtClean="0"/>
              <a:t> </a:t>
            </a:r>
            <a:r>
              <a:rPr lang="en-US" sz="3100" dirty="0" smtClean="0">
                <a:solidFill>
                  <a:srgbClr val="002060"/>
                </a:solidFill>
              </a:rPr>
              <a:t>Lessons Learned;   Thou shalt not ignore radio propagation.</a:t>
            </a:r>
            <a:r>
              <a:rPr lang="en-US" dirty="0" smtClean="0">
                <a:solidFill>
                  <a:srgbClr val="002060"/>
                </a:solidFill>
              </a:rPr>
              <a:t/>
            </a:r>
            <a:br>
              <a:rPr lang="en-US" dirty="0" smtClean="0">
                <a:solidFill>
                  <a:srgbClr val="002060"/>
                </a:solidFill>
              </a:rPr>
            </a:br>
            <a:endParaRPr lang="en-US" dirty="0">
              <a:solidFill>
                <a:srgbClr val="002060"/>
              </a:solidFill>
            </a:endParaRPr>
          </a:p>
        </p:txBody>
      </p:sp>
      <p:sp>
        <p:nvSpPr>
          <p:cNvPr id="3" name="Content Placeholder 2"/>
          <p:cNvSpPr>
            <a:spLocks noGrp="1"/>
          </p:cNvSpPr>
          <p:nvPr>
            <p:ph idx="1"/>
          </p:nvPr>
        </p:nvSpPr>
        <p:spPr>
          <a:xfrm>
            <a:off x="0" y="1412776"/>
            <a:ext cx="9360024" cy="3672407"/>
          </a:xfrm>
        </p:spPr>
        <p:txBody>
          <a:bodyPr>
            <a:normAutofit fontScale="25000" lnSpcReduction="20000"/>
          </a:bodyPr>
          <a:lstStyle/>
          <a:p>
            <a:pPr marL="0" indent="0"/>
            <a:r>
              <a:rPr lang="en-US" sz="8800" dirty="0" smtClean="0"/>
              <a:t>      The prominent impact of the presence </a:t>
            </a:r>
            <a:r>
              <a:rPr lang="en-US" sz="8800" dirty="0"/>
              <a:t>of people </a:t>
            </a:r>
            <a:r>
              <a:rPr lang="en-US" sz="8800" dirty="0" smtClean="0"/>
              <a:t>and AP placement on accuracy.</a:t>
            </a:r>
          </a:p>
          <a:p>
            <a:pPr marL="0" indent="0">
              <a:buNone/>
            </a:pPr>
            <a:endParaRPr lang="en-US" sz="8800" dirty="0" smtClean="0"/>
          </a:p>
          <a:p>
            <a:pPr marL="0" indent="0"/>
            <a:r>
              <a:rPr lang="en-US" sz="8800" dirty="0" smtClean="0"/>
              <a:t>      A </a:t>
            </a:r>
            <a:r>
              <a:rPr lang="en-US" sz="8800" dirty="0"/>
              <a:t>proper pre-processing of the </a:t>
            </a:r>
            <a:r>
              <a:rPr lang="en-US" sz="8800" dirty="0" smtClean="0"/>
              <a:t>RSSI measurements </a:t>
            </a:r>
            <a:r>
              <a:rPr lang="en-US" sz="8800" dirty="0"/>
              <a:t>is </a:t>
            </a:r>
            <a:r>
              <a:rPr lang="en-US" sz="8800" dirty="0" smtClean="0"/>
              <a:t>required.</a:t>
            </a:r>
          </a:p>
          <a:p>
            <a:pPr marL="0" indent="0"/>
            <a:endParaRPr lang="en-US" sz="8800" dirty="0" smtClean="0"/>
          </a:p>
          <a:p>
            <a:pPr marL="0" indent="0"/>
            <a:r>
              <a:rPr lang="sv-SE" sz="8800" dirty="0" smtClean="0"/>
              <a:t>      The ability to suppress  the noise-like features is important.</a:t>
            </a:r>
          </a:p>
          <a:p>
            <a:pPr marL="0" indent="0"/>
            <a:endParaRPr lang="sv-SE" sz="8800" dirty="0" smtClean="0"/>
          </a:p>
          <a:p>
            <a:pPr marL="0" indent="0"/>
            <a:r>
              <a:rPr lang="en-US" sz="8800" dirty="0" smtClean="0"/>
              <a:t>      </a:t>
            </a:r>
            <a:r>
              <a:rPr lang="en-US" sz="8800" dirty="0" smtClean="0">
                <a:solidFill>
                  <a:srgbClr val="002060"/>
                </a:solidFill>
              </a:rPr>
              <a:t>Reduce the amount of data sent to suppress the noise-like features  but maintain the prominent information content!</a:t>
            </a:r>
          </a:p>
          <a:p>
            <a:pPr marL="0" indent="0">
              <a:buNone/>
            </a:pPr>
            <a:endParaRPr lang="en-US" sz="8800" dirty="0" smtClean="0"/>
          </a:p>
          <a:p>
            <a:pPr marL="0" indent="0"/>
            <a:r>
              <a:rPr lang="sv-SE" sz="8800" dirty="0" smtClean="0"/>
              <a:t>    The </a:t>
            </a:r>
            <a:r>
              <a:rPr lang="sv-SE" sz="8800" dirty="0"/>
              <a:t>iterative multi-layer spatial </a:t>
            </a:r>
            <a:r>
              <a:rPr lang="sv-SE" sz="8800" dirty="0" smtClean="0"/>
              <a:t>approach </a:t>
            </a:r>
            <a:r>
              <a:rPr lang="sv-SE" sz="8800" dirty="0" smtClean="0">
                <a:latin typeface="+mj-lt"/>
              </a:rPr>
              <a:t>improves the accuracy by</a:t>
            </a:r>
          </a:p>
          <a:p>
            <a:pPr marL="400050" lvl="1" indent="0"/>
            <a:r>
              <a:rPr lang="en-US" sz="8800" dirty="0" smtClean="0">
                <a:latin typeface="+mj-lt"/>
              </a:rPr>
              <a:t> eliminating distant </a:t>
            </a:r>
            <a:r>
              <a:rPr lang="en-US" sz="8800" dirty="0">
                <a:latin typeface="+mj-lt"/>
              </a:rPr>
              <a:t>incorrect cells </a:t>
            </a:r>
            <a:endParaRPr lang="en-US" sz="8800" dirty="0" smtClean="0">
              <a:latin typeface="+mj-lt"/>
            </a:endParaRPr>
          </a:p>
          <a:p>
            <a:pPr marL="400050" lvl="1" indent="0"/>
            <a:r>
              <a:rPr lang="en-US" sz="8800" dirty="0" smtClean="0">
                <a:latin typeface="+mj-lt"/>
              </a:rPr>
              <a:t> considering </a:t>
            </a:r>
            <a:r>
              <a:rPr lang="en-US" sz="8800" dirty="0">
                <a:latin typeface="+mj-lt"/>
              </a:rPr>
              <a:t>the neighboring cells around the </a:t>
            </a:r>
            <a:r>
              <a:rPr lang="en-US" sz="8800" dirty="0" smtClean="0">
                <a:latin typeface="+mj-lt"/>
              </a:rPr>
              <a:t>user position</a:t>
            </a:r>
          </a:p>
          <a:p>
            <a:pPr marL="0" indent="0">
              <a:buNone/>
            </a:pPr>
            <a:endParaRPr lang="sv-SE" sz="2000" dirty="0"/>
          </a:p>
        </p:txBody>
      </p:sp>
      <p:sp>
        <p:nvSpPr>
          <p:cNvPr id="4" name="TextBox 3"/>
          <p:cNvSpPr txBox="1"/>
          <p:nvPr/>
        </p:nvSpPr>
        <p:spPr>
          <a:xfrm>
            <a:off x="1187624" y="1484784"/>
            <a:ext cx="184731" cy="369332"/>
          </a:xfrm>
          <a:prstGeom prst="rect">
            <a:avLst/>
          </a:prstGeom>
          <a:noFill/>
        </p:spPr>
        <p:txBody>
          <a:bodyPr wrap="none" rtlCol="0">
            <a:spAutoFit/>
          </a:bodyPr>
          <a:lstStyle/>
          <a:p>
            <a:endParaRPr lang="en-US" dirty="0"/>
          </a:p>
        </p:txBody>
      </p:sp>
      <p:sp>
        <p:nvSpPr>
          <p:cNvPr id="5" name="Left Brace 4"/>
          <p:cNvSpPr/>
          <p:nvPr/>
        </p:nvSpPr>
        <p:spPr>
          <a:xfrm>
            <a:off x="0" y="332656"/>
            <a:ext cx="323528"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Right Brace 5"/>
          <p:cNvSpPr/>
          <p:nvPr/>
        </p:nvSpPr>
        <p:spPr>
          <a:xfrm>
            <a:off x="8820472" y="260648"/>
            <a:ext cx="323528"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xmlns="" val="42311862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332656"/>
            <a:ext cx="10153128" cy="1143000"/>
          </a:xfrm>
        </p:spPr>
        <p:txBody>
          <a:bodyPr>
            <a:normAutofit fontScale="90000"/>
          </a:bodyPr>
          <a:lstStyle/>
          <a:p>
            <a:r>
              <a:rPr lang="en-US" dirty="0" smtClean="0"/>
              <a:t>Summarizing the performance results …</a:t>
            </a:r>
            <a:br>
              <a:rPr lang="en-US" dirty="0" smtClean="0"/>
            </a:br>
            <a:endParaRPr lang="el-GR" dirty="0"/>
          </a:p>
        </p:txBody>
      </p:sp>
      <p:sp>
        <p:nvSpPr>
          <p:cNvPr id="3" name="Rectangle 2"/>
          <p:cNvSpPr/>
          <p:nvPr/>
        </p:nvSpPr>
        <p:spPr>
          <a:xfrm>
            <a:off x="216428" y="1484784"/>
            <a:ext cx="8927572" cy="4154984"/>
          </a:xfrm>
          <a:prstGeom prst="rect">
            <a:avLst/>
          </a:prstGeom>
        </p:spPr>
        <p:txBody>
          <a:bodyPr wrap="none">
            <a:spAutoFit/>
          </a:bodyPr>
          <a:lstStyle/>
          <a:p>
            <a:pPr>
              <a:buFont typeface="Arial" pitchFamily="34" charset="0"/>
              <a:buChar char="•"/>
            </a:pPr>
            <a:r>
              <a:rPr lang="en-US" sz="2200" dirty="0" smtClean="0"/>
              <a:t>  With less than </a:t>
            </a:r>
            <a:r>
              <a:rPr lang="el-GR" sz="2200" dirty="0" smtClean="0"/>
              <a:t>20%</a:t>
            </a:r>
            <a:r>
              <a:rPr lang="en-US" sz="2200" dirty="0" smtClean="0"/>
              <a:t> measurements, a reasonable accuracy can be achieved</a:t>
            </a:r>
          </a:p>
          <a:p>
            <a:r>
              <a:rPr lang="en-US" sz="2200" dirty="0" smtClean="0"/>
              <a:t>    using compressive sensing (e.g., OMP)</a:t>
            </a:r>
          </a:p>
          <a:p>
            <a:r>
              <a:rPr lang="en-US" sz="2200" dirty="0" smtClean="0"/>
              <a:t> </a:t>
            </a:r>
          </a:p>
          <a:p>
            <a:endParaRPr lang="en-US" sz="2200" dirty="0" smtClean="0"/>
          </a:p>
          <a:p>
            <a:endParaRPr lang="en-US" sz="2200" dirty="0" smtClean="0"/>
          </a:p>
          <a:p>
            <a:endParaRPr lang="en-US" sz="2200" dirty="0" smtClean="0"/>
          </a:p>
          <a:p>
            <a:endParaRPr lang="en-US" sz="2200" dirty="0" smtClean="0"/>
          </a:p>
          <a:p>
            <a:r>
              <a:rPr lang="en-US" sz="2200" dirty="0" smtClean="0"/>
              <a:t>  </a:t>
            </a:r>
          </a:p>
          <a:p>
            <a:pPr>
              <a:buFont typeface="Arial" pitchFamily="34" charset="0"/>
              <a:buChar char="•"/>
            </a:pPr>
            <a:r>
              <a:rPr lang="en-US" sz="2200" dirty="0" smtClean="0"/>
              <a:t>  For the L1-norm optimization problem:</a:t>
            </a:r>
          </a:p>
          <a:p>
            <a:r>
              <a:rPr lang="en-US" sz="2200" dirty="0" smtClean="0"/>
              <a:t>       Select an algorithm based on the convergence vs. accuracy tradeoff</a:t>
            </a:r>
          </a:p>
          <a:p>
            <a:endParaRPr lang="en-US" sz="2200" dirty="0" smtClean="0"/>
          </a:p>
          <a:p>
            <a:endParaRPr lang="el-GR" sz="2200" dirty="0"/>
          </a:p>
        </p:txBody>
      </p:sp>
      <p:graphicFrame>
        <p:nvGraphicFramePr>
          <p:cNvPr id="5" name="Table 4"/>
          <p:cNvGraphicFramePr>
            <a:graphicFrameLocks noGrp="1"/>
          </p:cNvGraphicFramePr>
          <p:nvPr>
            <p:extLst>
              <p:ext uri="{D42A27DB-BD31-4B8C-83A1-F6EECF244321}">
                <p14:modId xmlns:p14="http://schemas.microsoft.com/office/powerpoint/2010/main" xmlns="" val="4003807876"/>
              </p:ext>
            </p:extLst>
          </p:nvPr>
        </p:nvGraphicFramePr>
        <p:xfrm>
          <a:off x="1547664" y="2708920"/>
          <a:ext cx="4921897" cy="1112520"/>
        </p:xfrm>
        <a:graphic>
          <a:graphicData uri="http://schemas.openxmlformats.org/drawingml/2006/table">
            <a:tbl>
              <a:tblPr firstRow="1" bandRow="1">
                <a:tableStyleId>{5C22544A-7EE6-4342-B048-85BDC9FD1C3A}</a:tableStyleId>
              </a:tblPr>
              <a:tblGrid>
                <a:gridCol w="1451991"/>
                <a:gridCol w="720080"/>
                <a:gridCol w="1008112"/>
                <a:gridCol w="870857"/>
                <a:gridCol w="870857"/>
              </a:tblGrid>
              <a:tr h="370840">
                <a:tc>
                  <a:txBody>
                    <a:bodyPr/>
                    <a:lstStyle/>
                    <a:p>
                      <a:r>
                        <a:rPr lang="en-US" dirty="0" smtClean="0"/>
                        <a:t>Premise</a:t>
                      </a:r>
                      <a:endParaRPr lang="en-US" dirty="0"/>
                    </a:p>
                  </a:txBody>
                  <a:tcPr/>
                </a:tc>
                <a:tc>
                  <a:txBody>
                    <a:bodyPr/>
                    <a:lstStyle/>
                    <a:p>
                      <a:r>
                        <a:rPr lang="en-US" dirty="0" err="1" smtClean="0">
                          <a:solidFill>
                            <a:schemeClr val="tx1"/>
                          </a:solidFill>
                        </a:rPr>
                        <a:t>MvG</a:t>
                      </a:r>
                      <a:endParaRPr lang="en-US" dirty="0">
                        <a:solidFill>
                          <a:schemeClr val="tx1"/>
                        </a:solidFill>
                      </a:endParaRPr>
                    </a:p>
                  </a:txBody>
                  <a:tcPr>
                    <a:solidFill>
                      <a:schemeClr val="accent3">
                        <a:lumMod val="40000"/>
                        <a:lumOff val="60000"/>
                      </a:schemeClr>
                    </a:solidFill>
                  </a:tcPr>
                </a:tc>
                <a:tc>
                  <a:txBody>
                    <a:bodyPr/>
                    <a:lstStyle/>
                    <a:p>
                      <a:r>
                        <a:rPr lang="en-US" dirty="0" smtClean="0">
                          <a:solidFill>
                            <a:schemeClr val="tx1"/>
                          </a:solidFill>
                        </a:rPr>
                        <a:t>OMP</a:t>
                      </a:r>
                      <a:endParaRPr lang="en-US" dirty="0">
                        <a:solidFill>
                          <a:schemeClr val="tx1"/>
                        </a:solidFill>
                      </a:endParaRPr>
                    </a:p>
                  </a:txBody>
                  <a:tcPr>
                    <a:solidFill>
                      <a:schemeClr val="accent3">
                        <a:lumMod val="40000"/>
                        <a:lumOff val="60000"/>
                      </a:schemeClr>
                    </a:solidFill>
                  </a:tcPr>
                </a:tc>
                <a:tc>
                  <a:txBody>
                    <a:bodyPr/>
                    <a:lstStyle/>
                    <a:p>
                      <a:r>
                        <a:rPr lang="en-US" dirty="0" err="1" smtClean="0">
                          <a:solidFill>
                            <a:schemeClr val="tx1"/>
                          </a:solidFill>
                        </a:rPr>
                        <a:t>MvG</a:t>
                      </a:r>
                      <a:endParaRPr lang="en-US" dirty="0">
                        <a:solidFill>
                          <a:schemeClr val="tx1"/>
                        </a:solidFill>
                      </a:endParaRPr>
                    </a:p>
                  </a:txBody>
                  <a:tcPr>
                    <a:solidFill>
                      <a:schemeClr val="accent6">
                        <a:lumMod val="60000"/>
                        <a:lumOff val="40000"/>
                      </a:schemeClr>
                    </a:solidFill>
                  </a:tcPr>
                </a:tc>
                <a:tc>
                  <a:txBody>
                    <a:bodyPr/>
                    <a:lstStyle/>
                    <a:p>
                      <a:r>
                        <a:rPr lang="en-US" dirty="0" smtClean="0">
                          <a:solidFill>
                            <a:schemeClr val="tx1"/>
                          </a:solidFill>
                        </a:rPr>
                        <a:t>OMP</a:t>
                      </a:r>
                      <a:endParaRPr lang="en-US" dirty="0">
                        <a:solidFill>
                          <a:schemeClr val="tx1"/>
                        </a:solidFill>
                      </a:endParaRPr>
                    </a:p>
                  </a:txBody>
                  <a:tcPr>
                    <a:solidFill>
                      <a:schemeClr val="accent6">
                        <a:lumMod val="60000"/>
                        <a:lumOff val="40000"/>
                      </a:schemeClr>
                    </a:solidFill>
                  </a:tcPr>
                </a:tc>
              </a:tr>
              <a:tr h="370840">
                <a:tc>
                  <a:txBody>
                    <a:bodyPr/>
                    <a:lstStyle/>
                    <a:p>
                      <a:r>
                        <a:rPr lang="en-US" dirty="0" smtClean="0"/>
                        <a:t>FORTH</a:t>
                      </a:r>
                      <a:endParaRPr lang="en-US" dirty="0"/>
                    </a:p>
                  </a:txBody>
                  <a:tcPr/>
                </a:tc>
                <a:tc>
                  <a:txBody>
                    <a:bodyPr/>
                    <a:lstStyle/>
                    <a:p>
                      <a:r>
                        <a:rPr lang="en-US" dirty="0" smtClean="0"/>
                        <a:t>1.09</a:t>
                      </a:r>
                      <a:endParaRPr lang="en-US" dirty="0"/>
                    </a:p>
                  </a:txBody>
                  <a:tcPr>
                    <a:solidFill>
                      <a:schemeClr val="accent3">
                        <a:lumMod val="40000"/>
                        <a:lumOff val="60000"/>
                      </a:schemeClr>
                    </a:solidFill>
                  </a:tcPr>
                </a:tc>
                <a:tc>
                  <a:txBody>
                    <a:bodyPr/>
                    <a:lstStyle/>
                    <a:p>
                      <a:r>
                        <a:rPr lang="en-US" dirty="0" smtClean="0"/>
                        <a:t>1.08</a:t>
                      </a:r>
                      <a:endParaRPr lang="en-US" dirty="0"/>
                    </a:p>
                  </a:txBody>
                  <a:tcPr>
                    <a:solidFill>
                      <a:schemeClr val="accent3">
                        <a:lumMod val="40000"/>
                        <a:lumOff val="60000"/>
                      </a:schemeClr>
                    </a:solidFill>
                  </a:tcPr>
                </a:tc>
                <a:tc>
                  <a:txBody>
                    <a:bodyPr/>
                    <a:lstStyle/>
                    <a:p>
                      <a:r>
                        <a:rPr lang="en-US" dirty="0" smtClean="0"/>
                        <a:t>1.10</a:t>
                      </a:r>
                      <a:endParaRPr lang="en-US" dirty="0"/>
                    </a:p>
                  </a:txBody>
                  <a:tcPr>
                    <a:solidFill>
                      <a:schemeClr val="accent6">
                        <a:lumMod val="60000"/>
                        <a:lumOff val="40000"/>
                      </a:schemeClr>
                    </a:solidFill>
                  </a:tcPr>
                </a:tc>
                <a:tc>
                  <a:txBody>
                    <a:bodyPr/>
                    <a:lstStyle/>
                    <a:p>
                      <a:r>
                        <a:rPr lang="en-US" dirty="0" smtClean="0"/>
                        <a:t>1.08</a:t>
                      </a:r>
                      <a:endParaRPr lang="en-US" dirty="0"/>
                    </a:p>
                  </a:txBody>
                  <a:tcPr>
                    <a:solidFill>
                      <a:schemeClr val="accent6">
                        <a:lumMod val="60000"/>
                        <a:lumOff val="40000"/>
                      </a:schemeClr>
                    </a:solidFill>
                  </a:tcPr>
                </a:tc>
              </a:tr>
              <a:tr h="370840">
                <a:tc>
                  <a:txBody>
                    <a:bodyPr/>
                    <a:lstStyle/>
                    <a:p>
                      <a:r>
                        <a:rPr lang="en-US" dirty="0" smtClean="0"/>
                        <a:t>Aquarium</a:t>
                      </a:r>
                      <a:endParaRPr lang="en-US" dirty="0"/>
                    </a:p>
                  </a:txBody>
                  <a:tcPr/>
                </a:tc>
                <a:tc>
                  <a:txBody>
                    <a:bodyPr/>
                    <a:lstStyle/>
                    <a:p>
                      <a:r>
                        <a:rPr lang="en-US" dirty="0" smtClean="0"/>
                        <a:t>1.48</a:t>
                      </a:r>
                      <a:endParaRPr lang="en-US" dirty="0"/>
                    </a:p>
                  </a:txBody>
                  <a:tcPr>
                    <a:solidFill>
                      <a:schemeClr val="accent3">
                        <a:lumMod val="40000"/>
                        <a:lumOff val="60000"/>
                      </a:schemeClr>
                    </a:solidFill>
                  </a:tcPr>
                </a:tc>
                <a:tc>
                  <a:txBody>
                    <a:bodyPr/>
                    <a:lstStyle/>
                    <a:p>
                      <a:r>
                        <a:rPr lang="en-US" dirty="0" smtClean="0"/>
                        <a:t>1.09</a:t>
                      </a:r>
                      <a:endParaRPr lang="en-US" dirty="0"/>
                    </a:p>
                  </a:txBody>
                  <a:tcPr>
                    <a:solidFill>
                      <a:schemeClr val="accent3">
                        <a:lumMod val="40000"/>
                        <a:lumOff val="60000"/>
                      </a:schemeClr>
                    </a:solidFill>
                  </a:tcPr>
                </a:tc>
                <a:tc>
                  <a:txBody>
                    <a:bodyPr/>
                    <a:lstStyle/>
                    <a:p>
                      <a:r>
                        <a:rPr lang="en-US" dirty="0" smtClean="0"/>
                        <a:t>4.15</a:t>
                      </a:r>
                      <a:endParaRPr lang="en-US" dirty="0"/>
                    </a:p>
                  </a:txBody>
                  <a:tcPr>
                    <a:solidFill>
                      <a:schemeClr val="accent6">
                        <a:lumMod val="60000"/>
                        <a:lumOff val="40000"/>
                      </a:schemeClr>
                    </a:solidFill>
                  </a:tcPr>
                </a:tc>
                <a:tc>
                  <a:txBody>
                    <a:bodyPr/>
                    <a:lstStyle/>
                    <a:p>
                      <a:r>
                        <a:rPr lang="en-US" dirty="0" smtClean="0"/>
                        <a:t>3.59</a:t>
                      </a:r>
                      <a:endParaRPr lang="en-US" dirty="0"/>
                    </a:p>
                  </a:txBody>
                  <a:tcPr>
                    <a:solidFill>
                      <a:schemeClr val="accent6">
                        <a:lumMod val="60000"/>
                        <a:lumOff val="40000"/>
                      </a:schemeClr>
                    </a:solidFill>
                  </a:tcPr>
                </a:tc>
              </a:tr>
            </a:tbl>
          </a:graphicData>
        </a:graphic>
      </p:graphicFrame>
      <p:sp>
        <p:nvSpPr>
          <p:cNvPr id="6" name="TextBox 5"/>
          <p:cNvSpPr txBox="1"/>
          <p:nvPr/>
        </p:nvSpPr>
        <p:spPr>
          <a:xfrm>
            <a:off x="3131840" y="2348880"/>
            <a:ext cx="1389611" cy="369332"/>
          </a:xfrm>
          <a:prstGeom prst="rect">
            <a:avLst/>
          </a:prstGeom>
          <a:noFill/>
        </p:spPr>
        <p:txBody>
          <a:bodyPr wrap="none" rtlCol="0">
            <a:spAutoFit/>
          </a:bodyPr>
          <a:lstStyle/>
          <a:p>
            <a:r>
              <a:rPr lang="en-US" b="1" dirty="0" smtClean="0">
                <a:solidFill>
                  <a:srgbClr val="00B050"/>
                </a:solidFill>
              </a:rPr>
              <a:t>Quiet Period</a:t>
            </a:r>
            <a:endParaRPr lang="en-US" b="1" dirty="0">
              <a:solidFill>
                <a:srgbClr val="00B050"/>
              </a:solidFill>
            </a:endParaRPr>
          </a:p>
        </p:txBody>
      </p:sp>
      <p:sp>
        <p:nvSpPr>
          <p:cNvPr id="7" name="TextBox 6"/>
          <p:cNvSpPr txBox="1"/>
          <p:nvPr/>
        </p:nvSpPr>
        <p:spPr>
          <a:xfrm>
            <a:off x="5004048" y="2348880"/>
            <a:ext cx="1307602" cy="369332"/>
          </a:xfrm>
          <a:prstGeom prst="rect">
            <a:avLst/>
          </a:prstGeom>
          <a:noFill/>
        </p:spPr>
        <p:txBody>
          <a:bodyPr wrap="none" rtlCol="0">
            <a:spAutoFit/>
          </a:bodyPr>
          <a:lstStyle/>
          <a:p>
            <a:r>
              <a:rPr lang="en-US" b="1" dirty="0" smtClean="0">
                <a:solidFill>
                  <a:schemeClr val="accent6">
                    <a:lumMod val="75000"/>
                  </a:schemeClr>
                </a:solidFill>
              </a:rPr>
              <a:t>Busy Period</a:t>
            </a:r>
            <a:endParaRPr lang="en-US"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827584" y="620688"/>
            <a:ext cx="5184576" cy="727075"/>
          </a:xfrm>
        </p:spPr>
        <p:txBody>
          <a:bodyPr>
            <a:noAutofit/>
          </a:bodyPr>
          <a:lstStyle/>
          <a:p>
            <a:pPr algn="l"/>
            <a:r>
              <a:rPr lang="sv-SE" sz="2800" dirty="0" err="1" smtClean="0">
                <a:solidFill>
                  <a:srgbClr val="002060"/>
                </a:solidFill>
              </a:rPr>
              <a:t>Taxonomy</a:t>
            </a:r>
            <a:r>
              <a:rPr lang="sv-SE" sz="2800" dirty="0" smtClean="0">
                <a:solidFill>
                  <a:srgbClr val="002060"/>
                </a:solidFill>
              </a:rPr>
              <a:t> </a:t>
            </a:r>
            <a:r>
              <a:rPr lang="sv-SE" sz="2800" dirty="0" err="1" smtClean="0">
                <a:solidFill>
                  <a:srgbClr val="002060"/>
                </a:solidFill>
              </a:rPr>
              <a:t>of</a:t>
            </a:r>
            <a:r>
              <a:rPr lang="sv-SE" sz="2800" dirty="0" smtClean="0">
                <a:solidFill>
                  <a:srgbClr val="002060"/>
                </a:solidFill>
              </a:rPr>
              <a:t> </a:t>
            </a:r>
            <a:r>
              <a:rPr lang="sv-SE" sz="2800" dirty="0" err="1" smtClean="0">
                <a:solidFill>
                  <a:srgbClr val="002060"/>
                </a:solidFill>
              </a:rPr>
              <a:t>Positioning</a:t>
            </a:r>
            <a:r>
              <a:rPr lang="sv-SE" sz="2800" dirty="0" smtClean="0">
                <a:solidFill>
                  <a:srgbClr val="002060"/>
                </a:solidFill>
              </a:rPr>
              <a:t> Systems</a:t>
            </a:r>
            <a:r>
              <a:rPr lang="en-GB" sz="2800" dirty="0" smtClean="0"/>
              <a:t/>
            </a:r>
            <a:br>
              <a:rPr lang="en-GB" sz="2800" dirty="0" smtClean="0"/>
            </a:br>
            <a:endParaRPr lang="en-US" sz="2800" dirty="0"/>
          </a:p>
        </p:txBody>
      </p:sp>
      <p:sp>
        <p:nvSpPr>
          <p:cNvPr id="225283" name="Rectangle 3"/>
          <p:cNvSpPr>
            <a:spLocks noGrp="1" noChangeArrowheads="1"/>
          </p:cNvSpPr>
          <p:nvPr>
            <p:ph idx="1"/>
          </p:nvPr>
        </p:nvSpPr>
        <p:spPr>
          <a:xfrm>
            <a:off x="323528" y="1988840"/>
            <a:ext cx="8388424" cy="4038600"/>
          </a:xfrm>
        </p:spPr>
        <p:txBody>
          <a:bodyPr/>
          <a:lstStyle/>
          <a:p>
            <a:r>
              <a:rPr lang="en-GB" sz="2200" dirty="0" smtClean="0"/>
              <a:t>Infrastructure &amp; hardware</a:t>
            </a:r>
          </a:p>
          <a:p>
            <a:r>
              <a:rPr lang="en-GB" sz="2200" dirty="0" smtClean="0"/>
              <a:t>Signal modalities</a:t>
            </a:r>
          </a:p>
          <a:p>
            <a:r>
              <a:rPr lang="en-GB" sz="2200" dirty="0" smtClean="0"/>
              <a:t>Models &amp; algorithms for estimating distances, orientation, position</a:t>
            </a:r>
            <a:endParaRPr lang="en-GB" sz="2200" dirty="0"/>
          </a:p>
          <a:p>
            <a:r>
              <a:rPr lang="en-GB" sz="2200" dirty="0" smtClean="0"/>
              <a:t>Coordination system, scale and position </a:t>
            </a:r>
            <a:r>
              <a:rPr lang="en-GB" sz="2200" dirty="0"/>
              <a:t>description</a:t>
            </a:r>
          </a:p>
          <a:p>
            <a:r>
              <a:rPr lang="en-GB" sz="2200" dirty="0" smtClean="0"/>
              <a:t>Localized </a:t>
            </a:r>
            <a:r>
              <a:rPr lang="en-GB" sz="2200" dirty="0"/>
              <a:t>or remote computations</a:t>
            </a:r>
          </a:p>
          <a:p>
            <a:r>
              <a:rPr lang="en-GB" sz="2200" dirty="0" smtClean="0"/>
              <a:t>Mechanisms for</a:t>
            </a:r>
            <a:r>
              <a:rPr lang="en-GB" sz="2200" b="1" dirty="0" smtClean="0"/>
              <a:t> device </a:t>
            </a:r>
            <a:r>
              <a:rPr lang="en-GB" sz="2200" b="1" dirty="0"/>
              <a:t>identification, classification</a:t>
            </a:r>
            <a:r>
              <a:rPr lang="en-GB" sz="2200" dirty="0"/>
              <a:t> or </a:t>
            </a:r>
            <a:r>
              <a:rPr lang="en-GB" sz="2200" dirty="0" smtClean="0"/>
              <a:t> </a:t>
            </a:r>
            <a:r>
              <a:rPr lang="en-GB" sz="2200" b="1" dirty="0" smtClean="0"/>
              <a:t>recognition</a:t>
            </a:r>
          </a:p>
          <a:p>
            <a:r>
              <a:rPr lang="en-GB" sz="2200" b="1" dirty="0" smtClean="0"/>
              <a:t>Cost, accuracy</a:t>
            </a:r>
            <a:r>
              <a:rPr lang="en-GB" sz="2200" dirty="0" smtClean="0"/>
              <a:t> &amp; </a:t>
            </a:r>
            <a:r>
              <a:rPr lang="en-GB" sz="2200" b="1" dirty="0" smtClean="0"/>
              <a:t>precision </a:t>
            </a:r>
            <a:r>
              <a:rPr lang="en-GB" sz="2200" dirty="0" smtClean="0"/>
              <a:t>requirements</a:t>
            </a:r>
          </a:p>
          <a:p>
            <a:pPr lvl="1"/>
            <a:endParaRPr lang="en-GB" sz="3000" dirty="0"/>
          </a:p>
          <a:p>
            <a:endParaRPr lang="en-GB" sz="3400" dirty="0"/>
          </a:p>
          <a:p>
            <a:endParaRPr lang="en-US" sz="3400" dirty="0"/>
          </a:p>
        </p:txBody>
      </p:sp>
      <p:sp>
        <p:nvSpPr>
          <p:cNvPr id="225285" name="Text Box 5"/>
          <p:cNvSpPr txBox="1">
            <a:spLocks noChangeArrowheads="1"/>
          </p:cNvSpPr>
          <p:nvPr/>
        </p:nvSpPr>
        <p:spPr bwMode="auto">
          <a:xfrm>
            <a:off x="755576" y="2780928"/>
            <a:ext cx="9601200" cy="2369880"/>
          </a:xfrm>
          <a:prstGeom prst="rect">
            <a:avLst/>
          </a:prstGeom>
          <a:noFill/>
          <a:ln w="9525">
            <a:noFill/>
            <a:miter lim="800000"/>
            <a:headEnd/>
            <a:tailEnd/>
          </a:ln>
          <a:effectLst/>
        </p:spPr>
        <p:txBody>
          <a:bodyPr wrap="square">
            <a:spAutoFit/>
          </a:bodyPr>
          <a:lstStyle/>
          <a:p>
            <a:pPr lvl="1">
              <a:buFont typeface="Arial" pitchFamily="34" charset="0"/>
              <a:buChar char="•"/>
            </a:pPr>
            <a:r>
              <a:rPr lang="en-GB" sz="2200" dirty="0">
                <a:solidFill>
                  <a:srgbClr val="002060"/>
                </a:solidFill>
                <a:latin typeface="Boopee"/>
              </a:rPr>
              <a:t> </a:t>
            </a:r>
            <a:r>
              <a:rPr lang="en-GB" sz="2200" dirty="0" smtClean="0">
                <a:solidFill>
                  <a:srgbClr val="002060"/>
                </a:solidFill>
                <a:latin typeface="Boopee"/>
              </a:rPr>
              <a:t> </a:t>
            </a:r>
            <a:r>
              <a:rPr lang="en-GB" sz="2100" dirty="0" smtClean="0"/>
              <a:t>Radio </a:t>
            </a:r>
            <a:r>
              <a:rPr lang="en-GB" sz="2100" dirty="0"/>
              <a:t>(</a:t>
            </a:r>
            <a:r>
              <a:rPr lang="en-GB" sz="2100" i="1" dirty="0"/>
              <a:t>Radar, </a:t>
            </a:r>
            <a:r>
              <a:rPr lang="en-GB" sz="2100" i="1" dirty="0" err="1"/>
              <a:t>Ubisense</a:t>
            </a:r>
            <a:r>
              <a:rPr lang="en-GB" sz="2100" i="1" dirty="0"/>
              <a:t>, </a:t>
            </a:r>
            <a:r>
              <a:rPr lang="en-GB" sz="2100" i="1" dirty="0" err="1"/>
              <a:t>Ekahau</a:t>
            </a:r>
            <a:r>
              <a:rPr lang="en-GB" sz="2100" dirty="0" smtClean="0"/>
              <a:t>)</a:t>
            </a:r>
            <a:endParaRPr lang="en-GB" sz="2100" dirty="0"/>
          </a:p>
          <a:p>
            <a:pPr lvl="1">
              <a:buFont typeface="Arial" pitchFamily="34" charset="0"/>
              <a:buChar char="•"/>
            </a:pPr>
            <a:r>
              <a:rPr lang="en-GB" sz="2100" dirty="0"/>
              <a:t> </a:t>
            </a:r>
            <a:r>
              <a:rPr lang="en-GB" sz="2100" dirty="0" smtClean="0"/>
              <a:t> Infrared </a:t>
            </a:r>
            <a:r>
              <a:rPr lang="en-GB" sz="2100" dirty="0"/>
              <a:t>(</a:t>
            </a:r>
            <a:r>
              <a:rPr lang="en-GB" sz="2100" i="1" dirty="0"/>
              <a:t>Active Badge</a:t>
            </a:r>
            <a:r>
              <a:rPr lang="en-GB" sz="2100" dirty="0"/>
              <a:t>) </a:t>
            </a:r>
          </a:p>
          <a:p>
            <a:pPr lvl="1">
              <a:buFont typeface="Arial" pitchFamily="34" charset="0"/>
              <a:buChar char="•"/>
            </a:pPr>
            <a:r>
              <a:rPr lang="en-GB" sz="2100" dirty="0" smtClean="0"/>
              <a:t>  </a:t>
            </a:r>
            <a:r>
              <a:rPr lang="en-GB" sz="2100" dirty="0"/>
              <a:t>Ultrasonic (</a:t>
            </a:r>
            <a:r>
              <a:rPr lang="en-GB" sz="2100" i="1" dirty="0" smtClean="0"/>
              <a:t>Cricket, Active Bat</a:t>
            </a:r>
            <a:r>
              <a:rPr lang="en-GB" sz="2100" dirty="0" smtClean="0"/>
              <a:t>)</a:t>
            </a:r>
            <a:endParaRPr lang="en-GB" sz="2100" dirty="0"/>
          </a:p>
          <a:p>
            <a:pPr lvl="1">
              <a:buFont typeface="Arial" pitchFamily="34" charset="0"/>
              <a:buChar char="•"/>
            </a:pPr>
            <a:r>
              <a:rPr lang="en-GB" sz="2100" dirty="0"/>
              <a:t> </a:t>
            </a:r>
            <a:r>
              <a:rPr lang="en-GB" sz="2100" dirty="0" smtClean="0"/>
              <a:t> Bluetooth </a:t>
            </a:r>
            <a:endParaRPr lang="en-GB" sz="2100" dirty="0"/>
          </a:p>
          <a:p>
            <a:pPr lvl="1">
              <a:buFont typeface="Arial" pitchFamily="34" charset="0"/>
              <a:buChar char="•"/>
            </a:pPr>
            <a:r>
              <a:rPr lang="en-GB" sz="2100" dirty="0"/>
              <a:t> </a:t>
            </a:r>
            <a:r>
              <a:rPr lang="en-GB" sz="2100" dirty="0" smtClean="0"/>
              <a:t> Vision </a:t>
            </a:r>
            <a:r>
              <a:rPr lang="en-GB" sz="2100" dirty="0"/>
              <a:t>(</a:t>
            </a:r>
            <a:r>
              <a:rPr lang="en-GB" sz="2100" i="1" dirty="0" err="1"/>
              <a:t>EasyLiving</a:t>
            </a:r>
            <a:r>
              <a:rPr lang="en-GB" sz="2100" i="1" dirty="0"/>
              <a:t>)</a:t>
            </a:r>
          </a:p>
          <a:p>
            <a:pPr lvl="1">
              <a:buFont typeface="Arial" pitchFamily="34" charset="0"/>
              <a:buChar char="•"/>
            </a:pPr>
            <a:r>
              <a:rPr lang="en-GB" sz="2100" dirty="0" smtClean="0"/>
              <a:t>  </a:t>
            </a:r>
            <a:r>
              <a:rPr lang="en-GB" sz="2100" dirty="0"/>
              <a:t>Physical contact with pressure (</a:t>
            </a:r>
            <a:r>
              <a:rPr lang="en-GB" sz="2100" i="1" dirty="0"/>
              <a:t>smart floor</a:t>
            </a:r>
            <a:r>
              <a:rPr lang="en-GB" sz="2100" dirty="0"/>
              <a:t>) or </a:t>
            </a:r>
            <a:r>
              <a:rPr lang="en-GB" sz="2100" dirty="0" smtClean="0"/>
              <a:t>touch sensors</a:t>
            </a:r>
            <a:endParaRPr lang="en-GB" sz="2100" dirty="0"/>
          </a:p>
          <a:p>
            <a:pPr>
              <a:buFont typeface="Wingdings" pitchFamily="2" charset="2"/>
              <a:buChar char="ü"/>
            </a:pPr>
            <a:endParaRPr lang="en-US" sz="2100" dirty="0"/>
          </a:p>
        </p:txBody>
      </p:sp>
      <p:sp>
        <p:nvSpPr>
          <p:cNvPr id="2" name="Left Brace 1"/>
          <p:cNvSpPr/>
          <p:nvPr/>
        </p:nvSpPr>
        <p:spPr>
          <a:xfrm>
            <a:off x="485038" y="404664"/>
            <a:ext cx="253044"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5868144" y="404664"/>
            <a:ext cx="144016" cy="7920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285"/>
                                        </p:tgtEl>
                                        <p:attrNameLst>
                                          <p:attrName>style.visibility</p:attrName>
                                        </p:attrNameLst>
                                      </p:cBhvr>
                                      <p:to>
                                        <p:strVal val="visible"/>
                                      </p:to>
                                    </p:set>
                                  </p:childTnLst>
                                  <p:subTnLst>
                                    <p:set>
                                      <p:cBhvr override="childStyle">
                                        <p:cTn dur="1" fill="hold" display="0" masterRel="nextClick" afterEffect="1"/>
                                        <p:tgtEl>
                                          <p:spTgt spid="22528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5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normAutofit/>
          </a:bodyPr>
          <a:lstStyle/>
          <a:p>
            <a:r>
              <a:rPr lang="el-GR" sz="2200" dirty="0" smtClean="0"/>
              <a:t>Δεί τά μέλλοντα τοίς γεγενημένοις τεκμαίρεσθαι.</a:t>
            </a:r>
            <a:br>
              <a:rPr lang="el-GR" sz="2200" dirty="0" smtClean="0"/>
            </a:br>
            <a:r>
              <a:rPr lang="el-GR" sz="2200" dirty="0" smtClean="0"/>
              <a:t>Ισοκράτης, 436-338 π.Χ.</a:t>
            </a:r>
            <a:endParaRPr lang="en-US" sz="2200" dirty="0"/>
          </a:p>
        </p:txBody>
      </p:sp>
      <p:sp>
        <p:nvSpPr>
          <p:cNvPr id="3" name="TextBox 2"/>
          <p:cNvSpPr txBox="1"/>
          <p:nvPr/>
        </p:nvSpPr>
        <p:spPr>
          <a:xfrm>
            <a:off x="827584" y="3617591"/>
            <a:ext cx="7603172" cy="707886"/>
          </a:xfrm>
          <a:prstGeom prst="rect">
            <a:avLst/>
          </a:prstGeom>
          <a:noFill/>
          <a:ln>
            <a:noFill/>
          </a:ln>
        </p:spPr>
        <p:txBody>
          <a:bodyPr wrap="none" rtlCol="0">
            <a:spAutoFit/>
          </a:bodyPr>
          <a:lstStyle/>
          <a:p>
            <a:r>
              <a:rPr lang="en-US" sz="2200" dirty="0" smtClean="0">
                <a:solidFill>
                  <a:srgbClr val="002060"/>
                </a:solidFill>
              </a:rPr>
              <a:t>Insight into future events is based on what happened in the past.</a:t>
            </a:r>
          </a:p>
          <a:p>
            <a:r>
              <a:rPr lang="en-US" dirty="0" smtClean="0"/>
              <a:t>                                      Isocrates, 436-338 BC</a:t>
            </a:r>
            <a:endParaRPr lang="en-US" dirty="0"/>
          </a:p>
        </p:txBody>
      </p:sp>
      <p:sp>
        <p:nvSpPr>
          <p:cNvPr id="4" name="Left Brace 3"/>
          <p:cNvSpPr/>
          <p:nvPr/>
        </p:nvSpPr>
        <p:spPr>
          <a:xfrm>
            <a:off x="539552" y="3573017"/>
            <a:ext cx="360040" cy="797034"/>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p:cNvSpPr/>
          <p:nvPr/>
        </p:nvSpPr>
        <p:spPr>
          <a:xfrm>
            <a:off x="8184266" y="3585086"/>
            <a:ext cx="432047" cy="797034"/>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1801080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692696"/>
            <a:ext cx="10153128" cy="1143000"/>
          </a:xfrm>
        </p:spPr>
        <p:txBody>
          <a:bodyPr>
            <a:normAutofit fontScale="90000"/>
          </a:bodyPr>
          <a:lstStyle/>
          <a:p>
            <a:r>
              <a:rPr lang="en-US" sz="3600" dirty="0" smtClean="0">
                <a:solidFill>
                  <a:srgbClr val="002060"/>
                </a:solidFill>
              </a:rPr>
              <a:t>Exploring the Power of Compressive Sensing</a:t>
            </a:r>
            <a:r>
              <a:rPr lang="en-US" dirty="0" smtClean="0"/>
              <a:t/>
            </a:r>
            <a:br>
              <a:rPr lang="en-US" dirty="0" smtClean="0"/>
            </a:br>
            <a:endParaRPr lang="el-GR" dirty="0"/>
          </a:p>
        </p:txBody>
      </p:sp>
      <p:sp>
        <p:nvSpPr>
          <p:cNvPr id="4" name="Rectangle 3"/>
          <p:cNvSpPr/>
          <p:nvPr/>
        </p:nvSpPr>
        <p:spPr>
          <a:xfrm>
            <a:off x="0" y="1628800"/>
            <a:ext cx="8892480" cy="1785104"/>
          </a:xfrm>
          <a:prstGeom prst="rect">
            <a:avLst/>
          </a:prstGeom>
        </p:spPr>
        <p:txBody>
          <a:bodyPr wrap="square">
            <a:spAutoFit/>
          </a:bodyPr>
          <a:lstStyle/>
          <a:p>
            <a:pPr marL="342900" indent="-342900">
              <a:buFont typeface="Arial" pitchFamily="34" charset="0"/>
              <a:buChar char="•"/>
            </a:pPr>
            <a:r>
              <a:rPr lang="en-US" sz="2200" dirty="0" smtClean="0"/>
              <a:t>New transform &amp; measurement bases that are  </a:t>
            </a:r>
            <a:r>
              <a:rPr lang="en-US" sz="2200" b="1" dirty="0" smtClean="0"/>
              <a:t>adaptive</a:t>
            </a:r>
            <a:r>
              <a:rPr lang="en-US" sz="2200" dirty="0" smtClean="0"/>
              <a:t> to the specific characteristics of the RSSI data</a:t>
            </a:r>
          </a:p>
          <a:p>
            <a:pPr marL="342900" indent="-342900">
              <a:buFont typeface="Wingdings"/>
              <a:buChar char="F"/>
            </a:pPr>
            <a:endParaRPr lang="en-US" sz="2200" dirty="0" smtClean="0"/>
          </a:p>
          <a:p>
            <a:pPr marL="342900" indent="-342900">
              <a:buFont typeface="Arial" pitchFamily="34" charset="0"/>
              <a:buChar char="•"/>
            </a:pPr>
            <a:r>
              <a:rPr lang="en-US" sz="2000" dirty="0" smtClean="0">
                <a:sym typeface="Wingdings"/>
              </a:rPr>
              <a:t> </a:t>
            </a:r>
            <a:r>
              <a:rPr lang="en-US" sz="2200" dirty="0" smtClean="0"/>
              <a:t>Exploit  the random nature of the measurement vectors  for  </a:t>
            </a:r>
            <a:r>
              <a:rPr lang="en-US" sz="2200" b="1" dirty="0" smtClean="0"/>
              <a:t>encryption</a:t>
            </a:r>
            <a:r>
              <a:rPr lang="en-US" sz="2200" dirty="0" smtClean="0"/>
              <a:t> </a:t>
            </a:r>
            <a:r>
              <a:rPr lang="en-US" sz="2200" b="1" dirty="0" smtClean="0"/>
              <a:t>without the extra computational cost </a:t>
            </a:r>
            <a:r>
              <a:rPr lang="en-US" sz="2200" dirty="0" smtClean="0"/>
              <a:t>of a separate encryption protocol</a:t>
            </a:r>
          </a:p>
        </p:txBody>
      </p:sp>
      <p:sp>
        <p:nvSpPr>
          <p:cNvPr id="5" name="TextBox 4"/>
          <p:cNvSpPr txBox="1"/>
          <p:nvPr/>
        </p:nvSpPr>
        <p:spPr>
          <a:xfrm>
            <a:off x="467544" y="4941168"/>
            <a:ext cx="8280920" cy="1384995"/>
          </a:xfrm>
          <a:prstGeom prst="rect">
            <a:avLst/>
          </a:prstGeom>
          <a:solidFill>
            <a:schemeClr val="accent3">
              <a:lumMod val="20000"/>
              <a:lumOff val="80000"/>
            </a:schemeClr>
          </a:solidFill>
        </p:spPr>
        <p:txBody>
          <a:bodyPr wrap="square" rtlCol="0">
            <a:spAutoFit/>
          </a:bodyPr>
          <a:lstStyle/>
          <a:p>
            <a:pPr>
              <a:buFont typeface="Arial" pitchFamily="34" charset="0"/>
              <a:buChar char="•"/>
            </a:pPr>
            <a:r>
              <a:rPr lang="en-US" sz="2200" dirty="0" smtClean="0"/>
              <a:t>  Employing various modalities to enhance the accuracy </a:t>
            </a:r>
          </a:p>
          <a:p>
            <a:r>
              <a:rPr lang="en-US" sz="2200" dirty="0" smtClean="0"/>
              <a:t> </a:t>
            </a:r>
          </a:p>
          <a:p>
            <a:pPr>
              <a:buFont typeface="Arial" pitchFamily="34" charset="0"/>
              <a:buChar char="•"/>
            </a:pPr>
            <a:r>
              <a:rPr lang="en-US" sz="2200" dirty="0" smtClean="0"/>
              <a:t> Reconsidering  the problem of cooperative localization … </a:t>
            </a:r>
          </a:p>
          <a:p>
            <a:endParaRPr lang="el-GR" dirty="0"/>
          </a:p>
        </p:txBody>
      </p:sp>
      <p:sp>
        <p:nvSpPr>
          <p:cNvPr id="6" name="Left Brace 5"/>
          <p:cNvSpPr/>
          <p:nvPr/>
        </p:nvSpPr>
        <p:spPr>
          <a:xfrm>
            <a:off x="467544" y="476672"/>
            <a:ext cx="360040" cy="86409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Right Brace 6"/>
          <p:cNvSpPr/>
          <p:nvPr/>
        </p:nvSpPr>
        <p:spPr>
          <a:xfrm>
            <a:off x="8172400" y="476672"/>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Left Brace 8"/>
          <p:cNvSpPr/>
          <p:nvPr/>
        </p:nvSpPr>
        <p:spPr>
          <a:xfrm>
            <a:off x="323528" y="4221088"/>
            <a:ext cx="216024"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Right Brace 9"/>
          <p:cNvSpPr/>
          <p:nvPr/>
        </p:nvSpPr>
        <p:spPr>
          <a:xfrm>
            <a:off x="4283968" y="4221088"/>
            <a:ext cx="216024"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611560" y="4221088"/>
            <a:ext cx="4032448" cy="492443"/>
          </a:xfrm>
          <a:prstGeom prst="rect">
            <a:avLst/>
          </a:prstGeom>
          <a:noFill/>
        </p:spPr>
        <p:txBody>
          <a:bodyPr wrap="square" rtlCol="0">
            <a:spAutoFit/>
          </a:bodyPr>
          <a:lstStyle/>
          <a:p>
            <a:r>
              <a:rPr lang="en-US" sz="2600" dirty="0" smtClean="0">
                <a:solidFill>
                  <a:srgbClr val="002060"/>
                </a:solidFill>
              </a:rPr>
              <a:t>Exploring other directions </a:t>
            </a:r>
            <a:endParaRPr lang="el-GR" sz="2600" dirty="0">
              <a:solidFill>
                <a:srgbClr val="00206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3140968"/>
            <a:ext cx="3922484" cy="769441"/>
          </a:xfrm>
          <a:prstGeom prst="rect">
            <a:avLst/>
          </a:prstGeom>
          <a:noFill/>
        </p:spPr>
        <p:txBody>
          <a:bodyPr wrap="none" rtlCol="0">
            <a:spAutoFit/>
          </a:bodyPr>
          <a:lstStyle/>
          <a:p>
            <a:r>
              <a:rPr lang="en-US" sz="2200" dirty="0" smtClean="0">
                <a:solidFill>
                  <a:srgbClr val="002060"/>
                </a:solidFill>
              </a:rPr>
              <a:t>More  information at </a:t>
            </a:r>
          </a:p>
          <a:p>
            <a:r>
              <a:rPr lang="en-US" sz="2200" dirty="0" smtClean="0">
                <a:solidFill>
                  <a:srgbClr val="002060"/>
                </a:solidFill>
              </a:rPr>
              <a:t> http://www.ics.forth.gr/mobile/</a:t>
            </a:r>
            <a:endParaRPr lang="el-GR" sz="2200" dirty="0">
              <a:solidFill>
                <a:srgbClr val="002060"/>
              </a:solidFill>
            </a:endParaRPr>
          </a:p>
        </p:txBody>
      </p:sp>
      <p:sp>
        <p:nvSpPr>
          <p:cNvPr id="3" name="Left Brace 2"/>
          <p:cNvSpPr/>
          <p:nvPr/>
        </p:nvSpPr>
        <p:spPr>
          <a:xfrm>
            <a:off x="1835696" y="2996952"/>
            <a:ext cx="288032" cy="10801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Right Brace 3"/>
          <p:cNvSpPr/>
          <p:nvPr/>
        </p:nvSpPr>
        <p:spPr>
          <a:xfrm>
            <a:off x="6300192" y="2996952"/>
            <a:ext cx="216024" cy="10081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p:cNvSpPr txBox="1"/>
          <p:nvPr/>
        </p:nvSpPr>
        <p:spPr>
          <a:xfrm>
            <a:off x="4644008" y="5733256"/>
            <a:ext cx="1372940" cy="400110"/>
          </a:xfrm>
          <a:prstGeom prst="rect">
            <a:avLst/>
          </a:prstGeom>
          <a:noFill/>
        </p:spPr>
        <p:txBody>
          <a:bodyPr wrap="none" rtlCol="0">
            <a:spAutoFit/>
          </a:bodyPr>
          <a:lstStyle/>
          <a:p>
            <a:r>
              <a:rPr lang="en-US" sz="2000" b="1" dirty="0" smtClean="0"/>
              <a:t>Thank you!</a:t>
            </a:r>
            <a:endParaRPr lang="el-GR"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65212"/>
            <a:ext cx="9396536" cy="1143000"/>
          </a:xfrm>
        </p:spPr>
        <p:txBody>
          <a:bodyPr>
            <a:normAutofit/>
          </a:bodyPr>
          <a:lstStyle/>
          <a:p>
            <a:r>
              <a:rPr lang="en-US" sz="3200" dirty="0" smtClean="0">
                <a:solidFill>
                  <a:srgbClr val="002060"/>
                </a:solidFill>
              </a:rPr>
              <a:t>Who is afraid of real-life measurements?</a:t>
            </a:r>
            <a:endParaRPr lang="en-US" sz="3200" dirty="0">
              <a:solidFill>
                <a:srgbClr val="002060"/>
              </a:solidFill>
            </a:endParaRPr>
          </a:p>
        </p:txBody>
      </p:sp>
      <p:sp>
        <p:nvSpPr>
          <p:cNvPr id="4" name="Content Placeholder 3"/>
          <p:cNvSpPr>
            <a:spLocks noGrp="1"/>
          </p:cNvSpPr>
          <p:nvPr>
            <p:ph sz="half" idx="1"/>
          </p:nvPr>
        </p:nvSpPr>
        <p:spPr>
          <a:xfrm>
            <a:off x="0" y="1844824"/>
            <a:ext cx="3923928" cy="4525963"/>
          </a:xfrm>
        </p:spPr>
        <p:txBody>
          <a:bodyPr>
            <a:normAutofit fontScale="92500"/>
          </a:bodyPr>
          <a:lstStyle/>
          <a:p>
            <a:pPr marL="0" indent="0">
              <a:buNone/>
            </a:pPr>
            <a:r>
              <a:rPr lang="sv-SE" sz="2200" dirty="0" smtClean="0"/>
              <a:t>At different </a:t>
            </a:r>
            <a:r>
              <a:rPr lang="sv-SE" sz="2200" dirty="0" err="1" smtClean="0"/>
              <a:t>premises</a:t>
            </a:r>
            <a:r>
              <a:rPr lang="sv-SE" sz="2200" dirty="0"/>
              <a:t>:</a:t>
            </a:r>
            <a:endParaRPr lang="sv-SE" sz="2200" dirty="0" smtClean="0"/>
          </a:p>
          <a:p>
            <a:r>
              <a:rPr lang="sv-SE" sz="2200" b="1" dirty="0" smtClean="0"/>
              <a:t>FORTH</a:t>
            </a:r>
            <a:r>
              <a:rPr lang="sv-SE" sz="2200" dirty="0" smtClean="0"/>
              <a:t>: 7m x 12m</a:t>
            </a:r>
          </a:p>
          <a:p>
            <a:pPr marL="0" indent="0">
              <a:buNone/>
            </a:pPr>
            <a:r>
              <a:rPr lang="sv-SE" sz="2200" dirty="0"/>
              <a:t> </a:t>
            </a:r>
            <a:r>
              <a:rPr lang="sv-SE" sz="2200" dirty="0" smtClean="0"/>
              <a:t>    10 APs (~ 5.4 on </a:t>
            </a:r>
            <a:r>
              <a:rPr lang="sv-SE" sz="2200" dirty="0" err="1" smtClean="0"/>
              <a:t>average</a:t>
            </a:r>
            <a:r>
              <a:rPr lang="sv-SE" sz="2200" dirty="0" smtClean="0"/>
              <a:t> @ cell)  </a:t>
            </a:r>
          </a:p>
          <a:p>
            <a:pPr marL="0" indent="0">
              <a:buNone/>
            </a:pPr>
            <a:r>
              <a:rPr lang="sv-SE" sz="2200" dirty="0"/>
              <a:t> </a:t>
            </a:r>
            <a:r>
              <a:rPr lang="sv-SE" sz="2200" dirty="0" smtClean="0"/>
              <a:t>    cell </a:t>
            </a:r>
            <a:r>
              <a:rPr lang="sv-SE" sz="2200" dirty="0" err="1" smtClean="0"/>
              <a:t>size</a:t>
            </a:r>
            <a:r>
              <a:rPr lang="sv-SE" sz="2200" dirty="0" smtClean="0"/>
              <a:t> 55cm x 55cm</a:t>
            </a:r>
          </a:p>
          <a:p>
            <a:r>
              <a:rPr lang="sv-SE" sz="2200" b="1" dirty="0" err="1" smtClean="0"/>
              <a:t>Aquarium</a:t>
            </a:r>
            <a:r>
              <a:rPr lang="sv-SE" sz="2200" dirty="0" smtClean="0"/>
              <a:t>: 1760m</a:t>
            </a:r>
            <a:r>
              <a:rPr lang="sv-SE" sz="2200" baseline="30000" dirty="0" smtClean="0"/>
              <a:t>2</a:t>
            </a:r>
            <a:r>
              <a:rPr lang="sv-SE" sz="2200" dirty="0" smtClean="0"/>
              <a:t>,  40 tanks</a:t>
            </a:r>
          </a:p>
          <a:p>
            <a:pPr marL="0" indent="0">
              <a:buNone/>
            </a:pPr>
            <a:r>
              <a:rPr lang="sv-SE" sz="2200" dirty="0" smtClean="0"/>
              <a:t>      7 APs (~ 3.4 on </a:t>
            </a:r>
            <a:r>
              <a:rPr lang="sv-SE" sz="2200" dirty="0" err="1" smtClean="0"/>
              <a:t>average</a:t>
            </a:r>
            <a:r>
              <a:rPr lang="sv-SE" sz="2200" dirty="0" smtClean="0"/>
              <a:t> @ cell)</a:t>
            </a:r>
          </a:p>
          <a:p>
            <a:pPr marL="0" indent="0">
              <a:buNone/>
            </a:pPr>
            <a:r>
              <a:rPr lang="sv-SE" sz="2200" dirty="0" smtClean="0"/>
              <a:t>       cell </a:t>
            </a:r>
            <a:r>
              <a:rPr lang="sv-SE" sz="2200" dirty="0" err="1" smtClean="0"/>
              <a:t>size</a:t>
            </a:r>
            <a:r>
              <a:rPr lang="sv-SE" sz="2200" dirty="0" smtClean="0"/>
              <a:t> 1m x 1m </a:t>
            </a:r>
          </a:p>
          <a:p>
            <a:pPr marL="0" indent="0">
              <a:buNone/>
            </a:pPr>
            <a:endParaRPr lang="sv-SE" sz="2200" dirty="0" smtClean="0"/>
          </a:p>
          <a:p>
            <a:pPr marL="0" indent="0">
              <a:buNone/>
            </a:pPr>
            <a:r>
              <a:rPr lang="sv-SE" sz="2200" dirty="0" smtClean="0"/>
              <a:t>Under different </a:t>
            </a:r>
            <a:r>
              <a:rPr lang="sv-SE" sz="2200" dirty="0" err="1" smtClean="0"/>
              <a:t>conditions</a:t>
            </a:r>
            <a:r>
              <a:rPr lang="sv-SE" sz="2200" dirty="0" smtClean="0"/>
              <a:t>:</a:t>
            </a:r>
          </a:p>
          <a:p>
            <a:r>
              <a:rPr lang="sv-SE" sz="2200" b="1" dirty="0" smtClean="0"/>
              <a:t>Presence </a:t>
            </a:r>
            <a:r>
              <a:rPr lang="sv-SE" sz="2200" b="1" dirty="0" err="1" smtClean="0"/>
              <a:t>of</a:t>
            </a:r>
            <a:r>
              <a:rPr lang="sv-SE" sz="2200" b="1" dirty="0" smtClean="0"/>
              <a:t> </a:t>
            </a:r>
            <a:r>
              <a:rPr lang="sv-SE" sz="2200" b="1" dirty="0" err="1" smtClean="0"/>
              <a:t>people</a:t>
            </a:r>
            <a:r>
              <a:rPr lang="sv-SE" sz="2200" b="1" dirty="0" smtClean="0"/>
              <a:t> or visitors </a:t>
            </a:r>
          </a:p>
          <a:p>
            <a:pPr marL="0" indent="0">
              <a:buNone/>
            </a:pPr>
            <a:r>
              <a:rPr lang="sv-SE" sz="2200" dirty="0"/>
              <a:t> </a:t>
            </a:r>
            <a:r>
              <a:rPr lang="sv-SE" sz="2200" dirty="0" smtClean="0"/>
              <a:t>     </a:t>
            </a:r>
            <a:r>
              <a:rPr lang="sv-SE" sz="2200" dirty="0" err="1" smtClean="0"/>
              <a:t>relatively</a:t>
            </a:r>
            <a:r>
              <a:rPr lang="sv-SE" sz="2200" dirty="0" smtClean="0"/>
              <a:t> </a:t>
            </a:r>
            <a:r>
              <a:rPr lang="sv-SE" sz="2200" b="1" dirty="0" err="1" smtClean="0">
                <a:solidFill>
                  <a:schemeClr val="accent3">
                    <a:lumMod val="75000"/>
                  </a:schemeClr>
                </a:solidFill>
              </a:rPr>
              <a:t>quiet</a:t>
            </a:r>
            <a:r>
              <a:rPr lang="sv-SE" sz="2200" dirty="0" smtClean="0"/>
              <a:t> vs.  </a:t>
            </a:r>
            <a:r>
              <a:rPr lang="sv-SE" sz="2200" b="1" dirty="0" err="1">
                <a:solidFill>
                  <a:schemeClr val="accent6">
                    <a:lumMod val="75000"/>
                  </a:schemeClr>
                </a:solidFill>
              </a:rPr>
              <a:t>b</a:t>
            </a:r>
            <a:r>
              <a:rPr lang="sv-SE" sz="2200" b="1" dirty="0" err="1" smtClean="0">
                <a:solidFill>
                  <a:schemeClr val="accent6">
                    <a:lumMod val="75000"/>
                  </a:schemeClr>
                </a:solidFill>
              </a:rPr>
              <a:t>usy</a:t>
            </a:r>
            <a:r>
              <a:rPr lang="sv-SE" sz="2200" b="1" dirty="0" smtClean="0">
                <a:solidFill>
                  <a:schemeClr val="accent6">
                    <a:lumMod val="75000"/>
                  </a:schemeClr>
                </a:solidFill>
              </a:rPr>
              <a:t> </a:t>
            </a:r>
            <a:r>
              <a:rPr lang="sv-SE" sz="2200" dirty="0" smtClean="0"/>
              <a:t>periods</a:t>
            </a:r>
          </a:p>
          <a:p>
            <a:r>
              <a:rPr lang="sv-SE" sz="2200" b="1" dirty="0" err="1"/>
              <a:t>T</a:t>
            </a:r>
            <a:r>
              <a:rPr lang="sv-SE" sz="2200" b="1" dirty="0" err="1" smtClean="0"/>
              <a:t>opological</a:t>
            </a:r>
            <a:r>
              <a:rPr lang="sv-SE" sz="2200" b="1" dirty="0" smtClean="0"/>
              <a:t> layout </a:t>
            </a:r>
            <a:endParaRPr lang="en-US" sz="2200" b="1" dirty="0"/>
          </a:p>
        </p:txBody>
      </p:sp>
      <p:graphicFrame>
        <p:nvGraphicFramePr>
          <p:cNvPr id="3" name="Table 2"/>
          <p:cNvGraphicFramePr>
            <a:graphicFrameLocks noGrp="1"/>
          </p:cNvGraphicFramePr>
          <p:nvPr>
            <p:extLst>
              <p:ext uri="{D42A27DB-BD31-4B8C-83A1-F6EECF244321}">
                <p14:modId xmlns:p14="http://schemas.microsoft.com/office/powerpoint/2010/main" xmlns="" val="4003807876"/>
              </p:ext>
            </p:extLst>
          </p:nvPr>
        </p:nvGraphicFramePr>
        <p:xfrm>
          <a:off x="4139952" y="3501008"/>
          <a:ext cx="4921897" cy="1112520"/>
        </p:xfrm>
        <a:graphic>
          <a:graphicData uri="http://schemas.openxmlformats.org/drawingml/2006/table">
            <a:tbl>
              <a:tblPr firstRow="1" bandRow="1">
                <a:tableStyleId>{5C22544A-7EE6-4342-B048-85BDC9FD1C3A}</a:tableStyleId>
              </a:tblPr>
              <a:tblGrid>
                <a:gridCol w="1451991"/>
                <a:gridCol w="720080"/>
                <a:gridCol w="1008112"/>
                <a:gridCol w="870857"/>
                <a:gridCol w="870857"/>
              </a:tblGrid>
              <a:tr h="370840">
                <a:tc>
                  <a:txBody>
                    <a:bodyPr/>
                    <a:lstStyle/>
                    <a:p>
                      <a:r>
                        <a:rPr lang="en-US" dirty="0" smtClean="0"/>
                        <a:t>Premise</a:t>
                      </a:r>
                      <a:endParaRPr lang="en-US" dirty="0"/>
                    </a:p>
                  </a:txBody>
                  <a:tcPr/>
                </a:tc>
                <a:tc>
                  <a:txBody>
                    <a:bodyPr/>
                    <a:lstStyle/>
                    <a:p>
                      <a:r>
                        <a:rPr lang="en-US" dirty="0" err="1" smtClean="0">
                          <a:solidFill>
                            <a:schemeClr val="tx1"/>
                          </a:solidFill>
                        </a:rPr>
                        <a:t>MvG</a:t>
                      </a:r>
                      <a:endParaRPr lang="en-US" dirty="0">
                        <a:solidFill>
                          <a:schemeClr val="tx1"/>
                        </a:solidFill>
                      </a:endParaRPr>
                    </a:p>
                  </a:txBody>
                  <a:tcPr>
                    <a:solidFill>
                      <a:schemeClr val="accent3">
                        <a:lumMod val="40000"/>
                        <a:lumOff val="60000"/>
                      </a:schemeClr>
                    </a:solidFill>
                  </a:tcPr>
                </a:tc>
                <a:tc>
                  <a:txBody>
                    <a:bodyPr/>
                    <a:lstStyle/>
                    <a:p>
                      <a:r>
                        <a:rPr lang="en-US" dirty="0" smtClean="0">
                          <a:solidFill>
                            <a:schemeClr val="tx1"/>
                          </a:solidFill>
                        </a:rPr>
                        <a:t>OMP</a:t>
                      </a:r>
                      <a:endParaRPr lang="en-US" dirty="0">
                        <a:solidFill>
                          <a:schemeClr val="tx1"/>
                        </a:solidFill>
                      </a:endParaRPr>
                    </a:p>
                  </a:txBody>
                  <a:tcPr>
                    <a:solidFill>
                      <a:schemeClr val="accent3">
                        <a:lumMod val="40000"/>
                        <a:lumOff val="60000"/>
                      </a:schemeClr>
                    </a:solidFill>
                  </a:tcPr>
                </a:tc>
                <a:tc>
                  <a:txBody>
                    <a:bodyPr/>
                    <a:lstStyle/>
                    <a:p>
                      <a:r>
                        <a:rPr lang="en-US" dirty="0" err="1" smtClean="0">
                          <a:solidFill>
                            <a:schemeClr val="tx1"/>
                          </a:solidFill>
                        </a:rPr>
                        <a:t>MvG</a:t>
                      </a:r>
                      <a:endParaRPr lang="en-US" dirty="0">
                        <a:solidFill>
                          <a:schemeClr val="tx1"/>
                        </a:solidFill>
                      </a:endParaRPr>
                    </a:p>
                  </a:txBody>
                  <a:tcPr>
                    <a:solidFill>
                      <a:schemeClr val="accent6">
                        <a:lumMod val="60000"/>
                        <a:lumOff val="40000"/>
                      </a:schemeClr>
                    </a:solidFill>
                  </a:tcPr>
                </a:tc>
                <a:tc>
                  <a:txBody>
                    <a:bodyPr/>
                    <a:lstStyle/>
                    <a:p>
                      <a:r>
                        <a:rPr lang="en-US" dirty="0" smtClean="0">
                          <a:solidFill>
                            <a:schemeClr val="tx1"/>
                          </a:solidFill>
                        </a:rPr>
                        <a:t>OMP</a:t>
                      </a:r>
                      <a:endParaRPr lang="en-US" dirty="0">
                        <a:solidFill>
                          <a:schemeClr val="tx1"/>
                        </a:solidFill>
                      </a:endParaRPr>
                    </a:p>
                  </a:txBody>
                  <a:tcPr>
                    <a:solidFill>
                      <a:schemeClr val="accent6">
                        <a:lumMod val="60000"/>
                        <a:lumOff val="40000"/>
                      </a:schemeClr>
                    </a:solidFill>
                  </a:tcPr>
                </a:tc>
              </a:tr>
              <a:tr h="370840">
                <a:tc>
                  <a:txBody>
                    <a:bodyPr/>
                    <a:lstStyle/>
                    <a:p>
                      <a:r>
                        <a:rPr lang="en-US" dirty="0" smtClean="0"/>
                        <a:t>FORTH</a:t>
                      </a:r>
                      <a:endParaRPr lang="en-US" dirty="0"/>
                    </a:p>
                  </a:txBody>
                  <a:tcPr/>
                </a:tc>
                <a:tc>
                  <a:txBody>
                    <a:bodyPr/>
                    <a:lstStyle/>
                    <a:p>
                      <a:r>
                        <a:rPr lang="en-US" dirty="0" smtClean="0"/>
                        <a:t>1.09</a:t>
                      </a:r>
                      <a:endParaRPr lang="en-US" dirty="0"/>
                    </a:p>
                  </a:txBody>
                  <a:tcPr>
                    <a:solidFill>
                      <a:schemeClr val="accent3">
                        <a:lumMod val="40000"/>
                        <a:lumOff val="60000"/>
                      </a:schemeClr>
                    </a:solidFill>
                  </a:tcPr>
                </a:tc>
                <a:tc>
                  <a:txBody>
                    <a:bodyPr/>
                    <a:lstStyle/>
                    <a:p>
                      <a:r>
                        <a:rPr lang="en-US" dirty="0" smtClean="0"/>
                        <a:t>1.08</a:t>
                      </a:r>
                      <a:endParaRPr lang="en-US" dirty="0"/>
                    </a:p>
                  </a:txBody>
                  <a:tcPr>
                    <a:solidFill>
                      <a:schemeClr val="accent3">
                        <a:lumMod val="40000"/>
                        <a:lumOff val="60000"/>
                      </a:schemeClr>
                    </a:solidFill>
                  </a:tcPr>
                </a:tc>
                <a:tc>
                  <a:txBody>
                    <a:bodyPr/>
                    <a:lstStyle/>
                    <a:p>
                      <a:r>
                        <a:rPr lang="en-US" dirty="0" smtClean="0"/>
                        <a:t>1.10</a:t>
                      </a:r>
                      <a:endParaRPr lang="en-US" dirty="0"/>
                    </a:p>
                  </a:txBody>
                  <a:tcPr>
                    <a:solidFill>
                      <a:schemeClr val="accent6">
                        <a:lumMod val="60000"/>
                        <a:lumOff val="40000"/>
                      </a:schemeClr>
                    </a:solidFill>
                  </a:tcPr>
                </a:tc>
                <a:tc>
                  <a:txBody>
                    <a:bodyPr/>
                    <a:lstStyle/>
                    <a:p>
                      <a:r>
                        <a:rPr lang="en-US" dirty="0" smtClean="0"/>
                        <a:t>1.08</a:t>
                      </a:r>
                      <a:endParaRPr lang="en-US" dirty="0"/>
                    </a:p>
                  </a:txBody>
                  <a:tcPr>
                    <a:solidFill>
                      <a:schemeClr val="accent6">
                        <a:lumMod val="60000"/>
                        <a:lumOff val="40000"/>
                      </a:schemeClr>
                    </a:solidFill>
                  </a:tcPr>
                </a:tc>
              </a:tr>
              <a:tr h="370840">
                <a:tc>
                  <a:txBody>
                    <a:bodyPr/>
                    <a:lstStyle/>
                    <a:p>
                      <a:r>
                        <a:rPr lang="en-US" dirty="0" smtClean="0"/>
                        <a:t>Aquarium</a:t>
                      </a:r>
                      <a:endParaRPr lang="en-US" dirty="0"/>
                    </a:p>
                  </a:txBody>
                  <a:tcPr/>
                </a:tc>
                <a:tc>
                  <a:txBody>
                    <a:bodyPr/>
                    <a:lstStyle/>
                    <a:p>
                      <a:r>
                        <a:rPr lang="en-US" dirty="0" smtClean="0"/>
                        <a:t>1.48</a:t>
                      </a:r>
                      <a:endParaRPr lang="en-US" dirty="0"/>
                    </a:p>
                  </a:txBody>
                  <a:tcPr>
                    <a:solidFill>
                      <a:schemeClr val="accent3">
                        <a:lumMod val="40000"/>
                        <a:lumOff val="60000"/>
                      </a:schemeClr>
                    </a:solidFill>
                  </a:tcPr>
                </a:tc>
                <a:tc>
                  <a:txBody>
                    <a:bodyPr/>
                    <a:lstStyle/>
                    <a:p>
                      <a:r>
                        <a:rPr lang="en-US" dirty="0" smtClean="0"/>
                        <a:t>1.09</a:t>
                      </a:r>
                      <a:endParaRPr lang="en-US" dirty="0"/>
                    </a:p>
                  </a:txBody>
                  <a:tcPr>
                    <a:solidFill>
                      <a:schemeClr val="accent3">
                        <a:lumMod val="40000"/>
                        <a:lumOff val="60000"/>
                      </a:schemeClr>
                    </a:solidFill>
                  </a:tcPr>
                </a:tc>
                <a:tc>
                  <a:txBody>
                    <a:bodyPr/>
                    <a:lstStyle/>
                    <a:p>
                      <a:r>
                        <a:rPr lang="en-US" dirty="0" smtClean="0"/>
                        <a:t>4.15</a:t>
                      </a:r>
                      <a:endParaRPr lang="en-US" dirty="0"/>
                    </a:p>
                  </a:txBody>
                  <a:tcPr>
                    <a:solidFill>
                      <a:schemeClr val="accent6">
                        <a:lumMod val="60000"/>
                        <a:lumOff val="40000"/>
                      </a:schemeClr>
                    </a:solidFill>
                  </a:tcPr>
                </a:tc>
                <a:tc>
                  <a:txBody>
                    <a:bodyPr/>
                    <a:lstStyle/>
                    <a:p>
                      <a:r>
                        <a:rPr lang="en-US" dirty="0" smtClean="0"/>
                        <a:t>3.59</a:t>
                      </a:r>
                      <a:endParaRPr lang="en-US" dirty="0"/>
                    </a:p>
                  </a:txBody>
                  <a:tcPr>
                    <a:solidFill>
                      <a:schemeClr val="accent6">
                        <a:lumMod val="60000"/>
                        <a:lumOff val="40000"/>
                      </a:schemeClr>
                    </a:solidFill>
                  </a:tcPr>
                </a:tc>
              </a:tr>
            </a:tbl>
          </a:graphicData>
        </a:graphic>
      </p:graphicFrame>
      <p:sp>
        <p:nvSpPr>
          <p:cNvPr id="6" name="TextBox 5"/>
          <p:cNvSpPr txBox="1"/>
          <p:nvPr/>
        </p:nvSpPr>
        <p:spPr>
          <a:xfrm>
            <a:off x="5796136" y="3152752"/>
            <a:ext cx="1365054" cy="369332"/>
          </a:xfrm>
          <a:prstGeom prst="rect">
            <a:avLst/>
          </a:prstGeom>
          <a:noFill/>
        </p:spPr>
        <p:txBody>
          <a:bodyPr wrap="none" rtlCol="0">
            <a:spAutoFit/>
          </a:bodyPr>
          <a:lstStyle/>
          <a:p>
            <a:r>
              <a:rPr lang="en-US" dirty="0" smtClean="0">
                <a:solidFill>
                  <a:srgbClr val="00B050"/>
                </a:solidFill>
              </a:rPr>
              <a:t>Quiet Period</a:t>
            </a:r>
            <a:endParaRPr lang="en-US" dirty="0">
              <a:solidFill>
                <a:srgbClr val="00B050"/>
              </a:solidFill>
            </a:endParaRPr>
          </a:p>
        </p:txBody>
      </p:sp>
      <p:sp>
        <p:nvSpPr>
          <p:cNvPr id="7" name="TextBox 6"/>
          <p:cNvSpPr txBox="1"/>
          <p:nvPr/>
        </p:nvSpPr>
        <p:spPr>
          <a:xfrm>
            <a:off x="7596336" y="3172326"/>
            <a:ext cx="1280351" cy="369332"/>
          </a:xfrm>
          <a:prstGeom prst="rect">
            <a:avLst/>
          </a:prstGeom>
          <a:noFill/>
        </p:spPr>
        <p:txBody>
          <a:bodyPr wrap="none" rtlCol="0">
            <a:spAutoFit/>
          </a:bodyPr>
          <a:lstStyle/>
          <a:p>
            <a:r>
              <a:rPr lang="en-US" dirty="0" smtClean="0">
                <a:solidFill>
                  <a:schemeClr val="accent6">
                    <a:lumMod val="75000"/>
                  </a:schemeClr>
                </a:solidFill>
              </a:rPr>
              <a:t>Busy Period</a:t>
            </a:r>
            <a:endParaRPr lang="en-US" dirty="0">
              <a:solidFill>
                <a:schemeClr val="accent6">
                  <a:lumMod val="75000"/>
                </a:schemeClr>
              </a:solidFill>
            </a:endParaRPr>
          </a:p>
        </p:txBody>
      </p:sp>
      <p:grpSp>
        <p:nvGrpSpPr>
          <p:cNvPr id="11" name="Group 10"/>
          <p:cNvGrpSpPr/>
          <p:nvPr/>
        </p:nvGrpSpPr>
        <p:grpSpPr>
          <a:xfrm>
            <a:off x="899592" y="332656"/>
            <a:ext cx="7310638" cy="936104"/>
            <a:chOff x="861762" y="404664"/>
            <a:chExt cx="7310638" cy="936104"/>
          </a:xfrm>
        </p:grpSpPr>
        <p:sp>
          <p:nvSpPr>
            <p:cNvPr id="8" name="Left Brace 7"/>
            <p:cNvSpPr/>
            <p:nvPr/>
          </p:nvSpPr>
          <p:spPr>
            <a:xfrm>
              <a:off x="861762" y="404664"/>
              <a:ext cx="360040" cy="7920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7892265" y="476672"/>
              <a:ext cx="280135"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xmlns="" val="3678944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dirty="0"/>
              <a:t>Lessons </a:t>
            </a:r>
            <a:r>
              <a:rPr lang="en-US" sz="3200" dirty="0" smtClean="0"/>
              <a:t>Learned; </a:t>
            </a:r>
            <a:br>
              <a:rPr lang="en-US" sz="3200" dirty="0" smtClean="0"/>
            </a:br>
            <a:r>
              <a:rPr lang="en-US" sz="3200" dirty="0" smtClean="0"/>
              <a:t>How the estimations per AP are used</a:t>
            </a:r>
            <a:endParaRPr lang="en-US" sz="3200" dirty="0"/>
          </a:p>
        </p:txBody>
      </p:sp>
      <p:sp>
        <p:nvSpPr>
          <p:cNvPr id="3" name="Content Placeholder 2"/>
          <p:cNvSpPr>
            <a:spLocks noGrp="1"/>
          </p:cNvSpPr>
          <p:nvPr>
            <p:ph idx="1"/>
          </p:nvPr>
        </p:nvSpPr>
        <p:spPr>
          <a:xfrm>
            <a:off x="0" y="1600200"/>
            <a:ext cx="9108504" cy="4525963"/>
          </a:xfrm>
        </p:spPr>
        <p:txBody>
          <a:bodyPr>
            <a:normAutofit fontScale="92500" lnSpcReduction="20000"/>
          </a:bodyPr>
          <a:lstStyle/>
          <a:p>
            <a:r>
              <a:rPr lang="en-US" sz="2400" dirty="0" smtClean="0"/>
              <a:t>CS-based approach is carried out for each AP separately, using the compressed RSSI measurements, and the final estimate is given by the centroid of the individual estimated positions</a:t>
            </a:r>
          </a:p>
          <a:p>
            <a:r>
              <a:rPr lang="en-US" sz="2400" dirty="0" smtClean="0"/>
              <a:t>The confidence interval, percentiles, and empirical distributions perform an averaging over all APs of the values of the corresponding distance function before the final location estimation</a:t>
            </a:r>
          </a:p>
          <a:p>
            <a:r>
              <a:rPr lang="en-US" sz="2400" dirty="0" smtClean="0"/>
              <a:t>E.g., in the case of empirical distribution:</a:t>
            </a:r>
          </a:p>
          <a:p>
            <a:pPr marL="0" indent="0">
              <a:buNone/>
            </a:pPr>
            <a:r>
              <a:rPr lang="en-US" sz="2400" dirty="0"/>
              <a:t> </a:t>
            </a:r>
            <a:r>
              <a:rPr lang="en-US" sz="2400" dirty="0" smtClean="0"/>
              <a:t>   Each cell is assigned a weight which corresponds to the average KLD of each AP (at that cell) from the runtime measurements collected at the unknown position from the same AP.</a:t>
            </a:r>
          </a:p>
          <a:p>
            <a:pPr marL="0" indent="0">
              <a:buNone/>
            </a:pPr>
            <a:r>
              <a:rPr lang="en-US" sz="2400" dirty="0" smtClean="0"/>
              <a:t>Two cells with different KLD values between the individual APs may be reported erroneously to be close to each other after taking the average KLD, since the average operator eliminates the distinct contribution of each separate AP</a:t>
            </a:r>
            <a:endParaRPr lang="en-US" sz="2400" dirty="0"/>
          </a:p>
        </p:txBody>
      </p:sp>
    </p:spTree>
    <p:extLst>
      <p:ext uri="{BB962C8B-B14F-4D97-AF65-F5344CB8AC3E}">
        <p14:creationId xmlns:p14="http://schemas.microsoft.com/office/powerpoint/2010/main" xmlns="" val="17488598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686800" cy="4525963"/>
          </a:xfrm>
        </p:spPr>
        <p:txBody>
          <a:bodyPr/>
          <a:lstStyle/>
          <a:p>
            <a:r>
              <a:rPr lang="en-GB" sz="2600" dirty="0" smtClean="0"/>
              <a:t>Mean sub-vectors                  and covariance sub-matrices                    	          are extracted according to</a:t>
            </a:r>
          </a:p>
          <a:p>
            <a:r>
              <a:rPr lang="en-GB" sz="2600" dirty="0" smtClean="0">
                <a:solidFill>
                  <a:schemeClr val="tx2">
                    <a:lumMod val="50000"/>
                  </a:schemeClr>
                </a:solidFill>
              </a:rPr>
              <a:t>Multivariate Gaussian density function:   </a:t>
            </a:r>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endParaRPr lang="en-GB" sz="200" dirty="0" smtClean="0"/>
          </a:p>
          <a:p>
            <a:r>
              <a:rPr lang="en-GB" sz="2600" dirty="0" smtClean="0">
                <a:solidFill>
                  <a:schemeClr val="tx2">
                    <a:lumMod val="50000"/>
                  </a:schemeClr>
                </a:solidFill>
              </a:rPr>
              <a:t>KLD between runtime and training of the </a:t>
            </a:r>
            <a:r>
              <a:rPr lang="en-GB" sz="2600" i="1" dirty="0" err="1" smtClean="0">
                <a:solidFill>
                  <a:schemeClr val="tx2">
                    <a:lumMod val="50000"/>
                  </a:schemeClr>
                </a:solidFill>
                <a:latin typeface="Times New Roman" pitchFamily="18" charset="0"/>
                <a:cs typeface="Times New Roman" pitchFamily="18" charset="0"/>
              </a:rPr>
              <a:t>i</a:t>
            </a:r>
            <a:r>
              <a:rPr lang="en-GB" sz="2600" baseline="30000" dirty="0" err="1" smtClean="0">
                <a:solidFill>
                  <a:schemeClr val="tx2">
                    <a:lumMod val="50000"/>
                  </a:schemeClr>
                </a:solidFill>
              </a:rPr>
              <a:t>th</a:t>
            </a:r>
            <a:r>
              <a:rPr lang="en-GB" sz="2600" dirty="0" smtClean="0">
                <a:solidFill>
                  <a:schemeClr val="tx2">
                    <a:lumMod val="50000"/>
                  </a:schemeClr>
                </a:solidFill>
              </a:rPr>
              <a:t> cell:</a:t>
            </a:r>
          </a:p>
          <a:p>
            <a:endParaRPr lang="en-GB" sz="2600" dirty="0"/>
          </a:p>
        </p:txBody>
      </p:sp>
      <p:pic>
        <p:nvPicPr>
          <p:cNvPr id="7" name="Picture 6" descr="9.bmp"/>
          <p:cNvPicPr>
            <a:picLocks noChangeAspect="1"/>
          </p:cNvPicPr>
          <p:nvPr/>
        </p:nvPicPr>
        <p:blipFill>
          <a:blip r:embed="rId2" cstate="print"/>
          <a:stretch>
            <a:fillRect/>
          </a:stretch>
        </p:blipFill>
        <p:spPr>
          <a:xfrm>
            <a:off x="933449" y="2636912"/>
            <a:ext cx="7362825" cy="73342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2" name="Title 1"/>
          <p:cNvSpPr>
            <a:spLocks noGrp="1"/>
          </p:cNvSpPr>
          <p:nvPr>
            <p:ph type="title"/>
          </p:nvPr>
        </p:nvSpPr>
        <p:spPr>
          <a:xfrm>
            <a:off x="-252536" y="0"/>
            <a:ext cx="9793088" cy="980728"/>
          </a:xfrm>
        </p:spPr>
        <p:txBody>
          <a:bodyPr>
            <a:normAutofit/>
          </a:bodyPr>
          <a:lstStyle/>
          <a:p>
            <a:r>
              <a:rPr lang="en-GB" sz="3200" dirty="0" smtClean="0"/>
              <a:t>Fingerprinting based on Multivariate Gaussian (</a:t>
            </a:r>
            <a:r>
              <a:rPr lang="en-GB" sz="3200" dirty="0" err="1" smtClean="0"/>
              <a:t>cnt’d</a:t>
            </a:r>
            <a:r>
              <a:rPr lang="en-GB" sz="3200" dirty="0" smtClean="0"/>
              <a:t>)</a:t>
            </a:r>
            <a:endParaRPr lang="en-GB" sz="3200" dirty="0"/>
          </a:p>
        </p:txBody>
      </p:sp>
      <p:pic>
        <p:nvPicPr>
          <p:cNvPr id="4" name="Picture 3" descr="7.bmp"/>
          <p:cNvPicPr>
            <a:picLocks noChangeAspect="1"/>
          </p:cNvPicPr>
          <p:nvPr/>
        </p:nvPicPr>
        <p:blipFill>
          <a:blip r:embed="rId3" cstate="print"/>
          <a:stretch>
            <a:fillRect/>
          </a:stretch>
        </p:blipFill>
        <p:spPr>
          <a:xfrm>
            <a:off x="3203848" y="1196752"/>
            <a:ext cx="1113170" cy="423595"/>
          </a:xfrm>
          <a:prstGeom prst="rect">
            <a:avLst/>
          </a:prstGeom>
        </p:spPr>
      </p:pic>
      <p:pic>
        <p:nvPicPr>
          <p:cNvPr id="5" name="Picture 4" descr="8.bmp"/>
          <p:cNvPicPr>
            <a:picLocks noChangeAspect="1"/>
          </p:cNvPicPr>
          <p:nvPr/>
        </p:nvPicPr>
        <p:blipFill>
          <a:blip r:embed="rId4" cstate="print"/>
          <a:stretch>
            <a:fillRect/>
          </a:stretch>
        </p:blipFill>
        <p:spPr>
          <a:xfrm>
            <a:off x="539552" y="1628800"/>
            <a:ext cx="1359446" cy="432048"/>
          </a:xfrm>
          <a:prstGeom prst="rect">
            <a:avLst/>
          </a:prstGeom>
        </p:spPr>
      </p:pic>
      <p:pic>
        <p:nvPicPr>
          <p:cNvPr id="6" name="Picture 5" descr="6.bmp"/>
          <p:cNvPicPr>
            <a:picLocks noChangeAspect="1"/>
          </p:cNvPicPr>
          <p:nvPr/>
        </p:nvPicPr>
        <p:blipFill>
          <a:blip r:embed="rId5" cstate="print"/>
          <a:stretch>
            <a:fillRect/>
          </a:stretch>
        </p:blipFill>
        <p:spPr>
          <a:xfrm>
            <a:off x="5796136" y="1628800"/>
            <a:ext cx="541808" cy="463001"/>
          </a:xfrm>
          <a:prstGeom prst="rect">
            <a:avLst/>
          </a:prstGeom>
        </p:spPr>
      </p:pic>
      <p:pic>
        <p:nvPicPr>
          <p:cNvPr id="8" name="Picture 7" descr="10.bmp"/>
          <p:cNvPicPr>
            <a:picLocks noChangeAspect="1"/>
          </p:cNvPicPr>
          <p:nvPr/>
        </p:nvPicPr>
        <p:blipFill>
          <a:blip r:embed="rId6" cstate="print"/>
          <a:stretch>
            <a:fillRect/>
          </a:stretch>
        </p:blipFill>
        <p:spPr>
          <a:xfrm>
            <a:off x="771525" y="4432300"/>
            <a:ext cx="7686675" cy="1619250"/>
          </a:xfrm>
          <a:prstGeom prst="rect">
            <a:avLst/>
          </a:prstGeom>
          <a:ln>
            <a:noFill/>
          </a:ln>
          <a:effectLst>
            <a:glow rad="63500">
              <a:schemeClr val="accent2">
                <a:satMod val="175000"/>
                <a:alpha val="40000"/>
              </a:schemeClr>
            </a:glow>
            <a:outerShdw blurRad="50800" dist="38100" dir="2700000" algn="tl" rotWithShape="0">
              <a:prstClr val="black">
                <a:alpha val="40000"/>
              </a:prstClr>
            </a:outerShdw>
          </a:effectLst>
        </p:spPr>
      </p:pic>
      <p:sp>
        <p:nvSpPr>
          <p:cNvPr id="10" name="9 - TextBox"/>
          <p:cNvSpPr txBox="1"/>
          <p:nvPr/>
        </p:nvSpPr>
        <p:spPr>
          <a:xfrm>
            <a:off x="1066800" y="5029200"/>
            <a:ext cx="71628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GB" sz="2400" dirty="0" smtClean="0">
                <a:solidFill>
                  <a:schemeClr val="bg1"/>
                </a:solidFill>
              </a:rPr>
              <a:t>Estimated position: cell with </a:t>
            </a:r>
            <a:r>
              <a:rPr lang="en-GB" sz="2400" i="1" dirty="0" smtClean="0">
                <a:solidFill>
                  <a:schemeClr val="bg1"/>
                </a:solidFill>
              </a:rPr>
              <a:t>minimum KLD</a:t>
            </a:r>
            <a:endParaRPr lang="en-US" sz="2400"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6" end="26"/>
                                            </p:txEl>
                                          </p:spTgt>
                                        </p:tgtEl>
                                        <p:attrNameLst>
                                          <p:attrName>style.visibility</p:attrName>
                                        </p:attrNameLst>
                                      </p:cBhvr>
                                      <p:to>
                                        <p:strVal val="visible"/>
                                      </p:to>
                                    </p:se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443841"/>
            <a:ext cx="8928992" cy="2031325"/>
          </a:xfrm>
          <a:prstGeom prst="rect">
            <a:avLst/>
          </a:prstGeom>
        </p:spPr>
        <p:txBody>
          <a:bodyPr wrap="square">
            <a:spAutoFit/>
          </a:bodyPr>
          <a:lstStyle/>
          <a:p>
            <a:pPr marL="285750" indent="-285750">
              <a:buFont typeface="Arial" pitchFamily="34" charset="0"/>
              <a:buChar char="•"/>
            </a:pPr>
            <a:r>
              <a:rPr lang="en-US" dirty="0"/>
              <a:t>D</a:t>
            </a:r>
            <a:r>
              <a:rPr lang="en-US" dirty="0" smtClean="0"/>
              <a:t>esign of new transform </a:t>
            </a:r>
            <a:r>
              <a:rPr lang="en-US" dirty="0"/>
              <a:t>and measurement bases that are adaptive to </a:t>
            </a:r>
            <a:r>
              <a:rPr lang="en-US" dirty="0" smtClean="0"/>
              <a:t>the specific </a:t>
            </a:r>
            <a:r>
              <a:rPr lang="en-US" dirty="0"/>
              <a:t>characteristics of the RSSI </a:t>
            </a:r>
            <a:r>
              <a:rPr lang="en-US" dirty="0" smtClean="0"/>
              <a:t>data. </a:t>
            </a:r>
          </a:p>
          <a:p>
            <a:pPr marL="285750" indent="-285750">
              <a:buFont typeface="Arial" pitchFamily="34" charset="0"/>
              <a:buChar char="•"/>
            </a:pPr>
            <a:r>
              <a:rPr lang="en-US" dirty="0" smtClean="0"/>
              <a:t>A </a:t>
            </a:r>
            <a:r>
              <a:rPr lang="en-US" dirty="0"/>
              <a:t>new </a:t>
            </a:r>
            <a:r>
              <a:rPr lang="en-US" dirty="0" err="1"/>
              <a:t>sparsifying</a:t>
            </a:r>
            <a:r>
              <a:rPr lang="en-US" dirty="0"/>
              <a:t> basis being able to </a:t>
            </a:r>
            <a:r>
              <a:rPr lang="en-US" dirty="0" smtClean="0"/>
              <a:t>increase the </a:t>
            </a:r>
            <a:r>
              <a:rPr lang="en-US" dirty="0"/>
              <a:t>degree of </a:t>
            </a:r>
            <a:r>
              <a:rPr lang="en-US" dirty="0" err="1"/>
              <a:t>sparsity</a:t>
            </a:r>
            <a:r>
              <a:rPr lang="en-US" dirty="0"/>
              <a:t> of an RSSI measurements vector, </a:t>
            </a:r>
            <a:r>
              <a:rPr lang="en-US" dirty="0" smtClean="0"/>
              <a:t>represented in </a:t>
            </a:r>
            <a:r>
              <a:rPr lang="en-US" dirty="0"/>
              <a:t>terms of this basis, is critical in the framework </a:t>
            </a:r>
            <a:r>
              <a:rPr lang="en-US" dirty="0" smtClean="0"/>
              <a:t>of CS</a:t>
            </a:r>
            <a:r>
              <a:rPr lang="en-US" dirty="0"/>
              <a:t>, since </a:t>
            </a:r>
            <a:r>
              <a:rPr lang="en-US" dirty="0" smtClean="0"/>
              <a:t>the reconstruction </a:t>
            </a:r>
            <a:r>
              <a:rPr lang="en-US" dirty="0"/>
              <a:t>accuracy increases as the </a:t>
            </a:r>
            <a:r>
              <a:rPr lang="en-US" dirty="0" err="1" smtClean="0"/>
              <a:t>sparsity</a:t>
            </a:r>
            <a:r>
              <a:rPr lang="en-US" dirty="0"/>
              <a:t> </a:t>
            </a:r>
            <a:r>
              <a:rPr lang="en-US" dirty="0" smtClean="0"/>
              <a:t>increases.</a:t>
            </a:r>
          </a:p>
          <a:p>
            <a:pPr marL="285750" indent="-285750">
              <a:buFont typeface="Arial" pitchFamily="34" charset="0"/>
              <a:buChar char="•"/>
            </a:pPr>
            <a:r>
              <a:rPr lang="en-US" dirty="0"/>
              <a:t>A</a:t>
            </a:r>
            <a:r>
              <a:rPr lang="en-US" dirty="0" smtClean="0"/>
              <a:t>n </a:t>
            </a:r>
            <a:r>
              <a:rPr lang="en-US" dirty="0"/>
              <a:t>improved performance </a:t>
            </a:r>
            <a:r>
              <a:rPr lang="en-US" dirty="0" smtClean="0"/>
              <a:t>can be </a:t>
            </a:r>
            <a:r>
              <a:rPr lang="en-US" dirty="0"/>
              <a:t>guaranteed with high probability by employing </a:t>
            </a:r>
            <a:r>
              <a:rPr lang="en-US" dirty="0" smtClean="0"/>
              <a:t>an appropriate </a:t>
            </a:r>
            <a:r>
              <a:rPr lang="en-US" dirty="0"/>
              <a:t>measurement matrix, which is highly </a:t>
            </a:r>
            <a:r>
              <a:rPr lang="en-US" dirty="0" smtClean="0"/>
              <a:t>incoherent with </a:t>
            </a:r>
            <a:r>
              <a:rPr lang="en-US" dirty="0"/>
              <a:t>the </a:t>
            </a:r>
            <a:r>
              <a:rPr lang="en-US" dirty="0" err="1"/>
              <a:t>sparsifying</a:t>
            </a:r>
            <a:r>
              <a:rPr lang="en-US" dirty="0"/>
              <a:t> basis.</a:t>
            </a:r>
          </a:p>
        </p:txBody>
      </p:sp>
    </p:spTree>
    <p:extLst>
      <p:ext uri="{BB962C8B-B14F-4D97-AF65-F5344CB8AC3E}">
        <p14:creationId xmlns:p14="http://schemas.microsoft.com/office/powerpoint/2010/main" xmlns="" val="3698263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88" y="-99392"/>
            <a:ext cx="8723312" cy="1143000"/>
          </a:xfrm>
        </p:spPr>
        <p:txBody>
          <a:bodyPr>
            <a:normAutofit fontScale="90000"/>
          </a:bodyPr>
          <a:lstStyle/>
          <a:p>
            <a:r>
              <a:rPr lang="en-US" dirty="0"/>
              <a:t>Who is afraid of real-life measurements?</a:t>
            </a:r>
          </a:p>
        </p:txBody>
      </p:sp>
      <p:sp>
        <p:nvSpPr>
          <p:cNvPr id="4" name="Footer Placeholder 3"/>
          <p:cNvSpPr>
            <a:spLocks noGrp="1"/>
          </p:cNvSpPr>
          <p:nvPr>
            <p:ph type="ftr" sz="quarter" idx="11"/>
          </p:nvPr>
        </p:nvSpPr>
        <p:spPr/>
        <p:txBody>
          <a:bodyPr/>
          <a:lstStyle/>
          <a:p>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 y="762000"/>
            <a:ext cx="6625234" cy="6096000"/>
          </a:xfrm>
          <a:prstGeom prst="rect">
            <a:avLst/>
          </a:prstGeom>
          <a:noFill/>
          <a:ln w="9525">
            <a:solidFill>
              <a:schemeClr val="bg1">
                <a:lumMod val="50000"/>
              </a:schemeClr>
            </a:solidFill>
            <a:miter lim="800000"/>
            <a:headEnd/>
            <a:tailEnd/>
          </a:ln>
          <a:effectLst>
            <a:outerShdw blurRad="50800" dist="38100" dir="2700000" algn="tl" rotWithShape="0">
              <a:prstClr val="black">
                <a:alpha val="40000"/>
              </a:prstClr>
            </a:outerShdw>
          </a:effectLst>
        </p:spPr>
      </p:pic>
      <p:cxnSp>
        <p:nvCxnSpPr>
          <p:cNvPr id="7" name="Straight Arrow Connector 6"/>
          <p:cNvCxnSpPr/>
          <p:nvPr/>
        </p:nvCxnSpPr>
        <p:spPr>
          <a:xfrm flipV="1">
            <a:off x="4648200" y="3352800"/>
            <a:ext cx="2286000" cy="2057400"/>
          </a:xfrm>
          <a:prstGeom prst="straightConnector1">
            <a:avLst/>
          </a:prstGeom>
          <a:ln w="38100">
            <a:solidFill>
              <a:schemeClr val="tx1"/>
            </a:solidFill>
            <a:prstDash val="lgDashDotDot"/>
            <a:tailEnd type="arrow"/>
          </a:ln>
        </p:spPr>
        <p:style>
          <a:lnRef idx="1">
            <a:schemeClr val="accent1"/>
          </a:lnRef>
          <a:fillRef idx="0">
            <a:schemeClr val="accent1"/>
          </a:fillRef>
          <a:effectRef idx="0">
            <a:schemeClr val="accent1"/>
          </a:effectRef>
          <a:fontRef idx="minor">
            <a:schemeClr val="tx1"/>
          </a:fontRef>
        </p:style>
      </p:cxnSp>
      <p:pic>
        <p:nvPicPr>
          <p:cNvPr id="20" name="Picture 19" descr="signal.png"/>
          <p:cNvPicPr>
            <a:picLocks noChangeAspect="1"/>
          </p:cNvPicPr>
          <p:nvPr/>
        </p:nvPicPr>
        <p:blipFill>
          <a:blip r:embed="rId3" cstate="print"/>
          <a:stretch>
            <a:fillRect/>
          </a:stretch>
        </p:blipFill>
        <p:spPr>
          <a:xfrm>
            <a:off x="6781800" y="2438400"/>
            <a:ext cx="1524000" cy="1143000"/>
          </a:xfrm>
          <a:prstGeom prst="rect">
            <a:avLst/>
          </a:prstGeom>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55976" y="260648"/>
            <a:ext cx="4533900" cy="6200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04829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494" y="554148"/>
            <a:ext cx="4679494" cy="2982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63480" y="476670"/>
            <a:ext cx="4680520" cy="31373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467544" y="4653136"/>
            <a:ext cx="6264696" cy="2000548"/>
          </a:xfrm>
          <a:prstGeom prst="rect">
            <a:avLst/>
          </a:prstGeom>
          <a:noFill/>
          <a:ln w="38100">
            <a:solidFill>
              <a:schemeClr val="accent2"/>
            </a:solidFill>
          </a:ln>
        </p:spPr>
        <p:txBody>
          <a:bodyPr wrap="square" rtlCol="0">
            <a:spAutoFit/>
          </a:bodyPr>
          <a:lstStyle/>
          <a:p>
            <a:endParaRPr lang="en-US" dirty="0" smtClean="0"/>
          </a:p>
          <a:p>
            <a:pPr>
              <a:buFont typeface="Arial" pitchFamily="34" charset="0"/>
              <a:buChar char="•"/>
            </a:pPr>
            <a:r>
              <a:rPr lang="en-US" sz="2200" dirty="0" smtClean="0"/>
              <a:t>  Pathologies in fingerprint comparisons</a:t>
            </a:r>
          </a:p>
          <a:p>
            <a:pPr>
              <a:buFont typeface="Arial" pitchFamily="34" charset="0"/>
              <a:buChar char="•"/>
            </a:pPr>
            <a:r>
              <a:rPr lang="en-US" sz="2200" dirty="0" smtClean="0"/>
              <a:t>  </a:t>
            </a:r>
            <a:r>
              <a:rPr lang="en-US" sz="2200" b="1" dirty="0" smtClean="0">
                <a:solidFill>
                  <a:srgbClr val="FF0000"/>
                </a:solidFill>
              </a:rPr>
              <a:t>Sensitivity to the variations</a:t>
            </a:r>
            <a:r>
              <a:rPr lang="en-US" sz="2200" dirty="0" smtClean="0"/>
              <a:t> in RSSI measurements</a:t>
            </a:r>
          </a:p>
          <a:p>
            <a:pPr>
              <a:buFont typeface="Arial" pitchFamily="34" charset="0"/>
              <a:buChar char="•"/>
            </a:pPr>
            <a:r>
              <a:rPr lang="en-US" sz="2200" b="1" dirty="0">
                <a:solidFill>
                  <a:srgbClr val="FF0000"/>
                </a:solidFill>
              </a:rPr>
              <a:t> </a:t>
            </a:r>
            <a:r>
              <a:rPr lang="en-US" sz="2200" b="1" dirty="0" smtClean="0">
                <a:solidFill>
                  <a:srgbClr val="FF0000"/>
                </a:solidFill>
              </a:rPr>
              <a:t> Size of data </a:t>
            </a:r>
            <a:r>
              <a:rPr lang="en-US" sz="2200" dirty="0" smtClean="0"/>
              <a:t>that need to be exchanged!</a:t>
            </a:r>
          </a:p>
          <a:p>
            <a:r>
              <a:rPr lang="en-US" sz="2200" dirty="0" smtClean="0"/>
              <a:t>            energy constraints of mobile devices</a:t>
            </a:r>
          </a:p>
          <a:p>
            <a:endParaRPr lang="el-GR" dirty="0"/>
          </a:p>
        </p:txBody>
      </p:sp>
      <p:sp>
        <p:nvSpPr>
          <p:cNvPr id="5" name="Rectangle 4"/>
          <p:cNvSpPr/>
          <p:nvPr/>
        </p:nvSpPr>
        <p:spPr>
          <a:xfrm>
            <a:off x="899592" y="4062790"/>
            <a:ext cx="8100392" cy="400110"/>
          </a:xfrm>
          <a:prstGeom prst="rect">
            <a:avLst/>
          </a:prstGeom>
        </p:spPr>
        <p:txBody>
          <a:bodyPr wrap="square">
            <a:spAutoFit/>
          </a:bodyPr>
          <a:lstStyle/>
          <a:p>
            <a:r>
              <a:rPr lang="en-US" sz="2000" dirty="0" smtClean="0">
                <a:solidFill>
                  <a:srgbClr val="0070C0"/>
                </a:solidFill>
              </a:rPr>
              <a:t>Fingerprinting is nice, but the devil is in the detail.</a:t>
            </a:r>
          </a:p>
        </p:txBody>
      </p:sp>
      <p:sp>
        <p:nvSpPr>
          <p:cNvPr id="3" name="TextBox 2"/>
          <p:cNvSpPr txBox="1"/>
          <p:nvPr/>
        </p:nvSpPr>
        <p:spPr>
          <a:xfrm>
            <a:off x="365279" y="108199"/>
            <a:ext cx="5395836" cy="461665"/>
          </a:xfrm>
          <a:prstGeom prst="rect">
            <a:avLst/>
          </a:prstGeom>
          <a:noFill/>
        </p:spPr>
        <p:txBody>
          <a:bodyPr wrap="none" rtlCol="0">
            <a:spAutoFit/>
          </a:bodyPr>
          <a:lstStyle/>
          <a:p>
            <a:r>
              <a:rPr lang="en-US" sz="2400" dirty="0" smtClean="0">
                <a:solidFill>
                  <a:srgbClr val="0070C0"/>
                </a:solidFill>
              </a:rPr>
              <a:t>Evaluation of RSSI Fingerprint Approaches</a:t>
            </a:r>
            <a:endParaRPr lang="en-US" sz="2400" dirty="0">
              <a:solidFill>
                <a:srgbClr val="0070C0"/>
              </a:solidFill>
            </a:endParaRPr>
          </a:p>
        </p:txBody>
      </p:sp>
      <p:sp>
        <p:nvSpPr>
          <p:cNvPr id="6" name="Left Brace 5"/>
          <p:cNvSpPr/>
          <p:nvPr/>
        </p:nvSpPr>
        <p:spPr>
          <a:xfrm>
            <a:off x="516675" y="4027488"/>
            <a:ext cx="281594" cy="510533"/>
          </a:xfrm>
          <a:prstGeom prst="leftBrace">
            <a:avLst/>
          </a:prstGeom>
          <a:noFill/>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70C0"/>
              </a:solidFill>
            </a:endParaRPr>
          </a:p>
        </p:txBody>
      </p:sp>
      <p:sp>
        <p:nvSpPr>
          <p:cNvPr id="7" name="Right Brace 6"/>
          <p:cNvSpPr/>
          <p:nvPr/>
        </p:nvSpPr>
        <p:spPr>
          <a:xfrm>
            <a:off x="6138275" y="4059294"/>
            <a:ext cx="377687" cy="507718"/>
          </a:xfrm>
          <a:prstGeom prst="rightBrace">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6228184" y="339031"/>
            <a:ext cx="575556" cy="230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8868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908720"/>
            <a:ext cx="9036496" cy="5078313"/>
          </a:xfrm>
          <a:prstGeom prst="rect">
            <a:avLst/>
          </a:prstGeom>
          <a:noFill/>
        </p:spPr>
        <p:txBody>
          <a:bodyPr wrap="square" rtlCol="0">
            <a:spAutoFit/>
          </a:bodyPr>
          <a:lstStyle/>
          <a:p>
            <a:r>
              <a:rPr lang="sv-SE" sz="2800" dirty="0" smtClean="0">
                <a:solidFill>
                  <a:srgbClr val="002060"/>
                </a:solidFill>
              </a:rPr>
              <a:t>The main points of </a:t>
            </a:r>
            <a:r>
              <a:rPr lang="sv-SE" sz="2800" dirty="0" smtClean="0">
                <a:solidFill>
                  <a:srgbClr val="002060"/>
                </a:solidFill>
              </a:rPr>
              <a:t>our research in positioning.</a:t>
            </a:r>
            <a:endParaRPr lang="en-US" sz="2800" dirty="0" smtClean="0">
              <a:solidFill>
                <a:srgbClr val="002060"/>
              </a:solidFill>
            </a:endParaRPr>
          </a:p>
          <a:p>
            <a:endParaRPr lang="en-US" sz="2800" dirty="0" smtClean="0"/>
          </a:p>
          <a:p>
            <a:endParaRPr lang="en-US" sz="2800" dirty="0" smtClean="0"/>
          </a:p>
          <a:p>
            <a:pPr>
              <a:buFont typeface="Arial" pitchFamily="34" charset="0"/>
              <a:buChar char="•"/>
            </a:pPr>
            <a:r>
              <a:rPr lang="en-US" sz="2400" dirty="0" smtClean="0"/>
              <a:t> </a:t>
            </a:r>
            <a:r>
              <a:rPr lang="en-US" sz="2400" dirty="0" smtClean="0"/>
              <a:t>Use fingerprinting &amp; </a:t>
            </a:r>
            <a:r>
              <a:rPr lang="en-US" sz="2400" dirty="0" smtClean="0"/>
              <a:t>d</a:t>
            </a:r>
            <a:r>
              <a:rPr lang="en-US" sz="2400" dirty="0" smtClean="0"/>
              <a:t>esign various </a:t>
            </a:r>
            <a:r>
              <a:rPr lang="en-US" sz="2400" dirty="0" smtClean="0"/>
              <a:t>statistical fingerprints</a:t>
            </a:r>
          </a:p>
          <a:p>
            <a:r>
              <a:rPr lang="en-US" sz="2400" dirty="0" smtClean="0"/>
              <a:t>          Not all fingerprints are created equal !</a:t>
            </a:r>
          </a:p>
          <a:p>
            <a:pPr>
              <a:buFont typeface="Arial" pitchFamily="34" charset="0"/>
              <a:buChar char="•"/>
            </a:pPr>
            <a:endParaRPr lang="en-US" sz="2400" dirty="0" smtClean="0"/>
          </a:p>
          <a:p>
            <a:pPr>
              <a:buFont typeface="Arial" pitchFamily="34" charset="0"/>
              <a:buChar char="•"/>
            </a:pPr>
            <a:r>
              <a:rPr lang="en-US" sz="2400" dirty="0" smtClean="0"/>
              <a:t>  Getting real!</a:t>
            </a:r>
          </a:p>
          <a:p>
            <a:r>
              <a:rPr lang="en-US" sz="2400" dirty="0" smtClean="0">
                <a:solidFill>
                  <a:srgbClr val="002060"/>
                </a:solidFill>
              </a:rPr>
              <a:t>         </a:t>
            </a:r>
            <a:r>
              <a:rPr lang="en-US" sz="2400" dirty="0" smtClean="0"/>
              <a:t>Challenges when experimenting under real-world scenarios</a:t>
            </a:r>
          </a:p>
          <a:p>
            <a:r>
              <a:rPr lang="en-US" sz="2400" dirty="0" smtClean="0"/>
              <a:t>      </a:t>
            </a:r>
          </a:p>
          <a:p>
            <a:pPr>
              <a:buFont typeface="Arial" pitchFamily="34" charset="0"/>
              <a:buChar char="•"/>
            </a:pPr>
            <a:endParaRPr lang="en-US" sz="2400" dirty="0" smtClean="0"/>
          </a:p>
          <a:p>
            <a:pPr>
              <a:buFont typeface="Arial" pitchFamily="34" charset="0"/>
              <a:buChar char="•"/>
            </a:pPr>
            <a:r>
              <a:rPr lang="en-US" sz="2400" dirty="0" smtClean="0"/>
              <a:t>   The power of compressive sensing</a:t>
            </a:r>
          </a:p>
          <a:p>
            <a:endParaRPr lang="en-US" sz="2400" dirty="0" smtClean="0">
              <a:latin typeface="Boopee" pitchFamily="2" charset="0"/>
            </a:endParaRPr>
          </a:p>
          <a:p>
            <a:r>
              <a:rPr lang="en-US" sz="2400" dirty="0" smtClean="0">
                <a:latin typeface="Boopee" pitchFamily="2" charset="0"/>
              </a:rPr>
              <a:t>         </a:t>
            </a:r>
          </a:p>
        </p:txBody>
      </p:sp>
      <p:sp>
        <p:nvSpPr>
          <p:cNvPr id="2" name="Left Brace 1"/>
          <p:cNvSpPr/>
          <p:nvPr/>
        </p:nvSpPr>
        <p:spPr>
          <a:xfrm>
            <a:off x="179512" y="836712"/>
            <a:ext cx="432048" cy="7200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ight Brace 2"/>
          <p:cNvSpPr/>
          <p:nvPr/>
        </p:nvSpPr>
        <p:spPr>
          <a:xfrm>
            <a:off x="7380312" y="836712"/>
            <a:ext cx="360040" cy="720080"/>
          </a:xfrm>
          <a:prstGeom prst="rightBrace">
            <a:avLst>
              <a:gd name="adj1" fmla="val 8333"/>
              <a:gd name="adj2" fmla="val 5334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xmlns="" val="865291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2736"/>
            <a:ext cx="9144000" cy="4154984"/>
          </a:xfrm>
          <a:prstGeom prst="rect">
            <a:avLst/>
          </a:prstGeom>
          <a:solidFill>
            <a:schemeClr val="accent3">
              <a:lumMod val="20000"/>
              <a:lumOff val="80000"/>
            </a:schemeClr>
          </a:solidFill>
        </p:spPr>
        <p:txBody>
          <a:bodyPr wrap="square">
            <a:spAutoFit/>
          </a:bodyPr>
          <a:lstStyle/>
          <a:p>
            <a:r>
              <a:rPr lang="en-US" sz="2200" b="1" dirty="0" smtClean="0"/>
              <a:t>N</a:t>
            </a:r>
            <a:r>
              <a:rPr lang="en-US" sz="2200" b="1" dirty="0" smtClean="0"/>
              <a:t>o </a:t>
            </a:r>
            <a:r>
              <a:rPr lang="en-US" sz="2200" b="1" dirty="0" smtClean="0"/>
              <a:t>standardized </a:t>
            </a:r>
            <a:r>
              <a:rPr lang="en-US" sz="2200" dirty="0" smtClean="0"/>
              <a:t>relationship of any particular physical parameter to </a:t>
            </a:r>
            <a:r>
              <a:rPr lang="en-US" sz="2200" dirty="0" smtClean="0"/>
              <a:t>RSSI</a:t>
            </a:r>
          </a:p>
          <a:p>
            <a:r>
              <a:rPr lang="en-US" sz="2200" dirty="0" smtClean="0"/>
              <a:t>No defined relationship </a:t>
            </a:r>
            <a:r>
              <a:rPr lang="en-US" sz="2200" dirty="0" smtClean="0"/>
              <a:t>between RSSI value </a:t>
            </a:r>
            <a:r>
              <a:rPr lang="en-US" sz="2200" dirty="0" smtClean="0"/>
              <a:t>&amp; power </a:t>
            </a:r>
            <a:r>
              <a:rPr lang="en-US" sz="2200" dirty="0" smtClean="0"/>
              <a:t>level in </a:t>
            </a:r>
            <a:r>
              <a:rPr lang="en-US" sz="2200" dirty="0" err="1" smtClean="0">
                <a:hlinkClick r:id="rId2" action="ppaction://hlinkfile" tooltip="Milliwatt"/>
              </a:rPr>
              <a:t>mW</a:t>
            </a:r>
            <a:r>
              <a:rPr lang="en-US" sz="2200" dirty="0" smtClean="0"/>
              <a:t> or </a:t>
            </a:r>
            <a:r>
              <a:rPr lang="en-US" sz="2200" dirty="0" err="1" smtClean="0">
                <a:hlinkClick r:id="rId3" action="ppaction://hlinkfile" tooltip="DBm"/>
              </a:rPr>
              <a:t>dBm</a:t>
            </a:r>
            <a:endParaRPr lang="en-US" sz="2200" dirty="0" smtClean="0"/>
          </a:p>
          <a:p>
            <a:r>
              <a:rPr lang="en-US" sz="2200" dirty="0" smtClean="0"/>
              <a:t>Vendors </a:t>
            </a:r>
            <a:r>
              <a:rPr lang="en-US" sz="2200" dirty="0" smtClean="0"/>
              <a:t>provide their own accuracy, granularity, and range for the actual power (measured as </a:t>
            </a:r>
            <a:r>
              <a:rPr lang="en-US" sz="2200" dirty="0" err="1" smtClean="0"/>
              <a:t>mW</a:t>
            </a:r>
            <a:r>
              <a:rPr lang="en-US" sz="2200" dirty="0" smtClean="0"/>
              <a:t> or </a:t>
            </a:r>
            <a:r>
              <a:rPr lang="en-US" sz="2200" dirty="0" err="1" smtClean="0"/>
              <a:t>dBm</a:t>
            </a:r>
            <a:r>
              <a:rPr lang="en-US" sz="2200" dirty="0" smtClean="0"/>
              <a:t>) and their range of RSSI values (from 0 to </a:t>
            </a:r>
            <a:r>
              <a:rPr lang="en-US" sz="2200" dirty="0" err="1" smtClean="0"/>
              <a:t>RSSI_Max</a:t>
            </a:r>
            <a:r>
              <a:rPr lang="en-US" sz="2200" dirty="0" smtClean="0"/>
              <a:t>). </a:t>
            </a:r>
            <a:endParaRPr lang="en-US" sz="2200" dirty="0" smtClean="0"/>
          </a:p>
          <a:p>
            <a:endParaRPr lang="en-US" sz="2200" dirty="0" smtClean="0"/>
          </a:p>
          <a:p>
            <a:r>
              <a:rPr lang="en-US" sz="2200" dirty="0" smtClean="0"/>
              <a:t>RSSI </a:t>
            </a:r>
            <a:r>
              <a:rPr lang="en-US" sz="2200" dirty="0" smtClean="0"/>
              <a:t>is acquired </a:t>
            </a:r>
            <a:r>
              <a:rPr lang="en-US" sz="2200" b="1" dirty="0" smtClean="0"/>
              <a:t>during only the preamble stage of receiving an 802.11 frame</a:t>
            </a:r>
            <a:r>
              <a:rPr lang="en-US" sz="2200" dirty="0" smtClean="0"/>
              <a:t>, not over the full </a:t>
            </a:r>
            <a:r>
              <a:rPr lang="en-US" sz="2200" dirty="0" smtClean="0"/>
              <a:t>frame</a:t>
            </a:r>
          </a:p>
          <a:p>
            <a:endParaRPr lang="en-US" sz="2200" dirty="0" smtClean="0"/>
          </a:p>
          <a:p>
            <a:r>
              <a:rPr lang="en-US" sz="2200" dirty="0" smtClean="0"/>
              <a:t>Received </a:t>
            </a:r>
            <a:r>
              <a:rPr lang="en-US" sz="2200" dirty="0" smtClean="0"/>
              <a:t>Channel Power </a:t>
            </a:r>
            <a:r>
              <a:rPr lang="en-US" sz="2200" dirty="0" smtClean="0"/>
              <a:t>Indicator(RCPI) measures the </a:t>
            </a:r>
            <a:r>
              <a:rPr lang="en-US" sz="2200" dirty="0" smtClean="0"/>
              <a:t>received RF power in a selected channel over the preamble </a:t>
            </a:r>
            <a:r>
              <a:rPr lang="en-US" sz="2200" i="1" dirty="0" smtClean="0"/>
              <a:t>and</a:t>
            </a:r>
            <a:r>
              <a:rPr lang="en-US" sz="2200" dirty="0" smtClean="0"/>
              <a:t> the entire received frame, and has defined absolute levels of accuracy and </a:t>
            </a:r>
            <a:r>
              <a:rPr lang="en-US" sz="2200" dirty="0" smtClean="0"/>
              <a:t>resolution</a:t>
            </a:r>
            <a:endParaRPr lang="en-US" dirty="0"/>
          </a:p>
        </p:txBody>
      </p:sp>
      <p:sp>
        <p:nvSpPr>
          <p:cNvPr id="3" name="TextBox 2"/>
          <p:cNvSpPr txBox="1"/>
          <p:nvPr/>
        </p:nvSpPr>
        <p:spPr>
          <a:xfrm>
            <a:off x="1187624" y="0"/>
            <a:ext cx="7438960" cy="707886"/>
          </a:xfrm>
          <a:prstGeom prst="rect">
            <a:avLst/>
          </a:prstGeom>
          <a:noFill/>
        </p:spPr>
        <p:txBody>
          <a:bodyPr wrap="none" rtlCol="0">
            <a:spAutoFit/>
          </a:bodyPr>
          <a:lstStyle/>
          <a:p>
            <a:r>
              <a:rPr lang="en-US" sz="4000" b="1" dirty="0" smtClean="0"/>
              <a:t>Received Signal Strength Indicator</a:t>
            </a:r>
            <a:endParaRPr lang="el-GR" sz="4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60648"/>
            <a:ext cx="9144000" cy="1139825"/>
          </a:xfrm>
        </p:spPr>
        <p:txBody>
          <a:bodyPr>
            <a:normAutofit fontScale="90000"/>
          </a:bodyPr>
          <a:lstStyle/>
          <a:p>
            <a:r>
              <a:rPr lang="en-GB" sz="4000" dirty="0" smtClean="0">
                <a:solidFill>
                  <a:srgbClr val="0070C0"/>
                </a:solidFill>
              </a:rPr>
              <a:t> </a:t>
            </a:r>
            <a:r>
              <a:rPr lang="en-GB" sz="4000" dirty="0" smtClean="0">
                <a:solidFill>
                  <a:srgbClr val="002060"/>
                </a:solidFill>
              </a:rPr>
              <a:t>The simplicity of RSSI Fingerprinting</a:t>
            </a:r>
            <a:r>
              <a:rPr lang="sv-SE" sz="3000" dirty="0" smtClean="0"/>
              <a:t/>
            </a:r>
            <a:br>
              <a:rPr lang="sv-SE" sz="3000" dirty="0" smtClean="0"/>
            </a:br>
            <a:endParaRPr lang="en-GB" sz="3000" dirty="0"/>
          </a:p>
        </p:txBody>
      </p:sp>
      <p:sp>
        <p:nvSpPr>
          <p:cNvPr id="3" name="Content Placeholder 2"/>
          <p:cNvSpPr>
            <a:spLocks noGrp="1"/>
          </p:cNvSpPr>
          <p:nvPr>
            <p:ph idx="1"/>
          </p:nvPr>
        </p:nvSpPr>
        <p:spPr>
          <a:xfrm>
            <a:off x="3234" y="1752600"/>
            <a:ext cx="9144000" cy="5105400"/>
          </a:xfrm>
        </p:spPr>
        <p:txBody>
          <a:bodyPr>
            <a:normAutofit/>
          </a:bodyPr>
          <a:lstStyle/>
          <a:p>
            <a:r>
              <a:rPr lang="en-GB" sz="2200" b="1" dirty="0">
                <a:solidFill>
                  <a:schemeClr val="tx2">
                    <a:lumMod val="75000"/>
                  </a:schemeClr>
                </a:solidFill>
              </a:rPr>
              <a:t>G</a:t>
            </a:r>
            <a:r>
              <a:rPr lang="en-GB" sz="2200" b="1" dirty="0" smtClean="0">
                <a:solidFill>
                  <a:schemeClr val="tx2">
                    <a:lumMod val="75000"/>
                  </a:schemeClr>
                </a:solidFill>
              </a:rPr>
              <a:t>rid-based</a:t>
            </a:r>
            <a:r>
              <a:rPr lang="en-GB" sz="2200" dirty="0" smtClean="0"/>
              <a:t> representation of physical space (cells)</a:t>
            </a:r>
          </a:p>
          <a:p>
            <a:r>
              <a:rPr lang="en-GB" sz="2200" b="1" dirty="0" smtClean="0">
                <a:solidFill>
                  <a:schemeClr val="tx2">
                    <a:lumMod val="75000"/>
                  </a:schemeClr>
                </a:solidFill>
              </a:rPr>
              <a:t>RSSI</a:t>
            </a:r>
            <a:r>
              <a:rPr lang="en-GB" sz="2200" dirty="0" smtClean="0">
                <a:solidFill>
                  <a:schemeClr val="tx2">
                    <a:lumMod val="75000"/>
                  </a:schemeClr>
                </a:solidFill>
              </a:rPr>
              <a:t> </a:t>
            </a:r>
            <a:r>
              <a:rPr lang="en-GB" sz="2200" b="1" dirty="0" smtClean="0">
                <a:solidFill>
                  <a:schemeClr val="tx2">
                    <a:lumMod val="75000"/>
                  </a:schemeClr>
                </a:solidFill>
              </a:rPr>
              <a:t>measurements</a:t>
            </a:r>
            <a:r>
              <a:rPr lang="en-GB" sz="2200" dirty="0" smtClean="0">
                <a:solidFill>
                  <a:schemeClr val="tx2">
                    <a:lumMod val="75000"/>
                  </a:schemeClr>
                </a:solidFill>
              </a:rPr>
              <a:t> </a:t>
            </a:r>
            <a:r>
              <a:rPr lang="en-GB" sz="2200" dirty="0" smtClean="0"/>
              <a:t>collected from various APs @ </a:t>
            </a:r>
            <a:r>
              <a:rPr lang="en-GB" sz="2200" b="1" dirty="0" smtClean="0"/>
              <a:t>cells</a:t>
            </a:r>
            <a:r>
              <a:rPr lang="en-GB" sz="2200" dirty="0" smtClean="0"/>
              <a:t> of the space</a:t>
            </a:r>
          </a:p>
          <a:p>
            <a:r>
              <a:rPr lang="en-GB" sz="2200" dirty="0" smtClean="0"/>
              <a:t>Design of the fingerprint</a:t>
            </a:r>
            <a:endParaRPr lang="en-GB" sz="2200" b="1" dirty="0" smtClean="0">
              <a:solidFill>
                <a:schemeClr val="tx2">
                  <a:lumMod val="75000"/>
                </a:schemeClr>
              </a:solidFill>
            </a:endParaRPr>
          </a:p>
          <a:p>
            <a:r>
              <a:rPr lang="en-GB" sz="2200" dirty="0" smtClean="0"/>
              <a:t>Two phases: the </a:t>
            </a:r>
            <a:r>
              <a:rPr lang="en-GB" sz="2200" b="1" dirty="0" smtClean="0">
                <a:solidFill>
                  <a:schemeClr val="tx2">
                    <a:lumMod val="75000"/>
                  </a:schemeClr>
                </a:solidFill>
              </a:rPr>
              <a:t>training</a:t>
            </a:r>
            <a:r>
              <a:rPr lang="en-GB" sz="2200" b="1" i="1" dirty="0" smtClean="0">
                <a:solidFill>
                  <a:schemeClr val="tx2">
                    <a:lumMod val="75000"/>
                  </a:schemeClr>
                </a:solidFill>
              </a:rPr>
              <a:t> </a:t>
            </a:r>
            <a:r>
              <a:rPr lang="en-GB" sz="2200" dirty="0" smtClean="0"/>
              <a:t>and the</a:t>
            </a:r>
            <a:r>
              <a:rPr lang="en-GB" sz="2200" dirty="0" smtClean="0">
                <a:solidFill>
                  <a:schemeClr val="tx2">
                    <a:lumMod val="75000"/>
                  </a:schemeClr>
                </a:solidFill>
              </a:rPr>
              <a:t> </a:t>
            </a:r>
            <a:r>
              <a:rPr lang="en-GB" sz="2200" b="1" dirty="0" smtClean="0">
                <a:solidFill>
                  <a:schemeClr val="tx2">
                    <a:lumMod val="75000"/>
                  </a:schemeClr>
                </a:solidFill>
              </a:rPr>
              <a:t>runtime </a:t>
            </a:r>
            <a:endParaRPr lang="en-GB" sz="2200" dirty="0" smtClean="0">
              <a:solidFill>
                <a:schemeClr val="tx2">
                  <a:lumMod val="75000"/>
                </a:schemeClr>
              </a:solidFill>
            </a:endParaRPr>
          </a:p>
          <a:p>
            <a:pPr lvl="1"/>
            <a:r>
              <a:rPr lang="en-GB" sz="2200" dirty="0" smtClean="0"/>
              <a:t>Generation of fingerprints based on measurements collected at each phase</a:t>
            </a:r>
            <a:endParaRPr lang="en-GB" sz="2200" dirty="0" smtClean="0">
              <a:solidFill>
                <a:schemeClr val="tx2">
                  <a:lumMod val="75000"/>
                </a:schemeClr>
              </a:solidFill>
            </a:endParaRPr>
          </a:p>
          <a:p>
            <a:r>
              <a:rPr lang="en-GB" sz="2200" dirty="0" smtClean="0"/>
              <a:t>Estimated position: the cell whose </a:t>
            </a:r>
            <a:r>
              <a:rPr lang="en-GB" sz="2200" b="1" dirty="0" smtClean="0">
                <a:solidFill>
                  <a:schemeClr val="tx2">
                    <a:lumMod val="75000"/>
                  </a:schemeClr>
                </a:solidFill>
              </a:rPr>
              <a:t>training </a:t>
            </a:r>
            <a:r>
              <a:rPr lang="en-GB" sz="2200" dirty="0" smtClean="0"/>
              <a:t>fingerprint</a:t>
            </a:r>
            <a:r>
              <a:rPr lang="en-GB" sz="2200" b="1" i="1" dirty="0" smtClean="0">
                <a:solidFill>
                  <a:schemeClr val="tx2">
                    <a:lumMod val="75000"/>
                  </a:schemeClr>
                </a:solidFill>
              </a:rPr>
              <a:t> </a:t>
            </a:r>
            <a:r>
              <a:rPr lang="en-GB" sz="2200" dirty="0" smtClean="0"/>
              <a:t>has the minimum</a:t>
            </a:r>
            <a:r>
              <a:rPr lang="en-GB" sz="2200" dirty="0" smtClean="0">
                <a:solidFill>
                  <a:schemeClr val="tx2">
                    <a:lumMod val="75000"/>
                  </a:schemeClr>
                </a:solidFill>
              </a:rPr>
              <a:t> </a:t>
            </a:r>
            <a:r>
              <a:rPr lang="en-GB" sz="2200" b="1" dirty="0" smtClean="0">
                <a:solidFill>
                  <a:schemeClr val="tx2">
                    <a:lumMod val="75000"/>
                  </a:schemeClr>
                </a:solidFill>
              </a:rPr>
              <a:t>distance</a:t>
            </a:r>
            <a:r>
              <a:rPr lang="en-GB" sz="2200" dirty="0" smtClean="0">
                <a:solidFill>
                  <a:schemeClr val="tx2">
                    <a:lumMod val="75000"/>
                  </a:schemeClr>
                </a:solidFill>
              </a:rPr>
              <a:t> </a:t>
            </a:r>
            <a:r>
              <a:rPr lang="en-GB" sz="2200" dirty="0" smtClean="0"/>
              <a:t>from the </a:t>
            </a:r>
            <a:r>
              <a:rPr lang="en-GB" sz="2200" b="1" dirty="0" smtClean="0">
                <a:solidFill>
                  <a:schemeClr val="tx2">
                    <a:lumMod val="75000"/>
                  </a:schemeClr>
                </a:solidFill>
              </a:rPr>
              <a:t>runtime</a:t>
            </a:r>
            <a:r>
              <a:rPr lang="en-GB" sz="2200" b="1" i="1" dirty="0" smtClean="0">
                <a:solidFill>
                  <a:schemeClr val="tx2">
                    <a:lumMod val="75000"/>
                  </a:schemeClr>
                </a:solidFill>
              </a:rPr>
              <a:t> </a:t>
            </a:r>
            <a:r>
              <a:rPr lang="en-GB" sz="2200" dirty="0" smtClean="0"/>
              <a:t>one</a:t>
            </a:r>
          </a:p>
          <a:p>
            <a:endParaRPr lang="en-GB"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81000" y="304801"/>
            <a:ext cx="8610600" cy="762000"/>
          </a:xfrm>
        </p:spPr>
        <p:txBody>
          <a:bodyPr>
            <a:normAutofit/>
          </a:bodyPr>
          <a:lstStyle/>
          <a:p>
            <a:r>
              <a:rPr lang="en-GB" sz="3000" dirty="0" smtClean="0">
                <a:solidFill>
                  <a:srgbClr val="002060"/>
                </a:solidFill>
              </a:rPr>
              <a:t>RSSI Statistical Fingerprinting for Positioning</a:t>
            </a:r>
            <a:endParaRPr lang="en-US" sz="3000" dirty="0">
              <a:solidFill>
                <a:srgbClr val="002060"/>
              </a:solidFill>
            </a:endParaRPr>
          </a:p>
        </p:txBody>
      </p:sp>
      <p:graphicFrame>
        <p:nvGraphicFramePr>
          <p:cNvPr id="244151" name="Group 439"/>
          <p:cNvGraphicFramePr>
            <a:graphicFrameLocks noGrp="1"/>
          </p:cNvGraphicFramePr>
          <p:nvPr>
            <p:ph type="tbl" idx="1"/>
          </p:nvPr>
        </p:nvGraphicFramePr>
        <p:xfrm>
          <a:off x="1143000" y="1371600"/>
          <a:ext cx="7239000" cy="4876800"/>
        </p:xfrm>
        <a:graphic>
          <a:graphicData uri="http://schemas.openxmlformats.org/drawingml/2006/table">
            <a:tbl>
              <a:tblPr/>
              <a:tblGrid>
                <a:gridCol w="723900"/>
                <a:gridCol w="723900"/>
                <a:gridCol w="723900"/>
                <a:gridCol w="723900"/>
                <a:gridCol w="723900"/>
                <a:gridCol w="723900"/>
                <a:gridCol w="723900"/>
                <a:gridCol w="723900"/>
                <a:gridCol w="723900"/>
                <a:gridCol w="723900"/>
              </a:tblGrid>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2500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33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Group 449"/>
          <p:cNvGrpSpPr>
            <a:grpSpLocks/>
          </p:cNvGrpSpPr>
          <p:nvPr/>
        </p:nvGrpSpPr>
        <p:grpSpPr bwMode="auto">
          <a:xfrm>
            <a:off x="2895600" y="1524000"/>
            <a:ext cx="5722938" cy="2286000"/>
            <a:chOff x="1824" y="960"/>
            <a:chExt cx="3605" cy="1440"/>
          </a:xfrm>
        </p:grpSpPr>
        <p:sp>
          <p:nvSpPr>
            <p:cNvPr id="244108" name="Rectangle 396"/>
            <p:cNvSpPr>
              <a:spLocks noChangeArrowheads="1"/>
            </p:cNvSpPr>
            <p:nvPr/>
          </p:nvSpPr>
          <p:spPr bwMode="auto">
            <a:xfrm>
              <a:off x="2112" y="2112"/>
              <a:ext cx="432" cy="288"/>
            </a:xfrm>
            <a:prstGeom prst="rect">
              <a:avLst/>
            </a:prstGeom>
            <a:solidFill>
              <a:srgbClr val="F7F107"/>
            </a:solidFill>
            <a:ln w="9525">
              <a:solidFill>
                <a:srgbClr val="FFCCFF"/>
              </a:solidFill>
              <a:miter lim="800000"/>
              <a:headEnd/>
              <a:tailEnd/>
            </a:ln>
            <a:effectLst/>
          </p:spPr>
          <p:txBody>
            <a:bodyPr wrap="none" anchor="ctr"/>
            <a:lstStyle/>
            <a:p>
              <a:pPr algn="ctr"/>
              <a:endParaRPr lang="en-US"/>
            </a:p>
          </p:txBody>
        </p:sp>
        <p:sp>
          <p:nvSpPr>
            <p:cNvPr id="244109" name="Rectangle 397"/>
            <p:cNvSpPr>
              <a:spLocks noChangeArrowheads="1"/>
            </p:cNvSpPr>
            <p:nvPr/>
          </p:nvSpPr>
          <p:spPr bwMode="auto">
            <a:xfrm>
              <a:off x="2592" y="1440"/>
              <a:ext cx="1536" cy="480"/>
            </a:xfrm>
            <a:prstGeom prst="rect">
              <a:avLst/>
            </a:prstGeom>
            <a:solidFill>
              <a:srgbClr val="FF3300"/>
            </a:solidFill>
            <a:ln w="28575">
              <a:solidFill>
                <a:schemeClr val="tx1"/>
              </a:solidFill>
              <a:miter lim="800000"/>
              <a:headEnd/>
              <a:tailEnd/>
            </a:ln>
            <a:effectLst/>
          </p:spPr>
          <p:txBody>
            <a:bodyPr wrap="none" anchor="ctr"/>
            <a:lstStyle/>
            <a:p>
              <a:endParaRPr lang="en-US"/>
            </a:p>
          </p:txBody>
        </p:sp>
        <p:sp>
          <p:nvSpPr>
            <p:cNvPr id="244110" name="Line 398"/>
            <p:cNvSpPr>
              <a:spLocks noChangeShapeType="1"/>
            </p:cNvSpPr>
            <p:nvPr/>
          </p:nvSpPr>
          <p:spPr bwMode="auto">
            <a:xfrm>
              <a:off x="2928" y="1440"/>
              <a:ext cx="0" cy="480"/>
            </a:xfrm>
            <a:prstGeom prst="line">
              <a:avLst/>
            </a:prstGeom>
            <a:noFill/>
            <a:ln w="9525">
              <a:solidFill>
                <a:schemeClr val="tx1"/>
              </a:solidFill>
              <a:round/>
              <a:headEnd/>
              <a:tailEnd/>
            </a:ln>
            <a:effectLst/>
          </p:spPr>
          <p:txBody>
            <a:bodyPr/>
            <a:lstStyle/>
            <a:p>
              <a:endParaRPr lang="en-US"/>
            </a:p>
          </p:txBody>
        </p:sp>
        <p:sp>
          <p:nvSpPr>
            <p:cNvPr id="244111" name="Line 399"/>
            <p:cNvSpPr>
              <a:spLocks noChangeShapeType="1"/>
            </p:cNvSpPr>
            <p:nvPr/>
          </p:nvSpPr>
          <p:spPr bwMode="auto">
            <a:xfrm>
              <a:off x="3216" y="1440"/>
              <a:ext cx="0" cy="480"/>
            </a:xfrm>
            <a:prstGeom prst="line">
              <a:avLst/>
            </a:prstGeom>
            <a:noFill/>
            <a:ln w="9525">
              <a:solidFill>
                <a:schemeClr val="tx1"/>
              </a:solidFill>
              <a:round/>
              <a:headEnd/>
              <a:tailEnd/>
            </a:ln>
            <a:effectLst/>
          </p:spPr>
          <p:txBody>
            <a:bodyPr/>
            <a:lstStyle/>
            <a:p>
              <a:endParaRPr lang="en-US"/>
            </a:p>
          </p:txBody>
        </p:sp>
        <p:sp>
          <p:nvSpPr>
            <p:cNvPr id="244112" name="Line 400"/>
            <p:cNvSpPr>
              <a:spLocks noChangeShapeType="1"/>
            </p:cNvSpPr>
            <p:nvPr/>
          </p:nvSpPr>
          <p:spPr bwMode="auto">
            <a:xfrm>
              <a:off x="3504" y="1440"/>
              <a:ext cx="0" cy="480"/>
            </a:xfrm>
            <a:prstGeom prst="line">
              <a:avLst/>
            </a:prstGeom>
            <a:noFill/>
            <a:ln w="9525">
              <a:solidFill>
                <a:schemeClr val="tx1"/>
              </a:solidFill>
              <a:round/>
              <a:headEnd/>
              <a:tailEnd/>
            </a:ln>
            <a:effectLst/>
          </p:spPr>
          <p:txBody>
            <a:bodyPr/>
            <a:lstStyle/>
            <a:p>
              <a:endParaRPr lang="en-US"/>
            </a:p>
          </p:txBody>
        </p:sp>
        <p:sp>
          <p:nvSpPr>
            <p:cNvPr id="244113" name="Line 401"/>
            <p:cNvSpPr>
              <a:spLocks noChangeShapeType="1"/>
            </p:cNvSpPr>
            <p:nvPr/>
          </p:nvSpPr>
          <p:spPr bwMode="auto">
            <a:xfrm>
              <a:off x="3792" y="1440"/>
              <a:ext cx="0" cy="480"/>
            </a:xfrm>
            <a:prstGeom prst="line">
              <a:avLst/>
            </a:prstGeom>
            <a:noFill/>
            <a:ln w="9525">
              <a:solidFill>
                <a:schemeClr val="tx1"/>
              </a:solidFill>
              <a:round/>
              <a:headEnd/>
              <a:tailEnd/>
            </a:ln>
            <a:effectLst/>
          </p:spPr>
          <p:txBody>
            <a:bodyPr/>
            <a:lstStyle/>
            <a:p>
              <a:endParaRPr lang="en-US"/>
            </a:p>
          </p:txBody>
        </p:sp>
        <p:sp>
          <p:nvSpPr>
            <p:cNvPr id="244114" name="Text Box 402"/>
            <p:cNvSpPr txBox="1">
              <a:spLocks noChangeArrowheads="1"/>
            </p:cNvSpPr>
            <p:nvPr/>
          </p:nvSpPr>
          <p:spPr bwMode="auto">
            <a:xfrm>
              <a:off x="4176" y="1536"/>
              <a:ext cx="672" cy="288"/>
            </a:xfrm>
            <a:prstGeom prst="rect">
              <a:avLst/>
            </a:prstGeom>
            <a:noFill/>
            <a:ln w="9525">
              <a:noFill/>
              <a:miter lim="800000"/>
              <a:headEnd/>
              <a:tailEnd/>
            </a:ln>
            <a:effectLst/>
          </p:spPr>
          <p:txBody>
            <a:bodyPr>
              <a:spAutoFit/>
            </a:bodyPr>
            <a:lstStyle/>
            <a:p>
              <a:pPr>
                <a:spcBef>
                  <a:spcPct val="50000"/>
                </a:spcBef>
              </a:pPr>
              <a:r>
                <a:rPr lang="en-GB" sz="2400" b="1"/>
                <a:t>AP</a:t>
              </a:r>
              <a:r>
                <a:rPr lang="en-GB" sz="2400" b="1" baseline="-25000"/>
                <a:t>1</a:t>
              </a:r>
              <a:endParaRPr lang="en-US" sz="2400" b="1" baseline="-25000"/>
            </a:p>
          </p:txBody>
        </p:sp>
        <p:sp>
          <p:nvSpPr>
            <p:cNvPr id="244124" name="Rectangle 412"/>
            <p:cNvSpPr>
              <a:spLocks noChangeArrowheads="1"/>
            </p:cNvSpPr>
            <p:nvPr/>
          </p:nvSpPr>
          <p:spPr bwMode="auto">
            <a:xfrm>
              <a:off x="2688" y="1824"/>
              <a:ext cx="1536" cy="480"/>
            </a:xfrm>
            <a:prstGeom prst="rect">
              <a:avLst/>
            </a:prstGeom>
            <a:solidFill>
              <a:srgbClr val="FF3300"/>
            </a:solidFill>
            <a:ln w="19050">
              <a:solidFill>
                <a:schemeClr val="tx1"/>
              </a:solidFill>
              <a:miter lim="800000"/>
              <a:headEnd/>
              <a:tailEnd/>
            </a:ln>
            <a:effectLst/>
          </p:spPr>
          <p:txBody>
            <a:bodyPr wrap="none" anchor="ctr"/>
            <a:lstStyle/>
            <a:p>
              <a:endParaRPr lang="en-US"/>
            </a:p>
          </p:txBody>
        </p:sp>
        <p:sp>
          <p:nvSpPr>
            <p:cNvPr id="244125" name="Line 413"/>
            <p:cNvSpPr>
              <a:spLocks noChangeShapeType="1"/>
            </p:cNvSpPr>
            <p:nvPr/>
          </p:nvSpPr>
          <p:spPr bwMode="auto">
            <a:xfrm>
              <a:off x="3024" y="1824"/>
              <a:ext cx="0" cy="480"/>
            </a:xfrm>
            <a:prstGeom prst="line">
              <a:avLst/>
            </a:prstGeom>
            <a:noFill/>
            <a:ln w="12700">
              <a:solidFill>
                <a:schemeClr val="tx1"/>
              </a:solidFill>
              <a:round/>
              <a:headEnd/>
              <a:tailEnd/>
            </a:ln>
            <a:effectLst/>
          </p:spPr>
          <p:txBody>
            <a:bodyPr/>
            <a:lstStyle/>
            <a:p>
              <a:endParaRPr lang="en-US"/>
            </a:p>
          </p:txBody>
        </p:sp>
        <p:sp>
          <p:nvSpPr>
            <p:cNvPr id="244126" name="Line 414"/>
            <p:cNvSpPr>
              <a:spLocks noChangeShapeType="1"/>
            </p:cNvSpPr>
            <p:nvPr/>
          </p:nvSpPr>
          <p:spPr bwMode="auto">
            <a:xfrm>
              <a:off x="3312" y="1824"/>
              <a:ext cx="0" cy="480"/>
            </a:xfrm>
            <a:prstGeom prst="line">
              <a:avLst/>
            </a:prstGeom>
            <a:noFill/>
            <a:ln w="12700">
              <a:solidFill>
                <a:schemeClr val="tx1"/>
              </a:solidFill>
              <a:round/>
              <a:headEnd/>
              <a:tailEnd/>
            </a:ln>
            <a:effectLst/>
          </p:spPr>
          <p:txBody>
            <a:bodyPr/>
            <a:lstStyle/>
            <a:p>
              <a:endParaRPr lang="en-US"/>
            </a:p>
          </p:txBody>
        </p:sp>
        <p:sp>
          <p:nvSpPr>
            <p:cNvPr id="244127" name="Line 415"/>
            <p:cNvSpPr>
              <a:spLocks noChangeShapeType="1"/>
            </p:cNvSpPr>
            <p:nvPr/>
          </p:nvSpPr>
          <p:spPr bwMode="auto">
            <a:xfrm>
              <a:off x="3600" y="1824"/>
              <a:ext cx="0" cy="480"/>
            </a:xfrm>
            <a:prstGeom prst="line">
              <a:avLst/>
            </a:prstGeom>
            <a:noFill/>
            <a:ln w="12700">
              <a:solidFill>
                <a:schemeClr val="tx1"/>
              </a:solidFill>
              <a:round/>
              <a:headEnd/>
              <a:tailEnd/>
            </a:ln>
            <a:effectLst/>
          </p:spPr>
          <p:txBody>
            <a:bodyPr/>
            <a:lstStyle/>
            <a:p>
              <a:endParaRPr lang="en-US"/>
            </a:p>
          </p:txBody>
        </p:sp>
        <p:sp>
          <p:nvSpPr>
            <p:cNvPr id="244128" name="Line 416"/>
            <p:cNvSpPr>
              <a:spLocks noChangeShapeType="1"/>
            </p:cNvSpPr>
            <p:nvPr/>
          </p:nvSpPr>
          <p:spPr bwMode="auto">
            <a:xfrm>
              <a:off x="3888" y="1824"/>
              <a:ext cx="0" cy="480"/>
            </a:xfrm>
            <a:prstGeom prst="line">
              <a:avLst/>
            </a:prstGeom>
            <a:noFill/>
            <a:ln w="12700">
              <a:solidFill>
                <a:schemeClr val="tx1"/>
              </a:solidFill>
              <a:round/>
              <a:headEnd/>
              <a:tailEnd/>
            </a:ln>
            <a:effectLst/>
          </p:spPr>
          <p:txBody>
            <a:bodyPr/>
            <a:lstStyle/>
            <a:p>
              <a:endParaRPr lang="en-US"/>
            </a:p>
          </p:txBody>
        </p:sp>
        <p:sp>
          <p:nvSpPr>
            <p:cNvPr id="244129" name="Text Box 417"/>
            <p:cNvSpPr txBox="1">
              <a:spLocks noChangeArrowheads="1"/>
            </p:cNvSpPr>
            <p:nvPr/>
          </p:nvSpPr>
          <p:spPr bwMode="auto">
            <a:xfrm>
              <a:off x="4368" y="1920"/>
              <a:ext cx="672" cy="288"/>
            </a:xfrm>
            <a:prstGeom prst="rect">
              <a:avLst/>
            </a:prstGeom>
            <a:noFill/>
            <a:ln w="38100">
              <a:noFill/>
              <a:miter lim="800000"/>
              <a:headEnd/>
              <a:tailEnd/>
            </a:ln>
            <a:effectLst/>
          </p:spPr>
          <p:txBody>
            <a:bodyPr>
              <a:spAutoFit/>
            </a:bodyPr>
            <a:lstStyle/>
            <a:p>
              <a:pPr>
                <a:spcBef>
                  <a:spcPct val="50000"/>
                </a:spcBef>
              </a:pPr>
              <a:r>
                <a:rPr lang="en-GB" sz="2400" b="1" dirty="0" err="1" smtClean="0"/>
                <a:t>AP</a:t>
              </a:r>
              <a:r>
                <a:rPr lang="en-GB" sz="2400" b="1" baseline="-25000" dirty="0" err="1"/>
                <a:t>k</a:t>
              </a:r>
              <a:endParaRPr lang="en-US" sz="2400" b="1" baseline="-25000" dirty="0"/>
            </a:p>
          </p:txBody>
        </p:sp>
        <p:sp>
          <p:nvSpPr>
            <p:cNvPr id="244133" name="Line 421"/>
            <p:cNvSpPr>
              <a:spLocks noChangeShapeType="1"/>
            </p:cNvSpPr>
            <p:nvPr/>
          </p:nvSpPr>
          <p:spPr bwMode="auto">
            <a:xfrm flipH="1">
              <a:off x="2256" y="1584"/>
              <a:ext cx="288" cy="480"/>
            </a:xfrm>
            <a:prstGeom prst="line">
              <a:avLst/>
            </a:prstGeom>
            <a:noFill/>
            <a:ln w="9525">
              <a:solidFill>
                <a:schemeClr val="tx1"/>
              </a:solidFill>
              <a:round/>
              <a:headEnd/>
              <a:tailEnd type="triangle" w="med" len="med"/>
            </a:ln>
            <a:effectLst/>
          </p:spPr>
          <p:txBody>
            <a:bodyPr/>
            <a:lstStyle/>
            <a:p>
              <a:endParaRPr lang="en-US"/>
            </a:p>
          </p:txBody>
        </p:sp>
        <p:sp>
          <p:nvSpPr>
            <p:cNvPr id="244134" name="Line 422"/>
            <p:cNvSpPr>
              <a:spLocks noChangeShapeType="1"/>
            </p:cNvSpPr>
            <p:nvPr/>
          </p:nvSpPr>
          <p:spPr bwMode="auto">
            <a:xfrm flipH="1">
              <a:off x="2304" y="2064"/>
              <a:ext cx="384" cy="192"/>
            </a:xfrm>
            <a:prstGeom prst="line">
              <a:avLst/>
            </a:prstGeom>
            <a:noFill/>
            <a:ln w="9525">
              <a:solidFill>
                <a:schemeClr val="tx1"/>
              </a:solidFill>
              <a:round/>
              <a:headEnd/>
              <a:tailEnd type="triangle" w="med" len="med"/>
            </a:ln>
            <a:effectLst/>
          </p:spPr>
          <p:txBody>
            <a:bodyPr/>
            <a:lstStyle/>
            <a:p>
              <a:endParaRPr lang="en-US"/>
            </a:p>
          </p:txBody>
        </p:sp>
        <p:sp>
          <p:nvSpPr>
            <p:cNvPr id="244135" name="Text Box 423"/>
            <p:cNvSpPr txBox="1">
              <a:spLocks noChangeArrowheads="1"/>
            </p:cNvSpPr>
            <p:nvPr/>
          </p:nvSpPr>
          <p:spPr bwMode="auto">
            <a:xfrm>
              <a:off x="1824" y="960"/>
              <a:ext cx="3605" cy="288"/>
            </a:xfrm>
            <a:prstGeom prst="rect">
              <a:avLst/>
            </a:prstGeom>
            <a:noFill/>
            <a:ln w="9525">
              <a:noFill/>
              <a:miter lim="800000"/>
              <a:headEnd/>
              <a:tailEnd/>
            </a:ln>
            <a:effectLst/>
          </p:spPr>
          <p:txBody>
            <a:bodyPr wrap="none">
              <a:spAutoFit/>
            </a:bodyPr>
            <a:lstStyle/>
            <a:p>
              <a:r>
                <a:rPr lang="en-GB" sz="2400" b="1" dirty="0"/>
                <a:t>Signal-strength measurements per AP</a:t>
              </a:r>
              <a:endParaRPr lang="en-US" sz="2400" b="1" dirty="0"/>
            </a:p>
          </p:txBody>
        </p:sp>
        <p:sp>
          <p:nvSpPr>
            <p:cNvPr id="244136" name="Text Box 424"/>
            <p:cNvSpPr txBox="1">
              <a:spLocks noChangeArrowheads="1"/>
            </p:cNvSpPr>
            <p:nvPr/>
          </p:nvSpPr>
          <p:spPr bwMode="auto">
            <a:xfrm>
              <a:off x="1894" y="2066"/>
              <a:ext cx="436" cy="288"/>
            </a:xfrm>
            <a:prstGeom prst="rect">
              <a:avLst/>
            </a:prstGeom>
            <a:noFill/>
            <a:ln w="9525">
              <a:noFill/>
              <a:miter lim="800000"/>
              <a:headEnd/>
              <a:tailEnd/>
            </a:ln>
            <a:effectLst/>
          </p:spPr>
          <p:txBody>
            <a:bodyPr wrap="none">
              <a:spAutoFit/>
            </a:bodyPr>
            <a:lstStyle/>
            <a:p>
              <a:r>
                <a:rPr lang="en-GB" sz="2400" b="1" dirty="0"/>
                <a:t>cell</a:t>
              </a:r>
              <a:endParaRPr lang="en-US" sz="2400" b="1" dirty="0"/>
            </a:p>
          </p:txBody>
        </p:sp>
      </p:grpSp>
      <p:grpSp>
        <p:nvGrpSpPr>
          <p:cNvPr id="3" name="Group 452"/>
          <p:cNvGrpSpPr>
            <a:grpSpLocks/>
          </p:cNvGrpSpPr>
          <p:nvPr/>
        </p:nvGrpSpPr>
        <p:grpSpPr bwMode="auto">
          <a:xfrm>
            <a:off x="2101056" y="3968749"/>
            <a:ext cx="2503488" cy="1573213"/>
            <a:chOff x="1104" y="2400"/>
            <a:chExt cx="1577" cy="991"/>
          </a:xfrm>
        </p:grpSpPr>
        <p:sp>
          <p:nvSpPr>
            <p:cNvPr id="244137" name="Rectangle 425"/>
            <p:cNvSpPr>
              <a:spLocks noChangeArrowheads="1"/>
            </p:cNvSpPr>
            <p:nvPr/>
          </p:nvSpPr>
          <p:spPr bwMode="auto">
            <a:xfrm>
              <a:off x="1920" y="2784"/>
              <a:ext cx="432" cy="336"/>
            </a:xfrm>
            <a:prstGeom prst="rect">
              <a:avLst/>
            </a:prstGeom>
            <a:solidFill>
              <a:srgbClr val="0000CC"/>
            </a:solidFill>
            <a:ln w="9525">
              <a:solidFill>
                <a:srgbClr val="FF0000"/>
              </a:solidFill>
              <a:miter lim="800000"/>
              <a:headEnd/>
              <a:tailEnd/>
            </a:ln>
            <a:effectLst/>
          </p:spPr>
          <p:txBody>
            <a:bodyPr wrap="none" anchor="ctr"/>
            <a:lstStyle/>
            <a:p>
              <a:endParaRPr lang="en-US"/>
            </a:p>
          </p:txBody>
        </p:sp>
        <p:sp>
          <p:nvSpPr>
            <p:cNvPr id="244138" name="Text Box 426"/>
            <p:cNvSpPr txBox="1">
              <a:spLocks noChangeArrowheads="1"/>
            </p:cNvSpPr>
            <p:nvPr/>
          </p:nvSpPr>
          <p:spPr bwMode="auto">
            <a:xfrm>
              <a:off x="1104" y="3120"/>
              <a:ext cx="1577" cy="271"/>
            </a:xfrm>
            <a:prstGeom prst="rect">
              <a:avLst/>
            </a:prstGeom>
            <a:noFill/>
            <a:ln w="9525">
              <a:solidFill>
                <a:srgbClr val="FF0000"/>
              </a:solidFill>
              <a:miter lim="800000"/>
              <a:headEnd/>
              <a:tailEnd/>
            </a:ln>
            <a:effectLst/>
          </p:spPr>
          <p:txBody>
            <a:bodyPr wrap="none">
              <a:spAutoFit/>
            </a:bodyPr>
            <a:lstStyle/>
            <a:p>
              <a:r>
                <a:rPr lang="en-GB" sz="2200" b="1" dirty="0" smtClean="0"/>
                <a:t>Distance of </a:t>
              </a:r>
              <a:r>
                <a:rPr lang="en-GB" sz="2200" b="1" dirty="0"/>
                <a:t>that cell</a:t>
              </a:r>
              <a:endParaRPr lang="en-US" sz="2200" b="1" dirty="0"/>
            </a:p>
          </p:txBody>
        </p:sp>
        <p:sp>
          <p:nvSpPr>
            <p:cNvPr id="244139" name="Line 427"/>
            <p:cNvSpPr>
              <a:spLocks noChangeShapeType="1"/>
            </p:cNvSpPr>
            <p:nvPr/>
          </p:nvSpPr>
          <p:spPr bwMode="auto">
            <a:xfrm flipH="1" flipV="1">
              <a:off x="2256" y="2400"/>
              <a:ext cx="0" cy="336"/>
            </a:xfrm>
            <a:prstGeom prst="line">
              <a:avLst/>
            </a:prstGeom>
            <a:noFill/>
            <a:ln w="9525">
              <a:solidFill>
                <a:srgbClr val="FF0000"/>
              </a:solidFill>
              <a:round/>
              <a:headEnd/>
              <a:tailEnd type="triangle" w="med" len="med"/>
            </a:ln>
            <a:effectLst/>
          </p:spPr>
          <p:txBody>
            <a:bodyPr/>
            <a:lstStyle/>
            <a:p>
              <a:endParaRPr lang="en-US"/>
            </a:p>
          </p:txBody>
        </p:sp>
      </p:grpSp>
      <p:grpSp>
        <p:nvGrpSpPr>
          <p:cNvPr id="4" name="Group 451"/>
          <p:cNvGrpSpPr>
            <a:grpSpLocks/>
          </p:cNvGrpSpPr>
          <p:nvPr/>
        </p:nvGrpSpPr>
        <p:grpSpPr bwMode="auto">
          <a:xfrm>
            <a:off x="5562599" y="5105403"/>
            <a:ext cx="3216275" cy="766763"/>
            <a:chOff x="3504" y="3216"/>
            <a:chExt cx="2026" cy="483"/>
          </a:xfrm>
        </p:grpSpPr>
        <p:grpSp>
          <p:nvGrpSpPr>
            <p:cNvPr id="5" name="Group 441"/>
            <p:cNvGrpSpPr>
              <a:grpSpLocks/>
            </p:cNvGrpSpPr>
            <p:nvPr/>
          </p:nvGrpSpPr>
          <p:grpSpPr bwMode="auto">
            <a:xfrm>
              <a:off x="3504" y="3216"/>
              <a:ext cx="1536" cy="480"/>
              <a:chOff x="3696" y="2544"/>
              <a:chExt cx="1536" cy="480"/>
            </a:xfrm>
          </p:grpSpPr>
          <p:sp>
            <p:nvSpPr>
              <p:cNvPr id="244140" name="Rectangle 428"/>
              <p:cNvSpPr>
                <a:spLocks noChangeArrowheads="1"/>
              </p:cNvSpPr>
              <p:nvPr/>
            </p:nvSpPr>
            <p:spPr bwMode="auto">
              <a:xfrm>
                <a:off x="3696" y="2544"/>
                <a:ext cx="1536" cy="480"/>
              </a:xfrm>
              <a:prstGeom prst="rect">
                <a:avLst/>
              </a:prstGeom>
              <a:solidFill>
                <a:srgbClr val="66FF33"/>
              </a:solidFill>
              <a:ln w="19050">
                <a:solidFill>
                  <a:schemeClr val="tx1"/>
                </a:solidFill>
                <a:miter lim="800000"/>
                <a:headEnd/>
                <a:tailEnd/>
              </a:ln>
              <a:effectLst/>
            </p:spPr>
            <p:txBody>
              <a:bodyPr wrap="none" anchor="ctr"/>
              <a:lstStyle/>
              <a:p>
                <a:endParaRPr lang="en-US"/>
              </a:p>
            </p:txBody>
          </p:sp>
          <p:sp>
            <p:nvSpPr>
              <p:cNvPr id="244141" name="Line 429"/>
              <p:cNvSpPr>
                <a:spLocks noChangeShapeType="1"/>
              </p:cNvSpPr>
              <p:nvPr/>
            </p:nvSpPr>
            <p:spPr bwMode="auto">
              <a:xfrm>
                <a:off x="4080" y="2544"/>
                <a:ext cx="0" cy="480"/>
              </a:xfrm>
              <a:prstGeom prst="line">
                <a:avLst/>
              </a:prstGeom>
              <a:noFill/>
              <a:ln w="9525">
                <a:solidFill>
                  <a:schemeClr val="tx1"/>
                </a:solidFill>
                <a:round/>
                <a:headEnd/>
                <a:tailEnd/>
              </a:ln>
              <a:effectLst/>
            </p:spPr>
            <p:txBody>
              <a:bodyPr/>
              <a:lstStyle/>
              <a:p>
                <a:endParaRPr lang="en-US"/>
              </a:p>
            </p:txBody>
          </p:sp>
          <p:sp>
            <p:nvSpPr>
              <p:cNvPr id="244142" name="Line 430"/>
              <p:cNvSpPr>
                <a:spLocks noChangeShapeType="1"/>
              </p:cNvSpPr>
              <p:nvPr/>
            </p:nvSpPr>
            <p:spPr bwMode="auto">
              <a:xfrm>
                <a:off x="4320" y="2544"/>
                <a:ext cx="0" cy="480"/>
              </a:xfrm>
              <a:prstGeom prst="line">
                <a:avLst/>
              </a:prstGeom>
              <a:noFill/>
              <a:ln w="9525">
                <a:solidFill>
                  <a:schemeClr val="tx1"/>
                </a:solidFill>
                <a:round/>
                <a:headEnd/>
                <a:tailEnd/>
              </a:ln>
              <a:effectLst/>
            </p:spPr>
            <p:txBody>
              <a:bodyPr/>
              <a:lstStyle/>
              <a:p>
                <a:endParaRPr lang="en-US"/>
              </a:p>
            </p:txBody>
          </p:sp>
          <p:sp>
            <p:nvSpPr>
              <p:cNvPr id="244143" name="Line 431"/>
              <p:cNvSpPr>
                <a:spLocks noChangeShapeType="1"/>
              </p:cNvSpPr>
              <p:nvPr/>
            </p:nvSpPr>
            <p:spPr bwMode="auto">
              <a:xfrm>
                <a:off x="4560" y="2544"/>
                <a:ext cx="0" cy="480"/>
              </a:xfrm>
              <a:prstGeom prst="line">
                <a:avLst/>
              </a:prstGeom>
              <a:noFill/>
              <a:ln w="9525">
                <a:solidFill>
                  <a:schemeClr val="tx1"/>
                </a:solidFill>
                <a:round/>
                <a:headEnd/>
                <a:tailEnd/>
              </a:ln>
              <a:effectLst/>
            </p:spPr>
            <p:txBody>
              <a:bodyPr/>
              <a:lstStyle/>
              <a:p>
                <a:endParaRPr lang="en-US"/>
              </a:p>
            </p:txBody>
          </p:sp>
          <p:sp>
            <p:nvSpPr>
              <p:cNvPr id="244144" name="Line 432"/>
              <p:cNvSpPr>
                <a:spLocks noChangeShapeType="1"/>
              </p:cNvSpPr>
              <p:nvPr/>
            </p:nvSpPr>
            <p:spPr bwMode="auto">
              <a:xfrm>
                <a:off x="4896" y="2544"/>
                <a:ext cx="0" cy="480"/>
              </a:xfrm>
              <a:prstGeom prst="line">
                <a:avLst/>
              </a:prstGeom>
              <a:noFill/>
              <a:ln w="9525">
                <a:solidFill>
                  <a:schemeClr val="tx1"/>
                </a:solidFill>
                <a:round/>
                <a:headEnd/>
                <a:tailEnd/>
              </a:ln>
              <a:effectLst/>
            </p:spPr>
            <p:txBody>
              <a:bodyPr/>
              <a:lstStyle/>
              <a:p>
                <a:endParaRPr lang="en-US"/>
              </a:p>
            </p:txBody>
          </p:sp>
        </p:grpSp>
        <p:sp>
          <p:nvSpPr>
            <p:cNvPr id="244152" name="Text Box 440"/>
            <p:cNvSpPr txBox="1">
              <a:spLocks noChangeArrowheads="1"/>
            </p:cNvSpPr>
            <p:nvPr/>
          </p:nvSpPr>
          <p:spPr bwMode="auto">
            <a:xfrm>
              <a:off x="3552" y="3408"/>
              <a:ext cx="1978" cy="291"/>
            </a:xfrm>
            <a:prstGeom prst="rect">
              <a:avLst/>
            </a:prstGeom>
            <a:noFill/>
            <a:ln w="9525">
              <a:noFill/>
              <a:miter lim="800000"/>
              <a:headEnd/>
              <a:tailEnd/>
            </a:ln>
            <a:effectLst/>
          </p:spPr>
          <p:txBody>
            <a:bodyPr wrap="none">
              <a:spAutoFit/>
            </a:bodyPr>
            <a:lstStyle/>
            <a:p>
              <a:r>
                <a:rPr lang="en-GB" sz="2400" b="1" dirty="0" smtClean="0"/>
                <a:t>Run-time fingerprint</a:t>
              </a:r>
              <a:endParaRPr lang="en-US" sz="2400" b="1" dirty="0"/>
            </a:p>
          </p:txBody>
        </p:sp>
      </p:grpSp>
      <p:grpSp>
        <p:nvGrpSpPr>
          <p:cNvPr id="6" name="Group 450"/>
          <p:cNvGrpSpPr>
            <a:grpSpLocks/>
          </p:cNvGrpSpPr>
          <p:nvPr/>
        </p:nvGrpSpPr>
        <p:grpSpPr bwMode="auto">
          <a:xfrm>
            <a:off x="5321300" y="3810000"/>
            <a:ext cx="3822700" cy="762000"/>
            <a:chOff x="3352" y="2400"/>
            <a:chExt cx="2408" cy="480"/>
          </a:xfrm>
        </p:grpSpPr>
        <p:grpSp>
          <p:nvGrpSpPr>
            <p:cNvPr id="7" name="Group 442"/>
            <p:cNvGrpSpPr>
              <a:grpSpLocks/>
            </p:cNvGrpSpPr>
            <p:nvPr/>
          </p:nvGrpSpPr>
          <p:grpSpPr bwMode="auto">
            <a:xfrm>
              <a:off x="3408" y="2400"/>
              <a:ext cx="1536" cy="480"/>
              <a:chOff x="3696" y="2544"/>
              <a:chExt cx="1536" cy="480"/>
            </a:xfrm>
          </p:grpSpPr>
          <p:sp>
            <p:nvSpPr>
              <p:cNvPr id="244155" name="Rectangle 443"/>
              <p:cNvSpPr>
                <a:spLocks noChangeArrowheads="1"/>
              </p:cNvSpPr>
              <p:nvPr/>
            </p:nvSpPr>
            <p:spPr bwMode="auto">
              <a:xfrm>
                <a:off x="3696" y="2544"/>
                <a:ext cx="1536" cy="480"/>
              </a:xfrm>
              <a:prstGeom prst="rect">
                <a:avLst/>
              </a:prstGeom>
              <a:solidFill>
                <a:srgbClr val="009900"/>
              </a:solidFill>
              <a:ln w="19050">
                <a:solidFill>
                  <a:schemeClr val="tx1"/>
                </a:solidFill>
                <a:miter lim="800000"/>
                <a:headEnd/>
                <a:tailEnd/>
              </a:ln>
              <a:effectLst/>
            </p:spPr>
            <p:txBody>
              <a:bodyPr wrap="none" anchor="ctr"/>
              <a:lstStyle/>
              <a:p>
                <a:endParaRPr lang="en-US"/>
              </a:p>
            </p:txBody>
          </p:sp>
          <p:sp>
            <p:nvSpPr>
              <p:cNvPr id="244156" name="Line 444"/>
              <p:cNvSpPr>
                <a:spLocks noChangeShapeType="1"/>
              </p:cNvSpPr>
              <p:nvPr/>
            </p:nvSpPr>
            <p:spPr bwMode="auto">
              <a:xfrm>
                <a:off x="4080" y="2544"/>
                <a:ext cx="0" cy="480"/>
              </a:xfrm>
              <a:prstGeom prst="line">
                <a:avLst/>
              </a:prstGeom>
              <a:noFill/>
              <a:ln w="9525">
                <a:solidFill>
                  <a:schemeClr val="tx1"/>
                </a:solidFill>
                <a:round/>
                <a:headEnd/>
                <a:tailEnd/>
              </a:ln>
              <a:effectLst/>
            </p:spPr>
            <p:txBody>
              <a:bodyPr/>
              <a:lstStyle/>
              <a:p>
                <a:endParaRPr lang="en-US"/>
              </a:p>
            </p:txBody>
          </p:sp>
          <p:sp>
            <p:nvSpPr>
              <p:cNvPr id="244157" name="Line 445"/>
              <p:cNvSpPr>
                <a:spLocks noChangeShapeType="1"/>
              </p:cNvSpPr>
              <p:nvPr/>
            </p:nvSpPr>
            <p:spPr bwMode="auto">
              <a:xfrm>
                <a:off x="4320" y="2544"/>
                <a:ext cx="0" cy="480"/>
              </a:xfrm>
              <a:prstGeom prst="line">
                <a:avLst/>
              </a:prstGeom>
              <a:noFill/>
              <a:ln w="9525">
                <a:solidFill>
                  <a:schemeClr val="tx1"/>
                </a:solidFill>
                <a:round/>
                <a:headEnd/>
                <a:tailEnd/>
              </a:ln>
              <a:effectLst/>
            </p:spPr>
            <p:txBody>
              <a:bodyPr/>
              <a:lstStyle/>
              <a:p>
                <a:endParaRPr lang="en-US"/>
              </a:p>
            </p:txBody>
          </p:sp>
          <p:sp>
            <p:nvSpPr>
              <p:cNvPr id="244158" name="Line 446"/>
              <p:cNvSpPr>
                <a:spLocks noChangeShapeType="1"/>
              </p:cNvSpPr>
              <p:nvPr/>
            </p:nvSpPr>
            <p:spPr bwMode="auto">
              <a:xfrm>
                <a:off x="4560" y="2544"/>
                <a:ext cx="0" cy="480"/>
              </a:xfrm>
              <a:prstGeom prst="line">
                <a:avLst/>
              </a:prstGeom>
              <a:noFill/>
              <a:ln w="9525">
                <a:solidFill>
                  <a:schemeClr val="tx1"/>
                </a:solidFill>
                <a:round/>
                <a:headEnd/>
                <a:tailEnd/>
              </a:ln>
              <a:effectLst/>
            </p:spPr>
            <p:txBody>
              <a:bodyPr/>
              <a:lstStyle/>
              <a:p>
                <a:endParaRPr lang="en-US"/>
              </a:p>
            </p:txBody>
          </p:sp>
          <p:sp>
            <p:nvSpPr>
              <p:cNvPr id="244159" name="Line 447"/>
              <p:cNvSpPr>
                <a:spLocks noChangeShapeType="1"/>
              </p:cNvSpPr>
              <p:nvPr/>
            </p:nvSpPr>
            <p:spPr bwMode="auto">
              <a:xfrm>
                <a:off x="4896" y="2544"/>
                <a:ext cx="0" cy="480"/>
              </a:xfrm>
              <a:prstGeom prst="line">
                <a:avLst/>
              </a:prstGeom>
              <a:noFill/>
              <a:ln w="9525">
                <a:solidFill>
                  <a:schemeClr val="tx1"/>
                </a:solidFill>
                <a:round/>
                <a:headEnd/>
                <a:tailEnd/>
              </a:ln>
              <a:effectLst/>
            </p:spPr>
            <p:txBody>
              <a:bodyPr/>
              <a:lstStyle/>
              <a:p>
                <a:endParaRPr lang="en-US"/>
              </a:p>
            </p:txBody>
          </p:sp>
        </p:grpSp>
        <p:sp>
          <p:nvSpPr>
            <p:cNvPr id="244160" name="Text Box 448"/>
            <p:cNvSpPr txBox="1">
              <a:spLocks noChangeArrowheads="1"/>
            </p:cNvSpPr>
            <p:nvPr/>
          </p:nvSpPr>
          <p:spPr bwMode="auto">
            <a:xfrm>
              <a:off x="3352" y="2592"/>
              <a:ext cx="2408" cy="281"/>
            </a:xfrm>
            <a:prstGeom prst="rect">
              <a:avLst/>
            </a:prstGeom>
            <a:noFill/>
            <a:ln w="9525">
              <a:noFill/>
              <a:miter lim="800000"/>
              <a:headEnd/>
              <a:tailEnd/>
            </a:ln>
            <a:effectLst/>
          </p:spPr>
          <p:txBody>
            <a:bodyPr>
              <a:spAutoFit/>
            </a:bodyPr>
            <a:lstStyle/>
            <a:p>
              <a:r>
                <a:rPr lang="en-GB" sz="2300" b="1" dirty="0" smtClean="0"/>
                <a:t>Training-phase fingerprint</a:t>
              </a:r>
              <a:endParaRPr lang="en-US" sz="2300" b="1" dirty="0"/>
            </a:p>
          </p:txBody>
        </p:sp>
      </p:grpSp>
      <p:sp>
        <p:nvSpPr>
          <p:cNvPr id="244169" name="AutoShape 457"/>
          <p:cNvSpPr>
            <a:spLocks noChangeArrowheads="1"/>
          </p:cNvSpPr>
          <p:nvPr/>
        </p:nvSpPr>
        <p:spPr bwMode="auto">
          <a:xfrm>
            <a:off x="6400800" y="4597400"/>
            <a:ext cx="457200" cy="457200"/>
          </a:xfrm>
          <a:prstGeom prst="flowChartSummingJunction">
            <a:avLst/>
          </a:prstGeom>
          <a:noFill/>
          <a:ln w="38100">
            <a:solidFill>
              <a:schemeClr val="tx1"/>
            </a:solidFill>
            <a:round/>
            <a:headEnd/>
            <a:tailEnd/>
          </a:ln>
          <a:effectLst/>
        </p:spPr>
        <p:txBody>
          <a:bodyPr wrap="none" anchor="ctr"/>
          <a:lstStyle/>
          <a:p>
            <a:pPr algn="ctr"/>
            <a:endParaRPr lang="en-US">
              <a:solidFill>
                <a:srgbClr val="808000"/>
              </a:solidFill>
            </a:endParaRPr>
          </a:p>
        </p:txBody>
      </p:sp>
      <p:sp>
        <p:nvSpPr>
          <p:cNvPr id="244171" name="Text Box 459"/>
          <p:cNvSpPr txBox="1">
            <a:spLocks noChangeArrowheads="1"/>
          </p:cNvSpPr>
          <p:nvPr/>
        </p:nvSpPr>
        <p:spPr bwMode="auto">
          <a:xfrm>
            <a:off x="6858000" y="4572000"/>
            <a:ext cx="1479550" cy="366713"/>
          </a:xfrm>
          <a:prstGeom prst="rect">
            <a:avLst/>
          </a:prstGeom>
          <a:noFill/>
          <a:ln w="9525">
            <a:noFill/>
            <a:miter lim="800000"/>
            <a:headEnd/>
            <a:tailEnd/>
          </a:ln>
          <a:effectLst/>
        </p:spPr>
        <p:txBody>
          <a:bodyPr wrap="none">
            <a:spAutoFit/>
          </a:bodyPr>
          <a:lstStyle/>
          <a:p>
            <a:r>
              <a:rPr lang="en-GB" b="1"/>
              <a:t>comparison</a:t>
            </a:r>
            <a:endParaRPr lang="en-US" b="1"/>
          </a:p>
        </p:txBody>
      </p:sp>
      <p:sp>
        <p:nvSpPr>
          <p:cNvPr id="244172" name="Line 460"/>
          <p:cNvSpPr>
            <a:spLocks noChangeShapeType="1"/>
          </p:cNvSpPr>
          <p:nvPr/>
        </p:nvSpPr>
        <p:spPr bwMode="auto">
          <a:xfrm>
            <a:off x="4114800" y="4572000"/>
            <a:ext cx="0" cy="0"/>
          </a:xfrm>
          <a:prstGeom prst="line">
            <a:avLst/>
          </a:prstGeom>
          <a:noFill/>
          <a:ln w="9525">
            <a:solidFill>
              <a:schemeClr val="tx1"/>
            </a:solidFill>
            <a:round/>
            <a:headEnd/>
            <a:tailEnd type="triangle" w="med" len="med"/>
          </a:ln>
          <a:effectLst/>
        </p:spPr>
        <p:txBody>
          <a:bodyPr/>
          <a:lstStyle/>
          <a:p>
            <a:endParaRPr lang="en-US"/>
          </a:p>
        </p:txBody>
      </p:sp>
      <p:sp>
        <p:nvSpPr>
          <p:cNvPr id="244175" name="Line 463"/>
          <p:cNvSpPr>
            <a:spLocks noChangeShapeType="1"/>
          </p:cNvSpPr>
          <p:nvPr/>
        </p:nvSpPr>
        <p:spPr bwMode="auto">
          <a:xfrm>
            <a:off x="3962400" y="3657600"/>
            <a:ext cx="1295400" cy="457200"/>
          </a:xfrm>
          <a:prstGeom prst="line">
            <a:avLst/>
          </a:prstGeom>
          <a:noFill/>
          <a:ln w="28575">
            <a:solidFill>
              <a:schemeClr val="tx1"/>
            </a:solidFill>
            <a:round/>
            <a:headEnd type="triangle" w="med" len="med"/>
            <a:tailEnd/>
          </a:ln>
          <a:effectLst/>
        </p:spPr>
        <p:txBody>
          <a:bodyPr/>
          <a:lstStyle/>
          <a:p>
            <a:endParaRPr lang="en-US"/>
          </a:p>
        </p:txBody>
      </p:sp>
      <p:sp>
        <p:nvSpPr>
          <p:cNvPr id="244177" name="Line 465"/>
          <p:cNvSpPr>
            <a:spLocks noChangeShapeType="1"/>
          </p:cNvSpPr>
          <p:nvPr/>
        </p:nvSpPr>
        <p:spPr bwMode="auto">
          <a:xfrm>
            <a:off x="6019800" y="3276600"/>
            <a:ext cx="0" cy="533400"/>
          </a:xfrm>
          <a:prstGeom prst="line">
            <a:avLst/>
          </a:prstGeom>
          <a:noFill/>
          <a:ln w="9525">
            <a:solidFill>
              <a:schemeClr val="tx1"/>
            </a:solidFill>
            <a:round/>
            <a:headEnd/>
            <a:tailEnd type="triangle" w="med" len="med"/>
          </a:ln>
          <a:effectLst/>
        </p:spPr>
        <p:txBody>
          <a:bodyPr/>
          <a:lstStyle/>
          <a:p>
            <a:endParaRPr lang="en-US"/>
          </a:p>
        </p:txBody>
      </p:sp>
      <p:sp>
        <p:nvSpPr>
          <p:cNvPr id="244178" name="Line 466"/>
          <p:cNvSpPr>
            <a:spLocks noChangeShapeType="1"/>
          </p:cNvSpPr>
          <p:nvPr/>
        </p:nvSpPr>
        <p:spPr bwMode="auto">
          <a:xfrm>
            <a:off x="5715000" y="2667000"/>
            <a:ext cx="0" cy="1143000"/>
          </a:xfrm>
          <a:prstGeom prst="line">
            <a:avLst/>
          </a:prstGeom>
          <a:noFill/>
          <a:ln w="9525">
            <a:solidFill>
              <a:schemeClr val="tx1"/>
            </a:solidFill>
            <a:round/>
            <a:headEnd/>
            <a:tailEnd type="triangle" w="med" len="med"/>
          </a:ln>
          <a:effectLst/>
        </p:spPr>
        <p:txBody>
          <a:bodyPr/>
          <a:lstStyle/>
          <a:p>
            <a:endParaRPr lang="en-US"/>
          </a:p>
        </p:txBody>
      </p:sp>
      <p:sp>
        <p:nvSpPr>
          <p:cNvPr id="50" name="Footer Placeholder 49"/>
          <p:cNvSpPr>
            <a:spLocks noGrp="1"/>
          </p:cNvSpPr>
          <p:nvPr>
            <p:ph type="ftr" sz="quarter" idx="11"/>
          </p:nvPr>
        </p:nvSpPr>
        <p:spPr>
          <a:xfrm>
            <a:off x="457200" y="6248400"/>
            <a:ext cx="8458200" cy="457200"/>
          </a:xfrm>
        </p:spPr>
        <p:txBody>
          <a:bodyPr/>
          <a:lstStyle/>
          <a:p>
            <a:endParaRPr lang="en-US" dirty="0"/>
          </a:p>
        </p:txBody>
      </p:sp>
      <p:cxnSp>
        <p:nvCxnSpPr>
          <p:cNvPr id="9" name="Straight Arrow Connector 8"/>
          <p:cNvCxnSpPr>
            <a:stCxn id="244140" idx="1"/>
          </p:cNvCxnSpPr>
          <p:nvPr/>
        </p:nvCxnSpPr>
        <p:spPr>
          <a:xfrm flipH="1" flipV="1">
            <a:off x="4211960" y="4938713"/>
            <a:ext cx="1350639" cy="5476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584011" y="4408269"/>
            <a:ext cx="1015021" cy="646331"/>
          </a:xfrm>
          <a:prstGeom prst="rect">
            <a:avLst/>
          </a:prstGeom>
          <a:noFill/>
        </p:spPr>
        <p:txBody>
          <a:bodyPr wrap="none" rtlCol="0">
            <a:spAutoFit/>
          </a:bodyPr>
          <a:lstStyle/>
          <a:p>
            <a:r>
              <a:rPr lang="en-US" b="1" dirty="0" smtClean="0"/>
              <a:t>User </a:t>
            </a:r>
          </a:p>
          <a:p>
            <a:r>
              <a:rPr lang="en-US" b="1" dirty="0" smtClean="0"/>
              <a:t>position</a:t>
            </a:r>
            <a:r>
              <a:rPr lang="en-US" dirty="0" smtClean="0"/>
              <a:t> </a:t>
            </a:r>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00" y="620688"/>
            <a:ext cx="9144000" cy="1139825"/>
          </a:xfrm>
        </p:spPr>
        <p:txBody>
          <a:bodyPr>
            <a:normAutofit/>
          </a:bodyPr>
          <a:lstStyle/>
          <a:p>
            <a:r>
              <a:rPr lang="en-GB" sz="3000" dirty="0" smtClean="0">
                <a:solidFill>
                  <a:srgbClr val="002060"/>
                </a:solidFill>
              </a:rPr>
              <a:t>Examples of RSSI Statistical Fingerprints</a:t>
            </a:r>
            <a:r>
              <a:rPr lang="sv-SE" sz="3000" dirty="0" smtClean="0">
                <a:solidFill>
                  <a:srgbClr val="0070C0"/>
                </a:solidFill>
              </a:rPr>
              <a:t/>
            </a:r>
            <a:br>
              <a:rPr lang="sv-SE" sz="3000" dirty="0" smtClean="0">
                <a:solidFill>
                  <a:srgbClr val="0070C0"/>
                </a:solidFill>
              </a:rPr>
            </a:br>
            <a:endParaRPr lang="en-GB" sz="3000" dirty="0">
              <a:solidFill>
                <a:srgbClr val="0070C0"/>
              </a:solidFill>
            </a:endParaRPr>
          </a:p>
        </p:txBody>
      </p:sp>
      <p:sp>
        <p:nvSpPr>
          <p:cNvPr id="3" name="Content Placeholder 2"/>
          <p:cNvSpPr>
            <a:spLocks noGrp="1"/>
          </p:cNvSpPr>
          <p:nvPr>
            <p:ph idx="1"/>
          </p:nvPr>
        </p:nvSpPr>
        <p:spPr>
          <a:xfrm>
            <a:off x="0" y="2204864"/>
            <a:ext cx="9144000" cy="5105400"/>
          </a:xfrm>
        </p:spPr>
        <p:txBody>
          <a:bodyPr>
            <a:normAutofit/>
          </a:bodyPr>
          <a:lstStyle/>
          <a:p>
            <a:pPr lvl="1">
              <a:buFont typeface="Arial" pitchFamily="34" charset="0"/>
              <a:buChar char="•"/>
            </a:pPr>
            <a:r>
              <a:rPr lang="en-GB" sz="2400" dirty="0" smtClean="0">
                <a:latin typeface="+mj-lt"/>
              </a:rPr>
              <a:t>Confidence intervals</a:t>
            </a:r>
          </a:p>
          <a:p>
            <a:pPr lvl="1">
              <a:buFont typeface="Arial" pitchFamily="34" charset="0"/>
              <a:buChar char="•"/>
            </a:pPr>
            <a:r>
              <a:rPr lang="en-GB" sz="2400" dirty="0" smtClean="0">
                <a:latin typeface="+mj-lt"/>
              </a:rPr>
              <a:t>Percentiles</a:t>
            </a:r>
          </a:p>
          <a:p>
            <a:pPr lvl="1">
              <a:buFont typeface="Arial" pitchFamily="34" charset="0"/>
              <a:buChar char="•"/>
            </a:pPr>
            <a:r>
              <a:rPr lang="en-GB" sz="2400" dirty="0" smtClean="0">
                <a:latin typeface="+mj-lt"/>
              </a:rPr>
              <a:t>Empirical distribution of the RSSI measurements</a:t>
            </a:r>
          </a:p>
          <a:p>
            <a:pPr lvl="1">
              <a:buFont typeface="Arial" pitchFamily="34" charset="0"/>
              <a:buChar char="•"/>
            </a:pPr>
            <a:r>
              <a:rPr lang="en-GB" sz="2400" dirty="0" smtClean="0">
                <a:latin typeface="+mj-lt"/>
              </a:rPr>
              <a:t>Theoretical distributions (e.g., </a:t>
            </a:r>
            <a:r>
              <a:rPr lang="en-GB" sz="2400" b="1" i="1" dirty="0" smtClean="0">
                <a:latin typeface="+mj-lt"/>
              </a:rPr>
              <a:t>Multivariate Gaussian</a:t>
            </a:r>
            <a:r>
              <a:rPr lang="en-GB" sz="2400" b="1" dirty="0" smtClean="0">
                <a:latin typeface="+mj-lt"/>
              </a:rPr>
              <a:t>)</a:t>
            </a:r>
          </a:p>
          <a:p>
            <a:pPr lvl="1">
              <a:buFont typeface="Arial" pitchFamily="34" charset="0"/>
              <a:buChar char="•"/>
            </a:pPr>
            <a:r>
              <a:rPr lang="en-GB" sz="2400" dirty="0" smtClean="0">
                <a:latin typeface="+mj-lt"/>
              </a:rPr>
              <a:t>Compressive sensing</a:t>
            </a:r>
          </a:p>
          <a:p>
            <a:endParaRPr lang="en-GB" dirty="0">
              <a:solidFill>
                <a:schemeClr val="tx2">
                  <a:lumMod val="75000"/>
                </a:schemeClr>
              </a:solidFill>
              <a:latin typeface="Boopee"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2.bmp"/>
          <p:cNvPicPr>
            <a:picLocks noGrp="1" noChangeAspect="1"/>
          </p:cNvPicPr>
          <p:nvPr>
            <p:ph sz="half" idx="1"/>
          </p:nvPr>
        </p:nvPicPr>
        <p:blipFill>
          <a:blip r:embed="rId2" cstate="print"/>
          <a:stretch>
            <a:fillRect/>
          </a:stretch>
        </p:blipFill>
        <p:spPr>
          <a:xfrm>
            <a:off x="2114550" y="2889250"/>
            <a:ext cx="4362450" cy="1238250"/>
          </a:xfrm>
          <a:solidFill>
            <a:schemeClr val="accent3">
              <a:lumMod val="20000"/>
              <a:lumOff val="80000"/>
            </a:schemeClr>
          </a:solidFill>
          <a:ln>
            <a:solidFill>
              <a:srgbClr val="00B050"/>
            </a:solidFill>
          </a:ln>
          <a:effectLst>
            <a:outerShdw blurRad="50800" dist="38100" dir="2700000" algn="tl" rotWithShape="0">
              <a:prstClr val="black">
                <a:alpha val="40000"/>
              </a:prstClr>
            </a:outerShdw>
          </a:effectLst>
        </p:spPr>
      </p:pic>
      <p:sp>
        <p:nvSpPr>
          <p:cNvPr id="162818" name="Rectangle 2"/>
          <p:cNvSpPr>
            <a:spLocks noGrp="1" noChangeArrowheads="1"/>
          </p:cNvSpPr>
          <p:nvPr>
            <p:ph type="title"/>
          </p:nvPr>
        </p:nvSpPr>
        <p:spPr>
          <a:xfrm>
            <a:off x="-197513" y="51917"/>
            <a:ext cx="8229600" cy="712787"/>
          </a:xfrm>
        </p:spPr>
        <p:txBody>
          <a:bodyPr>
            <a:noAutofit/>
          </a:bodyPr>
          <a:lstStyle/>
          <a:p>
            <a:r>
              <a:rPr lang="en-GB" sz="3200" dirty="0" smtClean="0">
                <a:solidFill>
                  <a:srgbClr val="002060"/>
                </a:solidFill>
              </a:rPr>
              <a:t>Fingerprint based on Percentiles</a:t>
            </a:r>
            <a:endParaRPr lang="el-GR" sz="3200" b="1" dirty="0">
              <a:solidFill>
                <a:srgbClr val="002060"/>
              </a:solidFill>
            </a:endParaRPr>
          </a:p>
        </p:txBody>
      </p:sp>
      <p:grpSp>
        <p:nvGrpSpPr>
          <p:cNvPr id="2" name="Group 19"/>
          <p:cNvGrpSpPr>
            <a:grpSpLocks/>
          </p:cNvGrpSpPr>
          <p:nvPr/>
        </p:nvGrpSpPr>
        <p:grpSpPr bwMode="auto">
          <a:xfrm>
            <a:off x="3143250" y="2133600"/>
            <a:ext cx="2317750" cy="1219200"/>
            <a:chOff x="2064" y="1397"/>
            <a:chExt cx="1460" cy="763"/>
          </a:xfrm>
        </p:grpSpPr>
        <p:sp>
          <p:nvSpPr>
            <p:cNvPr id="162833" name="Rectangle 17"/>
            <p:cNvSpPr>
              <a:spLocks noChangeArrowheads="1"/>
            </p:cNvSpPr>
            <p:nvPr/>
          </p:nvSpPr>
          <p:spPr bwMode="auto">
            <a:xfrm>
              <a:off x="2640" y="2016"/>
              <a:ext cx="192" cy="144"/>
            </a:xfrm>
            <a:prstGeom prst="rect">
              <a:avLst/>
            </a:prstGeom>
            <a:solidFill>
              <a:schemeClr val="accent1">
                <a:alpha val="10001"/>
              </a:schemeClr>
            </a:solidFill>
            <a:ln w="9525">
              <a:noFill/>
              <a:miter lim="800000"/>
              <a:headEnd/>
              <a:tailEnd/>
            </a:ln>
            <a:effectLst/>
          </p:spPr>
          <p:txBody>
            <a:bodyPr wrap="none" anchor="ctr"/>
            <a:lstStyle/>
            <a:p>
              <a:endParaRPr lang="en-GB"/>
            </a:p>
          </p:txBody>
        </p:sp>
        <p:sp>
          <p:nvSpPr>
            <p:cNvPr id="162834" name="Line 18"/>
            <p:cNvSpPr>
              <a:spLocks noChangeShapeType="1"/>
            </p:cNvSpPr>
            <p:nvPr/>
          </p:nvSpPr>
          <p:spPr bwMode="auto">
            <a:xfrm>
              <a:off x="2736" y="1584"/>
              <a:ext cx="0" cy="432"/>
            </a:xfrm>
            <a:prstGeom prst="line">
              <a:avLst/>
            </a:prstGeom>
            <a:noFill/>
            <a:ln w="9525">
              <a:noFill/>
              <a:round/>
              <a:headEnd/>
              <a:tailEnd type="triangle" w="med" len="med"/>
            </a:ln>
            <a:effectLst/>
          </p:spPr>
          <p:txBody>
            <a:bodyPr/>
            <a:lstStyle/>
            <a:p>
              <a:endParaRPr lang="en-GB"/>
            </a:p>
          </p:txBody>
        </p:sp>
        <p:sp>
          <p:nvSpPr>
            <p:cNvPr id="162830" name="Text Box 14"/>
            <p:cNvSpPr txBox="1">
              <a:spLocks noChangeArrowheads="1"/>
            </p:cNvSpPr>
            <p:nvPr/>
          </p:nvSpPr>
          <p:spPr bwMode="auto">
            <a:xfrm>
              <a:off x="2064" y="1397"/>
              <a:ext cx="1460" cy="186"/>
            </a:xfrm>
            <a:prstGeom prst="rect">
              <a:avLst/>
            </a:prstGeom>
            <a:solidFill>
              <a:schemeClr val="accent5">
                <a:lumMod val="20000"/>
                <a:lumOff val="80000"/>
                <a:alpha val="52000"/>
              </a:schemeClr>
            </a:solidFill>
            <a:ln w="9525">
              <a:noFill/>
              <a:miter lim="800000"/>
              <a:headEnd/>
              <a:tailEnd/>
            </a:ln>
            <a:effectLst/>
          </p:spPr>
          <p:txBody>
            <a:bodyPr wrap="none">
              <a:spAutoFit/>
            </a:bodyPr>
            <a:lstStyle/>
            <a:p>
              <a:pPr>
                <a:lnSpc>
                  <a:spcPct val="80000"/>
                </a:lnSpc>
                <a:spcBef>
                  <a:spcPct val="20000"/>
                </a:spcBef>
                <a:buClr>
                  <a:schemeClr val="accent1"/>
                </a:buClr>
                <a:buSzPct val="70000"/>
                <a:buFont typeface="Wingdings" pitchFamily="2" charset="2"/>
                <a:buNone/>
              </a:pPr>
              <a:r>
                <a:rPr lang="el-GR" sz="1600" b="1" dirty="0"/>
                <a:t>number of percentile</a:t>
              </a:r>
              <a:r>
                <a:rPr lang="en-US" sz="1600" b="1" dirty="0"/>
                <a:t>s</a:t>
              </a:r>
              <a:endParaRPr lang="el-GR" sz="1600" b="1" dirty="0"/>
            </a:p>
          </p:txBody>
        </p:sp>
      </p:grpSp>
      <p:sp>
        <p:nvSpPr>
          <p:cNvPr id="162836" name="Rectangle 20"/>
          <p:cNvSpPr>
            <a:spLocks noChangeArrowheads="1"/>
          </p:cNvSpPr>
          <p:nvPr/>
        </p:nvSpPr>
        <p:spPr bwMode="auto">
          <a:xfrm>
            <a:off x="5422871" y="3549766"/>
            <a:ext cx="140503" cy="214322"/>
          </a:xfrm>
          <a:prstGeom prst="rect">
            <a:avLst/>
          </a:prstGeom>
          <a:solidFill>
            <a:schemeClr val="accent1">
              <a:alpha val="10001"/>
            </a:schemeClr>
          </a:solidFill>
          <a:ln w="9525">
            <a:solidFill>
              <a:schemeClr val="tx1"/>
            </a:solidFill>
            <a:miter lim="800000"/>
            <a:headEnd/>
            <a:tailEnd/>
          </a:ln>
          <a:effectLst/>
        </p:spPr>
        <p:txBody>
          <a:bodyPr wrap="none" anchor="ctr"/>
          <a:lstStyle/>
          <a:p>
            <a:endParaRPr lang="en-GB"/>
          </a:p>
        </p:txBody>
      </p:sp>
      <p:sp>
        <p:nvSpPr>
          <p:cNvPr id="162837" name="Text Box 21"/>
          <p:cNvSpPr txBox="1">
            <a:spLocks noChangeArrowheads="1"/>
          </p:cNvSpPr>
          <p:nvPr/>
        </p:nvSpPr>
        <p:spPr bwMode="auto">
          <a:xfrm>
            <a:off x="4580749" y="4373688"/>
            <a:ext cx="3375627" cy="338138"/>
          </a:xfrm>
          <a:prstGeom prst="rect">
            <a:avLst/>
          </a:prstGeom>
          <a:solidFill>
            <a:schemeClr val="accent1">
              <a:lumMod val="20000"/>
              <a:lumOff val="80000"/>
              <a:alpha val="49001"/>
            </a:schemeClr>
          </a:solidFill>
          <a:ln w="9525">
            <a:noFill/>
            <a:miter lim="800000"/>
            <a:headEnd/>
            <a:tailEnd/>
          </a:ln>
          <a:effectLst/>
        </p:spPr>
        <p:txBody>
          <a:bodyPr wrap="square">
            <a:spAutoFit/>
          </a:bodyPr>
          <a:lstStyle/>
          <a:p>
            <a:r>
              <a:rPr lang="en-US" sz="1600" b="1" i="1" dirty="0" err="1" smtClean="0">
                <a:latin typeface="Times New Roman" pitchFamily="18" charset="0"/>
                <a:cs typeface="Times New Roman" pitchFamily="18" charset="0"/>
              </a:rPr>
              <a:t>j</a:t>
            </a:r>
            <a:r>
              <a:rPr lang="en-US" sz="1600" b="1" baseline="30000" dirty="0" err="1" smtClean="0"/>
              <a:t>th</a:t>
            </a:r>
            <a:r>
              <a:rPr lang="el-GR" sz="1600" b="1" dirty="0" smtClean="0"/>
              <a:t> </a:t>
            </a:r>
            <a:r>
              <a:rPr lang="el-GR" sz="1600" b="1" dirty="0"/>
              <a:t>r</a:t>
            </a:r>
            <a:r>
              <a:rPr lang="en-US" sz="1600" b="1" dirty="0"/>
              <a:t>un-</a:t>
            </a:r>
            <a:r>
              <a:rPr lang="el-GR" sz="1600" b="1" dirty="0"/>
              <a:t>time </a:t>
            </a:r>
            <a:r>
              <a:rPr lang="el-GR" sz="1600" b="1" dirty="0" smtClean="0"/>
              <a:t>percentile</a:t>
            </a:r>
            <a:r>
              <a:rPr lang="en-GB" sz="1600" b="1" dirty="0" smtClean="0"/>
              <a:t> from the </a:t>
            </a:r>
            <a:r>
              <a:rPr lang="en-GB" sz="1600" b="1" i="1" dirty="0" err="1" smtClean="0">
                <a:latin typeface="Times New Roman" pitchFamily="18" charset="0"/>
                <a:cs typeface="Times New Roman" pitchFamily="18" charset="0"/>
              </a:rPr>
              <a:t>i</a:t>
            </a:r>
            <a:r>
              <a:rPr lang="en-GB" sz="1600" b="1" baseline="30000" dirty="0" err="1" smtClean="0"/>
              <a:t>th</a:t>
            </a:r>
            <a:r>
              <a:rPr lang="en-GB" sz="1600" b="1" baseline="30000" dirty="0" smtClean="0"/>
              <a:t>  </a:t>
            </a:r>
            <a:r>
              <a:rPr lang="en-GB" sz="1600" b="1" dirty="0" smtClean="0"/>
              <a:t>AP</a:t>
            </a:r>
            <a:r>
              <a:rPr lang="en-GB" sz="1600" b="1" baseline="30000" dirty="0" smtClean="0"/>
              <a:t>    </a:t>
            </a:r>
            <a:r>
              <a:rPr lang="en-GB" sz="1600" b="1" dirty="0" smtClean="0"/>
              <a:t> </a:t>
            </a:r>
            <a:endParaRPr lang="el-GR" sz="1600" b="1" dirty="0"/>
          </a:p>
        </p:txBody>
      </p:sp>
      <p:sp>
        <p:nvSpPr>
          <p:cNvPr id="162838" name="Line 22"/>
          <p:cNvSpPr>
            <a:spLocks noChangeShapeType="1"/>
          </p:cNvSpPr>
          <p:nvPr/>
        </p:nvSpPr>
        <p:spPr bwMode="auto">
          <a:xfrm flipV="1">
            <a:off x="4644008" y="3764088"/>
            <a:ext cx="0" cy="609600"/>
          </a:xfrm>
          <a:prstGeom prst="line">
            <a:avLst/>
          </a:prstGeom>
          <a:noFill/>
          <a:ln w="9525">
            <a:solidFill>
              <a:schemeClr val="tx1"/>
            </a:solidFill>
            <a:round/>
            <a:headEnd/>
            <a:tailEnd type="triangle" w="med" len="med"/>
          </a:ln>
          <a:effectLst/>
        </p:spPr>
        <p:txBody>
          <a:bodyPr/>
          <a:lstStyle/>
          <a:p>
            <a:endParaRPr lang="en-GB"/>
          </a:p>
        </p:txBody>
      </p:sp>
      <p:sp>
        <p:nvSpPr>
          <p:cNvPr id="22" name="Content Placeholder 2"/>
          <p:cNvSpPr txBox="1">
            <a:spLocks/>
          </p:cNvSpPr>
          <p:nvPr/>
        </p:nvSpPr>
        <p:spPr>
          <a:xfrm>
            <a:off x="438549" y="4731727"/>
            <a:ext cx="8237907" cy="1037174"/>
          </a:xfrm>
          <a:prstGeom prst="rect">
            <a:avLst/>
          </a:prstGeom>
        </p:spPr>
        <p:txBody>
          <a:bodyPr vert="horz" lIns="91440" tIns="45720" rIns="91440" bIns="45720" rtlCol="0">
            <a:normAutofit fontScale="2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GB" sz="26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600" baseline="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6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2600" baseline="0" dirty="0" smtClean="0"/>
          </a:p>
          <a:p>
            <a:pPr marL="342900" marR="0" lvl="0" indent="-342900" algn="l" defTabSz="914400" rtl="0" eaLnBrk="1" fontAlgn="auto" latinLnBrk="0" hangingPunct="1">
              <a:lnSpc>
                <a:spcPct val="100000"/>
              </a:lnSpc>
              <a:spcBef>
                <a:spcPct val="20000"/>
              </a:spcBef>
              <a:spcAft>
                <a:spcPts val="0"/>
              </a:spcAft>
              <a:buSzTx/>
              <a:tabLst/>
              <a:defRPr/>
            </a:pPr>
            <a:endParaRPr lang="en-GB" sz="6400" dirty="0">
              <a:solidFill>
                <a:schemeClr val="tx2">
                  <a:lumMod val="50000"/>
                </a:schemeClr>
              </a:solidFill>
            </a:endParaRPr>
          </a:p>
          <a:p>
            <a:pPr marR="0" lvl="0" algn="l" defTabSz="914400" rtl="0" eaLnBrk="1" fontAlgn="auto" latinLnBrk="0" hangingPunct="1">
              <a:lnSpc>
                <a:spcPct val="100000"/>
              </a:lnSpc>
              <a:spcBef>
                <a:spcPct val="20000"/>
              </a:spcBef>
              <a:spcAft>
                <a:spcPts val="0"/>
              </a:spcAft>
              <a:buSzTx/>
              <a:tabLst/>
              <a:defRPr/>
            </a:pPr>
            <a:r>
              <a:rPr lang="en-GB" sz="9600" dirty="0" smtClean="0">
                <a:sym typeface="Wingdings 2"/>
              </a:rPr>
              <a:t>Alternatively, K</a:t>
            </a:r>
            <a:r>
              <a:rPr lang="sv-SE" sz="9600" dirty="0" smtClean="0">
                <a:sym typeface="Wingdings 2"/>
              </a:rPr>
              <a:t>-</a:t>
            </a:r>
            <a:r>
              <a:rPr lang="en-US" sz="9600" noProof="0" dirty="0" smtClean="0"/>
              <a:t>T</a:t>
            </a:r>
            <a:r>
              <a:rPr lang="en-US" sz="9600" dirty="0" smtClean="0"/>
              <a:t>op weighted percentiles</a:t>
            </a:r>
            <a:r>
              <a:rPr lang="sv-SE" sz="9600" dirty="0" smtClean="0"/>
              <a:t>:</a:t>
            </a:r>
            <a:endParaRPr lang="en-US" sz="9600" dirty="0" smtClean="0"/>
          </a:p>
          <a:p>
            <a:pPr marL="342900" marR="0" lvl="0" indent="-342900" algn="l" defTabSz="914400" rtl="0" eaLnBrk="1" fontAlgn="auto" latinLnBrk="0" hangingPunct="1">
              <a:lnSpc>
                <a:spcPct val="100000"/>
              </a:lnSpc>
              <a:spcBef>
                <a:spcPct val="20000"/>
              </a:spcBef>
              <a:spcAft>
                <a:spcPts val="0"/>
              </a:spcAft>
              <a:buSzTx/>
              <a:tabLst/>
              <a:defRPr/>
            </a:pPr>
            <a:r>
              <a:rPr lang="en-US" sz="9600" dirty="0" smtClean="0">
                <a:solidFill>
                  <a:srgbClr val="C00000"/>
                </a:solidFill>
              </a:rPr>
              <a:t>Weighted</a:t>
            </a:r>
            <a:r>
              <a:rPr lang="en-US" sz="9600" dirty="0" smtClean="0"/>
              <a:t> </a:t>
            </a:r>
            <a:r>
              <a:rPr lang="en-US" sz="9600" dirty="0" smtClean="0">
                <a:solidFill>
                  <a:srgbClr val="C00000"/>
                </a:solidFill>
              </a:rPr>
              <a:t>centroid</a:t>
            </a:r>
            <a:r>
              <a:rPr lang="en-US" sz="9600" dirty="0" smtClean="0"/>
              <a:t> of the K cells with the </a:t>
            </a:r>
            <a:r>
              <a:rPr lang="en-US" sz="9600" i="1" dirty="0" smtClean="0"/>
              <a:t>smallest </a:t>
            </a:r>
            <a:r>
              <a:rPr lang="en-US" sz="9600" dirty="0" smtClean="0"/>
              <a:t>distance </a:t>
            </a:r>
            <a:endParaRPr kumimoji="0" lang="en-GB" sz="9600" b="0" i="0" u="none" strike="noStrike" kern="1200" cap="none" spc="0" normalizeH="0" baseline="0" noProof="0" dirty="0" smtClean="0">
              <a:ln>
                <a:noFill/>
              </a:ln>
              <a:solidFill>
                <a:schemeClr val="tx1"/>
              </a:solidFill>
              <a:effectLst/>
              <a:uLnTx/>
              <a:uFillTx/>
            </a:endParaRPr>
          </a:p>
        </p:txBody>
      </p:sp>
      <p:grpSp>
        <p:nvGrpSpPr>
          <p:cNvPr id="4" name="Group 16"/>
          <p:cNvGrpSpPr>
            <a:grpSpLocks/>
          </p:cNvGrpSpPr>
          <p:nvPr/>
        </p:nvGrpSpPr>
        <p:grpSpPr bwMode="auto">
          <a:xfrm>
            <a:off x="1079500" y="3048000"/>
            <a:ext cx="2514600" cy="338138"/>
            <a:chOff x="243" y="1968"/>
            <a:chExt cx="2109" cy="213"/>
          </a:xfrm>
        </p:grpSpPr>
        <p:sp>
          <p:nvSpPr>
            <p:cNvPr id="162827" name="Line 11"/>
            <p:cNvSpPr>
              <a:spLocks noChangeShapeType="1"/>
            </p:cNvSpPr>
            <p:nvPr/>
          </p:nvSpPr>
          <p:spPr bwMode="auto">
            <a:xfrm>
              <a:off x="1697" y="2064"/>
              <a:ext cx="384" cy="0"/>
            </a:xfrm>
            <a:prstGeom prst="line">
              <a:avLst/>
            </a:prstGeom>
            <a:noFill/>
            <a:ln w="9525">
              <a:solidFill>
                <a:schemeClr val="tx1"/>
              </a:solidFill>
              <a:round/>
              <a:headEnd/>
              <a:tailEnd type="triangle" w="med" len="med"/>
            </a:ln>
            <a:effectLst/>
          </p:spPr>
          <p:txBody>
            <a:bodyPr/>
            <a:lstStyle/>
            <a:p>
              <a:endParaRPr lang="en-GB"/>
            </a:p>
          </p:txBody>
        </p:sp>
        <p:sp>
          <p:nvSpPr>
            <p:cNvPr id="162828" name="Text Box 12"/>
            <p:cNvSpPr txBox="1">
              <a:spLocks noChangeArrowheads="1"/>
            </p:cNvSpPr>
            <p:nvPr/>
          </p:nvSpPr>
          <p:spPr bwMode="auto">
            <a:xfrm>
              <a:off x="243" y="1968"/>
              <a:ext cx="1455" cy="213"/>
            </a:xfrm>
            <a:prstGeom prst="rect">
              <a:avLst/>
            </a:prstGeom>
            <a:solidFill>
              <a:schemeClr val="accent1">
                <a:lumMod val="20000"/>
                <a:lumOff val="80000"/>
                <a:alpha val="48000"/>
              </a:schemeClr>
            </a:solidFill>
            <a:ln w="9525">
              <a:noFill/>
              <a:miter lim="800000"/>
              <a:headEnd/>
              <a:tailEnd/>
            </a:ln>
            <a:effectLst/>
          </p:spPr>
          <p:txBody>
            <a:bodyPr wrap="square">
              <a:spAutoFit/>
            </a:bodyPr>
            <a:lstStyle/>
            <a:p>
              <a:r>
                <a:rPr lang="en-GB" sz="1600" b="1" dirty="0" smtClean="0"/>
                <a:t>number of APs</a:t>
              </a:r>
              <a:endParaRPr lang="el-GR" sz="1600" b="1" dirty="0"/>
            </a:p>
          </p:txBody>
        </p:sp>
        <p:sp>
          <p:nvSpPr>
            <p:cNvPr id="162831" name="Rectangle 15"/>
            <p:cNvSpPr>
              <a:spLocks noChangeArrowheads="1"/>
            </p:cNvSpPr>
            <p:nvPr/>
          </p:nvSpPr>
          <p:spPr bwMode="auto">
            <a:xfrm>
              <a:off x="2061" y="1968"/>
              <a:ext cx="291" cy="192"/>
            </a:xfrm>
            <a:prstGeom prst="rect">
              <a:avLst/>
            </a:prstGeom>
            <a:solidFill>
              <a:schemeClr val="accent1">
                <a:alpha val="10001"/>
              </a:schemeClr>
            </a:solidFill>
            <a:ln w="9525">
              <a:solidFill>
                <a:schemeClr val="tx1"/>
              </a:solidFill>
              <a:miter lim="800000"/>
              <a:headEnd/>
              <a:tailEnd/>
            </a:ln>
            <a:effectLst/>
          </p:spPr>
          <p:txBody>
            <a:bodyPr wrap="none" anchor="ctr"/>
            <a:lstStyle/>
            <a:p>
              <a:endParaRPr lang="en-GB"/>
            </a:p>
          </p:txBody>
        </p:sp>
      </p:grpSp>
      <p:sp>
        <p:nvSpPr>
          <p:cNvPr id="25" name="Rectangle 24"/>
          <p:cNvSpPr>
            <a:spLocks noChangeArrowheads="1"/>
          </p:cNvSpPr>
          <p:nvPr/>
        </p:nvSpPr>
        <p:spPr bwMode="auto">
          <a:xfrm>
            <a:off x="5441935" y="3388996"/>
            <a:ext cx="102374" cy="148208"/>
          </a:xfrm>
          <a:prstGeom prst="rect">
            <a:avLst/>
          </a:prstGeom>
          <a:solidFill>
            <a:schemeClr val="accent1">
              <a:alpha val="10001"/>
            </a:schemeClr>
          </a:solidFill>
          <a:ln w="9525">
            <a:solidFill>
              <a:schemeClr val="tx1"/>
            </a:solidFill>
            <a:miter lim="800000"/>
            <a:headEnd/>
            <a:tailEnd/>
          </a:ln>
          <a:effectLst/>
        </p:spPr>
        <p:txBody>
          <a:bodyPr wrap="none" anchor="ctr"/>
          <a:lstStyle/>
          <a:p>
            <a:endParaRPr lang="en-GB"/>
          </a:p>
        </p:txBody>
      </p:sp>
      <p:sp>
        <p:nvSpPr>
          <p:cNvPr id="27" name="Text Box 25"/>
          <p:cNvSpPr txBox="1">
            <a:spLocks noChangeArrowheads="1"/>
          </p:cNvSpPr>
          <p:nvPr/>
        </p:nvSpPr>
        <p:spPr bwMode="auto">
          <a:xfrm>
            <a:off x="5540113" y="2254496"/>
            <a:ext cx="2260799" cy="615553"/>
          </a:xfrm>
          <a:prstGeom prst="rect">
            <a:avLst/>
          </a:prstGeom>
          <a:solidFill>
            <a:schemeClr val="accent5">
              <a:lumMod val="20000"/>
              <a:lumOff val="80000"/>
              <a:alpha val="49001"/>
            </a:schemeClr>
          </a:solidFill>
          <a:ln w="9525">
            <a:noFill/>
            <a:miter lim="800000"/>
            <a:headEnd/>
            <a:tailEnd/>
          </a:ln>
          <a:effectLst/>
        </p:spPr>
        <p:txBody>
          <a:bodyPr wrap="square">
            <a:spAutoFit/>
          </a:bodyPr>
          <a:lstStyle/>
          <a:p>
            <a:r>
              <a:rPr lang="en-US" sz="1600" b="1" i="1" dirty="0" err="1" smtClean="0">
                <a:latin typeface="Times New Roman" pitchFamily="18" charset="0"/>
                <a:cs typeface="Times New Roman" pitchFamily="18" charset="0"/>
              </a:rPr>
              <a:t>j</a:t>
            </a:r>
            <a:r>
              <a:rPr lang="en-US" sz="1600" b="1" baseline="30000" dirty="0" err="1" smtClean="0"/>
              <a:t>th</a:t>
            </a:r>
            <a:r>
              <a:rPr lang="el-GR" sz="1600" b="1" dirty="0" smtClean="0"/>
              <a:t> </a:t>
            </a:r>
            <a:r>
              <a:rPr lang="en-GB" sz="1600" b="1" dirty="0" smtClean="0"/>
              <a:t>training </a:t>
            </a:r>
            <a:r>
              <a:rPr lang="el-GR" sz="1600" b="1" dirty="0" smtClean="0"/>
              <a:t>percentile </a:t>
            </a:r>
            <a:r>
              <a:rPr lang="en-GB" sz="1600" b="1" dirty="0" smtClean="0"/>
              <a:t>from the</a:t>
            </a:r>
            <a:r>
              <a:rPr lang="el-GR" sz="1600" b="1" dirty="0" smtClean="0"/>
              <a:t> </a:t>
            </a:r>
            <a:r>
              <a:rPr lang="en-GB" sz="1600" b="1" i="1" dirty="0" err="1" smtClean="0">
                <a:latin typeface="Times New Roman" pitchFamily="18" charset="0"/>
                <a:cs typeface="Times New Roman" pitchFamily="18" charset="0"/>
              </a:rPr>
              <a:t>i</a:t>
            </a:r>
            <a:r>
              <a:rPr lang="en-GB" sz="1600" b="1" baseline="30000" dirty="0" err="1" smtClean="0"/>
              <a:t>th</a:t>
            </a:r>
            <a:r>
              <a:rPr lang="en-GB" sz="1600" b="1" dirty="0" smtClean="0"/>
              <a:t> AP for </a:t>
            </a:r>
            <a:r>
              <a:rPr lang="el-GR" sz="1600" b="1" dirty="0" err="1" smtClean="0"/>
              <a:t>cell</a:t>
            </a:r>
            <a:r>
              <a:rPr lang="el-GR" sz="1600" b="1" dirty="0" smtClean="0"/>
              <a:t> </a:t>
            </a:r>
            <a:r>
              <a:rPr lang="en-GB" b="1" i="1" dirty="0" smtClean="0">
                <a:latin typeface="Times New Roman" pitchFamily="18" charset="0"/>
                <a:cs typeface="Times New Roman" pitchFamily="18" charset="0"/>
              </a:rPr>
              <a:t>c</a:t>
            </a:r>
            <a:endParaRPr lang="el-GR" b="1" i="1" dirty="0">
              <a:latin typeface="Times New Roman" pitchFamily="18" charset="0"/>
              <a:cs typeface="Times New Roman" pitchFamily="18" charset="0"/>
            </a:endParaRPr>
          </a:p>
        </p:txBody>
      </p:sp>
      <p:sp>
        <p:nvSpPr>
          <p:cNvPr id="28" name="Line 28"/>
          <p:cNvSpPr>
            <a:spLocks noChangeShapeType="1"/>
          </p:cNvSpPr>
          <p:nvPr/>
        </p:nvSpPr>
        <p:spPr bwMode="auto">
          <a:xfrm>
            <a:off x="5796136" y="2928938"/>
            <a:ext cx="0" cy="457200"/>
          </a:xfrm>
          <a:prstGeom prst="line">
            <a:avLst/>
          </a:prstGeom>
          <a:noFill/>
          <a:ln w="9525">
            <a:solidFill>
              <a:schemeClr val="tx1"/>
            </a:solidFill>
            <a:round/>
            <a:headEnd/>
            <a:tailEnd type="triangle" w="med" len="med"/>
          </a:ln>
          <a:effectLst/>
        </p:spPr>
        <p:txBody>
          <a:bodyPr/>
          <a:lstStyle/>
          <a:p>
            <a:endParaRPr lang="en-GB"/>
          </a:p>
        </p:txBody>
      </p:sp>
      <p:sp>
        <p:nvSpPr>
          <p:cNvPr id="21" name="TextBox 20"/>
          <p:cNvSpPr txBox="1"/>
          <p:nvPr/>
        </p:nvSpPr>
        <p:spPr>
          <a:xfrm>
            <a:off x="105449" y="3425534"/>
            <a:ext cx="1734770" cy="338554"/>
          </a:xfrm>
          <a:prstGeom prst="rect">
            <a:avLst/>
          </a:prstGeom>
          <a:noFill/>
        </p:spPr>
        <p:txBody>
          <a:bodyPr wrap="none" rtlCol="0">
            <a:spAutoFit/>
          </a:bodyPr>
          <a:lstStyle/>
          <a:p>
            <a:pPr marL="342900" lvl="0" indent="-342900">
              <a:spcBef>
                <a:spcPct val="20000"/>
              </a:spcBef>
              <a:defRPr/>
            </a:pPr>
            <a:r>
              <a:rPr lang="en-GB" sz="1600" dirty="0" smtClean="0">
                <a:latin typeface="Boopee"/>
              </a:rPr>
              <a:t>Distance of cell </a:t>
            </a:r>
            <a:r>
              <a:rPr lang="en-GB" sz="1600" i="1" dirty="0" smtClean="0">
                <a:latin typeface="Boopee"/>
                <a:cs typeface="Times New Roman" pitchFamily="18" charset="0"/>
              </a:rPr>
              <a:t>c</a:t>
            </a:r>
            <a:endParaRPr lang="en-GB" sz="1600" dirty="0" smtClean="0">
              <a:latin typeface="Boopee"/>
            </a:endParaRPr>
          </a:p>
        </p:txBody>
      </p:sp>
      <p:sp>
        <p:nvSpPr>
          <p:cNvPr id="23" name="TextBox 22"/>
          <p:cNvSpPr txBox="1"/>
          <p:nvPr/>
        </p:nvSpPr>
        <p:spPr>
          <a:xfrm>
            <a:off x="251520" y="908720"/>
            <a:ext cx="7808676" cy="769441"/>
          </a:xfrm>
          <a:prstGeom prst="rect">
            <a:avLst/>
          </a:prstGeom>
          <a:noFill/>
        </p:spPr>
        <p:txBody>
          <a:bodyPr wrap="none" rtlCol="0">
            <a:spAutoFit/>
          </a:bodyPr>
          <a:lstStyle/>
          <a:p>
            <a:r>
              <a:rPr lang="en-US" sz="2200" dirty="0" smtClean="0"/>
              <a:t>  (c) </a:t>
            </a:r>
            <a:r>
              <a:rPr lang="en-US" sz="2200" dirty="0" smtClean="0">
                <a:latin typeface="Boopee" pitchFamily="2" charset="0"/>
              </a:rPr>
              <a:t>: </a:t>
            </a:r>
            <a:r>
              <a:rPr lang="en-US" sz="2200" dirty="0" smtClean="0"/>
              <a:t>vector with the percentiles based on the RSSI measurements </a:t>
            </a:r>
          </a:p>
          <a:p>
            <a:r>
              <a:rPr lang="en-US" sz="2200" dirty="0" smtClean="0"/>
              <a:t>            collected during the training phase from </a:t>
            </a:r>
            <a:r>
              <a:rPr lang="en-US" sz="2200" dirty="0" err="1" smtClean="0"/>
              <a:t>i-th</a:t>
            </a:r>
            <a:r>
              <a:rPr lang="en-US" sz="2200" dirty="0" smtClean="0"/>
              <a:t> AP at cell c</a:t>
            </a:r>
            <a:endParaRPr lang="el-GR" sz="2200" dirty="0"/>
          </a:p>
        </p:txBody>
      </p:sp>
      <p:grpSp>
        <p:nvGrpSpPr>
          <p:cNvPr id="31" name="Group 30"/>
          <p:cNvGrpSpPr/>
          <p:nvPr/>
        </p:nvGrpSpPr>
        <p:grpSpPr>
          <a:xfrm>
            <a:off x="86788" y="801078"/>
            <a:ext cx="443972" cy="595809"/>
            <a:chOff x="251520" y="2204864"/>
            <a:chExt cx="443972" cy="595809"/>
          </a:xfrm>
        </p:grpSpPr>
        <p:sp>
          <p:nvSpPr>
            <p:cNvPr id="26" name="TextBox 25"/>
            <p:cNvSpPr txBox="1"/>
            <p:nvPr/>
          </p:nvSpPr>
          <p:spPr>
            <a:xfrm>
              <a:off x="467544" y="2204864"/>
              <a:ext cx="226344" cy="307777"/>
            </a:xfrm>
            <a:prstGeom prst="rect">
              <a:avLst/>
            </a:prstGeom>
            <a:noFill/>
          </p:spPr>
          <p:txBody>
            <a:bodyPr wrap="none" rtlCol="0">
              <a:spAutoFit/>
            </a:bodyPr>
            <a:lstStyle/>
            <a:p>
              <a:r>
                <a:rPr lang="en-US" sz="1400" dirty="0" err="1" smtClean="0"/>
                <a:t>i</a:t>
              </a:r>
              <a:endParaRPr lang="el-GR" sz="1400" dirty="0"/>
            </a:p>
          </p:txBody>
        </p:sp>
        <p:sp>
          <p:nvSpPr>
            <p:cNvPr id="29" name="TextBox 28"/>
            <p:cNvSpPr txBox="1"/>
            <p:nvPr/>
          </p:nvSpPr>
          <p:spPr>
            <a:xfrm>
              <a:off x="467544" y="2492896"/>
              <a:ext cx="227948" cy="307777"/>
            </a:xfrm>
            <a:prstGeom prst="rect">
              <a:avLst/>
            </a:prstGeom>
            <a:noFill/>
          </p:spPr>
          <p:txBody>
            <a:bodyPr wrap="none" rtlCol="0">
              <a:spAutoFit/>
            </a:bodyPr>
            <a:lstStyle/>
            <a:p>
              <a:r>
                <a:rPr lang="en-US" sz="1400" dirty="0" smtClean="0"/>
                <a:t>j</a:t>
              </a:r>
              <a:endParaRPr lang="el-GR" sz="1400" dirty="0"/>
            </a:p>
          </p:txBody>
        </p:sp>
        <p:sp>
          <p:nvSpPr>
            <p:cNvPr id="30" name="TextBox 29"/>
            <p:cNvSpPr txBox="1"/>
            <p:nvPr/>
          </p:nvSpPr>
          <p:spPr>
            <a:xfrm>
              <a:off x="251520" y="2276872"/>
              <a:ext cx="360040" cy="523220"/>
            </a:xfrm>
            <a:prstGeom prst="rect">
              <a:avLst/>
            </a:prstGeom>
            <a:noFill/>
          </p:spPr>
          <p:txBody>
            <a:bodyPr wrap="square" rtlCol="0">
              <a:spAutoFit/>
            </a:bodyPr>
            <a:lstStyle/>
            <a:p>
              <a:r>
                <a:rPr lang="en-US" sz="2800" dirty="0" smtClean="0"/>
                <a:t>T</a:t>
              </a:r>
              <a:endParaRPr lang="el-GR" sz="2800" dirty="0"/>
            </a:p>
          </p:txBody>
        </p:sp>
      </p:grpSp>
      <p:sp>
        <p:nvSpPr>
          <p:cNvPr id="33" name="Rectangle 32"/>
          <p:cNvSpPr/>
          <p:nvPr/>
        </p:nvSpPr>
        <p:spPr>
          <a:xfrm>
            <a:off x="323602" y="1943651"/>
            <a:ext cx="1773242" cy="461665"/>
          </a:xfrm>
          <a:prstGeom prst="rect">
            <a:avLst/>
          </a:prstGeom>
        </p:spPr>
        <p:txBody>
          <a:bodyPr wrap="none">
            <a:spAutoFit/>
          </a:bodyPr>
          <a:lstStyle/>
          <a:p>
            <a:r>
              <a:rPr lang="en-GB" sz="2400" b="1" dirty="0" smtClean="0">
                <a:latin typeface="Boopee" pitchFamily="2" charset="0"/>
              </a:rPr>
              <a:t>Euclidian distance</a:t>
            </a:r>
            <a:endParaRPr lang="el-GR" sz="2400" b="1"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6.8|16.9|8.9|4.7|7|24.4|5.9|11.1"/>
</p:tagLst>
</file>

<file path=ppt/tags/tag2.xml><?xml version="1.0" encoding="utf-8"?>
<p:tagLst xmlns:a="http://schemas.openxmlformats.org/drawingml/2006/main" xmlns:r="http://schemas.openxmlformats.org/officeDocument/2006/relationships" xmlns:p="http://schemas.openxmlformats.org/presentationml/2006/main">
  <p:tag name="TIMING" val="|0.9|14.7|5.1|15.7|2.5|3|0.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2332</TotalTime>
  <Words>1961</Words>
  <Application>Microsoft Office PowerPoint</Application>
  <PresentationFormat>On-screen Show (4:3)</PresentationFormat>
  <Paragraphs>378</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   Fingerprint-based</vt:lpstr>
      <vt:lpstr>Slide 2</vt:lpstr>
      <vt:lpstr>Taxonomy of Positioning Systems </vt:lpstr>
      <vt:lpstr>Slide 4</vt:lpstr>
      <vt:lpstr>Slide 5</vt:lpstr>
      <vt:lpstr> The simplicity of RSSI Fingerprinting </vt:lpstr>
      <vt:lpstr>RSSI Statistical Fingerprinting for Positioning</vt:lpstr>
      <vt:lpstr>Examples of RSSI Statistical Fingerprints </vt:lpstr>
      <vt:lpstr>Fingerprint based on Percentiles</vt:lpstr>
      <vt:lpstr>Fingerprint based on Empirical Distribution</vt:lpstr>
      <vt:lpstr>Statistical Fingerprint based on Confidence Interval</vt:lpstr>
      <vt:lpstr>Fingerprint based on Multivariate Gaussian</vt:lpstr>
      <vt:lpstr>Multivariate Gaussian Distribution</vt:lpstr>
      <vt:lpstr>Multi-layer Multivariate Gaussian Approach </vt:lpstr>
      <vt:lpstr>Slide 15</vt:lpstr>
      <vt:lpstr>Slide 16</vt:lpstr>
      <vt:lpstr>Slide 17</vt:lpstr>
      <vt:lpstr>Slide 18</vt:lpstr>
      <vt:lpstr>Slide 19</vt:lpstr>
      <vt:lpstr> Pathology in the comparison of confidence interval fingerprints:</vt:lpstr>
      <vt:lpstr>Second thoughts are–in most cases–wiser. Euripides, 480-306 BC</vt:lpstr>
      <vt:lpstr>Lots of Measurements: Energy consumption vs. Accuracy </vt:lpstr>
      <vt:lpstr>Warming-up with Compressive Sensing</vt:lpstr>
      <vt:lpstr>Compressive sensing in context</vt:lpstr>
      <vt:lpstr>Slide 25</vt:lpstr>
      <vt:lpstr>Slide 26</vt:lpstr>
      <vt:lpstr>Slide 27</vt:lpstr>
      <vt:lpstr> Lessons Learned;   Thou shalt not ignore radio propagation. </vt:lpstr>
      <vt:lpstr>Summarizing the performance results … </vt:lpstr>
      <vt:lpstr>Δεί τά μέλλοντα τοίς γεγενημένοις τεκμαίρεσθαι. Ισοκράτης, 436-338 π.Χ.</vt:lpstr>
      <vt:lpstr>Exploring the Power of Compressive Sensing </vt:lpstr>
      <vt:lpstr>Slide 32</vt:lpstr>
      <vt:lpstr>Who is afraid of real-life measurements?</vt:lpstr>
      <vt:lpstr>Lessons Learned;  How the estimations per AP are used</vt:lpstr>
      <vt:lpstr>Fingerprinting based on Multivariate Gaussian (cnt’d)</vt:lpstr>
      <vt:lpstr>Slide 36</vt:lpstr>
      <vt:lpstr>Who is afraid of real-life measurements?</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Maria-Papadopouli</dc:creator>
  <cp:lastModifiedBy>Maria Papadopouli</cp:lastModifiedBy>
  <cp:revision>177</cp:revision>
  <dcterms:created xsi:type="dcterms:W3CDTF">2012-09-04T17:46:11Z</dcterms:created>
  <dcterms:modified xsi:type="dcterms:W3CDTF">2013-04-10T13:35:32Z</dcterms:modified>
</cp:coreProperties>
</file>