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64"/>
  </p:notesMasterIdLst>
  <p:handoutMasterIdLst>
    <p:handoutMasterId r:id="rId65"/>
  </p:handoutMasterIdLst>
  <p:sldIdLst>
    <p:sldId id="258" r:id="rId2"/>
    <p:sldId id="310" r:id="rId3"/>
    <p:sldId id="272" r:id="rId4"/>
    <p:sldId id="339" r:id="rId5"/>
    <p:sldId id="340" r:id="rId6"/>
    <p:sldId id="273" r:id="rId7"/>
    <p:sldId id="299" r:id="rId8"/>
    <p:sldId id="337" r:id="rId9"/>
    <p:sldId id="329" r:id="rId10"/>
    <p:sldId id="338" r:id="rId11"/>
    <p:sldId id="341" r:id="rId12"/>
    <p:sldId id="330" r:id="rId13"/>
    <p:sldId id="342" r:id="rId14"/>
    <p:sldId id="343" r:id="rId15"/>
    <p:sldId id="344" r:id="rId16"/>
    <p:sldId id="345" r:id="rId17"/>
    <p:sldId id="346" r:id="rId18"/>
    <p:sldId id="347" r:id="rId19"/>
    <p:sldId id="348" r:id="rId20"/>
    <p:sldId id="349" r:id="rId21"/>
    <p:sldId id="350" r:id="rId22"/>
    <p:sldId id="356" r:id="rId23"/>
    <p:sldId id="351" r:id="rId24"/>
    <p:sldId id="352" r:id="rId25"/>
    <p:sldId id="353" r:id="rId26"/>
    <p:sldId id="354" r:id="rId27"/>
    <p:sldId id="355" r:id="rId28"/>
    <p:sldId id="357" r:id="rId29"/>
    <p:sldId id="274" r:id="rId30"/>
    <p:sldId id="257" r:id="rId31"/>
    <p:sldId id="275" r:id="rId32"/>
    <p:sldId id="319" r:id="rId33"/>
    <p:sldId id="285" r:id="rId34"/>
    <p:sldId id="323" r:id="rId35"/>
    <p:sldId id="324" r:id="rId36"/>
    <p:sldId id="332" r:id="rId37"/>
    <p:sldId id="333" r:id="rId38"/>
    <p:sldId id="287" r:id="rId39"/>
    <p:sldId id="289" r:id="rId40"/>
    <p:sldId id="262" r:id="rId41"/>
    <p:sldId id="331" r:id="rId42"/>
    <p:sldId id="308" r:id="rId43"/>
    <p:sldId id="294" r:id="rId44"/>
    <p:sldId id="290" r:id="rId45"/>
    <p:sldId id="288" r:id="rId46"/>
    <p:sldId id="295" r:id="rId47"/>
    <p:sldId id="334" r:id="rId48"/>
    <p:sldId id="265" r:id="rId49"/>
    <p:sldId id="296" r:id="rId50"/>
    <p:sldId id="269" r:id="rId51"/>
    <p:sldId id="268" r:id="rId52"/>
    <p:sldId id="270" r:id="rId53"/>
    <p:sldId id="297" r:id="rId54"/>
    <p:sldId id="303" r:id="rId55"/>
    <p:sldId id="313" r:id="rId56"/>
    <p:sldId id="335" r:id="rId57"/>
    <p:sldId id="291" r:id="rId58"/>
    <p:sldId id="305" r:id="rId59"/>
    <p:sldId id="284" r:id="rId60"/>
    <p:sldId id="300" r:id="rId61"/>
    <p:sldId id="301" r:id="rId62"/>
    <p:sldId id="325" r:id="rId63"/>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1EEC9274-EAD7-4F51-8C69-F07B4B6AA4F5}">
          <p14:sldIdLst>
            <p14:sldId id="258"/>
            <p14:sldId id="310"/>
            <p14:sldId id="272"/>
            <p14:sldId id="339"/>
            <p14:sldId id="340"/>
            <p14:sldId id="273"/>
            <p14:sldId id="299"/>
            <p14:sldId id="337"/>
            <p14:sldId id="329"/>
            <p14:sldId id="338"/>
            <p14:sldId id="341"/>
            <p14:sldId id="330"/>
            <p14:sldId id="342"/>
            <p14:sldId id="343"/>
            <p14:sldId id="344"/>
            <p14:sldId id="345"/>
            <p14:sldId id="346"/>
            <p14:sldId id="347"/>
            <p14:sldId id="348"/>
            <p14:sldId id="349"/>
            <p14:sldId id="350"/>
            <p14:sldId id="356"/>
            <p14:sldId id="351"/>
            <p14:sldId id="352"/>
            <p14:sldId id="353"/>
            <p14:sldId id="354"/>
            <p14:sldId id="355"/>
            <p14:sldId id="357"/>
            <p14:sldId id="274"/>
            <p14:sldId id="257"/>
            <p14:sldId id="275"/>
            <p14:sldId id="319"/>
            <p14:sldId id="285"/>
            <p14:sldId id="323"/>
            <p14:sldId id="324"/>
            <p14:sldId id="332"/>
            <p14:sldId id="333"/>
            <p14:sldId id="287"/>
            <p14:sldId id="289"/>
            <p14:sldId id="262"/>
            <p14:sldId id="331"/>
            <p14:sldId id="308"/>
            <p14:sldId id="294"/>
            <p14:sldId id="290"/>
            <p14:sldId id="288"/>
            <p14:sldId id="295"/>
            <p14:sldId id="334"/>
            <p14:sldId id="265"/>
            <p14:sldId id="296"/>
            <p14:sldId id="269"/>
            <p14:sldId id="268"/>
            <p14:sldId id="270"/>
            <p14:sldId id="297"/>
            <p14:sldId id="303"/>
            <p14:sldId id="313"/>
            <p14:sldId id="335"/>
          </p14:sldIdLst>
        </p14:section>
        <p14:section name="Draft" id="{F37EC883-D50C-480C-92E0-5AFC6C0AE793}">
          <p14:sldIdLst>
            <p14:sldId id="291"/>
            <p14:sldId id="305"/>
            <p14:sldId id="284"/>
            <p14:sldId id="300"/>
            <p14:sldId id="301"/>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E28F"/>
    <a:srgbClr val="0000FF"/>
    <a:srgbClr val="FFF2CC"/>
    <a:srgbClr val="E6E6E6"/>
    <a:srgbClr val="009900"/>
    <a:srgbClr val="A9D18E"/>
    <a:srgbClr val="9DC3E6"/>
    <a:srgbClr val="517D33"/>
    <a:srgbClr val="C5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6" autoAdjust="0"/>
    <p:restoredTop sz="86429" autoAdjust="0"/>
  </p:normalViewPr>
  <p:slideViewPr>
    <p:cSldViewPr snapToGrid="0">
      <p:cViewPr varScale="1">
        <p:scale>
          <a:sx n="87" d="100"/>
          <a:sy n="87" d="100"/>
        </p:scale>
        <p:origin x="180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7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78F69F2E-EB08-5A4B-906B-BBCCC7D612C2}" type="datetimeFigureOut">
              <a:rPr lang="en-US" smtClean="0"/>
              <a:pPr/>
              <a:t>5/14/2018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1DC8125-F873-C245-887D-6BCBEF260B59}" type="slidenum">
              <a:rPr lang="en-US" smtClean="0"/>
              <a:pPr/>
              <a:t>‹#›</a:t>
            </a:fld>
            <a:endParaRPr lang="en-US"/>
          </a:p>
        </p:txBody>
      </p:sp>
    </p:spTree>
    <p:extLst>
      <p:ext uri="{BB962C8B-B14F-4D97-AF65-F5344CB8AC3E}">
        <p14:creationId xmlns:p14="http://schemas.microsoft.com/office/powerpoint/2010/main" val="135414473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8-04-22T15:38:02.443"/>
    </inkml:context>
    <inkml:brush xml:id="br0">
      <inkml:brushProperty name="width" value="0.21167" units="cm"/>
      <inkml:brushProperty name="height" value="0.21167" units="cm"/>
      <inkml:brushProperty name="color" value="#FF0000"/>
      <inkml:brushProperty name="fitToCurve" value="1"/>
    </inkml:brush>
    <inkml:brush xml:id="br1">
      <inkml:brushProperty name="width" value="0.06667" units="cm"/>
      <inkml:brushProperty name="height" value="0.06667" units="cm"/>
      <inkml:brushProperty name="fitToCurve" value="1"/>
    </inkml:brush>
    <inkml:brush xml:id="br2">
      <inkml:brushProperty name="width" value="0.06667" units="cm"/>
      <inkml:brushProperty name="height" value="0.06667" units="cm"/>
      <inkml:brushProperty name="color" value="#ED1C24"/>
      <inkml:brushProperty name="fitToCurve" value="1"/>
    </inkml:brush>
    <inkml:brush xml:id="br3">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CC2BACEA-D293-418F-A32D-8D2F5C1AD621}" emma:medium="tactile" emma:mode="ink">
          <msink:context xmlns:msink="http://schemas.microsoft.com/ink/2010/main" type="writingRegion" rotatedBoundingBox="8482,9476 11921,14649 11824,14713 8384,9541"/>
        </emma:interpretation>
      </emma:emma>
    </inkml:annotationXML>
    <inkml:traceGroup>
      <inkml:annotationXML>
        <emma:emma xmlns:emma="http://www.w3.org/2003/04/emma" version="1.0">
          <emma:interpretation id="{85BCEE99-9BD3-4385-9AC2-4DF8507E7B21}" emma:medium="tactile" emma:mode="ink">
            <msink:context xmlns:msink="http://schemas.microsoft.com/ink/2010/main" type="paragraph" rotatedBoundingBox="8482,9476 11921,14649 11824,14713 8384,9541" alignmentLevel="1"/>
          </emma:interpretation>
        </emma:emma>
      </inkml:annotationXML>
      <inkml:traceGroup>
        <inkml:annotationXML>
          <emma:emma xmlns:emma="http://www.w3.org/2003/04/emma" version="1.0">
            <emma:interpretation id="{917F6CAC-06A1-4913-A287-E73EA8B991DB}" emma:medium="tactile" emma:mode="ink">
              <msink:context xmlns:msink="http://schemas.microsoft.com/ink/2010/main" type="line" rotatedBoundingBox="8482,9476 11921,14649 11824,14713 8384,9541"/>
            </emma:interpretation>
          </emma:emma>
        </inkml:annotationXML>
        <inkml:traceGroup>
          <inkml:annotationXML>
            <emma:emma xmlns:emma="http://www.w3.org/2003/04/emma" version="1.0">
              <emma:interpretation id="{23A72D67-2E42-4493-B0BB-8721B05A8977}" emma:medium="tactile" emma:mode="ink">
                <msink:context xmlns:msink="http://schemas.microsoft.com/ink/2010/main" type="inkWord" rotatedBoundingBox="8482,9476 8544,9570 8450,9632 8388,9538"/>
              </emma:interpretation>
              <emma:one-of disjunction-type="recognition" id="oneOf0">
                <emma:interpretation id="interp0" emma:lang="" emma:confidence="1">
                  <emma:literal/>
                </emma:interpretation>
              </emma:one-of>
            </emma:emma>
          </inkml:annotationXML>
          <inkml:trace contextRef="#ctx0" brushRef="#br0">0 0 0,'0'-41'109,"40"41"204,1 0-282,-41 41 0,0-1 63,-41-40-32,1 0 32,40-40-31,0-1 30</inkml:trace>
          <inkml:trace contextRef="#ctx0" brushRef="#br1" timeOffset="-38948.71">0 0 0</inkml:trace>
        </inkml:traceGroup>
        <inkml:traceGroup>
          <inkml:annotationXML>
            <emma:emma xmlns:emma="http://www.w3.org/2003/04/emma" version="1.0">
              <emma:interpretation id="{A33BC4E6-D235-42E7-A0C1-C3203943D497}" emma:medium="tactile" emma:mode="ink">
                <msink:context xmlns:msink="http://schemas.microsoft.com/ink/2010/main" type="inkWord" rotatedBoundingBox="11828,14516 11918,14651 11824,14713 11734,14578"/>
              </emma:interpretation>
              <emma:one-of disjunction-type="recognition" id="oneOf1">
                <emma:interpretation id="interp1" emma:lang="" emma:confidence="1">
                  <emma:literal/>
                </emma:interpretation>
              </emma:one-of>
            </emma:emma>
          </inkml:annotationXML>
          <inkml:trace contextRef="#ctx0" brushRef="#br2" timeOffset="2.06213E7">3427 5120 0</inkml:trace>
          <inkml:trace contextRef="#ctx0" brushRef="#br2" timeOffset="2.05626E7">3346 5039 0,'0'-40'750,"0"80"-625,0 1-110</inkml:trace>
          <inkml:trace contextRef="#ctx0" brushRef="#br3" timeOffset="2.06432E7">3346 4999 0,'41'0'329,"-1"0"-314,-40 40-15,0 1 31,0-1 1,-40-80 61,80 40 32,-80 0 47,40-41-31,40 41-47,-40 41-16,-40-41 0,80 0 47,-80 0 31,40-41-62,-41 41 125,82 0-79</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8-04-22T15:38:22.765"/>
    </inkml:context>
    <inkml:brush xml:id="br0">
      <inkml:brushProperty name="width" value="0.21167" units="cm"/>
      <inkml:brushProperty name="height" value="0.21167" units="cm"/>
      <inkml:brushProperty name="color" value="#FF0000"/>
      <inkml:brushProperty name="fitToCurve" value="1"/>
    </inkml:brush>
  </inkml:definitions>
  <inkml:traceGroup>
    <inkml:annotationXML>
      <emma:emma xmlns:emma="http://www.w3.org/2003/04/emma" version="1.0">
        <emma:interpretation id="{58973A59-A196-4D02-B9F3-B9CFB17D613E}" emma:medium="tactile" emma:mode="ink">
          <msink:context xmlns:msink="http://schemas.microsoft.com/ink/2010/main" type="writingRegion" rotatedBoundingBox="26125,10442 26206,10442 26206,10482 26125,10482"/>
        </emma:interpretation>
      </emma:emma>
    </inkml:annotationXML>
    <inkml:traceGroup>
      <inkml:annotationXML>
        <emma:emma xmlns:emma="http://www.w3.org/2003/04/emma" version="1.0">
          <emma:interpretation id="{A53600A0-1E78-4B9E-A0ED-82D9B9CE2B6F}" emma:medium="tactile" emma:mode="ink">
            <msink:context xmlns:msink="http://schemas.microsoft.com/ink/2010/main" type="paragraph" rotatedBoundingBox="26125,10442 26206,10442 26206,10482 26125,10482" alignmentLevel="1"/>
          </emma:interpretation>
        </emma:emma>
      </inkml:annotationXML>
      <inkml:traceGroup>
        <inkml:annotationXML>
          <emma:emma xmlns:emma="http://www.w3.org/2003/04/emma" version="1.0">
            <emma:interpretation id="{B5AAA047-8DB7-4731-AC19-F3A80C73CD5F}" emma:medium="tactile" emma:mode="ink">
              <msink:context xmlns:msink="http://schemas.microsoft.com/ink/2010/main" type="line" rotatedBoundingBox="26125,10442 26206,10442 26206,10482 26125,10482"/>
            </emma:interpretation>
          </emma:emma>
        </inkml:annotationXML>
        <inkml:traceGroup>
          <inkml:annotationXML>
            <emma:emma xmlns:emma="http://www.w3.org/2003/04/emma" version="1.0">
              <emma:interpretation id="{3ED89EEC-63AD-46A2-AACB-7101859495B9}" emma:medium="tactile" emma:mode="ink">
                <msink:context xmlns:msink="http://schemas.microsoft.com/ink/2010/main" type="inkWord" rotatedBoundingBox="26125,10442 26206,10442 26206,10482 26125,10482"/>
              </emma:interpretation>
            </emma:emma>
          </inkml:annotationXML>
          <inkml:trace contextRef="#ctx0" brushRef="#br0">41 0 0,'40'0'407,"-40"40"-204,-40-40-16,-1 0-77</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8-04-23T13:13:36.908"/>
    </inkml:context>
    <inkml:brush xml:id="br0">
      <inkml:brushProperty name="width" value="0.21167" units="cm"/>
      <inkml:brushProperty name="height" value="0.21167" units="cm"/>
      <inkml:brushProperty name="color" value="#FF0000"/>
      <inkml:brushProperty name="fitToCurve" value="1"/>
    </inkml:brush>
    <inkml:brush xml:id="br1">
      <inkml:brushProperty name="width" value="0.06667" units="cm"/>
      <inkml:brushProperty name="height" value="0.06667" units="cm"/>
      <inkml:brushProperty name="fitToCurve" value="1"/>
    </inkml:brush>
    <inkml:brush xml:id="br2">
      <inkml:brushProperty name="width" value="0.06667" units="cm"/>
      <inkml:brushProperty name="height" value="0.06667" units="cm"/>
      <inkml:brushProperty name="color" value="#ED1C24"/>
      <inkml:brushProperty name="fitToCurve" value="1"/>
    </inkml:brush>
    <inkml:brush xml:id="br3">
      <inkml:brushProperty name="width" value="0.06667" units="cm"/>
      <inkml:brushProperty name="height" value="0.06667" units="cm"/>
      <inkml:brushProperty name="color" value="#177D36"/>
      <inkml:brushProperty name="fitToCurve" value="1"/>
    </inkml:brush>
  </inkml:definitions>
  <inkml:trace contextRef="#ctx0" brushRef="#br0">0 0 0,'0'-41'109,"40"41"204,1 0-282,-41 41 0,0-1 63,-41-40-32,1 0 32,40-40-31,0-1 30</inkml:trace>
  <inkml:trace contextRef="#ctx0" brushRef="#br1" timeOffset="1">0 0 0</inkml:trace>
  <inkml:trace contextRef="#ctx0" brushRef="#br2" timeOffset="2">3427 5120 0</inkml:trace>
  <inkml:trace contextRef="#ctx0" brushRef="#br2" timeOffset="3">3346 5039 0,'0'-40'750,"0"80"-625,0 1-110</inkml:trace>
  <inkml:trace contextRef="#ctx0" brushRef="#br3" timeOffset="4">3346 4999 0,'41'0'329,"-1"0"-314,-40 40-15,0 1 31,0-1 1,-40-80 61,80 40 32,-80 0 47,40-41-31,40 41-47,-40 41-16,-40-41 0,80 0 47,-80 0 31,40-41-62,-41 41 125,82 0-79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946475FC-83F0-40D4-A548-E9469454C6C1}" type="datetimeFigureOut">
              <a:rPr lang="el-GR" smtClean="0"/>
              <a:pPr/>
              <a:t>14/5/2018</a:t>
            </a:fld>
            <a:endParaRPr lang="el-GR"/>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5544106-0BA0-40A9-93D0-71BB1B54AA01}" type="slidenum">
              <a:rPr lang="el-GR" smtClean="0"/>
              <a:pPr/>
              <a:t>‹#›</a:t>
            </a:fld>
            <a:endParaRPr lang="el-GR"/>
          </a:p>
        </p:txBody>
      </p:sp>
    </p:spTree>
    <p:extLst>
      <p:ext uri="{BB962C8B-B14F-4D97-AF65-F5344CB8AC3E}">
        <p14:creationId xmlns:p14="http://schemas.microsoft.com/office/powerpoint/2010/main" val="8282311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p:nvPr>
        </p:nvSpPr>
        <p:spPr>
          <a:ln/>
        </p:spPr>
        <p:txBody>
          <a:bodyPr/>
          <a:lstStyle/>
          <a:p>
            <a:fld id="{5CBF315C-1B69-46CF-B530-1A9830B98D26}" type="slidenum">
              <a:rPr lang="en-US">
                <a:solidFill>
                  <a:prstClr val="black"/>
                </a:solidFill>
              </a:rPr>
              <a:pPr/>
              <a:t>1</a:t>
            </a:fld>
            <a:endParaRPr lang="en-US" dirty="0">
              <a:solidFill>
                <a:prstClr val="black"/>
              </a:solidFill>
            </a:endParaRPr>
          </a:p>
        </p:txBody>
      </p:sp>
      <p:sp>
        <p:nvSpPr>
          <p:cNvPr id="26625" name="Text Box 1"/>
          <p:cNvSpPr txBox="1">
            <a:spLocks noChangeArrowheads="1"/>
          </p:cNvSpPr>
          <p:nvPr/>
        </p:nvSpPr>
        <p:spPr bwMode="auto">
          <a:xfrm>
            <a:off x="5290261" y="6623469"/>
            <a:ext cx="4045489" cy="342232"/>
          </a:xfrm>
          <a:prstGeom prst="rect">
            <a:avLst/>
          </a:prstGeom>
          <a:noFill/>
          <a:ln w="9525">
            <a:noFill/>
            <a:round/>
            <a:headEnd/>
            <a:tailEnd/>
          </a:ln>
          <a:effectLst/>
        </p:spPr>
        <p:txBody>
          <a:bodyPr lIns="0" tIns="0" rIns="0" bIns="0" anchor="b"/>
          <a:lstStyle/>
          <a:p>
            <a:pPr algn="r">
              <a:tabLst>
                <a:tab pos="0" algn="l"/>
                <a:tab pos="395445" algn="l"/>
                <a:tab pos="790891" algn="l"/>
                <a:tab pos="1186335" algn="l"/>
                <a:tab pos="1581780" algn="l"/>
                <a:tab pos="1977225" algn="l"/>
                <a:tab pos="2372671" algn="l"/>
                <a:tab pos="2768115" algn="l"/>
                <a:tab pos="3163560" algn="l"/>
                <a:tab pos="3559006" algn="l"/>
                <a:tab pos="3954451" algn="l"/>
                <a:tab pos="4349897" algn="l"/>
                <a:tab pos="4745340" algn="l"/>
                <a:tab pos="5140787" algn="l"/>
                <a:tab pos="5536232" algn="l"/>
                <a:tab pos="5931678" algn="l"/>
                <a:tab pos="6327122" algn="l"/>
                <a:tab pos="6722567" algn="l"/>
                <a:tab pos="7118012" algn="l"/>
                <a:tab pos="7513458" algn="l"/>
                <a:tab pos="7908904" algn="l"/>
              </a:tabLst>
            </a:pPr>
            <a:fld id="{779D38FD-D2CB-4C35-AEE3-E5AA11246B5A}" type="slidenum">
              <a:rPr lang="en-US" sz="1300">
                <a:solidFill>
                  <a:srgbClr val="000000"/>
                </a:solidFill>
                <a:latin typeface="Times New Roman" pitchFamily="16" charset="0"/>
                <a:ea typeface="DejaVu Sans" charset="0"/>
                <a:cs typeface="DejaVu Sans" charset="0"/>
              </a:rPr>
              <a:pPr algn="r">
                <a:tabLst>
                  <a:tab pos="0" algn="l"/>
                  <a:tab pos="395445" algn="l"/>
                  <a:tab pos="790891" algn="l"/>
                  <a:tab pos="1186335" algn="l"/>
                  <a:tab pos="1581780" algn="l"/>
                  <a:tab pos="1977225" algn="l"/>
                  <a:tab pos="2372671" algn="l"/>
                  <a:tab pos="2768115" algn="l"/>
                  <a:tab pos="3163560" algn="l"/>
                  <a:tab pos="3559006" algn="l"/>
                  <a:tab pos="3954451" algn="l"/>
                  <a:tab pos="4349897" algn="l"/>
                  <a:tab pos="4745340" algn="l"/>
                  <a:tab pos="5140787" algn="l"/>
                  <a:tab pos="5536232" algn="l"/>
                  <a:tab pos="5931678" algn="l"/>
                  <a:tab pos="6327122" algn="l"/>
                  <a:tab pos="6722567" algn="l"/>
                  <a:tab pos="7118012" algn="l"/>
                  <a:tab pos="7513458" algn="l"/>
                  <a:tab pos="7908904" algn="l"/>
                </a:tabLst>
              </a:pPr>
              <a:t>1</a:t>
            </a:fld>
            <a:endParaRPr lang="en-US" sz="1300" dirty="0">
              <a:solidFill>
                <a:srgbClr val="000000"/>
              </a:solidFill>
              <a:latin typeface="Times New Roman" pitchFamily="16" charset="0"/>
              <a:ea typeface="DejaVu Sans" charset="0"/>
              <a:cs typeface="DejaVu Sans" charset="0"/>
            </a:endParaRPr>
          </a:p>
        </p:txBody>
      </p:sp>
      <p:sp>
        <p:nvSpPr>
          <p:cNvPr id="26626" name="Rectangle 2"/>
          <p:cNvSpPr txBox="1">
            <a:spLocks noGrp="1" noRot="1" noChangeAspect="1" noChangeArrowheads="1"/>
          </p:cNvSpPr>
          <p:nvPr>
            <p:ph type="sldImg"/>
          </p:nvPr>
        </p:nvSpPr>
        <p:spPr bwMode="auto">
          <a:xfrm>
            <a:off x="2930525" y="527050"/>
            <a:ext cx="3487738" cy="2616200"/>
          </a:xfrm>
          <a:prstGeom prst="rect">
            <a:avLst/>
          </a:prstGeom>
          <a:solidFill>
            <a:srgbClr val="FFFFFF"/>
          </a:solidFill>
          <a:ln>
            <a:solidFill>
              <a:srgbClr val="000000"/>
            </a:solidFill>
            <a:miter lim="800000"/>
            <a:headEnd/>
            <a:tailEnd/>
          </a:ln>
        </p:spPr>
      </p:sp>
      <p:sp>
        <p:nvSpPr>
          <p:cNvPr id="26627" name="Rectangle 3"/>
          <p:cNvSpPr txBox="1">
            <a:spLocks noGrp="1" noChangeArrowheads="1"/>
          </p:cNvSpPr>
          <p:nvPr>
            <p:ph type="body" idx="1"/>
          </p:nvPr>
        </p:nvSpPr>
        <p:spPr bwMode="auto">
          <a:xfrm>
            <a:off x="935489" y="3311187"/>
            <a:ext cx="7478143" cy="3137314"/>
          </a:xfrm>
          <a:prstGeom prst="rect">
            <a:avLst/>
          </a:prstGeom>
          <a:noFill/>
          <a:ln>
            <a:round/>
            <a:headEnd/>
            <a:tailEnd/>
          </a:ln>
        </p:spPr>
        <p:txBody>
          <a:bodyPr wrap="none" anchor="ctr"/>
          <a:lstStyle/>
          <a:p>
            <a:r>
              <a:rPr lang="el-GR" dirty="0" smtClean="0"/>
              <a:t>Γεια</a:t>
            </a:r>
            <a:r>
              <a:rPr lang="el-GR" baseline="0" dirty="0" smtClean="0"/>
              <a:t> σας</a:t>
            </a:r>
            <a:r>
              <a:rPr lang="el-GR" dirty="0" smtClean="0"/>
              <a:t>,</a:t>
            </a:r>
          </a:p>
          <a:p>
            <a:r>
              <a:rPr lang="el-GR" dirty="0" smtClean="0"/>
              <a:t>Ονομάζομαι</a:t>
            </a:r>
            <a:r>
              <a:rPr lang="el-GR" baseline="0" dirty="0" smtClean="0"/>
              <a:t> Ευριπίδης </a:t>
            </a:r>
            <a:r>
              <a:rPr lang="el-GR" baseline="0" dirty="0" err="1" smtClean="0"/>
              <a:t>Τζαμούσης</a:t>
            </a:r>
            <a:r>
              <a:rPr lang="el-GR" baseline="0" dirty="0" smtClean="0"/>
              <a:t> και σήμερα θα σας παρουσιάσω την μεταπτυχιακή μου εργασία με τίτλο </a:t>
            </a:r>
          </a:p>
          <a:p>
            <a:r>
              <a:rPr lang="el-GR" baseline="0" dirty="0" smtClean="0"/>
              <a:t>«Υβριδικά και αρθρωτά συστήματα συστάσεων για υπηρεσίες βίντεο συνεχούς ροής»</a:t>
            </a:r>
          </a:p>
          <a:p>
            <a:pPr defTabSz="881390"/>
            <a:r>
              <a:rPr lang="en-US" b="1" dirty="0" smtClean="0">
                <a:solidFill>
                  <a:srgbClr val="002060"/>
                </a:solidFill>
                <a:ea typeface="Times New Roman" pitchFamily="18" charset="0"/>
                <a:cs typeface="Times New Roman" pitchFamily="18" charset="0"/>
              </a:rPr>
              <a:t>“On</a:t>
            </a:r>
            <a:r>
              <a:rPr lang="en-US" b="1" baseline="0" dirty="0" smtClean="0">
                <a:solidFill>
                  <a:srgbClr val="002060"/>
                </a:solidFill>
                <a:ea typeface="Times New Roman" pitchFamily="18" charset="0"/>
                <a:cs typeface="Times New Roman" pitchFamily="18" charset="0"/>
              </a:rPr>
              <a:t> Hybrid Modular Recommendation Systems for Video-Streaming”</a:t>
            </a:r>
            <a:endParaRPr lang="en-GB" b="1" dirty="0">
              <a:solidFill>
                <a:srgbClr val="002060"/>
              </a:solidFill>
              <a:ea typeface="Times New Roman" pitchFamily="18" charset="0"/>
              <a:cs typeface="Times New Roman" pitchFamily="18" charset="0"/>
            </a:endParaRPr>
          </a:p>
          <a:p>
            <a:endParaRPr lang="el-GR" baseline="0" dirty="0" smtClean="0"/>
          </a:p>
          <a:p>
            <a:r>
              <a:rPr lang="el-GR" dirty="0"/>
              <a:t>Αυτή η εργασία εκπονήθηκε υπό την επίβλεψη της κυρίας Μαρίας Παπαδοπούλη </a:t>
            </a:r>
            <a:r>
              <a:rPr lang="el-GR" dirty="0" smtClean="0"/>
              <a:t>και</a:t>
            </a:r>
            <a:r>
              <a:rPr lang="el-GR" baseline="0" dirty="0" smtClean="0"/>
              <a:t> υποστηρίχθηκε από τον ελληνικό τηλεπικοινωνιακό </a:t>
            </a:r>
            <a:r>
              <a:rPr lang="el-GR" baseline="0" dirty="0" err="1" smtClean="0"/>
              <a:t>πάροχο</a:t>
            </a:r>
            <a:r>
              <a:rPr lang="el-GR" baseline="0" dirty="0" smtClean="0"/>
              <a:t> </a:t>
            </a:r>
            <a:r>
              <a:rPr lang="en-US" baseline="0" dirty="0" smtClean="0"/>
              <a:t>“Forthnet”</a:t>
            </a:r>
            <a:r>
              <a:rPr lang="el-GR" dirty="0" smtClean="0"/>
              <a:t>.</a:t>
            </a:r>
          </a:p>
        </p:txBody>
      </p:sp>
      <p:sp>
        <p:nvSpPr>
          <p:cNvPr id="2" name="Footer Placeholder 1"/>
          <p:cNvSpPr>
            <a:spLocks noGrp="1"/>
          </p:cNvSpPr>
          <p:nvPr>
            <p:ph type="ftr" sz="quarter" idx="10"/>
          </p:nvPr>
        </p:nvSpPr>
        <p:spPr/>
        <p:txBody>
          <a:bodyPr/>
          <a:lstStyle/>
          <a:p>
            <a:endParaRPr lang="el-GR"/>
          </a:p>
        </p:txBody>
      </p:sp>
    </p:spTree>
    <p:extLst>
      <p:ext uri="{BB962C8B-B14F-4D97-AF65-F5344CB8AC3E}">
        <p14:creationId xmlns:p14="http://schemas.microsoft.com/office/powerpoint/2010/main" val="90691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a:t>
            </a:r>
            <a:r>
              <a:rPr lang="el-GR" baseline="0" dirty="0" smtClean="0"/>
              <a:t> επιλογή του καλύτερου αλγόριθμου συστάσεων δεν είναι εύκολη υπόθεση, καθώς η απόδοση του μπορεί να διαφέρει αναλόγως των δεδομένων εισόδου. </a:t>
            </a:r>
          </a:p>
          <a:p>
            <a:r>
              <a:rPr lang="el-GR" baseline="0" dirty="0" smtClean="0"/>
              <a:t>Για την αντιμετώπιση αυτών των προβλημάτων, στην κοινότητα έχουν προταθεί τα υβριδικά συστήματα συστάσεων τα οποία ενσωματώνουν πολλούς αλγορίθμους συστάσεων, και προσπαθούν τα επικεντρωθούν και να συνδυάσουν τα θετικά στοιχεία του κάθε ενός, ώστε να παρέχουν περισσότερο ακριβείς προτάσεις.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29</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93760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7ECDFA4-8BFE-44C4-9E48-B0447D6675A9}" type="slidenum">
              <a:rPr lang="el-GR" smtClean="0">
                <a:solidFill>
                  <a:prstClr val="black"/>
                </a:solidFill>
              </a:rPr>
              <a:pPr/>
              <a:t>30</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58621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a:t>
            </a:r>
            <a:r>
              <a:rPr lang="el-GR" baseline="0" dirty="0" smtClean="0"/>
              <a:t> </a:t>
            </a:r>
            <a:r>
              <a:rPr lang="en-US" baseline="0" dirty="0" smtClean="0"/>
              <a:t>blending </a:t>
            </a:r>
            <a:r>
              <a:rPr lang="el-GR" baseline="0" dirty="0" smtClean="0"/>
              <a:t>είναι μία γνωστή τεχνική που εφαρμόζουν τα υβριδικά συστήματα προτάσεων.  </a:t>
            </a:r>
            <a:endParaRPr lang="en-US" baseline="0" dirty="0" smtClean="0"/>
          </a:p>
          <a:p>
            <a:r>
              <a:rPr lang="el-GR" baseline="0" dirty="0" smtClean="0"/>
              <a:t>Αυτή η προσέγγιση αποτελείται από δύο στάδια. </a:t>
            </a:r>
            <a:br>
              <a:rPr lang="el-GR" baseline="0" dirty="0" smtClean="0"/>
            </a:br>
            <a:r>
              <a:rPr lang="en-US" baseline="0" dirty="0" smtClean="0"/>
              <a:t>1) </a:t>
            </a:r>
            <a:r>
              <a:rPr lang="el-GR" baseline="0" dirty="0" smtClean="0"/>
              <a:t>Στο πρώτο έχουμε τους διάφορους </a:t>
            </a:r>
            <a:r>
              <a:rPr lang="en-US" baseline="0" dirty="0" smtClean="0"/>
              <a:t>recommenders </a:t>
            </a:r>
            <a:r>
              <a:rPr lang="el-GR" baseline="0" dirty="0" smtClean="0"/>
              <a:t>όπου ο καθένας υπολογίζει μία πρόβλεψη</a:t>
            </a:r>
            <a:r>
              <a:rPr lang="en-US" baseline="0" dirty="0" smtClean="0"/>
              <a:t>, </a:t>
            </a:r>
            <a:r>
              <a:rPr lang="el-GR" baseline="0" dirty="0" smtClean="0"/>
              <a:t/>
            </a:r>
            <a:br>
              <a:rPr lang="el-GR" baseline="0" dirty="0" smtClean="0"/>
            </a:br>
            <a:r>
              <a:rPr lang="el-GR" baseline="0" dirty="0" smtClean="0"/>
              <a:t>2) και στο δεύτερο στάδιο έχουμε τον </a:t>
            </a:r>
            <a:r>
              <a:rPr lang="en-US" baseline="0" dirty="0" smtClean="0"/>
              <a:t>blender</a:t>
            </a:r>
            <a:r>
              <a:rPr lang="el-GR" baseline="0" dirty="0" smtClean="0"/>
              <a:t>, ό οποίος συνδυάζει κατάλληλα αυτές τις προβλέψεις του κάθε </a:t>
            </a:r>
            <a:r>
              <a:rPr lang="en-US" baseline="0" dirty="0" smtClean="0"/>
              <a:t>recommender</a:t>
            </a:r>
            <a:r>
              <a:rPr lang="el-GR" baseline="0" dirty="0" smtClean="0"/>
              <a:t>, και υπολογίζει μία τελική πρόβλεψη.  </a:t>
            </a:r>
          </a:p>
          <a:p>
            <a:endParaRPr lang="el-GR" baseline="0" dirty="0" smtClean="0"/>
          </a:p>
          <a:p>
            <a:r>
              <a:rPr lang="el-GR" baseline="0" dirty="0" smtClean="0"/>
              <a:t>Αυτή η τεχνική έγινε πολύ δημοφιλής κατά τη διάρκεια ενός διαγωνισμού της </a:t>
            </a:r>
            <a:r>
              <a:rPr lang="en-US" baseline="0" dirty="0" smtClean="0"/>
              <a:t>Netflix</a:t>
            </a:r>
            <a:r>
              <a:rPr lang="el-GR" baseline="0" dirty="0" smtClean="0"/>
              <a:t>, όπου οι νικήτριες ομάδες την χρησιμοποίησαν.</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31</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52647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Μία γνωστή προσέγγιση για </a:t>
            </a:r>
            <a:r>
              <a:rPr lang="en-US" baseline="0" dirty="0" smtClean="0"/>
              <a:t>blending </a:t>
            </a:r>
            <a:r>
              <a:rPr lang="el-GR" baseline="0" dirty="0" smtClean="0"/>
              <a:t>είναι ο συνδυασμός των </a:t>
            </a:r>
            <a:r>
              <a:rPr lang="en-US" baseline="0" dirty="0" smtClean="0"/>
              <a:t>recommenders </a:t>
            </a:r>
            <a:r>
              <a:rPr lang="el-GR" baseline="0" dirty="0" smtClean="0"/>
              <a:t>μέσω </a:t>
            </a:r>
            <a:r>
              <a:rPr lang="en-US" baseline="0" dirty="0" smtClean="0"/>
              <a:t>linear regression</a:t>
            </a:r>
            <a:r>
              <a:rPr lang="el-GR" baseline="0" dirty="0" smtClean="0"/>
              <a:t>, όπου η τελική πρόβλεψη είναι ένας γραμμικός συνδυασμός των προβλέψεων. Ο κάθε αλγόριθμος αντιστοιχίζεται με ένα βάρος που σχετίζεται με την επίδραση που πρέπει να έχει στην τελική πρόβλεψη.</a:t>
            </a:r>
          </a:p>
          <a:p>
            <a:endParaRPr lang="el-GR" dirty="0" smtClean="0"/>
          </a:p>
          <a:p>
            <a:r>
              <a:rPr lang="el-GR" dirty="0" smtClean="0"/>
              <a:t>Μία</a:t>
            </a:r>
            <a:r>
              <a:rPr lang="el-GR" baseline="0" dirty="0" smtClean="0"/>
              <a:t> άλλη γνωστή προσέγγιση είναι η χρησιμοποίηση νευρωνικών δικτύων για τον καθορισμό του κατάλληλου συνδυασμού. Τα νευρωνικά δίκτυα είναι σε θέση να εντοπίζουν περισσότερο πολύπλοκες μη γραμμικές σχέσεις μεταξύ των αλγορίθμων, οι οποίες μπορεί να κρύβουν χρήσιμη πληροφορία και να βελτιώσουν περαιτέρω την τελική πρόβλεψη.</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32</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8749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7ECDFA4-8BFE-44C4-9E48-B0447D6675A9}" type="slidenum">
              <a:rPr lang="el-GR" smtClean="0">
                <a:solidFill>
                  <a:prstClr val="black"/>
                </a:solidFill>
              </a:rPr>
              <a:pPr/>
              <a:t>33</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316677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Σχεδιάσαμε &amp;</a:t>
            </a:r>
            <a:r>
              <a:rPr lang="el-GR" baseline="0" dirty="0" smtClean="0"/>
              <a:t> αναπτύξαμε ένα υβριδικό αρθρωτό σύστημα συστάσεων που ακολουθεί μία </a:t>
            </a:r>
            <a:r>
              <a:rPr lang="en-US" baseline="0" dirty="0" smtClean="0"/>
              <a:t>client-server </a:t>
            </a:r>
            <a:r>
              <a:rPr lang="el-GR" baseline="0" dirty="0" smtClean="0"/>
              <a:t>αρχιτεκτονική. </a:t>
            </a:r>
          </a:p>
          <a:p>
            <a:r>
              <a:rPr lang="el-GR" baseline="0" dirty="0" smtClean="0"/>
              <a:t>Ο </a:t>
            </a:r>
            <a:r>
              <a:rPr lang="en-US" baseline="0" dirty="0" smtClean="0"/>
              <a:t>client </a:t>
            </a:r>
            <a:r>
              <a:rPr lang="el-GR" baseline="0" dirty="0" smtClean="0"/>
              <a:t>συλλέγει πληροφορίες σχετικά με τις προτιμήσεις των χρηστών και τις παρακολουθήσεις που κάνουν σε μια </a:t>
            </a:r>
            <a:r>
              <a:rPr lang="en-US" baseline="0" dirty="0" smtClean="0"/>
              <a:t>video-streaming </a:t>
            </a:r>
            <a:r>
              <a:rPr lang="el-GR" baseline="0" dirty="0" smtClean="0"/>
              <a:t>υπηρεσία, και αποστέλλονται στον</a:t>
            </a:r>
            <a:r>
              <a:rPr lang="en-US" baseline="0" dirty="0" smtClean="0"/>
              <a:t> server </a:t>
            </a:r>
            <a:r>
              <a:rPr lang="el-GR" baseline="0" dirty="0" smtClean="0"/>
              <a:t>ο οποίος θα τις αξιοποιήσει και θα </a:t>
            </a:r>
            <a:r>
              <a:rPr lang="el-GR" baseline="0" dirty="0" err="1" smtClean="0"/>
              <a:t>παράξει</a:t>
            </a:r>
            <a:r>
              <a:rPr lang="el-GR" baseline="0" dirty="0" smtClean="0"/>
              <a:t> τις προτάσεις.</a:t>
            </a:r>
          </a:p>
          <a:p>
            <a:endParaRPr lang="el-GR" baseline="0" dirty="0" smtClean="0"/>
          </a:p>
        </p:txBody>
      </p:sp>
      <p:sp>
        <p:nvSpPr>
          <p:cNvPr id="4" name="Slide Number Placeholder 3"/>
          <p:cNvSpPr>
            <a:spLocks noGrp="1"/>
          </p:cNvSpPr>
          <p:nvPr>
            <p:ph type="sldNum" sz="quarter" idx="10"/>
          </p:nvPr>
        </p:nvSpPr>
        <p:spPr/>
        <p:txBody>
          <a:bodyPr/>
          <a:lstStyle/>
          <a:p>
            <a:fld id="{05544106-0BA0-40A9-93D0-71BB1B54AA01}" type="slidenum">
              <a:rPr lang="el-GR" smtClean="0"/>
              <a:pPr/>
              <a:t>34</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42076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r>
              <a:rPr lang="el-GR" baseline="0" dirty="0" smtClean="0"/>
              <a:t> </a:t>
            </a:r>
            <a:r>
              <a:rPr lang="en-US" baseline="0" dirty="0" smtClean="0"/>
              <a:t>enabler </a:t>
            </a:r>
            <a:r>
              <a:rPr lang="el-GR" baseline="0" dirty="0" smtClean="0"/>
              <a:t>αποτελείται από 3 </a:t>
            </a:r>
            <a:r>
              <a:rPr lang="en-US" baseline="0" dirty="0" smtClean="0"/>
              <a:t>layers.</a:t>
            </a:r>
            <a:r>
              <a:rPr lang="el-GR" baseline="0" dirty="0" smtClean="0"/>
              <a:t> </a:t>
            </a:r>
          </a:p>
          <a:p>
            <a:pPr marL="228600" indent="-228600">
              <a:buAutoNum type="arabicParenR"/>
            </a:pPr>
            <a:r>
              <a:rPr lang="en-US" baseline="0" dirty="0" smtClean="0"/>
              <a:t>trainer </a:t>
            </a:r>
            <a:r>
              <a:rPr lang="el-GR" baseline="0" dirty="0" smtClean="0"/>
              <a:t>που εκπαιδεύει πολλούς αλγορίθμους συστάσεων, παράγοντας ο καθένας προβλέψεις.</a:t>
            </a:r>
          </a:p>
          <a:p>
            <a:pPr marL="228600" indent="-228600">
              <a:buAutoNum type="arabicParenR"/>
            </a:pPr>
            <a:r>
              <a:rPr lang="en-US" dirty="0" smtClean="0"/>
              <a:t>Blender</a:t>
            </a:r>
            <a:r>
              <a:rPr lang="en-US" baseline="0" dirty="0" smtClean="0"/>
              <a:t> </a:t>
            </a:r>
            <a:r>
              <a:rPr lang="el-GR" baseline="0" dirty="0" smtClean="0"/>
              <a:t>που δοκιμάζει διάφορους </a:t>
            </a:r>
            <a:r>
              <a:rPr lang="en-US" baseline="0" dirty="0" smtClean="0"/>
              <a:t>blenders</a:t>
            </a:r>
            <a:r>
              <a:rPr lang="el-GR" baseline="0" dirty="0" smtClean="0"/>
              <a:t> (αλγόριθμοι μηχανικής μάθησης) και αυτόματα επιλέγει τον πιο αποτελεσματικό βάσει μίας μετρικής.</a:t>
            </a:r>
          </a:p>
          <a:p>
            <a:pPr marL="228600" indent="-228600">
              <a:buAutoNum type="arabicParenR"/>
            </a:pPr>
            <a:r>
              <a:rPr lang="el-GR" baseline="0" dirty="0" smtClean="0"/>
              <a:t>Και τέλος τον </a:t>
            </a:r>
            <a:r>
              <a:rPr lang="en-US" baseline="0" dirty="0" smtClean="0"/>
              <a:t>tester </a:t>
            </a:r>
            <a:r>
              <a:rPr lang="el-GR" baseline="0" dirty="0" smtClean="0"/>
              <a:t>που αξιολογεί την τελική απόδοση του συστήματος με τον επιλεγμένο </a:t>
            </a:r>
            <a:r>
              <a:rPr lang="en-US" baseline="0" dirty="0" smtClean="0"/>
              <a:t>blender.</a:t>
            </a:r>
            <a:r>
              <a:rPr lang="el-GR" baseline="0" dirty="0" smtClean="0"/>
              <a:t/>
            </a:r>
            <a:br>
              <a:rPr lang="el-GR" baseline="0" dirty="0" smtClean="0"/>
            </a:br>
            <a:r>
              <a:rPr lang="el-GR" baseline="0" dirty="0" smtClean="0"/>
              <a:t/>
            </a:r>
            <a:br>
              <a:rPr lang="el-GR" baseline="0" dirty="0" smtClean="0"/>
            </a:br>
            <a:r>
              <a:rPr lang="el-GR" baseline="0" dirty="0" smtClean="0"/>
              <a:t/>
            </a:r>
            <a:br>
              <a:rPr lang="el-GR" baseline="0" dirty="0" smtClean="0"/>
            </a:br>
            <a:r>
              <a:rPr lang="el-GR" baseline="0" dirty="0" smtClean="0"/>
              <a:t>Το </a:t>
            </a:r>
            <a:r>
              <a:rPr lang="en-US" baseline="0" dirty="0" smtClean="0"/>
              <a:t>nested cross-validation</a:t>
            </a:r>
            <a:r>
              <a:rPr lang="el-GR" baseline="0" dirty="0" smtClean="0"/>
              <a:t> είναι μία επαναληπτική διαδικασία, όπου κάθε φορά</a:t>
            </a:r>
            <a:r>
              <a:rPr lang="en-US" baseline="0" dirty="0" smtClean="0"/>
              <a:t> </a:t>
            </a:r>
            <a:r>
              <a:rPr lang="el-GR" baseline="0" dirty="0" smtClean="0"/>
              <a:t>ένα μέρος των δεδομένων, στέλνεται στον </a:t>
            </a:r>
            <a:r>
              <a:rPr lang="en-US" baseline="0" dirty="0" smtClean="0"/>
              <a:t>blender, </a:t>
            </a:r>
            <a:r>
              <a:rPr lang="el-GR" baseline="0" dirty="0" smtClean="0"/>
              <a:t>και πάνω σε αυτό το υποσύνολο εκπαιδεύονται και δοκιμάζονται οι διάφοροι αλγόριθμοι μηχανικής μάθησης. Αυτός που έχει την καλύτερη απόδοση, επιλέγεται ως ο καλύτερος. Ο </a:t>
            </a:r>
            <a:r>
              <a:rPr lang="en-US" baseline="0" dirty="0" smtClean="0"/>
              <a:t>tester </a:t>
            </a:r>
            <a:r>
              <a:rPr lang="el-GR" baseline="0" dirty="0" smtClean="0"/>
              <a:t>είναι υπεύθυνος να αξιολογήσει την απόδοση του </a:t>
            </a:r>
            <a:r>
              <a:rPr lang="el-GR" baseline="0" dirty="0" err="1" smtClean="0"/>
              <a:t>αυτόύ</a:t>
            </a:r>
            <a:r>
              <a:rPr lang="el-GR" baseline="0" dirty="0" smtClean="0"/>
              <a:t> που έχει επιλεγεί ως ο καλύτερος, χρησιμοποιώντας όλα τα δεδομένα αυτή τη φορά. </a:t>
            </a:r>
            <a:br>
              <a:rPr lang="el-GR" baseline="0" dirty="0" smtClean="0"/>
            </a:br>
            <a:r>
              <a:rPr lang="el-GR" baseline="0" dirty="0" smtClean="0"/>
              <a:t> </a:t>
            </a:r>
          </a:p>
        </p:txBody>
      </p:sp>
      <p:sp>
        <p:nvSpPr>
          <p:cNvPr id="4" name="Slide Number Placeholder 3"/>
          <p:cNvSpPr>
            <a:spLocks noGrp="1"/>
          </p:cNvSpPr>
          <p:nvPr>
            <p:ph type="sldNum" sz="quarter" idx="10"/>
          </p:nvPr>
        </p:nvSpPr>
        <p:spPr/>
        <p:txBody>
          <a:bodyPr/>
          <a:lstStyle/>
          <a:p>
            <a:fld id="{05544106-0BA0-40A9-93D0-71BB1B54AA01}" type="slidenum">
              <a:rPr lang="el-GR" smtClean="0"/>
              <a:pPr/>
              <a:t>35</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81813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Τα</a:t>
            </a:r>
            <a:r>
              <a:rPr lang="el-GR" baseline="0" dirty="0" smtClean="0"/>
              <a:t> καινοτόμα στοιχεία του συστήματος μας είναι ότι ενσωματώνει ένα πλήθος από αλγορίθμους μηχανικής μάθησης, και αυτόματα μπορεί να επιλέξει ποιος είναι ο καλύτερος για τα δεδομένα τα οποία δίνονται. </a:t>
            </a:r>
          </a:p>
          <a:p>
            <a:r>
              <a:rPr lang="el-GR" baseline="0" dirty="0" smtClean="0"/>
              <a:t>Ένα ακόμα πλεονέκτημα του είναι ότι εφαρμόζει την τεχνική του </a:t>
            </a:r>
            <a:r>
              <a:rPr lang="en-US" baseline="0" dirty="0" smtClean="0"/>
              <a:t>nested cross-validation </a:t>
            </a:r>
            <a:r>
              <a:rPr lang="el-GR" baseline="0" dirty="0" smtClean="0"/>
              <a:t>για συντηρητική </a:t>
            </a:r>
            <a:r>
              <a:rPr lang="el-GR" baseline="0" dirty="0" err="1" smtClean="0"/>
              <a:t>αξιολογήση</a:t>
            </a:r>
            <a:r>
              <a:rPr lang="el-GR" baseline="0" dirty="0" smtClean="0"/>
              <a:t> του συστήματος, ώστε να μην υπάρχουν προβλήματα υπερεκτίμησης της απόδοσης</a:t>
            </a:r>
          </a:p>
          <a:p>
            <a:r>
              <a:rPr lang="el-GR" baseline="0" dirty="0" smtClean="0"/>
              <a:t>Τέλος, είναι αρθρωτός, που σημαίνει ότι εύκολα μπορεί να επεκταθεί με περισσότερους αλγορίθμους.</a:t>
            </a:r>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36</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84111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a:t>
            </a:r>
            <a:r>
              <a:rPr lang="el-GR" baseline="0" dirty="0" smtClean="0"/>
              <a:t> δική μας συνεισφορά είναι η σχεδίαση και ανάπτυξη ενός υβριδικού και αρθρωτού συστήματος συστάσεων, το οποίο εφαρμόζει αλγορίθμους μηχανικής μάθησης για τον κατάλληλο συνδυασμό των πολλών </a:t>
            </a:r>
            <a:r>
              <a:rPr lang="en-US" baseline="0" dirty="0" smtClean="0"/>
              <a:t>recommenders.</a:t>
            </a:r>
            <a:endParaRPr lang="el-GR" baseline="0" dirty="0" smtClean="0"/>
          </a:p>
          <a:p>
            <a:endParaRPr lang="el-GR" baseline="0" dirty="0" smtClean="0"/>
          </a:p>
          <a:p>
            <a:r>
              <a:rPr lang="el-GR" baseline="0" dirty="0" smtClean="0"/>
              <a:t>Κάναμε εκτεταμένα πειράματα με ένα γνωστό </a:t>
            </a:r>
            <a:r>
              <a:rPr lang="en-US" baseline="0" dirty="0" smtClean="0"/>
              <a:t>dataset</a:t>
            </a:r>
            <a:r>
              <a:rPr lang="el-GR" baseline="0" dirty="0" smtClean="0"/>
              <a:t> για αξιολογήσεις συστημάτων προτάσεων, και συγκρίναμε την απόδοση του </a:t>
            </a:r>
            <a:r>
              <a:rPr lang="en-US" baseline="0" dirty="0" smtClean="0"/>
              <a:t>enabler </a:t>
            </a:r>
            <a:r>
              <a:rPr lang="el-GR" baseline="0" dirty="0" smtClean="0"/>
              <a:t>με γνωστούς και κορυφαίους </a:t>
            </a:r>
            <a:r>
              <a:rPr lang="en-US" baseline="0" dirty="0" smtClean="0"/>
              <a:t>recommenders</a:t>
            </a:r>
            <a:r>
              <a:rPr lang="el-GR" baseline="0" dirty="0" smtClean="0"/>
              <a:t>. Επιπλέον αξιολογήσαμε εκτενώς την απόδοση του </a:t>
            </a:r>
            <a:r>
              <a:rPr lang="en-US" baseline="0" dirty="0" smtClean="0"/>
              <a:t>enabler </a:t>
            </a:r>
            <a:r>
              <a:rPr lang="el-GR" baseline="0" dirty="0" smtClean="0"/>
              <a:t>χρησιμοποιώντας κάθε φορά έναν διαφορετικό αλγόριθμο μηχανικής μάθησης.</a:t>
            </a:r>
          </a:p>
          <a:p>
            <a:endParaRPr lang="el-GR" baseline="0" dirty="0" smtClean="0"/>
          </a:p>
          <a:p>
            <a:r>
              <a:rPr lang="el-GR" baseline="0" dirty="0" smtClean="0"/>
              <a:t>Στη συνέχεια αναπτύξαμε ένα πιλοτικό σύστημα προτάσεων βασισμένο σε μία απλή έκδοση του </a:t>
            </a:r>
            <a:r>
              <a:rPr lang="en-US" baseline="0" dirty="0" smtClean="0"/>
              <a:t>enabler</a:t>
            </a:r>
            <a:r>
              <a:rPr lang="el-GR" baseline="0" dirty="0" smtClean="0"/>
              <a:t> και </a:t>
            </a:r>
            <a:r>
              <a:rPr lang="el-GR" baseline="0" dirty="0" err="1" smtClean="0"/>
              <a:t>διεξάγαμε</a:t>
            </a:r>
            <a:r>
              <a:rPr lang="el-GR" baseline="0" dirty="0" smtClean="0"/>
              <a:t> μια πιλοτική μελέτη με πραγματικούς χρήστες, για την αξιολόγηση της απόδοσης του. Τέλος με τα δεδομένα που συγκεντρώσαμε κάναμε πειράματα με την πλήρη έκδοση του </a:t>
            </a:r>
            <a:r>
              <a:rPr lang="en-US" baseline="0" dirty="0" smtClean="0"/>
              <a:t>enabler.</a:t>
            </a:r>
            <a:endParaRPr lang="el-GR" baseline="0" dirty="0" smtClean="0"/>
          </a:p>
          <a:p>
            <a:endParaRPr lang="el-GR" baseline="0" dirty="0" smtClean="0"/>
          </a:p>
        </p:txBody>
      </p:sp>
      <p:sp>
        <p:nvSpPr>
          <p:cNvPr id="4" name="Slide Number Placeholder 3"/>
          <p:cNvSpPr>
            <a:spLocks noGrp="1"/>
          </p:cNvSpPr>
          <p:nvPr>
            <p:ph type="sldNum" sz="quarter" idx="10"/>
          </p:nvPr>
        </p:nvSpPr>
        <p:spPr/>
        <p:txBody>
          <a:bodyPr/>
          <a:lstStyle/>
          <a:p>
            <a:fld id="{05544106-0BA0-40A9-93D0-71BB1B54AA01}" type="slidenum">
              <a:rPr lang="el-GR" smtClean="0"/>
              <a:pPr/>
              <a:t>37</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66728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CDFA4-8BFE-44C4-9E48-B0447D6675A9}"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30255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Μεγάλες διεθνείς</a:t>
            </a:r>
            <a:r>
              <a:rPr lang="el-GR" baseline="0" dirty="0" smtClean="0"/>
              <a:t> εταιρείες επικεντρώνονται στην έρευνα και ανάπτυξη  τέτοιων συστημάτων συστάσεων, και η θετική επίδραση που έχουν είναι σημαντική. </a:t>
            </a:r>
            <a:br>
              <a:rPr lang="el-GR" baseline="0" dirty="0" smtClean="0"/>
            </a:br>
            <a:r>
              <a:rPr lang="el-GR" baseline="0" dirty="0" smtClean="0"/>
              <a:t>Συγκεκριμένα η </a:t>
            </a:r>
            <a:r>
              <a:rPr lang="en-US" baseline="0" dirty="0" smtClean="0"/>
              <a:t>Netflix </a:t>
            </a:r>
            <a:r>
              <a:rPr lang="el-GR" baseline="0" dirty="0" smtClean="0"/>
              <a:t>αναφέρει ότι 2 από τις 3 ώρες περιεχομένου που παρακολουθούνται, έχουν προέλθει από προτάσεις, ενώ μέσω των προτάσεων η </a:t>
            </a:r>
            <a:r>
              <a:rPr lang="en-US" baseline="0" dirty="0" smtClean="0"/>
              <a:t>YouTube </a:t>
            </a:r>
            <a:r>
              <a:rPr lang="el-GR" baseline="0" dirty="0" smtClean="0"/>
              <a:t>αυξάνει τους χρόνους παρακολούθησης κατά 50% κάθε χρόνο. Από την άλλη, η </a:t>
            </a:r>
            <a:r>
              <a:rPr lang="en-US" baseline="0" dirty="0" smtClean="0"/>
              <a:t>Amazon</a:t>
            </a:r>
            <a:r>
              <a:rPr lang="el-GR" baseline="0" dirty="0" smtClean="0"/>
              <a:t> μια </a:t>
            </a:r>
            <a:r>
              <a:rPr lang="en-US" baseline="0" dirty="0" smtClean="0"/>
              <a:t>e-commerce </a:t>
            </a:r>
            <a:r>
              <a:rPr lang="el-GR" baseline="0" dirty="0" smtClean="0"/>
              <a:t>υπηρεσία, αναφέρει ότι  1 στα 3 προϊόντα που αγοράζονται,  προέρχονται από προτάσεις που έγιναν στους πελάτες.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2</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415170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Κάναμε </a:t>
            </a:r>
            <a:r>
              <a:rPr lang="el-GR" baseline="0" dirty="0" smtClean="0"/>
              <a:t>μία συγκριτική μελέτη της ακρίβειας του</a:t>
            </a:r>
            <a:r>
              <a:rPr lang="en-US" baseline="0" dirty="0" smtClean="0"/>
              <a:t> enabler </a:t>
            </a:r>
            <a:r>
              <a:rPr lang="el-GR" baseline="0" dirty="0" smtClean="0"/>
              <a:t>σε σχέση με άλλους γνωστούς και κορυφαίους </a:t>
            </a:r>
            <a:r>
              <a:rPr lang="en-US" baseline="0" dirty="0" smtClean="0"/>
              <a:t>recommenders</a:t>
            </a:r>
            <a:r>
              <a:rPr lang="el-GR" baseline="0" dirty="0" smtClean="0"/>
              <a:t>. Επιπλέον, κάναμε μια εκτενή αξιολόγηση του </a:t>
            </a:r>
            <a:r>
              <a:rPr lang="en-US" baseline="0" dirty="0" smtClean="0"/>
              <a:t>enabler </a:t>
            </a:r>
            <a:r>
              <a:rPr lang="el-GR" baseline="0" dirty="0" smtClean="0"/>
              <a:t>εφαρμόζοντας κάθε φορά έναν μόνο </a:t>
            </a:r>
            <a:r>
              <a:rPr lang="en-US" baseline="0" dirty="0" smtClean="0"/>
              <a:t>blender.</a:t>
            </a:r>
          </a:p>
          <a:p>
            <a:endParaRPr lang="el-GR" baseline="0" dirty="0" smtClean="0"/>
          </a:p>
          <a:p>
            <a:r>
              <a:rPr lang="el-GR" baseline="0" dirty="0" smtClean="0"/>
              <a:t>Για τα πειράματα χρησιμοποιήθηκαν δεδομένα του </a:t>
            </a:r>
            <a:r>
              <a:rPr lang="en-US" baseline="0" dirty="0" err="1" smtClean="0"/>
              <a:t>Movielens</a:t>
            </a:r>
            <a:r>
              <a:rPr lang="en-US" baseline="0" dirty="0" smtClean="0"/>
              <a:t> </a:t>
            </a:r>
            <a:r>
              <a:rPr lang="el-GR" baseline="0" dirty="0" smtClean="0"/>
              <a:t>με ένα</a:t>
            </a:r>
            <a:r>
              <a:rPr lang="en-US" baseline="0" dirty="0" smtClean="0"/>
              <a:t> </a:t>
            </a:r>
            <a:r>
              <a:rPr lang="el-GR" baseline="0" dirty="0" smtClean="0"/>
              <a:t>εκατομμύριο βαθμολογίες, που είναι ένα από το πιο γνωστό </a:t>
            </a:r>
            <a:r>
              <a:rPr lang="en-US" baseline="0" dirty="0" smtClean="0"/>
              <a:t>dataset </a:t>
            </a:r>
            <a:r>
              <a:rPr lang="el-GR" baseline="0" dirty="0" smtClean="0"/>
              <a:t>για αξιολογήσεις </a:t>
            </a:r>
            <a:r>
              <a:rPr lang="en-US" baseline="0" dirty="0" smtClean="0"/>
              <a:t> </a:t>
            </a:r>
            <a:r>
              <a:rPr lang="el-GR" baseline="0" dirty="0" smtClean="0"/>
              <a:t>αλγορίθμων συστάσεων</a:t>
            </a:r>
          </a:p>
          <a:p>
            <a:endParaRPr lang="el-GR" baseline="0" dirty="0" smtClean="0"/>
          </a:p>
          <a:p>
            <a:r>
              <a:rPr lang="el-GR" baseline="0" dirty="0" smtClean="0"/>
              <a:t>Για τη μέτρηση της ακρίβειας, χρησιμοποιούμε την </a:t>
            </a:r>
            <a:r>
              <a:rPr lang="en-US" baseline="0" dirty="0" smtClean="0"/>
              <a:t>RMSE  </a:t>
            </a:r>
            <a:r>
              <a:rPr lang="el-GR" baseline="0" dirty="0" smtClean="0"/>
              <a:t>μετρική, που είναι η ρίζα του μέσου τετραγωνικού λάθους των προβλέψεων. Μικρή τιμή </a:t>
            </a:r>
            <a:r>
              <a:rPr lang="en-US" baseline="0" dirty="0" smtClean="0"/>
              <a:t>RMSE, </a:t>
            </a:r>
            <a:r>
              <a:rPr lang="el-GR" baseline="0" dirty="0" smtClean="0"/>
              <a:t>σημαίνει μεγαλύτερη ακρίβεια.</a:t>
            </a:r>
            <a:endParaRPr lang="en-US" baseline="0" dirty="0" smtClean="0"/>
          </a:p>
        </p:txBody>
      </p:sp>
      <p:sp>
        <p:nvSpPr>
          <p:cNvPr id="4" name="Slide Number Placeholder 3"/>
          <p:cNvSpPr>
            <a:spLocks noGrp="1"/>
          </p:cNvSpPr>
          <p:nvPr>
            <p:ph type="sldNum" sz="quarter" idx="10"/>
          </p:nvPr>
        </p:nvSpPr>
        <p:spPr/>
        <p:txBody>
          <a:bodyPr/>
          <a:lstStyle/>
          <a:p>
            <a:fld id="{05544106-0BA0-40A9-93D0-71BB1B54AA01}" type="slidenum">
              <a:rPr lang="el-GR" smtClean="0"/>
              <a:pPr/>
              <a:t>39</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64948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 enabler </a:t>
            </a:r>
            <a:r>
              <a:rPr lang="el-GR" sz="1200" b="0" i="0" u="none" strike="noStrike" kern="1200" baseline="0" dirty="0" smtClean="0">
                <a:solidFill>
                  <a:schemeClr val="tx1"/>
                </a:solidFill>
                <a:latin typeface="+mn-lt"/>
                <a:ea typeface="+mn-ea"/>
                <a:cs typeface="+mn-cs"/>
              </a:rPr>
              <a:t>πετυχαίνει καλύτερη απόδοση από την κορυφαία μέχρι τώρα απόδοση του </a:t>
            </a:r>
            <a:r>
              <a:rPr lang="en-US" sz="1200" b="0" i="0" u="none" strike="noStrike" kern="1200" baseline="0" dirty="0" err="1" smtClean="0">
                <a:solidFill>
                  <a:schemeClr val="tx1"/>
                </a:solidFill>
                <a:latin typeface="+mn-lt"/>
                <a:ea typeface="+mn-ea"/>
                <a:cs typeface="+mn-cs"/>
              </a:rPr>
              <a:t>AutoRec</a:t>
            </a:r>
            <a:endParaRPr lang="en-US"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Παρουσιάζεται επίσης η απόδοση άλλων γνωστών </a:t>
            </a:r>
            <a:r>
              <a:rPr lang="en-US" sz="1200" b="0" i="0" u="none" strike="noStrike" kern="1200" baseline="0" dirty="0" smtClean="0">
                <a:solidFill>
                  <a:schemeClr val="tx1"/>
                </a:solidFill>
                <a:latin typeface="+mn-lt"/>
                <a:ea typeface="+mn-ea"/>
                <a:cs typeface="+mn-cs"/>
              </a:rPr>
              <a:t>recommenders. </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Παρατηρούμε ότι με την πάροδο του χρόνου και την εισαγωγή νέων αλγορίθμων, η μείωση του </a:t>
            </a:r>
            <a:r>
              <a:rPr lang="en-US" sz="1200" b="0" i="0" u="none" strike="noStrike" kern="1200" baseline="0" dirty="0" smtClean="0">
                <a:solidFill>
                  <a:schemeClr val="tx1"/>
                </a:solidFill>
                <a:latin typeface="+mn-lt"/>
                <a:ea typeface="+mn-ea"/>
                <a:cs typeface="+mn-cs"/>
              </a:rPr>
              <a:t>RMSE </a:t>
            </a:r>
            <a:r>
              <a:rPr lang="el-GR" sz="1200" b="0" i="0" u="none" strike="noStrike" kern="1200" baseline="0" dirty="0" smtClean="0">
                <a:solidFill>
                  <a:schemeClr val="tx1"/>
                </a:solidFill>
                <a:latin typeface="+mn-lt"/>
                <a:ea typeface="+mn-ea"/>
                <a:cs typeface="+mn-cs"/>
              </a:rPr>
              <a:t>γίνεται ολοένα και δυσκολότερη, υποδεικνύοντας ότι η μείωση που πετυχαίνει ο </a:t>
            </a:r>
            <a:r>
              <a:rPr lang="en-US" sz="1200" b="0" i="0" u="none" strike="noStrike" kern="1200" baseline="0" dirty="0" smtClean="0">
                <a:solidFill>
                  <a:schemeClr val="tx1"/>
                </a:solidFill>
                <a:latin typeface="+mn-lt"/>
                <a:ea typeface="+mn-ea"/>
                <a:cs typeface="+mn-cs"/>
              </a:rPr>
              <a:t>enabler</a:t>
            </a:r>
            <a:r>
              <a:rPr lang="el-GR" sz="1200" b="0" i="0" u="none" strike="noStrike" kern="1200" baseline="0" dirty="0" smtClean="0">
                <a:solidFill>
                  <a:schemeClr val="tx1"/>
                </a:solidFill>
                <a:latin typeface="+mn-lt"/>
                <a:ea typeface="+mn-ea"/>
                <a:cs typeface="+mn-cs"/>
              </a:rPr>
              <a:t> κατά 0.0064 είναι ιδιαίτερα σημαντική.</a:t>
            </a:r>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40</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13536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r>
              <a:rPr lang="el-GR" baseline="0" dirty="0" smtClean="0"/>
              <a:t> </a:t>
            </a:r>
            <a:r>
              <a:rPr lang="en-US" baseline="0" dirty="0" smtClean="0"/>
              <a:t>AutoRec </a:t>
            </a:r>
            <a:r>
              <a:rPr lang="el-GR" baseline="0" dirty="0" smtClean="0"/>
              <a:t>είναι ένας αλγόριθμος συστάσεων που προτάθηκε πρόσφατα και πετυχαίνει κορυφαία απόδοση.</a:t>
            </a:r>
          </a:p>
          <a:p>
            <a:r>
              <a:rPr lang="el-GR" baseline="0" dirty="0" smtClean="0"/>
              <a:t>Χρησιμοποιεί νευρωνικά δίκτυα για να μάθει μία κωδικοποίηση των δεδομένων εισόδου, και να τα ανακατασκευάσει στην έξοδο.</a:t>
            </a:r>
          </a:p>
          <a:p>
            <a:endParaRPr lang="el-GR" baseline="0" dirty="0" smtClean="0"/>
          </a:p>
          <a:p>
            <a:r>
              <a:rPr lang="el-GR" baseline="0" dirty="0" smtClean="0"/>
              <a:t>Πιο συγκεκριμένα, ως είσοδο έχουμε ένα διάνυσμα με τις βαθμολογίες που έχει λάβει μία ταινία από διάφορους χρήστες (όπου αρκετοί δεν την έχουν βαθμολογήσει), και στην έξοδο το διάνυσμα αυτό ανακατασκευάζεται, και οι άδειες τιμές συμπληρώνονται με</a:t>
            </a:r>
            <a:r>
              <a:rPr lang="en-US" baseline="0" dirty="0" smtClean="0"/>
              <a:t>  </a:t>
            </a:r>
            <a:r>
              <a:rPr lang="el-GR" baseline="0" dirty="0" smtClean="0"/>
              <a:t>προβλέψεις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41</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296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r>
              <a:rPr lang="el-GR" baseline="0" dirty="0" smtClean="0"/>
              <a:t> </a:t>
            </a:r>
            <a:r>
              <a:rPr lang="en-US" baseline="0" dirty="0" smtClean="0"/>
              <a:t>linear regression </a:t>
            </a:r>
            <a:r>
              <a:rPr lang="el-GR" baseline="0" dirty="0" smtClean="0"/>
              <a:t>αναγνωρίζει απλές γραμμικές σχέσεις μεταξύ των </a:t>
            </a:r>
            <a:r>
              <a:rPr lang="en-US" baseline="0" dirty="0" smtClean="0"/>
              <a:t>recommenders. </a:t>
            </a:r>
            <a:r>
              <a:rPr lang="el-GR" baseline="0" dirty="0" smtClean="0"/>
              <a:t>Καθορίζει ένα </a:t>
            </a:r>
            <a:r>
              <a:rPr lang="en-US" baseline="0" dirty="0" smtClean="0"/>
              <a:t>weight </a:t>
            </a:r>
            <a:r>
              <a:rPr lang="el-GR" baseline="0" dirty="0" smtClean="0"/>
              <a:t>για κάθε </a:t>
            </a:r>
            <a:r>
              <a:rPr lang="en-US" baseline="0" dirty="0" smtClean="0"/>
              <a:t>recommender </a:t>
            </a:r>
            <a:r>
              <a:rPr lang="el-GR" baseline="0" dirty="0" smtClean="0"/>
              <a:t>και η πρόβλεψη που κάνει είναι</a:t>
            </a:r>
            <a:r>
              <a:rPr lang="en-US" baseline="0" dirty="0" smtClean="0"/>
              <a:t> </a:t>
            </a:r>
            <a:r>
              <a:rPr lang="el-GR" baseline="0" dirty="0" smtClean="0"/>
              <a:t>το </a:t>
            </a:r>
            <a:r>
              <a:rPr lang="en-US" baseline="0" dirty="0" smtClean="0"/>
              <a:t>weighted sum </a:t>
            </a:r>
            <a:r>
              <a:rPr lang="el-GR" baseline="0" dirty="0" smtClean="0"/>
              <a:t>αυτών.</a:t>
            </a:r>
            <a:r>
              <a:rPr lang="en-US" baseline="0" dirty="0" smtClean="0"/>
              <a:t> </a:t>
            </a:r>
            <a:endParaRPr lang="el-GR" baseline="0" dirty="0" smtClean="0"/>
          </a:p>
          <a:p>
            <a:r>
              <a:rPr lang="en-US" baseline="0" dirty="0" smtClean="0"/>
              <a:t>H</a:t>
            </a:r>
            <a:r>
              <a:rPr lang="el-GR" baseline="0" dirty="0" smtClean="0"/>
              <a:t> απόδοση που έχει ο κάθε </a:t>
            </a:r>
            <a:r>
              <a:rPr lang="en-US" baseline="0" dirty="0" smtClean="0"/>
              <a:t>recommender </a:t>
            </a:r>
            <a:r>
              <a:rPr lang="el-GR" baseline="0" dirty="0" smtClean="0"/>
              <a:t>μπορεί να διαφέρει αν αναφερόμαστε σε χρήστες που έχουν δώσει λίγα ή πολλά </a:t>
            </a:r>
            <a:r>
              <a:rPr lang="en-US" baseline="0" dirty="0" smtClean="0"/>
              <a:t>ratings, </a:t>
            </a:r>
            <a:r>
              <a:rPr lang="el-GR" baseline="0" dirty="0" smtClean="0"/>
              <a:t>και ο γραμμικός συνδυασμός δε μπορεί να το λάβει υπόψιν του.</a:t>
            </a:r>
          </a:p>
          <a:p>
            <a:endParaRPr lang="el-GR" baseline="0" dirty="0" smtClean="0"/>
          </a:p>
          <a:p>
            <a:r>
              <a:rPr lang="el-GR" baseline="0" dirty="0" smtClean="0"/>
              <a:t> Έτσι, εφαρμόζουμε μία </a:t>
            </a:r>
            <a:r>
              <a:rPr lang="en-US" baseline="0" dirty="0" smtClean="0"/>
              <a:t>binned </a:t>
            </a:r>
            <a:r>
              <a:rPr lang="el-GR" baseline="0" dirty="0" smtClean="0"/>
              <a:t>έκδοση του </a:t>
            </a:r>
            <a:r>
              <a:rPr lang="en-US" baseline="0" dirty="0" smtClean="0"/>
              <a:t>Linear regression, </a:t>
            </a:r>
            <a:r>
              <a:rPr lang="el-GR" baseline="0" dirty="0" smtClean="0"/>
              <a:t>που είχε προταθεί σε μία παλαιότερη δουλειά,  όπου χωρίζουμε το </a:t>
            </a:r>
            <a:r>
              <a:rPr lang="en-US" baseline="0" dirty="0" smtClean="0"/>
              <a:t>dataset </a:t>
            </a:r>
            <a:r>
              <a:rPr lang="el-GR" baseline="0" dirty="0" smtClean="0"/>
              <a:t>σε μικρότερα κομμάτια, βάσει ενός κριτηρίου (πχ ο αριθμός των </a:t>
            </a:r>
            <a:r>
              <a:rPr lang="en-US" baseline="0" dirty="0" smtClean="0"/>
              <a:t>ratings </a:t>
            </a:r>
            <a:r>
              <a:rPr lang="el-GR" baseline="0" dirty="0" smtClean="0"/>
              <a:t>που έχω δώσει ο κάθε χρήστης για τον οποίο αναφέρονται οι προβλέψεις). Σε κάθε κομμάτι εκπαιδεύεται ένα διαφορετικό </a:t>
            </a:r>
            <a:r>
              <a:rPr lang="en-US" baseline="0" dirty="0" smtClean="0"/>
              <a:t>linear regression</a:t>
            </a:r>
            <a:r>
              <a:rPr lang="el-GR" baseline="0" dirty="0" smtClean="0"/>
              <a:t> μοντέλο και έτσι ένας </a:t>
            </a:r>
            <a:r>
              <a:rPr lang="en-US" baseline="0" dirty="0" smtClean="0"/>
              <a:t>recommender </a:t>
            </a:r>
            <a:r>
              <a:rPr lang="el-GR" baseline="0" dirty="0" smtClean="0"/>
              <a:t>μπορεί να λάβει διαφορετικά βάρη κάθε φορά. </a:t>
            </a:r>
          </a:p>
          <a:p>
            <a:endParaRPr lang="el-GR" baseline="0" dirty="0" smtClean="0"/>
          </a:p>
          <a:p>
            <a:r>
              <a:rPr lang="el-GR" baseline="0" dirty="0" smtClean="0"/>
              <a:t>Αυξάνοντας τον αριθμό των </a:t>
            </a:r>
            <a:r>
              <a:rPr lang="en-US" baseline="0" dirty="0" smtClean="0"/>
              <a:t>bins</a:t>
            </a:r>
            <a:r>
              <a:rPr lang="el-GR" baseline="0" dirty="0" smtClean="0"/>
              <a:t>, η απόδοση του συνδυασμού βελτιώνεται. Όμως, αν χωρίσουμε το </a:t>
            </a:r>
            <a:r>
              <a:rPr lang="en-US" baseline="0" dirty="0" smtClean="0"/>
              <a:t>dataset </a:t>
            </a:r>
            <a:r>
              <a:rPr lang="el-GR" baseline="0" dirty="0" smtClean="0"/>
              <a:t>σε πολλά κομμάτια, περιορίζεται ο αριθμός των δεδομένων σε κάθε </a:t>
            </a:r>
            <a:r>
              <a:rPr lang="en-US" baseline="0" dirty="0" smtClean="0"/>
              <a:t>bin</a:t>
            </a:r>
            <a:r>
              <a:rPr lang="el-GR" baseline="0" dirty="0" smtClean="0"/>
              <a:t>, και δεν εκπαιδεύονται επαρκώς τα μοντέλα. Έτσι η απόδοση χειροτερεύει.</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42</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18087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Τα</a:t>
            </a:r>
            <a:r>
              <a:rPr lang="el-GR" baseline="0" dirty="0" smtClean="0"/>
              <a:t> </a:t>
            </a:r>
            <a:r>
              <a:rPr lang="en-US" baseline="0" dirty="0" err="1" smtClean="0"/>
              <a:t>RF</a:t>
            </a:r>
            <a:r>
              <a:rPr lang="en-US" baseline="0" dirty="0" smtClean="0"/>
              <a:t> </a:t>
            </a:r>
            <a:r>
              <a:rPr lang="el-GR" baseline="0" dirty="0" smtClean="0"/>
              <a:t>κατασκευάζουν πολλά </a:t>
            </a:r>
            <a:r>
              <a:rPr lang="en-US" baseline="0" dirty="0" smtClean="0"/>
              <a:t>DT</a:t>
            </a:r>
            <a:r>
              <a:rPr lang="el-GR" baseline="0" dirty="0" smtClean="0"/>
              <a:t>, κάθε ένα από αυτά συνδυάζει με διαφορετικό τρόπο τους διάφορους </a:t>
            </a:r>
            <a:r>
              <a:rPr lang="en-US" baseline="0" dirty="0" smtClean="0"/>
              <a:t>recommenders</a:t>
            </a:r>
            <a:r>
              <a:rPr lang="el-GR" baseline="0" dirty="0" smtClean="0"/>
              <a:t>. Η τελική πρόβλεψη που θα κάνει το </a:t>
            </a:r>
            <a:r>
              <a:rPr lang="en-US" baseline="0" dirty="0" err="1" smtClean="0"/>
              <a:t>RF</a:t>
            </a:r>
            <a:r>
              <a:rPr lang="en-US" baseline="0" dirty="0" smtClean="0"/>
              <a:t> </a:t>
            </a:r>
            <a:r>
              <a:rPr lang="el-GR" baseline="0" dirty="0" smtClean="0"/>
              <a:t>θα είναι το η μέση πρόβλεψη των </a:t>
            </a:r>
            <a:r>
              <a:rPr lang="en-US" baseline="0" dirty="0" smtClean="0"/>
              <a:t>decision trees</a:t>
            </a:r>
            <a:r>
              <a:rPr lang="el-GR" baseline="0" dirty="0" smtClean="0"/>
              <a:t>.</a:t>
            </a:r>
          </a:p>
          <a:p>
            <a:endParaRPr lang="el-GR" baseline="0" dirty="0" smtClean="0"/>
          </a:p>
          <a:p>
            <a:r>
              <a:rPr lang="el-GR" baseline="0" dirty="0" smtClean="0"/>
              <a:t>Αυξάνοντας το πλήθος των δέντρων, η απόδοση του συνδυασμού βελτιώνεται, αλλά με συνεχώς μειούμενο όφελος και από ένα σημείο και μετά η απόδοση παραμένει σταθερή. </a:t>
            </a:r>
          </a:p>
          <a:p>
            <a:endParaRPr lang="el-GR" baseline="0" dirty="0" smtClean="0"/>
          </a:p>
          <a:p>
            <a:r>
              <a:rPr lang="el-GR" baseline="0" dirty="0" smtClean="0"/>
              <a:t>Βλέπουμε ότι τα </a:t>
            </a:r>
            <a:r>
              <a:rPr lang="en-US" baseline="0" dirty="0" err="1" smtClean="0"/>
              <a:t>RF</a:t>
            </a:r>
            <a:r>
              <a:rPr lang="en-US" baseline="0" dirty="0" smtClean="0"/>
              <a:t> </a:t>
            </a:r>
            <a:r>
              <a:rPr lang="el-GR" baseline="0" dirty="0" smtClean="0"/>
              <a:t>πλησιάζουν την ακρίβεια του </a:t>
            </a:r>
            <a:r>
              <a:rPr lang="en-US" baseline="0" dirty="0" smtClean="0"/>
              <a:t>AutoRec</a:t>
            </a:r>
            <a:r>
              <a:rPr lang="el-GR" baseline="0" dirty="0" smtClean="0"/>
              <a:t>, χωρίς όμως να την ξεπερνούν.</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43</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42902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Τα</a:t>
            </a:r>
            <a:r>
              <a:rPr lang="el-GR" baseline="0" dirty="0" smtClean="0"/>
              <a:t> νευρωνικά δίκτυα είναι ο </a:t>
            </a:r>
            <a:r>
              <a:rPr lang="en-US" baseline="0" dirty="0" smtClean="0"/>
              <a:t>blender </a:t>
            </a:r>
            <a:r>
              <a:rPr lang="el-GR" baseline="0" dirty="0" smtClean="0"/>
              <a:t>ο οποίος ο </a:t>
            </a:r>
            <a:r>
              <a:rPr lang="en-US" baseline="0" dirty="0" smtClean="0"/>
              <a:t>enabler </a:t>
            </a:r>
            <a:r>
              <a:rPr lang="el-GR" baseline="0" dirty="0" smtClean="0"/>
              <a:t>επιλέγει ως ο καλύτερος για τα συγκεκριμένα δεδομένα. </a:t>
            </a:r>
          </a:p>
          <a:p>
            <a:endParaRPr lang="el-GR" baseline="0" dirty="0" smtClean="0"/>
          </a:p>
          <a:p>
            <a:r>
              <a:rPr lang="el-GR" baseline="0" dirty="0" smtClean="0"/>
              <a:t>Εμείς κάναμε πειράματα με διαφορετικές αρχιτεκτονικές</a:t>
            </a:r>
            <a:r>
              <a:rPr lang="en-US" baseline="0" dirty="0" smtClean="0"/>
              <a:t>, </a:t>
            </a:r>
            <a:r>
              <a:rPr lang="el-GR" baseline="0" dirty="0" smtClean="0"/>
              <a:t>με </a:t>
            </a:r>
            <a:r>
              <a:rPr lang="en-US" baseline="0" dirty="0" smtClean="0"/>
              <a:t>1 hidden layer</a:t>
            </a:r>
            <a:r>
              <a:rPr lang="el-GR" baseline="0" dirty="0" smtClean="0"/>
              <a:t> ως και 3 </a:t>
            </a:r>
            <a:r>
              <a:rPr lang="en-US" baseline="0" dirty="0" smtClean="0"/>
              <a:t>hidden layers.</a:t>
            </a:r>
            <a:r>
              <a:rPr lang="el-GR" baseline="0" dirty="0" smtClean="0"/>
              <a:t> </a:t>
            </a:r>
          </a:p>
          <a:p>
            <a:endParaRPr lang="el-GR" baseline="0" dirty="0" smtClean="0"/>
          </a:p>
          <a:p>
            <a:r>
              <a:rPr lang="el-GR" baseline="0" dirty="0" smtClean="0"/>
              <a:t>Παρατηρούμε ότι εφαρμόζοντας</a:t>
            </a:r>
            <a:r>
              <a:rPr lang="en-US" baseline="0" dirty="0" smtClean="0"/>
              <a:t> </a:t>
            </a:r>
            <a:r>
              <a:rPr lang="el-GR" baseline="0" dirty="0" smtClean="0"/>
              <a:t>βαθύτερες αρχιτεκτονικές, βελτιώνεται η ακρίβεια του</a:t>
            </a:r>
            <a:r>
              <a:rPr lang="en-US" baseline="0" dirty="0" smtClean="0"/>
              <a:t> blending</a:t>
            </a:r>
            <a:r>
              <a:rPr lang="el-GR" baseline="0" dirty="0" smtClean="0"/>
              <a:t>. Όμως ακόμα και με ένα </a:t>
            </a:r>
            <a:r>
              <a:rPr lang="en-US" baseline="0" dirty="0" smtClean="0"/>
              <a:t>1 hidden layer</a:t>
            </a:r>
            <a:r>
              <a:rPr lang="el-GR" baseline="0" dirty="0" smtClean="0"/>
              <a:t>, ο </a:t>
            </a:r>
            <a:r>
              <a:rPr lang="en-US" baseline="0" dirty="0" smtClean="0"/>
              <a:t>enabler </a:t>
            </a:r>
            <a:r>
              <a:rPr lang="el-GR" baseline="0" dirty="0" smtClean="0"/>
              <a:t>αποδίδει καλύτερα από τον </a:t>
            </a:r>
            <a:r>
              <a:rPr lang="en-US" baseline="0" dirty="0" smtClean="0"/>
              <a:t>AutoRec.</a:t>
            </a:r>
            <a:r>
              <a:rPr lang="el-GR" baseline="0" dirty="0" smtClean="0"/>
              <a:t> </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44</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743892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7ECDFA4-8BFE-44C4-9E48-B0447D6675A9}" type="slidenum">
              <a:rPr lang="el-GR" smtClean="0">
                <a:solidFill>
                  <a:prstClr val="black"/>
                </a:solidFill>
              </a:rPr>
              <a:pPr/>
              <a:t>45</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164151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Αναπτύξαμε</a:t>
            </a:r>
            <a:r>
              <a:rPr lang="el-GR" baseline="0" dirty="0" smtClean="0"/>
              <a:t> ένα πιλοτικό σύστημα προτάσεων  για τις ανάγκες μιας </a:t>
            </a:r>
            <a:r>
              <a:rPr lang="en-US" baseline="0" dirty="0" smtClean="0"/>
              <a:t>video-streaming </a:t>
            </a:r>
            <a:r>
              <a:rPr lang="el-GR" baseline="0" dirty="0" smtClean="0"/>
              <a:t>υπηρεσίας ενός ελληνικού τηλεπικοινωνιακού παρόχου. Το πιλοτικό αυτό σύστημα υλοποιούσε μέρος της λειτουργικότητας του </a:t>
            </a:r>
            <a:r>
              <a:rPr lang="en-US" baseline="0" dirty="0" smtClean="0"/>
              <a:t>enabler</a:t>
            </a:r>
            <a:r>
              <a:rPr lang="el-GR" baseline="0" dirty="0" smtClean="0"/>
              <a:t>. Συγκεκριμένα, υλοποιούσε 2 αλγορίθμους συστάσεων, το </a:t>
            </a:r>
            <a:r>
              <a:rPr lang="en-US" baseline="0" dirty="0" smtClean="0"/>
              <a:t>SVD </a:t>
            </a:r>
            <a:r>
              <a:rPr lang="el-GR" baseline="0" dirty="0" smtClean="0"/>
              <a:t>και τον</a:t>
            </a:r>
            <a:r>
              <a:rPr lang="en-US" baseline="0" dirty="0" smtClean="0"/>
              <a:t> item-based</a:t>
            </a:r>
            <a:r>
              <a:rPr lang="el-GR" baseline="0" dirty="0" smtClean="0"/>
              <a:t>, χωρίς να εφαρμόζει </a:t>
            </a:r>
            <a:r>
              <a:rPr lang="en-US" baseline="0" dirty="0" smtClean="0"/>
              <a:t>blending.</a:t>
            </a:r>
            <a:endParaRPr lang="el-GR" baseline="0" dirty="0" smtClean="0"/>
          </a:p>
          <a:p>
            <a:endParaRPr lang="el-GR" baseline="0" dirty="0" smtClean="0"/>
          </a:p>
          <a:p>
            <a:r>
              <a:rPr lang="el-GR" baseline="0" dirty="0" smtClean="0"/>
              <a:t>Για την αξιολόγηση της ακρίβεια και απόδοσης του συστήματος, </a:t>
            </a:r>
            <a:r>
              <a:rPr lang="el-GR" baseline="0" dirty="0" err="1" smtClean="0"/>
              <a:t>διεξάγαμε</a:t>
            </a:r>
            <a:r>
              <a:rPr lang="el-GR" baseline="0" dirty="0" smtClean="0"/>
              <a:t> μία μελέτη πεδίου. Είχε διάρκεια 7 εβδομάδων και συμμετείχαν 30 εθελοντές χρήστες της υπηρεσίας. Συνολικά συγκεντρώσαμε 387 βαθμολογίες για 182 ταινίες, ενώ έγιναν 187 προβολές περιεχομένου με διάρκεια πάνω από 2 λεπτά.</a:t>
            </a:r>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46</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844558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Αναπτύξαμε</a:t>
            </a:r>
            <a:r>
              <a:rPr lang="el-GR" baseline="0" dirty="0" smtClean="0"/>
              <a:t> ένα πιλοτικό σύστημα προτάσεων  για τις ανάγκες μιας </a:t>
            </a:r>
            <a:r>
              <a:rPr lang="en-US" baseline="0" dirty="0" smtClean="0"/>
              <a:t>video-streaming </a:t>
            </a:r>
            <a:r>
              <a:rPr lang="el-GR" baseline="0" dirty="0" smtClean="0"/>
              <a:t>υπηρεσίας ενός ελληνικού τηλεπικοινωνιακού παρόχου. Το πιλοτικό αυτό σύστημα υλοποιούσε μέρος της λειτουργικότητας του </a:t>
            </a:r>
            <a:r>
              <a:rPr lang="en-US" baseline="0" dirty="0" smtClean="0"/>
              <a:t>enabler</a:t>
            </a:r>
            <a:r>
              <a:rPr lang="el-GR" baseline="0" dirty="0" smtClean="0"/>
              <a:t>. Συγκεκριμένα, υλοποιούσε 2 αλγορίθμους συστάσεων, το </a:t>
            </a:r>
            <a:r>
              <a:rPr lang="en-US" baseline="0" dirty="0" smtClean="0"/>
              <a:t>SVD </a:t>
            </a:r>
            <a:r>
              <a:rPr lang="el-GR" baseline="0" dirty="0" smtClean="0"/>
              <a:t>και τον</a:t>
            </a:r>
            <a:r>
              <a:rPr lang="en-US" baseline="0" dirty="0" smtClean="0"/>
              <a:t> item-based</a:t>
            </a:r>
            <a:r>
              <a:rPr lang="el-GR" baseline="0" dirty="0" smtClean="0"/>
              <a:t>, χωρίς να εφαρμόζει </a:t>
            </a:r>
            <a:r>
              <a:rPr lang="en-US" baseline="0" dirty="0" smtClean="0"/>
              <a:t>blending.</a:t>
            </a:r>
            <a:endParaRPr lang="el-GR" baseline="0" dirty="0" smtClean="0"/>
          </a:p>
          <a:p>
            <a:endParaRPr lang="el-GR" baseline="0" dirty="0" smtClean="0"/>
          </a:p>
          <a:p>
            <a:r>
              <a:rPr lang="el-GR" baseline="0" dirty="0" smtClean="0"/>
              <a:t>Για την αξιολόγηση της ακρίβεια και απόδοσης του συστήματος, </a:t>
            </a:r>
            <a:r>
              <a:rPr lang="el-GR" baseline="0" dirty="0" err="1" smtClean="0"/>
              <a:t>διεξάγαμε</a:t>
            </a:r>
            <a:r>
              <a:rPr lang="el-GR" baseline="0" dirty="0" smtClean="0"/>
              <a:t> μία μελέτη πεδίου. Είχε διάρκεια 7 εβδομάδων και συμμετείχαν 30 εθελοντές χρήστες της υπηρεσίας. Συνολικά συγκεντρώσαμε 387 βαθμολογίες για 182 ταινίες, ενώ έγιναν 187 προβολές περιεχομένου με διάρκεια πάνω από 2 λεπτά.</a:t>
            </a:r>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47</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50012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 client </a:t>
            </a:r>
            <a:r>
              <a:rPr lang="el-GR" baseline="0" dirty="0" smtClean="0"/>
              <a:t>της υπηρεσίας που λειτουργούσε σε κινητές συσκευές </a:t>
            </a:r>
            <a:r>
              <a:rPr lang="en-US" baseline="0" dirty="0" smtClean="0"/>
              <a:t>Android</a:t>
            </a:r>
            <a:r>
              <a:rPr lang="el-GR" baseline="0" dirty="0" smtClean="0"/>
              <a:t>, επεκτάθηκε από εμάς ώστε στην οθόνη των προτάσεων να εμφανίζονται κατάλληλα οι </a:t>
            </a:r>
            <a:r>
              <a:rPr lang="el-GR" baseline="0" dirty="0" err="1" smtClean="0"/>
              <a:t>εξατομικευμενες</a:t>
            </a:r>
            <a:r>
              <a:rPr lang="el-GR" baseline="0" dirty="0" smtClean="0"/>
              <a:t> προτάσεις που το σύστημα παρείχε στον κάθε χρήστη. Εκτός από τις προτάσεις, οι χρήστες μπορούσαν να ξεκινήσουν μια παρακολούθηση από την </a:t>
            </a:r>
            <a:r>
              <a:rPr lang="en-US" baseline="0" dirty="0" err="1" smtClean="0"/>
              <a:t>OnDemand</a:t>
            </a:r>
            <a:r>
              <a:rPr lang="en-US" baseline="0" dirty="0" smtClean="0"/>
              <a:t> </a:t>
            </a:r>
            <a:r>
              <a:rPr lang="el-GR" baseline="0" dirty="0" smtClean="0"/>
              <a:t>οθόνη, όπου το περιεχόμενο που εμφανιζόταν δεν ήταν εξατομικευμένο, αλλά κοινό σε όλους τους χρήστες. </a:t>
            </a:r>
          </a:p>
          <a:p>
            <a:endParaRPr lang="el-GR" baseline="0" dirty="0" smtClean="0"/>
          </a:p>
          <a:p>
            <a:r>
              <a:rPr lang="el-GR" baseline="0" dirty="0" smtClean="0"/>
              <a:t>Όταν το βίντεο τερματιζόταν ή οι χρήστες αποφάσιζαν την εγκατάλειψη της παρακολούθησης, ζητούταν να δοθεί μια βαθμολογίας. </a:t>
            </a:r>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48</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10677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a:t>
            </a:r>
            <a:r>
              <a:rPr lang="el-GR" baseline="0" dirty="0" smtClean="0"/>
              <a:t>α τελευταία χρόνια έχει παρατηρηθεί μια μεγάλη αύξηση σε υπηρεσίες παροχής περιεχομένου αλλά και του ίδιου του περιεχομένου που παρέχεται. Δεδομένου αυτού του μεγάλου εύρους επιλογών, απαιτούνται μηχανισμοί που θα βοηθήσουν τους χρήστες να ανακαλύψουν το περιεχόμενο που τους ενδιαφέρει. Έτσι θα ικανοποιηθούν περισσότερο, και η υπηρεσία θα καταφέρει να διατηρήσει και να αυξήσει το πελατολόγιο της.</a:t>
            </a:r>
            <a:endParaRPr lang="en-US" baseline="0" dirty="0" smtClean="0"/>
          </a:p>
          <a:p>
            <a:r>
              <a:rPr lang="el-GR" baseline="0" dirty="0" smtClean="0"/>
              <a:t>Τα </a:t>
            </a:r>
            <a:r>
              <a:rPr lang="el-GR" baseline="0" dirty="0" err="1" smtClean="0"/>
              <a:t>ΣΠ</a:t>
            </a:r>
            <a:r>
              <a:rPr lang="el-GR" baseline="0" dirty="0" smtClean="0"/>
              <a:t> μπορούν να αντιμετωπίσουν αυτά τα προβλήματα, αξιοποιώντας πληροφορίες που αφορούν τις προτιμήσεις των χρηστών και με ακριβή και αποδοτικό τρόπο προτείνουν το κατάλληλο περιεχόμενο σε κάθε χρήστη.</a:t>
            </a:r>
          </a:p>
          <a:p>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3</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502817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a:t>
            </a:r>
            <a:r>
              <a:rPr lang="el-GR" baseline="0" dirty="0" smtClean="0"/>
              <a:t> να αξιολογήσουμε την ακρίβεια του κάθε αλγορίθμου, εξετάσαμε πόσο κοντά ήταν οι προβλέψεις του κάθε ενός σε σχέση με τις τιμές που έδωσαν τελικά οι χρήστες. Παρατηρούμε ότι ο </a:t>
            </a:r>
            <a:r>
              <a:rPr lang="en-US" baseline="0" dirty="0" smtClean="0"/>
              <a:t>SVD </a:t>
            </a:r>
            <a:r>
              <a:rPr lang="el-GR" baseline="0" dirty="0" smtClean="0"/>
              <a:t>είναι περισσότερο ακριβής με μέσο λάθος 0.43, το μισό από το μέσο λάθος του </a:t>
            </a:r>
            <a:r>
              <a:rPr lang="en-US" baseline="0" dirty="0" smtClean="0"/>
              <a:t>item-based. </a:t>
            </a:r>
            <a:endParaRPr lang="el-GR" baseline="0" dirty="0" smtClean="0"/>
          </a:p>
          <a:p>
            <a:endParaRPr lang="el-GR" baseline="0" dirty="0"/>
          </a:p>
          <a:p>
            <a:r>
              <a:rPr lang="el-GR" baseline="0" dirty="0" smtClean="0"/>
              <a:t>Στη συνέχεια, υπολογίσαμε το μέσο λάθος για κάθε χρήστη του κάθε αλγορίθμου, και ειδαμε ότι για την πλειοψηφία των χρηστών ο </a:t>
            </a:r>
            <a:r>
              <a:rPr lang="en-US" baseline="0" dirty="0" smtClean="0"/>
              <a:t>SVD </a:t>
            </a:r>
            <a:r>
              <a:rPr lang="el-GR" baseline="0" dirty="0" smtClean="0"/>
              <a:t>είναι περισσότερο ακριβής.</a:t>
            </a:r>
          </a:p>
        </p:txBody>
      </p:sp>
      <p:sp>
        <p:nvSpPr>
          <p:cNvPr id="4" name="Slide Number Placeholder 3"/>
          <p:cNvSpPr>
            <a:spLocks noGrp="1"/>
          </p:cNvSpPr>
          <p:nvPr>
            <p:ph type="sldNum" sz="quarter" idx="10"/>
          </p:nvPr>
        </p:nvSpPr>
        <p:spPr/>
        <p:txBody>
          <a:bodyPr/>
          <a:lstStyle/>
          <a:p>
            <a:fld id="{C7ECDFA4-8BFE-44C4-9E48-B0447D6675A9}" type="slidenum">
              <a:rPr lang="el-GR" smtClean="0">
                <a:solidFill>
                  <a:prstClr val="black"/>
                </a:solidFill>
              </a:rPr>
              <a:pPr/>
              <a:t>49</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4263359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a:t>
            </a:r>
            <a:r>
              <a:rPr lang="el-GR" baseline="0" dirty="0" smtClean="0"/>
              <a:t> να εξετάσουμε με ποιες προτάσεις οι χρήστες είναι περισσότερο ικανοποιημένοι, αναλύσαμε τις βαθμολογίες που δίνουν σε κάθε λίστα προτάσεων. Παρατηρούμε ότι προτιμούν ιδιαίτερα τις προτάσεις  του </a:t>
            </a:r>
            <a:r>
              <a:rPr lang="en-US" baseline="0" dirty="0" smtClean="0"/>
              <a:t>SVD </a:t>
            </a:r>
            <a:r>
              <a:rPr lang="el-GR" baseline="0" dirty="0" smtClean="0"/>
              <a:t>αφού τις βαθμολογούν κατά μέσο όρο με 4.5, σε αντίθεση με με 4 που λαμβάνουν οι προτάσεις του </a:t>
            </a:r>
            <a:r>
              <a:rPr lang="en-US" baseline="0" dirty="0" smtClean="0"/>
              <a:t>item-based</a:t>
            </a:r>
            <a:r>
              <a:rPr lang="el-GR" baseline="0" dirty="0" smtClean="0"/>
              <a:t>.</a:t>
            </a:r>
            <a:endParaRPr lang="el-GR" dirty="0"/>
          </a:p>
        </p:txBody>
      </p:sp>
      <p:sp>
        <p:nvSpPr>
          <p:cNvPr id="4" name="Slide Number Placeholder 3"/>
          <p:cNvSpPr>
            <a:spLocks noGrp="1"/>
          </p:cNvSpPr>
          <p:nvPr>
            <p:ph type="sldNum" sz="quarter" idx="10"/>
          </p:nvPr>
        </p:nvSpPr>
        <p:spPr/>
        <p:txBody>
          <a:bodyPr/>
          <a:lstStyle/>
          <a:p>
            <a:fld id="{C7ECDFA4-8BFE-44C4-9E48-B0447D6675A9}" type="slidenum">
              <a:rPr lang="el-GR" smtClean="0">
                <a:solidFill>
                  <a:prstClr val="black"/>
                </a:solidFill>
              </a:rPr>
              <a:pPr/>
              <a:t>50</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198493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a:t>
            </a:r>
            <a:r>
              <a:rPr lang="el-GR" baseline="0" dirty="0" smtClean="0"/>
              <a:t> να δούμε όμως αν συνολικά οι προτάσεις βοηθούν τους χρήστες να ανακαλύψουν περιεχόμενο να παρακολουθήσουν, εξετάσαμε πόσο χρόνο αφιερώνουν παρακολουθώντας περιεχόμενο που τους προτείνεται, σε σχέση με περιεχόμενο που εμφανίζεται κοινό σε όλους. </a:t>
            </a:r>
            <a:endParaRPr lang="en-US" baseline="0" dirty="0" smtClean="0"/>
          </a:p>
          <a:p>
            <a:endParaRPr lang="en-US" baseline="0" dirty="0" smtClean="0"/>
          </a:p>
          <a:p>
            <a:r>
              <a:rPr lang="el-GR" baseline="0" dirty="0" smtClean="0"/>
              <a:t>Βλέπουμε ότι οι χρήστες αφιερώνουν διπλάσια χρόνο (40 λεπτά) παρακολουθώντας τις προτάσεις, σε σχέση με τα 20 λεπτά που αφιερώνουν με το περιεχόμενο που ανακαλύπτουν μόνοι τους.</a:t>
            </a:r>
            <a:endParaRPr lang="el-GR" dirty="0"/>
          </a:p>
        </p:txBody>
      </p:sp>
      <p:sp>
        <p:nvSpPr>
          <p:cNvPr id="4" name="Slide Number Placeholder 3"/>
          <p:cNvSpPr>
            <a:spLocks noGrp="1"/>
          </p:cNvSpPr>
          <p:nvPr>
            <p:ph type="sldNum" sz="quarter" idx="10"/>
          </p:nvPr>
        </p:nvSpPr>
        <p:spPr/>
        <p:txBody>
          <a:bodyPr/>
          <a:lstStyle/>
          <a:p>
            <a:fld id="{C7ECDFA4-8BFE-44C4-9E48-B0447D6675A9}" type="slidenum">
              <a:rPr lang="el-GR" smtClean="0">
                <a:solidFill>
                  <a:prstClr val="black"/>
                </a:solidFill>
              </a:rPr>
              <a:pPr/>
              <a:t>51</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301925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a:t>
            </a:r>
            <a:r>
              <a:rPr lang="el-GR" baseline="0" dirty="0" smtClean="0"/>
              <a:t> σύστημα ήταν αρκετά σταθερό, ο </a:t>
            </a:r>
            <a:r>
              <a:rPr lang="el-GR" baseline="0" dirty="0" err="1" smtClean="0"/>
              <a:t>σέρβερ</a:t>
            </a:r>
            <a:r>
              <a:rPr lang="el-GR" baseline="0" dirty="0" smtClean="0"/>
              <a:t> δεν αντιμετώπισε κάποιο πρόβλημα, ενώ ούτε οι χρήστες ανέφεραν κάποιο πρόβλημα με τον </a:t>
            </a:r>
            <a:r>
              <a:rPr lang="en-US" baseline="0" dirty="0" smtClean="0"/>
              <a:t>client. </a:t>
            </a:r>
            <a:r>
              <a:rPr lang="el-GR" baseline="0" dirty="0" smtClean="0"/>
              <a:t>Είναι λοιπόν ένα ώριμο σύστημα, και η ίδια η εταιρία έχει ζητήσει να γίνει τελικό προϊόν. </a:t>
            </a:r>
          </a:p>
          <a:p>
            <a:r>
              <a:rPr lang="el-GR" baseline="0" dirty="0" smtClean="0"/>
              <a:t>Αξίζει να αναφέρουμε ότι σε ένα ερωτηματολόγιο που δόθηκε σε κάποιους χρήστες που συμμετείχαν στη μελέτη, η μεγάλη πλειοψηφία το χαρακτήρισε χρήσιμο.</a:t>
            </a:r>
          </a:p>
          <a:p>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52</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437080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Στη</a:t>
            </a:r>
            <a:r>
              <a:rPr lang="el-GR" baseline="0" dirty="0" smtClean="0"/>
              <a:t> συνέχεια, με τις βαθμολογίες που συγκεντρώσαμε κατά τη διάρκεια της μελέτης πεδίου, συγκρίναμε την ακρίβεια του </a:t>
            </a:r>
            <a:r>
              <a:rPr lang="en-US" baseline="0" dirty="0" smtClean="0"/>
              <a:t>enabler</a:t>
            </a:r>
            <a:r>
              <a:rPr lang="el-GR" baseline="0" dirty="0" smtClean="0"/>
              <a:t> σε σχέση με διάφορους άλλους </a:t>
            </a:r>
            <a:r>
              <a:rPr lang="en-US" baseline="0" dirty="0" smtClean="0"/>
              <a:t>recommenders.</a:t>
            </a:r>
            <a:r>
              <a:rPr lang="el-GR" baseline="0" dirty="0" smtClean="0"/>
              <a:t> </a:t>
            </a:r>
          </a:p>
          <a:p>
            <a:endParaRPr lang="el-GR" baseline="0" dirty="0" smtClean="0"/>
          </a:p>
          <a:p>
            <a:r>
              <a:rPr lang="el-GR" baseline="0" dirty="0" smtClean="0"/>
              <a:t>Είδαμε ότι με τη χρησιμοποίηση του </a:t>
            </a:r>
            <a:r>
              <a:rPr lang="en-US" baseline="0" dirty="0" smtClean="0"/>
              <a:t>enabler, </a:t>
            </a:r>
            <a:r>
              <a:rPr lang="el-GR" baseline="0" dirty="0" smtClean="0"/>
              <a:t>πετυχαίνουμε βελτίωση του </a:t>
            </a:r>
            <a:r>
              <a:rPr lang="en-US" baseline="0" dirty="0" smtClean="0"/>
              <a:t>RMSE </a:t>
            </a:r>
            <a:r>
              <a:rPr lang="el-GR" baseline="0" dirty="0" smtClean="0"/>
              <a:t>πάνω από 16%. </a:t>
            </a:r>
          </a:p>
          <a:p>
            <a:endParaRPr lang="el-GR" baseline="0" dirty="0" smtClean="0"/>
          </a:p>
          <a:p>
            <a:r>
              <a:rPr lang="el-GR" baseline="0" dirty="0" smtClean="0"/>
              <a:t>Μία χρήσιμη παρατήρηση που μπορούμε να κάνουμε ότι οι </a:t>
            </a:r>
            <a:r>
              <a:rPr lang="en-US" baseline="0" dirty="0" smtClean="0"/>
              <a:t>CF </a:t>
            </a:r>
            <a:r>
              <a:rPr lang="el-GR" baseline="0" dirty="0" smtClean="0"/>
              <a:t>δεν αποδίδουν τόσο καλά, όσο ο </a:t>
            </a:r>
            <a:r>
              <a:rPr lang="en-US" baseline="0" dirty="0" smtClean="0"/>
              <a:t>CB </a:t>
            </a:r>
            <a:r>
              <a:rPr lang="el-GR" baseline="0" dirty="0" smtClean="0"/>
              <a:t>αλγόριθμος. Αυτό σχετίζεται με το γεγονός ότι δεν έχουμε συγκεντρώσει επαρκή αριθμό </a:t>
            </a:r>
            <a:r>
              <a:rPr lang="en-US" baseline="0" dirty="0" smtClean="0"/>
              <a:t>ratings </a:t>
            </a:r>
            <a:r>
              <a:rPr lang="el-GR" baseline="0" dirty="0" smtClean="0"/>
              <a:t>για κάθε χρήστη, ώστε οι </a:t>
            </a:r>
            <a:r>
              <a:rPr lang="en-US" baseline="0" dirty="0" smtClean="0"/>
              <a:t>CF </a:t>
            </a:r>
            <a:r>
              <a:rPr lang="el-GR" baseline="0" dirty="0" smtClean="0"/>
              <a:t>να </a:t>
            </a:r>
            <a:r>
              <a:rPr lang="el-GR" baseline="0" dirty="0" err="1" smtClean="0"/>
              <a:t>μοντελοποιήσουν</a:t>
            </a:r>
            <a:r>
              <a:rPr lang="el-GR" baseline="0" dirty="0" smtClean="0"/>
              <a:t> σωστά τις προτιμήσεις τους.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53</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987755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Σημαντικά συμπεράσματα προέκυψαν από αυτή τη δουλειά. Αρχικά, το σύστημα που</a:t>
            </a:r>
            <a:r>
              <a:rPr lang="el-GR" baseline="0" dirty="0" smtClean="0"/>
              <a:t> σχεδιάσαμε &amp; </a:t>
            </a:r>
            <a:r>
              <a:rPr lang="el-GR" baseline="0" dirty="0" err="1" smtClean="0"/>
              <a:t>αναπτύηαμε</a:t>
            </a:r>
            <a:r>
              <a:rPr lang="el-GR" baseline="0" dirty="0" smtClean="0"/>
              <a:t> </a:t>
            </a:r>
            <a:r>
              <a:rPr lang="el-GR" dirty="0" smtClean="0"/>
              <a:t>πετυχαίνει κορυφαία ακρίβεια,</a:t>
            </a:r>
            <a:r>
              <a:rPr lang="el-GR" baseline="0" dirty="0" smtClean="0"/>
              <a:t> καλύτερη από πολλούς άλλους </a:t>
            </a:r>
            <a:r>
              <a:rPr lang="en-US" baseline="0" dirty="0" smtClean="0"/>
              <a:t>recommenders. </a:t>
            </a:r>
          </a:p>
          <a:p>
            <a:endParaRPr lang="en-US" baseline="0" dirty="0" smtClean="0"/>
          </a:p>
          <a:p>
            <a:r>
              <a:rPr lang="el-GR" baseline="0" dirty="0" smtClean="0"/>
              <a:t>Το πιλοτικό σύστημα που αναπτύξαμε είχε πολύ καλή απόδοση, βοηθώντας τους χρήστες να ανακαλύψουν περιεχόμενο να παρακολουθήσουν. Επιπλέον, είναι ένα αρκετά ώριμο σύστημα, κοντά στο να γίνει τελικό προϊόν.</a:t>
            </a:r>
            <a:r>
              <a:rPr lang="en-US" baseline="0" dirty="0" smtClean="0"/>
              <a:t> </a:t>
            </a:r>
            <a:r>
              <a:rPr lang="el-GR" baseline="0" dirty="0" smtClean="0"/>
              <a:t>Σε μεταγενέστερα πειράματα που έγιναν με τα δεδομένα που συλλέχθηκαν από τη μελέτη πεδίου, είδαμε ότι ο </a:t>
            </a:r>
            <a:r>
              <a:rPr lang="en-US" baseline="0" dirty="0" smtClean="0"/>
              <a:t>enabler </a:t>
            </a:r>
            <a:r>
              <a:rPr lang="el-GR" baseline="0" dirty="0" smtClean="0"/>
              <a:t>βελτίωσε σημαντικά την ακρίβεια των προβλέψεων.</a:t>
            </a:r>
            <a:endParaRPr lang="en-US" baseline="0" dirty="0" smtClean="0"/>
          </a:p>
          <a:p>
            <a:endParaRPr lang="en-US" baseline="0" dirty="0" smtClean="0"/>
          </a:p>
          <a:p>
            <a:r>
              <a:rPr lang="el-GR" baseline="0" dirty="0" smtClean="0"/>
              <a:t>Η δουλειά αυτή πρόκειται να γίνει </a:t>
            </a:r>
            <a:r>
              <a:rPr lang="en-US" baseline="0" dirty="0" smtClean="0"/>
              <a:t>submit </a:t>
            </a:r>
            <a:r>
              <a:rPr lang="el-GR" baseline="0" dirty="0" smtClean="0"/>
              <a:t>στο περιοδικό της </a:t>
            </a:r>
            <a:r>
              <a:rPr lang="en-US" baseline="0" dirty="0" smtClean="0"/>
              <a:t>IEEE transactions on mobile computing</a:t>
            </a:r>
            <a:endParaRPr lang="en-US"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54</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365911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Στόχος</a:t>
            </a:r>
            <a:r>
              <a:rPr lang="el-GR" baseline="0" dirty="0" smtClean="0"/>
              <a:t> μας είναι να αναπτύξουμε περαιτέρω τον </a:t>
            </a:r>
            <a:r>
              <a:rPr lang="en-US" baseline="0" dirty="0" smtClean="0"/>
              <a:t>enabler</a:t>
            </a:r>
            <a:r>
              <a:rPr lang="el-GR" baseline="0" dirty="0" smtClean="0"/>
              <a:t>. Σκοπεύουμε να αξιοποιήσουμε χρονικά χαρακτηριστικά και πληροφορία σχετικά με το περιβάλλον του χρήστη, ώστε να </a:t>
            </a:r>
            <a:r>
              <a:rPr lang="el-GR" baseline="0" dirty="0" err="1" smtClean="0"/>
              <a:t>μοντελοποιήσουμε</a:t>
            </a:r>
            <a:r>
              <a:rPr lang="el-GR" baseline="0" dirty="0" smtClean="0"/>
              <a:t> καλύτερα τις προτιμήσεις των χρηστών. Επίσης θα αξιοποιήσουμε σύγχρονες τεχνικές για τον καθορισμό </a:t>
            </a:r>
            <a:r>
              <a:rPr lang="el-GR" baseline="0" dirty="0" err="1" smtClean="0"/>
              <a:t>στοχευμένων</a:t>
            </a:r>
            <a:r>
              <a:rPr lang="el-GR" baseline="0" dirty="0" smtClean="0"/>
              <a:t> ερωτημάτων που πρέπει να γίνουν σε συγκεκριμένους χρήστες για συγκεκριμένες ταινίες, για την περαιτέρω βελτίωση της ακρίβειας του συστήματος. </a:t>
            </a:r>
          </a:p>
          <a:p>
            <a:endParaRPr lang="el-GR" baseline="0" dirty="0" smtClean="0"/>
          </a:p>
          <a:p>
            <a:r>
              <a:rPr lang="el-GR" baseline="0" dirty="0" smtClean="0"/>
              <a:t>Έμφαση θέλουμε να δώσουμε στον τομέα της εξατομικευμένης ιατρικής. Το σύστημα μας, θα μπορεί να ενσωματώνει πληροφορίες για τους ασθενείς που έχουν καταγραφεί από αισθητήρες &amp; κινητές συσκευές, ώστε να παρέχει εξατομικευμένες θεραπείες, που θα ταιριάζουν καλύτερα στον κάθε χρήστη. Έτσι μπορεί να βελτιωθεί η ποιότητα της παρεχόμενης φροντίδας και να μειωθούν τα κόστη θεραπειών.</a:t>
            </a:r>
          </a:p>
          <a:p>
            <a:r>
              <a:rPr lang="el-GR" baseline="0" dirty="0" smtClean="0"/>
              <a:t>Ήδη η ομάδα μας δουλεύει πάνω στην πρόβλεψη, παρακολούθηση και διάγνωση δυσλειτουργιών και ασθενειών, όπως ο αυτισμός, η δυσλεξία και το </a:t>
            </a:r>
            <a:r>
              <a:rPr lang="el-GR" baseline="0" dirty="0" err="1" smtClean="0"/>
              <a:t>πάρκινσον</a:t>
            </a:r>
            <a:r>
              <a:rPr lang="el-GR" baseline="0" dirty="0" smtClean="0"/>
              <a:t>.</a:t>
            </a:r>
          </a:p>
          <a:p>
            <a:endParaRPr lang="el-GR" baseline="0" dirty="0" smtClean="0"/>
          </a:p>
          <a:p>
            <a:r>
              <a:rPr lang="el-GR" baseline="0" dirty="0" smtClean="0"/>
              <a:t>Άλλοι τομείς, όπου σκοπεύουμε να χρησιμοποιήσουμε το σύστημα μας είναι στον τομέα του τουρισμού </a:t>
            </a:r>
            <a:br>
              <a:rPr lang="el-GR" baseline="0" dirty="0" smtClean="0"/>
            </a:br>
            <a:r>
              <a:rPr lang="el-GR" baseline="0" dirty="0" smtClean="0"/>
              <a:t>ι) για την πρόταση ταξιδιωτικών πλάνων </a:t>
            </a:r>
            <a:br>
              <a:rPr lang="el-GR" baseline="0" dirty="0" smtClean="0"/>
            </a:br>
            <a:r>
              <a:rPr lang="el-GR" baseline="0" dirty="0" err="1" smtClean="0"/>
              <a:t>ιι</a:t>
            </a:r>
            <a:r>
              <a:rPr lang="el-GR" baseline="0" dirty="0" smtClean="0"/>
              <a:t>) αλλά και αξιολόγηση ποιότητας διάφορων αγαθών.</a:t>
            </a:r>
          </a:p>
        </p:txBody>
      </p:sp>
      <p:sp>
        <p:nvSpPr>
          <p:cNvPr id="4" name="Slide Number Placeholder 3"/>
          <p:cNvSpPr>
            <a:spLocks noGrp="1"/>
          </p:cNvSpPr>
          <p:nvPr>
            <p:ph type="sldNum" sz="quarter" idx="10"/>
          </p:nvPr>
        </p:nvSpPr>
        <p:spPr/>
        <p:txBody>
          <a:bodyPr/>
          <a:lstStyle/>
          <a:p>
            <a:fld id="{05544106-0BA0-40A9-93D0-71BB1B54AA01}" type="slidenum">
              <a:rPr lang="el-GR" smtClean="0"/>
              <a:pPr/>
              <a:t>55</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907777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Στόχος</a:t>
            </a:r>
            <a:r>
              <a:rPr lang="el-GR" baseline="0" dirty="0" smtClean="0"/>
              <a:t> μας είναι να αναπτύξουμε περαιτέρω τον </a:t>
            </a:r>
            <a:r>
              <a:rPr lang="en-US" baseline="0" dirty="0" smtClean="0"/>
              <a:t>enabler</a:t>
            </a:r>
            <a:r>
              <a:rPr lang="el-GR" baseline="0" dirty="0" smtClean="0"/>
              <a:t>. Σκοπεύουμε να αξιοποιήσουμε χρονικά χαρακτηριστικά και πληροφορία σχετικά με το περιβάλλον του χρήστη, ώστε να </a:t>
            </a:r>
            <a:r>
              <a:rPr lang="el-GR" baseline="0" dirty="0" err="1" smtClean="0"/>
              <a:t>μοντελοποιήσουμε</a:t>
            </a:r>
            <a:r>
              <a:rPr lang="el-GR" baseline="0" dirty="0" smtClean="0"/>
              <a:t> καλύτερα τις προτιμήσεις των χρηστών. Επίσης θα αξιοποιήσουμε σύγχρονες τεχνικές για τον καθορισμό </a:t>
            </a:r>
            <a:r>
              <a:rPr lang="el-GR" baseline="0" dirty="0" err="1" smtClean="0"/>
              <a:t>στοχευμένων</a:t>
            </a:r>
            <a:r>
              <a:rPr lang="el-GR" baseline="0" dirty="0" smtClean="0"/>
              <a:t> ερωτημάτων που πρέπει να γίνουν σε συγκεκριμένους χρήστες για συγκεκριμένες ταινίες, για την περαιτέρω βελτίωση της ακρίβειας του συστήματος. </a:t>
            </a:r>
          </a:p>
          <a:p>
            <a:endParaRPr lang="el-GR" baseline="0" dirty="0" smtClean="0"/>
          </a:p>
          <a:p>
            <a:r>
              <a:rPr lang="el-GR" baseline="0" dirty="0" smtClean="0"/>
              <a:t>Έμφαση θέλουμε να δώσουμε στον τομέα της εξατομικευμένης ιατρικής. Το σύστημα μας, θα μπορεί να ενσωματώνει πληροφορίες για τους ασθενείς που έχουν καταγραφεί από αισθητήρες &amp; κινητές συσκευές, ώστε να παρέχει εξατομικευμένες θεραπείες, που θα ταιριάζουν καλύτερα στον κάθε χρήστη. Έτσι μπορεί να βελτιωθεί η ποιότητα της παρεχόμενης φροντίδας και να μειωθούν τα κόστη θεραπειών.</a:t>
            </a:r>
          </a:p>
          <a:p>
            <a:r>
              <a:rPr lang="el-GR" baseline="0" dirty="0" smtClean="0"/>
              <a:t>Ήδη η ομάδα μας δουλεύει πάνω στην πρόβλεψη, παρακολούθηση και διάγνωση δυσλειτουργιών και ασθενειών, όπως ο αυτισμός, η δυσλεξία και το </a:t>
            </a:r>
            <a:r>
              <a:rPr lang="el-GR" baseline="0" dirty="0" err="1" smtClean="0"/>
              <a:t>πάρκινσον</a:t>
            </a:r>
            <a:r>
              <a:rPr lang="el-GR" baseline="0" dirty="0" smtClean="0"/>
              <a:t>.</a:t>
            </a:r>
          </a:p>
          <a:p>
            <a:endParaRPr lang="el-GR" baseline="0" dirty="0" smtClean="0"/>
          </a:p>
          <a:p>
            <a:r>
              <a:rPr lang="el-GR" baseline="0" dirty="0" smtClean="0"/>
              <a:t>Άλλοι τομείς, όπου σκοπεύουμε να χρησιμοποιήσουμε το σύστημα μας είναι στον τομέα του τουρισμού </a:t>
            </a:r>
            <a:br>
              <a:rPr lang="el-GR" baseline="0" dirty="0" smtClean="0"/>
            </a:br>
            <a:r>
              <a:rPr lang="el-GR" baseline="0" dirty="0" smtClean="0"/>
              <a:t>ι) για την πρόταση ταξιδιωτικών πλάνων </a:t>
            </a:r>
            <a:br>
              <a:rPr lang="el-GR" baseline="0" dirty="0" smtClean="0"/>
            </a:br>
            <a:r>
              <a:rPr lang="el-GR" baseline="0" dirty="0" err="1" smtClean="0"/>
              <a:t>ιι</a:t>
            </a:r>
            <a:r>
              <a:rPr lang="el-GR" baseline="0" dirty="0" smtClean="0"/>
              <a:t>) αλλά και αξιολόγηση ποιότητας διάφορων αγαθών.</a:t>
            </a:r>
          </a:p>
        </p:txBody>
      </p:sp>
      <p:sp>
        <p:nvSpPr>
          <p:cNvPr id="4" name="Slide Number Placeholder 3"/>
          <p:cNvSpPr>
            <a:spLocks noGrp="1"/>
          </p:cNvSpPr>
          <p:nvPr>
            <p:ph type="sldNum" sz="quarter" idx="10"/>
          </p:nvPr>
        </p:nvSpPr>
        <p:spPr/>
        <p:txBody>
          <a:bodyPr/>
          <a:lstStyle/>
          <a:p>
            <a:fld id="{05544106-0BA0-40A9-93D0-71BB1B54AA01}" type="slidenum">
              <a:rPr lang="el-GR" smtClean="0"/>
              <a:pPr/>
              <a:t>56</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573845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62</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50600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Τα</a:t>
            </a:r>
            <a:r>
              <a:rPr lang="el-GR" baseline="0" dirty="0" smtClean="0"/>
              <a:t> συστήματα συστάσεων προσπαθούν να συμπεράνουν τις προτιμήσεις των χρηστών, και για τον κάθε χρήστη να </a:t>
            </a:r>
            <a:r>
              <a:rPr lang="el-GR" baseline="0" dirty="0" err="1" smtClean="0"/>
              <a:t>παράξουν</a:t>
            </a:r>
            <a:r>
              <a:rPr lang="el-GR" baseline="0" dirty="0" smtClean="0"/>
              <a:t> λίστες με αντικείμενα που έχουν προβλεφθεί ότι θα </a:t>
            </a:r>
            <a:r>
              <a:rPr lang="el-GR" baseline="0" dirty="0" err="1" smtClean="0"/>
              <a:t>προτιμούνται</a:t>
            </a:r>
            <a:r>
              <a:rPr lang="el-GR" baseline="0" dirty="0" smtClean="0"/>
              <a:t> ιδιαίτερα. Αξιοποιώντας για παράδειγμα τις βαθμολογίες που έχουν δώσει οι χρήστες για διάφορες ταινίες, προσπαθούμε να προβλέψουμε τις βαθμολογίες που θα έδιναν σε άλλες που δε γνωρίζουμε, και να τους προτείνουμε αυτές που προβλέπουμε με υψηλό σκορ. </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6</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47979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Δύο</a:t>
            </a:r>
            <a:r>
              <a:rPr lang="el-GR" baseline="0" dirty="0" smtClean="0"/>
              <a:t> είναι βασικές προσεγγίσεις αλγορίθμων συστάσεων: Οι </a:t>
            </a:r>
            <a:r>
              <a:rPr lang="en-US" baseline="0" dirty="0" smtClean="0"/>
              <a:t>collaborative filtering </a:t>
            </a:r>
            <a:r>
              <a:rPr lang="el-GR" baseline="0" dirty="0" smtClean="0"/>
              <a:t>που αναλύουν τα μοτίβα βαθμολόγησης όλων των χρηστών με σκοπό των εντοπισμό παρόμοιων χρηστών ή αντικειμένων.</a:t>
            </a:r>
          </a:p>
          <a:p>
            <a:r>
              <a:rPr lang="el-GR" baseline="0" dirty="0" smtClean="0"/>
              <a:t>Από την άλλη έχουμε τους </a:t>
            </a:r>
            <a:r>
              <a:rPr lang="en-US" baseline="0" dirty="0" smtClean="0"/>
              <a:t>content-based </a:t>
            </a:r>
            <a:r>
              <a:rPr lang="el-GR" baseline="0" dirty="0" smtClean="0"/>
              <a:t>, οι οποίοι εξετάζουν τα χαρακτηριστικά των αντικειμένων που αρέσουν σε ένα χρήστη, και του προτείνει άλλα με παρόμοια χαρακτηριστικά. Αν και οι </a:t>
            </a:r>
            <a:r>
              <a:rPr lang="en-US" baseline="0" dirty="0" smtClean="0"/>
              <a:t>collaborative filtering </a:t>
            </a:r>
            <a:r>
              <a:rPr lang="el-GR" baseline="0" dirty="0" smtClean="0"/>
              <a:t>αποδίδουν καλύτερα από ότι οι </a:t>
            </a:r>
            <a:r>
              <a:rPr lang="en-US" baseline="0" dirty="0" smtClean="0"/>
              <a:t>content-based</a:t>
            </a:r>
            <a:r>
              <a:rPr lang="el-GR" baseline="0" dirty="0" smtClean="0"/>
              <a:t>, οι πρώτοι δεν παρέχουν και τόσο ακριβείς προβλέψεις όταν δεν υπάρχουν αρκετά </a:t>
            </a:r>
            <a:r>
              <a:rPr lang="en-US" baseline="0" dirty="0" smtClean="0"/>
              <a:t>ratings </a:t>
            </a:r>
            <a:r>
              <a:rPr lang="el-GR" baseline="0" dirty="0" smtClean="0"/>
              <a:t>από τους χρήστες. Σε μία τέτοια περίπτωση οι </a:t>
            </a:r>
            <a:r>
              <a:rPr lang="en-US" baseline="0" dirty="0" smtClean="0"/>
              <a:t>content-based </a:t>
            </a:r>
            <a:r>
              <a:rPr lang="el-GR" baseline="0" dirty="0" smtClean="0"/>
              <a:t>μπορούν να αποδώσουν καλύτερα.</a:t>
            </a:r>
          </a:p>
        </p:txBody>
      </p:sp>
      <p:sp>
        <p:nvSpPr>
          <p:cNvPr id="4" name="Slide Number Placeholder 3"/>
          <p:cNvSpPr>
            <a:spLocks noGrp="1"/>
          </p:cNvSpPr>
          <p:nvPr>
            <p:ph type="sldNum" sz="quarter" idx="10"/>
          </p:nvPr>
        </p:nvSpPr>
        <p:spPr/>
        <p:txBody>
          <a:bodyPr/>
          <a:lstStyle/>
          <a:p>
            <a:fld id="{05544106-0BA0-40A9-93D0-71BB1B54AA01}" type="slidenum">
              <a:rPr lang="el-GR" smtClean="0"/>
              <a:pPr/>
              <a:t>7</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27482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Ένας από τους πρώτους </a:t>
            </a:r>
            <a:r>
              <a:rPr lang="en-US" dirty="0" smtClean="0"/>
              <a:t>recommenders </a:t>
            </a:r>
            <a:r>
              <a:rPr lang="el-GR" dirty="0" smtClean="0"/>
              <a:t>που</a:t>
            </a:r>
            <a:r>
              <a:rPr lang="el-GR" baseline="0" dirty="0" smtClean="0"/>
              <a:t> προτάθηκαν από την κοινότητα είναι ο </a:t>
            </a:r>
            <a:r>
              <a:rPr lang="en-US" baseline="0" dirty="0" smtClean="0"/>
              <a:t>user-based collaborative filtering</a:t>
            </a:r>
            <a:r>
              <a:rPr lang="el-GR" baseline="0" dirty="0" smtClean="0"/>
              <a:t>. Βασίζεται στην ιδέα ότι παρόμοιοι χρήστες θα έχουν και παρόμοιες προτιμήσεις. Έτσι, υπολογίζει ομοιότητες μεταξύ χρηστών, σε σχέση με το πόσο συμφωνούν στις βαθμολογίες τους για ίδιες ταινίες. Η πρόβλεψη που θα κάνει για έναν χρήστη για μία ταινία, προκύπτει από τις βαθμολογίες που έχουν δώσει για αυτή την ταινία οι παρόμοιοι με αυτόν χρήστες.</a:t>
            </a:r>
            <a:endParaRPr lang="en-US" baseline="0" dirty="0" smtClean="0"/>
          </a:p>
          <a:p>
            <a:endParaRPr lang="en-US" baseline="0" dirty="0" smtClean="0"/>
          </a:p>
          <a:p>
            <a:r>
              <a:rPr lang="el-GR" baseline="0" dirty="0" smtClean="0"/>
              <a:t>Μία παραλλαγή του </a:t>
            </a:r>
            <a:r>
              <a:rPr lang="en-US" baseline="0" dirty="0" smtClean="0"/>
              <a:t>user-based</a:t>
            </a:r>
            <a:r>
              <a:rPr lang="el-GR" baseline="0" dirty="0" smtClean="0"/>
              <a:t>, είναι </a:t>
            </a:r>
            <a:r>
              <a:rPr lang="en-US" baseline="0" dirty="0" smtClean="0"/>
              <a:t>o item-based</a:t>
            </a:r>
            <a:r>
              <a:rPr lang="el-GR" baseline="0" dirty="0" smtClean="0"/>
              <a:t>, ο οποίος υπολογίζει αντίστοιχα ομοιότητες μεταξύ ταινιών, ως προς το πως βαθμολογούνται από ίδιους χρήστες</a:t>
            </a:r>
            <a:r>
              <a:rPr lang="en-US" baseline="0" dirty="0" smtClean="0"/>
              <a:t>. O</a:t>
            </a:r>
            <a:r>
              <a:rPr lang="el-GR" baseline="0" dirty="0" smtClean="0"/>
              <a:t>ι προβλέψεις προκύπτουν λαμβάνοντας υπόψιν τίς βαθμολογίες που έχει δώσει ο χρήστης σε παρόμοιες ταινίες.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8</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04178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Ένας από τους πρώτους </a:t>
            </a:r>
            <a:r>
              <a:rPr lang="en-US" dirty="0" smtClean="0"/>
              <a:t>recommenders </a:t>
            </a:r>
            <a:r>
              <a:rPr lang="el-GR" dirty="0" smtClean="0"/>
              <a:t>που</a:t>
            </a:r>
            <a:r>
              <a:rPr lang="el-GR" baseline="0" dirty="0" smtClean="0"/>
              <a:t> προτάθηκαν από την κοινότητα είναι ο </a:t>
            </a:r>
            <a:r>
              <a:rPr lang="en-US" baseline="0" dirty="0" smtClean="0"/>
              <a:t>user-based collaborative filtering</a:t>
            </a:r>
            <a:r>
              <a:rPr lang="el-GR" baseline="0" dirty="0" smtClean="0"/>
              <a:t>. Βασίζεται στην ιδέα ότι παρόμοιοι χρήστες θα έχουν και παρόμοιες προτιμήσεις. Έτσι, υπολογίζει ομοιότητες μεταξύ χρηστών, σε σχέση με το πόσο συμφωνούν στις βαθμολογίες τους για ίδιες ταινίες. Η πρόβλεψη που θα κάνει για έναν χρήστη για μία ταινία, προκύπτει από τις βαθμολογίες που έχουν δώσει για αυτή την ταινία οι παρόμοιοι με αυτόν χρήστες.</a:t>
            </a:r>
            <a:endParaRPr lang="en-US" baseline="0" dirty="0" smtClean="0"/>
          </a:p>
          <a:p>
            <a:endParaRPr lang="en-US" baseline="0" dirty="0" smtClean="0"/>
          </a:p>
          <a:p>
            <a:r>
              <a:rPr lang="el-GR" baseline="0" dirty="0" smtClean="0"/>
              <a:t>Μία παραλλαγή του </a:t>
            </a:r>
            <a:r>
              <a:rPr lang="en-US" baseline="0" dirty="0" smtClean="0"/>
              <a:t>user-based</a:t>
            </a:r>
            <a:r>
              <a:rPr lang="el-GR" baseline="0" dirty="0" smtClean="0"/>
              <a:t>, είναι </a:t>
            </a:r>
            <a:r>
              <a:rPr lang="en-US" baseline="0" dirty="0" smtClean="0"/>
              <a:t>o item-based</a:t>
            </a:r>
            <a:r>
              <a:rPr lang="el-GR" baseline="0" dirty="0" smtClean="0"/>
              <a:t>, ο οποίος υπολογίζει αντίστοιχα ομοιότητες μεταξύ ταινιών, ως προς το πως βαθμολογούνται από ίδιους χρήστες</a:t>
            </a:r>
            <a:r>
              <a:rPr lang="en-US" baseline="0" dirty="0" smtClean="0"/>
              <a:t>. O</a:t>
            </a:r>
            <a:r>
              <a:rPr lang="el-GR" baseline="0" dirty="0" smtClean="0"/>
              <a:t>ι προβλέψεις προκύπτουν λαμβάνοντας υπόψιν τίς βαθμολογίες που έχει δώσει ο χρήστης σε παρόμοιες ταινίες.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9</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04178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Ένας από τους πρώτους </a:t>
            </a:r>
            <a:r>
              <a:rPr lang="en-US" dirty="0" smtClean="0"/>
              <a:t>recommenders </a:t>
            </a:r>
            <a:r>
              <a:rPr lang="el-GR" dirty="0" smtClean="0"/>
              <a:t>που</a:t>
            </a:r>
            <a:r>
              <a:rPr lang="el-GR" baseline="0" dirty="0" smtClean="0"/>
              <a:t> προτάθηκαν από την κοινότητα είναι ο </a:t>
            </a:r>
            <a:r>
              <a:rPr lang="en-US" baseline="0" dirty="0" smtClean="0"/>
              <a:t>user-based collaborative filtering</a:t>
            </a:r>
            <a:r>
              <a:rPr lang="el-GR" baseline="0" dirty="0" smtClean="0"/>
              <a:t>. Βασίζεται στην ιδέα ότι παρόμοιοι χρήστες θα έχουν και παρόμοιες προτιμήσεις. Έτσι, υπολογίζει ομοιότητες μεταξύ χρηστών, σε σχέση με το πόσο συμφωνούν στις βαθμολογίες τους για ίδιες ταινίες. Η πρόβλεψη που θα κάνει για έναν χρήστη για μία ταινία, προκύπτει από τις βαθμολογίες που έχουν δώσει για αυτή την ταινία οι παρόμοιοι με αυτόν χρήστες.</a:t>
            </a:r>
            <a:endParaRPr lang="en-US" baseline="0" dirty="0" smtClean="0"/>
          </a:p>
          <a:p>
            <a:endParaRPr lang="en-US" baseline="0" dirty="0" smtClean="0"/>
          </a:p>
          <a:p>
            <a:r>
              <a:rPr lang="el-GR" baseline="0" dirty="0" smtClean="0"/>
              <a:t>Μία παραλλαγή του </a:t>
            </a:r>
            <a:r>
              <a:rPr lang="en-US" baseline="0" dirty="0" smtClean="0"/>
              <a:t>user-based</a:t>
            </a:r>
            <a:r>
              <a:rPr lang="el-GR" baseline="0" dirty="0" smtClean="0"/>
              <a:t>, είναι </a:t>
            </a:r>
            <a:r>
              <a:rPr lang="en-US" baseline="0" dirty="0" smtClean="0"/>
              <a:t>o item-based</a:t>
            </a:r>
            <a:r>
              <a:rPr lang="el-GR" baseline="0" dirty="0" smtClean="0"/>
              <a:t>, ο οποίος υπολογίζει αντίστοιχα ομοιότητες μεταξύ ταινιών, ως προς το πως βαθμολογούνται από ίδιους χρήστες</a:t>
            </a:r>
            <a:r>
              <a:rPr lang="en-US" baseline="0" dirty="0" smtClean="0"/>
              <a:t>. O</a:t>
            </a:r>
            <a:r>
              <a:rPr lang="el-GR" baseline="0" dirty="0" smtClean="0"/>
              <a:t>ι προβλέψεις προκύπτουν λαμβάνοντας υπόψιν τίς βαθμολογίες που έχει δώσει ο χρήστης σε παρόμοιες ταινίες.</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10</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04178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r>
              <a:rPr lang="el-GR" baseline="0" dirty="0" smtClean="0"/>
              <a:t> </a:t>
            </a:r>
            <a:r>
              <a:rPr lang="en-US" baseline="0" dirty="0" smtClean="0"/>
              <a:t>SVD </a:t>
            </a:r>
            <a:r>
              <a:rPr lang="el-GR" baseline="0" dirty="0" smtClean="0"/>
              <a:t>είναι ένας από τους πιο δημοφιλείς </a:t>
            </a:r>
            <a:r>
              <a:rPr lang="en-US" baseline="0" dirty="0" smtClean="0"/>
              <a:t>recommenders, </a:t>
            </a:r>
            <a:r>
              <a:rPr lang="el-GR" baseline="0" dirty="0" smtClean="0"/>
              <a:t>με πολύ καλή ακρίβεια, και χρησιμοποιείται ευρέως. </a:t>
            </a:r>
            <a:endParaRPr lang="en-US" baseline="0" dirty="0" smtClean="0"/>
          </a:p>
          <a:p>
            <a:r>
              <a:rPr lang="el-GR" baseline="0" dirty="0" smtClean="0"/>
              <a:t>Στόχος του είναι η ανακατασκευή του πίνακα των βαθμολογιών ως ένα γινόμενο δύο άλλων πινάκων.</a:t>
            </a:r>
            <a:endParaRPr lang="en-US" baseline="0" dirty="0" smtClean="0"/>
          </a:p>
          <a:p>
            <a:r>
              <a:rPr lang="el-GR" baseline="0" dirty="0" smtClean="0"/>
              <a:t>Αυτοί οι 2 νέοι πίνακες θα περιέχουν για κάθε χρήστη και για κάθε αντικείμενο ένα διάνυσμα από </a:t>
            </a:r>
            <a:r>
              <a:rPr lang="en-US" baseline="0" dirty="0" smtClean="0"/>
              <a:t>F </a:t>
            </a:r>
            <a:r>
              <a:rPr lang="el-GR" baseline="0" dirty="0" smtClean="0"/>
              <a:t>τιμές, που έχουν προκύψει από τη διαδικασία της παραγοντοποίησης. </a:t>
            </a:r>
            <a:endParaRPr lang="en-US" baseline="0" dirty="0" smtClean="0"/>
          </a:p>
          <a:p>
            <a:endParaRPr lang="en-US" baseline="0" dirty="0" smtClean="0"/>
          </a:p>
          <a:p>
            <a:r>
              <a:rPr lang="el-GR" baseline="0" dirty="0" smtClean="0"/>
              <a:t>Η πρόβλεψη για ένα χρήστη σχετικά με μία ταινία θα είναι το εσωτερικό γινόμενο των δυο διανυσμάτων.</a:t>
            </a:r>
            <a:endParaRPr lang="el-GR" dirty="0"/>
          </a:p>
        </p:txBody>
      </p:sp>
      <p:sp>
        <p:nvSpPr>
          <p:cNvPr id="4" name="Slide Number Placeholder 3"/>
          <p:cNvSpPr>
            <a:spLocks noGrp="1"/>
          </p:cNvSpPr>
          <p:nvPr>
            <p:ph type="sldNum" sz="quarter" idx="10"/>
          </p:nvPr>
        </p:nvSpPr>
        <p:spPr/>
        <p:txBody>
          <a:bodyPr/>
          <a:lstStyle/>
          <a:p>
            <a:fld id="{05544106-0BA0-40A9-93D0-71BB1B54AA01}" type="slidenum">
              <a:rPr lang="el-GR" smtClean="0"/>
              <a:pPr/>
              <a:t>12</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254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2492019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28950" y="6356350"/>
            <a:ext cx="3086100" cy="365125"/>
          </a:xfrm>
          <a:prstGeom prst="rect">
            <a:avLst/>
          </a:prstGeom>
        </p:spPr>
        <p:txBody>
          <a:bodyPr/>
          <a:lstStyle/>
          <a:p>
            <a:endParaRPr lang="en-US"/>
          </a:p>
        </p:txBody>
      </p:sp>
      <p:sp>
        <p:nvSpPr>
          <p:cNvPr id="4"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4500134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4" name="Text Placeholder 13"/>
          <p:cNvSpPr>
            <a:spLocks noGrp="1"/>
          </p:cNvSpPr>
          <p:nvPr>
            <p:ph type="body" sz="quarter" idx="10" hasCustomPrompt="1"/>
          </p:nvPr>
        </p:nvSpPr>
        <p:spPr>
          <a:xfrm>
            <a:off x="0" y="-30480"/>
            <a:ext cx="6084168" cy="278130"/>
          </a:xfrm>
        </p:spPr>
        <p:txBody>
          <a:bodyPr>
            <a:noAutofit/>
          </a:bodyPr>
          <a:lstStyle>
            <a:lvl1pPr marL="0" indent="0">
              <a:buNone/>
              <a:defRPr sz="1400" baseline="0">
                <a:solidFill>
                  <a:schemeClr val="bg1"/>
                </a:solidFill>
              </a:defRPr>
            </a:lvl1pPr>
            <a:lvl2pPr>
              <a:defRPr sz="1400"/>
            </a:lvl2pPr>
            <a:lvl3pPr>
              <a:defRPr sz="1400"/>
            </a:lvl3pPr>
            <a:lvl4pPr>
              <a:defRPr sz="1400"/>
            </a:lvl4pPr>
            <a:lvl5pPr>
              <a:defRPr sz="1400"/>
            </a:lvl5pPr>
          </a:lstStyle>
          <a:p>
            <a:pPr lvl="0"/>
            <a:r>
              <a:rPr lang="en-US" dirty="0" smtClean="0"/>
              <a:t>Click to add section name</a:t>
            </a:r>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1367644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l-GR">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l-GR">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74C4E0-06F2-449B-AC76-67ACDC6D5424}" type="slidenum">
              <a:rPr lang="el-GR">
                <a:solidFill>
                  <a:prstClr val="black"/>
                </a:solidFill>
              </a:rPr>
              <a:pPr/>
              <a:t>‹#›</a:t>
            </a:fld>
            <a:endParaRPr lang="el-GR">
              <a:solidFill>
                <a:prstClr val="black"/>
              </a:solidFill>
            </a:endParaRPr>
          </a:p>
        </p:txBody>
      </p:sp>
    </p:spTree>
    <p:extLst>
      <p:ext uri="{BB962C8B-B14F-4D97-AF65-F5344CB8AC3E}">
        <p14:creationId xmlns:p14="http://schemas.microsoft.com/office/powerpoint/2010/main" val="110578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Text Placeholder 13"/>
          <p:cNvSpPr>
            <a:spLocks noGrp="1"/>
          </p:cNvSpPr>
          <p:nvPr>
            <p:ph type="body" sz="quarter" idx="10" hasCustomPrompt="1"/>
          </p:nvPr>
        </p:nvSpPr>
        <p:spPr>
          <a:xfrm>
            <a:off x="0" y="-30480"/>
            <a:ext cx="6084168" cy="278130"/>
          </a:xfrm>
        </p:spPr>
        <p:txBody>
          <a:bodyPr>
            <a:noAutofit/>
          </a:bodyPr>
          <a:lstStyle>
            <a:lvl1pPr marL="0" indent="0">
              <a:buNone/>
              <a:defRPr sz="1400" baseline="0">
                <a:solidFill>
                  <a:schemeClr val="bg1"/>
                </a:solidFill>
              </a:defRPr>
            </a:lvl1pPr>
            <a:lvl2pPr>
              <a:defRPr sz="1400"/>
            </a:lvl2pPr>
            <a:lvl3pPr>
              <a:defRPr sz="1400"/>
            </a:lvl3pPr>
            <a:lvl4pPr>
              <a:defRPr sz="1400"/>
            </a:lvl4pPr>
            <a:lvl5pPr>
              <a:defRPr sz="1400"/>
            </a:lvl5pPr>
          </a:lstStyle>
          <a:p>
            <a:pPr lvl="0"/>
            <a:r>
              <a:rPr lang="en-US" dirty="0" smtClean="0"/>
              <a:t>Click to add section name</a:t>
            </a:r>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33289036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2" name="Text Placeholder 13"/>
          <p:cNvSpPr>
            <a:spLocks noGrp="1"/>
          </p:cNvSpPr>
          <p:nvPr>
            <p:ph type="body" sz="quarter" idx="10" hasCustomPrompt="1"/>
          </p:nvPr>
        </p:nvSpPr>
        <p:spPr>
          <a:xfrm>
            <a:off x="0" y="-30480"/>
            <a:ext cx="6084168" cy="278130"/>
          </a:xfrm>
        </p:spPr>
        <p:txBody>
          <a:bodyPr>
            <a:noAutofit/>
          </a:bodyPr>
          <a:lstStyle>
            <a:lvl1pPr marL="0" indent="0">
              <a:buNone/>
              <a:defRPr sz="1400" baseline="0">
                <a:solidFill>
                  <a:schemeClr val="bg1"/>
                </a:solidFill>
              </a:defRPr>
            </a:lvl1pPr>
            <a:lvl2pPr>
              <a:defRPr sz="1400"/>
            </a:lvl2pPr>
            <a:lvl3pPr>
              <a:defRPr sz="1400"/>
            </a:lvl3pPr>
            <a:lvl4pPr>
              <a:defRPr sz="1400"/>
            </a:lvl4pPr>
            <a:lvl5pPr>
              <a:defRPr sz="1400"/>
            </a:lvl5pPr>
          </a:lstStyle>
          <a:p>
            <a:pPr lvl="0"/>
            <a:r>
              <a:rPr lang="en-US" dirty="0" smtClean="0"/>
              <a:t>Click to add section name</a:t>
            </a:r>
            <a:endParaRPr lang="en-US" dirty="0"/>
          </a:p>
        </p:txBody>
      </p:sp>
      <p:sp>
        <p:nvSpPr>
          <p:cNvPr id="7" name="Footer Placeholder 6"/>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3163384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8" name="Text Placeholder 13"/>
          <p:cNvSpPr>
            <a:spLocks noGrp="1"/>
          </p:cNvSpPr>
          <p:nvPr>
            <p:ph type="body" sz="quarter" idx="10" hasCustomPrompt="1"/>
          </p:nvPr>
        </p:nvSpPr>
        <p:spPr>
          <a:xfrm>
            <a:off x="0" y="-30480"/>
            <a:ext cx="6084168" cy="278130"/>
          </a:xfrm>
        </p:spPr>
        <p:txBody>
          <a:bodyPr>
            <a:noAutofit/>
          </a:bodyPr>
          <a:lstStyle>
            <a:lvl1pPr marL="0" indent="0">
              <a:buNone/>
              <a:defRPr sz="1400" baseline="0">
                <a:solidFill>
                  <a:schemeClr val="bg1"/>
                </a:solidFill>
              </a:defRPr>
            </a:lvl1pPr>
            <a:lvl2pPr>
              <a:defRPr sz="1400"/>
            </a:lvl2pPr>
            <a:lvl3pPr>
              <a:defRPr sz="1400"/>
            </a:lvl3pPr>
            <a:lvl4pPr>
              <a:defRPr sz="1400"/>
            </a:lvl4pPr>
            <a:lvl5pPr>
              <a:defRPr sz="1400"/>
            </a:lvl5pPr>
          </a:lstStyle>
          <a:p>
            <a:pPr lvl="0"/>
            <a:r>
              <a:rPr lang="en-US" dirty="0" smtClean="0"/>
              <a:t>Click to add section name</a:t>
            </a:r>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514007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0" y="-30480"/>
            <a:ext cx="6084168" cy="278130"/>
          </a:xfrm>
        </p:spPr>
        <p:txBody>
          <a:bodyPr>
            <a:noAutofit/>
          </a:bodyPr>
          <a:lstStyle>
            <a:lvl1pPr marL="0" indent="0">
              <a:buNone/>
              <a:defRPr sz="1400" baseline="0">
                <a:solidFill>
                  <a:schemeClr val="bg1"/>
                </a:solidFill>
              </a:defRPr>
            </a:lvl1pPr>
            <a:lvl2pPr>
              <a:defRPr sz="1400"/>
            </a:lvl2pPr>
            <a:lvl3pPr>
              <a:defRPr sz="1400"/>
            </a:lvl3pPr>
            <a:lvl4pPr>
              <a:defRPr sz="1400"/>
            </a:lvl4pPr>
            <a:lvl5pPr>
              <a:defRPr sz="1400"/>
            </a:lvl5pPr>
          </a:lstStyle>
          <a:p>
            <a:pPr lvl="0"/>
            <a:r>
              <a:rPr lang="en-US" dirty="0" smtClean="0"/>
              <a:t>Click to add section name</a:t>
            </a:r>
            <a:endParaRPr lang="en-US" dirty="0"/>
          </a:p>
        </p:txBody>
      </p:sp>
      <p:sp>
        <p:nvSpPr>
          <p:cNvPr id="2" name="Footer Placeholder 1"/>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674172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72A9-5411-EC46-91F5-8E9C449D4FCD}" type="slidenum">
              <a:rPr lang="en-US" smtClean="0"/>
              <a:pPr/>
              <a:t>‹#›</a:t>
            </a:fld>
            <a:endParaRPr lang="en-US"/>
          </a:p>
        </p:txBody>
      </p:sp>
    </p:spTree>
    <p:extLst>
      <p:ext uri="{BB962C8B-B14F-4D97-AF65-F5344CB8AC3E}">
        <p14:creationId xmlns:p14="http://schemas.microsoft.com/office/powerpoint/2010/main" val="104455444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65" r:id="rId5"/>
    <p:sldLayoutId id="2147483766" r:id="rId6"/>
    <p:sldLayoutId id="2147483767" r:id="rId7"/>
    <p:sldLayoutId id="2147483768"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Category:First_order_methods" TargetMode="External"/><Relationship Id="rId13" Type="http://schemas.openxmlformats.org/officeDocument/2006/relationships/hyperlink" Target="https://en.wikipedia.org/wiki/Gradient" TargetMode="External"/><Relationship Id="rId3" Type="http://schemas.openxmlformats.org/officeDocument/2006/relationships/image" Target="../media/image36.png"/><Relationship Id="rId7" Type="http://schemas.openxmlformats.org/officeDocument/2006/relationships/image" Target="../media/image39.emf"/><Relationship Id="rId12" Type="http://schemas.openxmlformats.org/officeDocument/2006/relationships/hyperlink" Target="https://en.wikipedia.org/wiki/Local_minimum" TargetMode="External"/><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hyperlink" Target="https://en.wikipedia.org/wiki/Algorithm" TargetMode="External"/><Relationship Id="rId5" Type="http://schemas.openxmlformats.org/officeDocument/2006/relationships/image" Target="../media/image38.emf"/><Relationship Id="rId15" Type="http://schemas.openxmlformats.org/officeDocument/2006/relationships/hyperlink" Target="https://en.wikipedia.org/wiki/Convex_function" TargetMode="External"/><Relationship Id="rId10" Type="http://schemas.openxmlformats.org/officeDocument/2006/relationships/hyperlink" Target="https://en.wikipedia.org/wiki/Mathematical_optimization" TargetMode="External"/><Relationship Id="rId4" Type="http://schemas.openxmlformats.org/officeDocument/2006/relationships/customXml" Target="../ink/ink1.xml"/><Relationship Id="rId9" Type="http://schemas.openxmlformats.org/officeDocument/2006/relationships/hyperlink" Target="https://en.wikipedia.org/wiki/Iterative_algorithm" TargetMode="External"/><Relationship Id="rId14" Type="http://schemas.openxmlformats.org/officeDocument/2006/relationships/hyperlink" Target="https://en.wikipedia.org/wiki/Local_maximu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5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1.tiff"/><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4.png"/><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24.png"/><Relationship Id="rId2" Type="http://schemas.openxmlformats.org/officeDocument/2006/relationships/image" Target="../media/image95.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98.png"/><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99.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070701" cy="1484784"/>
          </a:xfrm>
          <a:prstGeom prst="rect">
            <a:avLst/>
          </a:prstGeom>
        </p:spPr>
      </p:pic>
      <p:sp>
        <p:nvSpPr>
          <p:cNvPr id="3073" name="Text Box 1"/>
          <p:cNvSpPr txBox="1">
            <a:spLocks noChangeArrowheads="1"/>
          </p:cNvSpPr>
          <p:nvPr/>
        </p:nvSpPr>
        <p:spPr bwMode="auto">
          <a:xfrm>
            <a:off x="107504" y="548680"/>
            <a:ext cx="9144000" cy="1398406"/>
          </a:xfrm>
          <a:prstGeom prst="rect">
            <a:avLst/>
          </a:prstGeom>
          <a:noFill/>
          <a:ln w="9525">
            <a:noFill/>
            <a:round/>
            <a:headEnd/>
            <a:tailEnd/>
          </a:ln>
          <a:effectLst/>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 pos="9193096" algn="l"/>
              </a:tabLst>
            </a:pPr>
            <a:endParaRPr lang="en-US" sz="3600" b="1" dirty="0">
              <a:solidFill>
                <a:srgbClr val="0070C0"/>
              </a:solidFill>
              <a:latin typeface="Calibri Light" panose="020F0302020204030204"/>
              <a:ea typeface="WenQuanYi Micro Hei" charset="0"/>
              <a:cs typeface="WenQuanYi Micro Hei" charset="0"/>
            </a:endParaRPr>
          </a:p>
        </p:txBody>
      </p:sp>
      <p:pic>
        <p:nvPicPr>
          <p:cNvPr id="3075" name="Picture 3"/>
          <p:cNvPicPr>
            <a:picLocks noChangeAspect="1" noChangeArrowheads="1"/>
          </p:cNvPicPr>
          <p:nvPr/>
        </p:nvPicPr>
        <p:blipFill>
          <a:blip r:embed="rId4" cstate="print"/>
          <a:srcRect/>
          <a:stretch>
            <a:fillRect/>
          </a:stretch>
        </p:blipFill>
        <p:spPr bwMode="auto">
          <a:xfrm>
            <a:off x="-1" y="4733880"/>
            <a:ext cx="9144001" cy="1451672"/>
          </a:xfrm>
          <a:prstGeom prst="rect">
            <a:avLst/>
          </a:prstGeom>
          <a:noFill/>
          <a:ln w="9525">
            <a:noFill/>
            <a:round/>
            <a:headEnd/>
            <a:tailEnd/>
          </a:ln>
          <a:effectLst/>
        </p:spPr>
      </p:pic>
      <p:sp>
        <p:nvSpPr>
          <p:cNvPr id="105473" name="Rectangle 1"/>
          <p:cNvSpPr>
            <a:spLocks noChangeArrowheads="1"/>
          </p:cNvSpPr>
          <p:nvPr/>
        </p:nvSpPr>
        <p:spPr bwMode="auto">
          <a:xfrm>
            <a:off x="0" y="2365195"/>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3000" b="1" dirty="0" smtClean="0">
                <a:solidFill>
                  <a:srgbClr val="002060"/>
                </a:solidFill>
                <a:ea typeface="Times New Roman" pitchFamily="18" charset="0"/>
                <a:cs typeface="Times New Roman" pitchFamily="18" charset="0"/>
              </a:rPr>
              <a:t>Lecture on Recommendation Systems </a:t>
            </a:r>
          </a:p>
        </p:txBody>
      </p:sp>
      <p:sp>
        <p:nvSpPr>
          <p:cNvPr id="14" name="Text Box 2"/>
          <p:cNvSpPr txBox="1">
            <a:spLocks noChangeArrowheads="1"/>
          </p:cNvSpPr>
          <p:nvPr/>
        </p:nvSpPr>
        <p:spPr bwMode="auto">
          <a:xfrm>
            <a:off x="0" y="2487182"/>
            <a:ext cx="9144000" cy="964944"/>
          </a:xfrm>
          <a:prstGeom prst="rect">
            <a:avLst/>
          </a:prstGeom>
          <a:noFill/>
          <a:ln w="9525">
            <a:noFill/>
            <a:round/>
            <a:headEnd/>
            <a:tailEnd/>
          </a:ln>
          <a:effectLst/>
        </p:spPr>
        <p:txBody>
          <a:bodyPr lIns="0" tIns="25471" rIns="0" bIns="0" anchor="ctr"/>
          <a:lstStyle/>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US" sz="600" b="1" dirty="0">
              <a:solidFill>
                <a:srgbClr val="000000"/>
              </a:solidFill>
              <a:ea typeface="WenQuanYi Micro Hei" charset="0"/>
              <a:cs typeface="WenQuanYi Micro Hei"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250" y="116632"/>
            <a:ext cx="1328618" cy="1328618"/>
          </a:xfrm>
          <a:prstGeom prst="rect">
            <a:avLst/>
          </a:prstGeom>
        </p:spPr>
      </p:pic>
      <p:sp>
        <p:nvSpPr>
          <p:cNvPr id="18" name="Rectangle 17"/>
          <p:cNvSpPr/>
          <p:nvPr/>
        </p:nvSpPr>
        <p:spPr>
          <a:xfrm>
            <a:off x="4661540" y="454149"/>
            <a:ext cx="2972958" cy="453088"/>
          </a:xfrm>
          <a:prstGeom prst="rect">
            <a:avLst/>
          </a:prstGeom>
        </p:spPr>
        <p:txBody>
          <a:bodyPr wrap="none" lIns="82945" tIns="41473" rIns="82945" bIns="41473">
            <a:spAutoFit/>
          </a:bodyPr>
          <a:lstStyle/>
          <a:p>
            <a:pPr algn="r"/>
            <a:r>
              <a:rPr lang="en-US" sz="2400" b="1" dirty="0">
                <a:solidFill>
                  <a:srgbClr val="932C2F"/>
                </a:solidFill>
                <a:effectLst>
                  <a:glow rad="101600">
                    <a:prstClr val="white">
                      <a:alpha val="40000"/>
                    </a:prstClr>
                  </a:glow>
                </a:effectLst>
              </a:rPr>
              <a:t>UNIVERSITY OF CRETE</a:t>
            </a:r>
            <a:endParaRPr lang="el-GR" sz="1700" b="1" dirty="0">
              <a:solidFill>
                <a:srgbClr val="932C2F"/>
              </a:solidFill>
              <a:effectLst>
                <a:glow rad="101600">
                  <a:prstClr val="white">
                    <a:alpha val="40000"/>
                  </a:prstClr>
                </a:glow>
              </a:effectLst>
            </a:endParaRPr>
          </a:p>
        </p:txBody>
      </p:sp>
      <p:sp>
        <p:nvSpPr>
          <p:cNvPr id="3" name="TextBox 2"/>
          <p:cNvSpPr txBox="1"/>
          <p:nvPr/>
        </p:nvSpPr>
        <p:spPr>
          <a:xfrm>
            <a:off x="4661540" y="874607"/>
            <a:ext cx="2972958" cy="541046"/>
          </a:xfrm>
          <a:prstGeom prst="rect">
            <a:avLst/>
          </a:prstGeom>
          <a:noFill/>
        </p:spPr>
        <p:txBody>
          <a:bodyPr wrap="square" rtlCol="0">
            <a:spAutoFit/>
          </a:bodyPr>
          <a:lstStyle/>
          <a:p>
            <a:pPr algn="r">
              <a:lnSpc>
                <a:spcPct val="80000"/>
              </a:lnSpc>
            </a:pPr>
            <a:r>
              <a:rPr lang="en-US" b="1" dirty="0">
                <a:solidFill>
                  <a:srgbClr val="932C2F"/>
                </a:solidFill>
                <a:effectLst>
                  <a:glow rad="101600">
                    <a:prstClr val="white">
                      <a:alpha val="40000"/>
                    </a:prstClr>
                  </a:glow>
                </a:effectLst>
              </a:rPr>
              <a:t>Computer Science</a:t>
            </a:r>
            <a:br>
              <a:rPr lang="en-US" b="1" dirty="0">
                <a:solidFill>
                  <a:srgbClr val="932C2F"/>
                </a:solidFill>
                <a:effectLst>
                  <a:glow rad="101600">
                    <a:prstClr val="white">
                      <a:alpha val="40000"/>
                    </a:prstClr>
                  </a:glow>
                </a:effectLst>
              </a:rPr>
            </a:br>
            <a:r>
              <a:rPr lang="en-US" b="1" dirty="0">
                <a:solidFill>
                  <a:srgbClr val="932C2F"/>
                </a:solidFill>
                <a:effectLst>
                  <a:glow rad="101600">
                    <a:prstClr val="white">
                      <a:alpha val="40000"/>
                    </a:prstClr>
                  </a:glow>
                </a:effectLst>
              </a:rPr>
              <a:t>Department</a:t>
            </a:r>
            <a:endParaRPr lang="en-US" dirty="0">
              <a:solidFill>
                <a:prstClr val="black"/>
              </a:solidFill>
              <a:effectLst>
                <a:glow rad="101600">
                  <a:prstClr val="white">
                    <a:alpha val="40000"/>
                  </a:prstClr>
                </a:glow>
              </a:effectLst>
            </a:endParaRPr>
          </a:p>
        </p:txBody>
      </p:sp>
      <p:sp>
        <p:nvSpPr>
          <p:cNvPr id="20" name="Text Box 2"/>
          <p:cNvSpPr txBox="1">
            <a:spLocks noChangeArrowheads="1"/>
          </p:cNvSpPr>
          <p:nvPr/>
        </p:nvSpPr>
        <p:spPr bwMode="auto">
          <a:xfrm>
            <a:off x="0" y="3117297"/>
            <a:ext cx="9144000" cy="1072119"/>
          </a:xfrm>
          <a:prstGeom prst="rect">
            <a:avLst/>
          </a:prstGeom>
          <a:noFill/>
          <a:ln w="9525">
            <a:noFill/>
            <a:round/>
            <a:headEnd/>
            <a:tailEnd/>
          </a:ln>
          <a:effectLst/>
        </p:spPr>
        <p:txBody>
          <a:bodyPr lIns="0" tIns="25471" rIns="0" bIns="0" anchor="ctr"/>
          <a:lstStyle/>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US" sz="3200" dirty="0" smtClean="0">
                <a:solidFill>
                  <a:srgbClr val="000000"/>
                </a:solidFill>
                <a:ea typeface="WenQuanYi Micro Hei" charset="0"/>
                <a:cs typeface="WenQuanYi Micro Hei" charset="0"/>
              </a:rPr>
              <a:t>CS439-539 Mobile Computing &amp; Wireless Networks</a:t>
            </a: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US" dirty="0" smtClean="0">
                <a:solidFill>
                  <a:srgbClr val="000000"/>
                </a:solidFill>
                <a:ea typeface="WenQuanYi Micro Hei" charset="0"/>
                <a:cs typeface="WenQuanYi Micro Hei" charset="0"/>
              </a:rPr>
              <a:t>Department </a:t>
            </a:r>
            <a:r>
              <a:rPr lang="en-US" dirty="0">
                <a:solidFill>
                  <a:srgbClr val="000000"/>
                </a:solidFill>
                <a:ea typeface="WenQuanYi Micro Hei" charset="0"/>
                <a:cs typeface="WenQuanYi Micro Hei" charset="0"/>
              </a:rPr>
              <a:t>of Computer </a:t>
            </a:r>
            <a:r>
              <a:rPr lang="en-US" dirty="0" smtClean="0">
                <a:solidFill>
                  <a:srgbClr val="000000"/>
                </a:solidFill>
                <a:ea typeface="WenQuanYi Micro Hei" charset="0"/>
                <a:cs typeface="WenQuanYi Micro Hei" charset="0"/>
              </a:rPr>
              <a:t>Science, University </a:t>
            </a:r>
            <a:r>
              <a:rPr lang="en-US" dirty="0">
                <a:solidFill>
                  <a:srgbClr val="000000"/>
                </a:solidFill>
                <a:ea typeface="WenQuanYi Micro Hei" charset="0"/>
                <a:cs typeface="WenQuanYi Micro Hei" charset="0"/>
              </a:rPr>
              <a:t>of </a:t>
            </a:r>
            <a:r>
              <a:rPr lang="en-US" dirty="0" smtClean="0">
                <a:solidFill>
                  <a:srgbClr val="000000"/>
                </a:solidFill>
                <a:ea typeface="WenQuanYi Micro Hei" charset="0"/>
                <a:cs typeface="WenQuanYi Micro Hei" charset="0"/>
              </a:rPr>
              <a:t>Crete</a:t>
            </a:r>
            <a:endParaRPr lang="en-US" dirty="0">
              <a:solidFill>
                <a:srgbClr val="000000"/>
              </a:solidFill>
              <a:ea typeface="WenQuanYi Micro Hei" charset="0"/>
              <a:cs typeface="WenQuanYi Micro Hei" charset="0"/>
            </a:endParaRPr>
          </a:p>
        </p:txBody>
      </p:sp>
      <p:sp>
        <p:nvSpPr>
          <p:cNvPr id="7" name="Slide Number Placeholder 6"/>
          <p:cNvSpPr>
            <a:spLocks noGrp="1"/>
          </p:cNvSpPr>
          <p:nvPr>
            <p:ph type="sldNum" sz="quarter" idx="4"/>
          </p:nvPr>
        </p:nvSpPr>
        <p:spPr/>
        <p:txBody>
          <a:bodyPr/>
          <a:lstStyle/>
          <a:p>
            <a:fld id="{BA8872A9-5411-EC46-91F5-8E9C449D4FCD}" type="slidenum">
              <a:rPr lang="en-US" smtClean="0"/>
              <a:pPr/>
              <a:t>1</a:t>
            </a:fld>
            <a:endParaRPr lang="en-US"/>
          </a:p>
        </p:txBody>
      </p:sp>
    </p:spTree>
    <p:extLst>
      <p:ext uri="{BB962C8B-B14F-4D97-AF65-F5344CB8AC3E}">
        <p14:creationId xmlns:p14="http://schemas.microsoft.com/office/powerpoint/2010/main" val="809174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308584"/>
            <a:ext cx="7344383" cy="2246769"/>
          </a:xfrm>
          <a:prstGeom prst="rect">
            <a:avLst/>
          </a:prstGeom>
          <a:noFill/>
        </p:spPr>
        <p:txBody>
          <a:bodyPr wrap="square" rtlCol="0">
            <a:spAutoFit/>
          </a:bodyPr>
          <a:lstStyle/>
          <a:p>
            <a:pPr lvl="0"/>
            <a:r>
              <a:rPr lang="en-US" sz="3200" b="1" dirty="0" smtClean="0"/>
              <a:t>Item-based collaborative filtering (IBCF)</a:t>
            </a:r>
            <a:endParaRPr lang="el-GR" sz="3200" dirty="0"/>
          </a:p>
          <a:p>
            <a:pPr lvl="0">
              <a:spcBef>
                <a:spcPts val="600"/>
              </a:spcBef>
            </a:pPr>
            <a:endParaRPr lang="en-US" sz="2200" kern="0" dirty="0" smtClean="0">
              <a:solidFill>
                <a:prstClr val="black"/>
              </a:solidFill>
            </a:endParaRPr>
          </a:p>
          <a:p>
            <a:pPr lvl="0">
              <a:spcBef>
                <a:spcPts val="600"/>
              </a:spcBef>
            </a:pPr>
            <a:r>
              <a:rPr lang="en-US" sz="2200" kern="0" dirty="0" smtClean="0">
                <a:solidFill>
                  <a:prstClr val="black"/>
                </a:solidFill>
              </a:rPr>
              <a:t>Users have similar tastes for similar items</a:t>
            </a:r>
          </a:p>
          <a:p>
            <a:pPr marL="342900" lvl="0" indent="-342900">
              <a:spcBef>
                <a:spcPts val="600"/>
              </a:spcBef>
              <a:buFont typeface="Arial" panose="020B0604020202020204" pitchFamily="34" charset="0"/>
              <a:buChar char="•"/>
            </a:pPr>
            <a:r>
              <a:rPr lang="en-US" sz="2200" kern="0" dirty="0" smtClean="0">
                <a:solidFill>
                  <a:prstClr val="black"/>
                </a:solidFill>
              </a:rPr>
              <a:t>Item similarity: </a:t>
            </a:r>
            <a:r>
              <a:rPr lang="en-US" sz="2200" b="1" kern="0" dirty="0" smtClean="0">
                <a:solidFill>
                  <a:schemeClr val="accent6">
                    <a:lumMod val="75000"/>
                  </a:schemeClr>
                </a:solidFill>
              </a:rPr>
              <a:t>agreement within users rated both items</a:t>
            </a:r>
          </a:p>
          <a:p>
            <a:pPr marL="342900" lvl="0" indent="-342900">
              <a:spcBef>
                <a:spcPts val="600"/>
              </a:spcBef>
              <a:buFont typeface="Arial" panose="020B0604020202020204" pitchFamily="34" charset="0"/>
              <a:buChar char="•"/>
            </a:pPr>
            <a:r>
              <a:rPr lang="en-US" sz="2200" kern="0" dirty="0" smtClean="0">
                <a:solidFill>
                  <a:prstClr val="black"/>
                </a:solidFill>
              </a:rPr>
              <a:t>Prediction: weighted sum of similar items’ ratings</a:t>
            </a:r>
            <a:endParaRPr lang="en-US" sz="2200" dirty="0"/>
          </a:p>
        </p:txBody>
      </p:sp>
      <p:pic>
        <p:nvPicPr>
          <p:cNvPr id="2" name="Picture 1"/>
          <p:cNvPicPr>
            <a:picLocks noChangeAspect="1"/>
          </p:cNvPicPr>
          <p:nvPr/>
        </p:nvPicPr>
        <p:blipFill rotWithShape="1">
          <a:blip r:embed="rId3" cstate="print"/>
          <a:srcRect l="2581" r="3479"/>
          <a:stretch/>
        </p:blipFill>
        <p:spPr>
          <a:xfrm>
            <a:off x="6830905" y="547951"/>
            <a:ext cx="2022055" cy="2520000"/>
          </a:xfrm>
          <a:prstGeom prst="rect">
            <a:avLst/>
          </a:prstGeom>
        </p:spPr>
      </p:pic>
      <p:sp>
        <p:nvSpPr>
          <p:cNvPr id="5" name="Slide Number Placeholder 4"/>
          <p:cNvSpPr>
            <a:spLocks noGrp="1"/>
          </p:cNvSpPr>
          <p:nvPr>
            <p:ph type="sldNum" sz="quarter" idx="4"/>
          </p:nvPr>
        </p:nvSpPr>
        <p:spPr/>
        <p:txBody>
          <a:bodyPr/>
          <a:lstStyle/>
          <a:p>
            <a:fld id="{BA8872A9-5411-EC46-91F5-8E9C449D4FCD}" type="slidenum">
              <a:rPr lang="en-US" smtClean="0"/>
              <a:pPr/>
              <a:t>10</a:t>
            </a:fld>
            <a:endParaRPr lang="en-US"/>
          </a:p>
        </p:txBody>
      </p:sp>
      <p:pic>
        <p:nvPicPr>
          <p:cNvPr id="2050" name="Picture 2"/>
          <p:cNvPicPr>
            <a:picLocks noChangeAspect="1" noChangeArrowheads="1"/>
          </p:cNvPicPr>
          <p:nvPr/>
        </p:nvPicPr>
        <p:blipFill>
          <a:blip r:embed="rId4" cstate="print"/>
          <a:srcRect/>
          <a:stretch>
            <a:fillRect/>
          </a:stretch>
        </p:blipFill>
        <p:spPr bwMode="auto">
          <a:xfrm>
            <a:off x="1639261" y="5585732"/>
            <a:ext cx="3736241" cy="103278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0" y="3669845"/>
            <a:ext cx="9144000" cy="923925"/>
          </a:xfrm>
          <a:prstGeom prst="rect">
            <a:avLst/>
          </a:prstGeom>
          <a:noFill/>
          <a:ln w="9525">
            <a:noFill/>
            <a:miter lim="800000"/>
            <a:headEnd/>
            <a:tailEnd/>
          </a:ln>
        </p:spPr>
      </p:pic>
    </p:spTree>
    <p:extLst>
      <p:ext uri="{BB962C8B-B14F-4D97-AF65-F5344CB8AC3E}">
        <p14:creationId xmlns:p14="http://schemas.microsoft.com/office/powerpoint/2010/main" val="147941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070589" y="1550222"/>
            <a:ext cx="4786233" cy="986952"/>
          </a:xfrm>
          <a:prstGeom prst="rect">
            <a:avLst/>
          </a:prstGeom>
        </p:spPr>
      </p:pic>
      <p:pic>
        <p:nvPicPr>
          <p:cNvPr id="28" name="Picture 27"/>
          <p:cNvPicPr>
            <a:picLocks noChangeAspect="1"/>
          </p:cNvPicPr>
          <p:nvPr/>
        </p:nvPicPr>
        <p:blipFill>
          <a:blip r:embed="rId3" cstate="print"/>
          <a:stretch>
            <a:fillRect/>
          </a:stretch>
        </p:blipFill>
        <p:spPr>
          <a:xfrm>
            <a:off x="3730133" y="4603686"/>
            <a:ext cx="3028950" cy="1171575"/>
          </a:xfrm>
          <a:prstGeom prst="rect">
            <a:avLst/>
          </a:prstGeom>
        </p:spPr>
      </p:pic>
      <p:sp>
        <p:nvSpPr>
          <p:cNvPr id="4" name="Content Placeholder 2"/>
          <p:cNvSpPr>
            <a:spLocks noGrp="1"/>
          </p:cNvSpPr>
          <p:nvPr>
            <p:ph idx="1"/>
          </p:nvPr>
        </p:nvSpPr>
        <p:spPr>
          <a:xfrm>
            <a:off x="1331640" y="404664"/>
            <a:ext cx="6669360" cy="6048672"/>
          </a:xfrm>
          <a:prstGeom prst="rect">
            <a:avLst/>
          </a:prstGeom>
        </p:spPr>
        <p:txBody>
          <a:bodyPr>
            <a:normAutofit/>
          </a:bodyPr>
          <a:lstStyle/>
          <a:p>
            <a:pPr marL="0" indent="0">
              <a:spcBef>
                <a:spcPts val="1200"/>
              </a:spcBef>
              <a:buNone/>
              <a:defRPr/>
            </a:pPr>
            <a:endParaRPr lang="el-GR" sz="2800" kern="0" dirty="0">
              <a:solidFill>
                <a:srgbClr val="E7E6E6">
                  <a:lumMod val="10000"/>
                </a:srgbClr>
              </a:solidFill>
            </a:endParaRPr>
          </a:p>
          <a:p>
            <a:pPr marL="0" indent="0">
              <a:spcBef>
                <a:spcPts val="1200"/>
              </a:spcBef>
              <a:buNone/>
              <a:defRPr/>
            </a:pPr>
            <a:endParaRPr lang="en-US" sz="2800" kern="0" dirty="0">
              <a:solidFill>
                <a:srgbClr val="E7E6E6">
                  <a:lumMod val="10000"/>
                </a:srgbClr>
              </a:solidFill>
            </a:endParaRPr>
          </a:p>
          <a:p>
            <a:pPr marL="0" indent="0">
              <a:spcBef>
                <a:spcPts val="0"/>
              </a:spcBef>
              <a:buNone/>
            </a:pPr>
            <a:endParaRPr lang="en-US" sz="2400" kern="0" dirty="0"/>
          </a:p>
          <a:p>
            <a:pPr marL="0" indent="0">
              <a:spcBef>
                <a:spcPts val="0"/>
              </a:spcBef>
              <a:buNone/>
            </a:pPr>
            <a:endParaRPr lang="en-US" sz="2000" kern="0" dirty="0"/>
          </a:p>
        </p:txBody>
      </p:sp>
      <p:sp>
        <p:nvSpPr>
          <p:cNvPr id="5" name="Content Placeholder 2"/>
          <p:cNvSpPr txBox="1">
            <a:spLocks/>
          </p:cNvSpPr>
          <p:nvPr/>
        </p:nvSpPr>
        <p:spPr>
          <a:xfrm>
            <a:off x="1283677" y="242277"/>
            <a:ext cx="8856785" cy="640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prstClr val="black"/>
              </a:solidFill>
              <a:latin typeface="Calibri"/>
            </a:endParaRPr>
          </a:p>
        </p:txBody>
      </p:sp>
      <p:sp>
        <p:nvSpPr>
          <p:cNvPr id="7" name="Rounded Rectangle 6"/>
          <p:cNvSpPr/>
          <p:nvPr/>
        </p:nvSpPr>
        <p:spPr>
          <a:xfrm>
            <a:off x="36667" y="985197"/>
            <a:ext cx="3572929" cy="1213524"/>
          </a:xfrm>
          <a:prstGeom prst="round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Compute similarity between items</a:t>
            </a:r>
            <a:endParaRPr lang="en-US" dirty="0">
              <a:solidFill>
                <a:prstClr val="white"/>
              </a:solidFill>
              <a:latin typeface="Calibri"/>
            </a:endParaRPr>
          </a:p>
        </p:txBody>
      </p:sp>
      <p:cxnSp>
        <p:nvCxnSpPr>
          <p:cNvPr id="8" name="Straight Arrow Connector 7"/>
          <p:cNvCxnSpPr/>
          <p:nvPr/>
        </p:nvCxnSpPr>
        <p:spPr>
          <a:xfrm>
            <a:off x="4545871" y="1262800"/>
            <a:ext cx="385898" cy="423889"/>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8135" y="4601317"/>
            <a:ext cx="2941215" cy="625652"/>
          </a:xfrm>
          <a:prstGeom prst="round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Prediction of rating for item </a:t>
            </a:r>
            <a:r>
              <a:rPr lang="en-US" i="1" dirty="0" err="1">
                <a:solidFill>
                  <a:srgbClr val="002060"/>
                </a:solidFill>
                <a:latin typeface="Calibri"/>
              </a:rPr>
              <a:t>i</a:t>
            </a:r>
            <a:endParaRPr lang="en-US" i="1" dirty="0">
              <a:solidFill>
                <a:prstClr val="white"/>
              </a:solidFill>
              <a:latin typeface="Calibri"/>
            </a:endParaRPr>
          </a:p>
        </p:txBody>
      </p:sp>
      <p:sp>
        <p:nvSpPr>
          <p:cNvPr id="10" name="Rounded Rectangle 9"/>
          <p:cNvSpPr/>
          <p:nvPr/>
        </p:nvSpPr>
        <p:spPr>
          <a:xfrm>
            <a:off x="3324243" y="623155"/>
            <a:ext cx="1982281"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set of users rated both items</a:t>
            </a:r>
            <a:endParaRPr lang="en-US" dirty="0">
              <a:solidFill>
                <a:prstClr val="white"/>
              </a:solidFill>
              <a:latin typeface="Calibri"/>
            </a:endParaRPr>
          </a:p>
        </p:txBody>
      </p:sp>
      <p:sp>
        <p:nvSpPr>
          <p:cNvPr id="11" name="Rounded Rectangle 10"/>
          <p:cNvSpPr/>
          <p:nvPr/>
        </p:nvSpPr>
        <p:spPr>
          <a:xfrm>
            <a:off x="3609596" y="2782022"/>
            <a:ext cx="3682891"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deviation from the average rating</a:t>
            </a:r>
            <a:endParaRPr lang="en-US" dirty="0">
              <a:solidFill>
                <a:prstClr val="white"/>
              </a:solidFill>
              <a:latin typeface="Calibri"/>
            </a:endParaRPr>
          </a:p>
        </p:txBody>
      </p:sp>
      <p:cxnSp>
        <p:nvCxnSpPr>
          <p:cNvPr id="12" name="Straight Arrow Connector 11"/>
          <p:cNvCxnSpPr/>
          <p:nvPr/>
        </p:nvCxnSpPr>
        <p:spPr>
          <a:xfrm flipH="1">
            <a:off x="6514826" y="1091930"/>
            <a:ext cx="387400" cy="458292"/>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150113" y="623153"/>
            <a:ext cx="1700645"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rating on item </a:t>
            </a:r>
            <a:r>
              <a:rPr lang="en-US" i="1" dirty="0" err="1">
                <a:solidFill>
                  <a:srgbClr val="002060"/>
                </a:solidFill>
                <a:latin typeface="Calibri"/>
              </a:rPr>
              <a:t>i</a:t>
            </a:r>
            <a:endParaRPr lang="en-US" i="1" dirty="0">
              <a:solidFill>
                <a:prstClr val="white"/>
              </a:solidFill>
              <a:latin typeface="Calibri"/>
            </a:endParaRPr>
          </a:p>
        </p:txBody>
      </p:sp>
      <p:sp>
        <p:nvSpPr>
          <p:cNvPr id="14" name="Rounded Rectangle 13"/>
          <p:cNvSpPr/>
          <p:nvPr/>
        </p:nvSpPr>
        <p:spPr>
          <a:xfrm>
            <a:off x="6591172" y="632442"/>
            <a:ext cx="1941764" cy="45949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rating on item j</a:t>
            </a:r>
            <a:endParaRPr lang="en-US" i="1" dirty="0">
              <a:solidFill>
                <a:prstClr val="white"/>
              </a:solidFill>
              <a:latin typeface="Calibri"/>
            </a:endParaRPr>
          </a:p>
        </p:txBody>
      </p:sp>
      <p:cxnSp>
        <p:nvCxnSpPr>
          <p:cNvPr id="15" name="Straight Arrow Connector 14"/>
          <p:cNvCxnSpPr>
            <a:endCxn id="6" idx="0"/>
          </p:cNvCxnSpPr>
          <p:nvPr/>
        </p:nvCxnSpPr>
        <p:spPr>
          <a:xfrm flipH="1">
            <a:off x="5463705" y="1091932"/>
            <a:ext cx="248364" cy="458290"/>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ket 15"/>
          <p:cNvSpPr/>
          <p:nvPr/>
        </p:nvSpPr>
        <p:spPr>
          <a:xfrm rot="16200000">
            <a:off x="5182919" y="2176747"/>
            <a:ext cx="247208" cy="963340"/>
          </a:xfrm>
          <a:prstGeom prst="lef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latin typeface="Calibri"/>
            </a:endParaRPr>
          </a:p>
        </p:txBody>
      </p:sp>
      <p:cxnSp>
        <p:nvCxnSpPr>
          <p:cNvPr id="21" name="Straight Arrow Connector 20"/>
          <p:cNvCxnSpPr/>
          <p:nvPr/>
        </p:nvCxnSpPr>
        <p:spPr>
          <a:xfrm flipH="1">
            <a:off x="6589493" y="4445927"/>
            <a:ext cx="238064" cy="468216"/>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300356" y="3855868"/>
            <a:ext cx="2232580"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rating on similar item</a:t>
            </a:r>
            <a:endParaRPr lang="en-US" i="1" dirty="0">
              <a:solidFill>
                <a:prstClr val="white"/>
              </a:solidFill>
              <a:latin typeface="Calibri"/>
            </a:endParaRPr>
          </a:p>
        </p:txBody>
      </p:sp>
      <p:cxnSp>
        <p:nvCxnSpPr>
          <p:cNvPr id="23" name="Straight Arrow Connector 22"/>
          <p:cNvCxnSpPr/>
          <p:nvPr/>
        </p:nvCxnSpPr>
        <p:spPr>
          <a:xfrm flipH="1">
            <a:off x="5587887" y="4445927"/>
            <a:ext cx="38037" cy="361994"/>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008793" y="3855867"/>
            <a:ext cx="1506032" cy="52768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similarity as weight</a:t>
            </a:r>
            <a:endParaRPr lang="en-US" i="1" dirty="0">
              <a:solidFill>
                <a:prstClr val="white"/>
              </a:solidFill>
              <a:latin typeface="Calibri"/>
            </a:endParaRPr>
          </a:p>
        </p:txBody>
      </p:sp>
      <p:cxnSp>
        <p:nvCxnSpPr>
          <p:cNvPr id="25" name="Straight Arrow Connector 24"/>
          <p:cNvCxnSpPr/>
          <p:nvPr/>
        </p:nvCxnSpPr>
        <p:spPr>
          <a:xfrm>
            <a:off x="4738820" y="4324648"/>
            <a:ext cx="265229" cy="392827"/>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267501" y="3855869"/>
            <a:ext cx="1736547"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a:rPr>
              <a:t>most similar items to </a:t>
            </a:r>
            <a:r>
              <a:rPr lang="en-US" i="1" dirty="0" err="1">
                <a:solidFill>
                  <a:srgbClr val="002060"/>
                </a:solidFill>
                <a:latin typeface="Calibri"/>
              </a:rPr>
              <a:t>i</a:t>
            </a:r>
            <a:endParaRPr lang="en-US" i="1" dirty="0">
              <a:solidFill>
                <a:prstClr val="white"/>
              </a:solidFill>
              <a:latin typeface="Calibri"/>
            </a:endParaRPr>
          </a:p>
        </p:txBody>
      </p:sp>
      <p:sp>
        <p:nvSpPr>
          <p:cNvPr id="42" name="Slide Number Placeholder 41"/>
          <p:cNvSpPr>
            <a:spLocks noGrp="1"/>
          </p:cNvSpPr>
          <p:nvPr>
            <p:ph type="sldNum" sz="quarter" idx="12"/>
          </p:nvPr>
        </p:nvSpPr>
        <p:spPr/>
        <p:txBody>
          <a:bodyPr/>
          <a:lstStyle/>
          <a:p>
            <a:fld id="{47B15160-EDE8-4310-8486-6C75C1592384}" type="slidenum">
              <a:rPr lang="el-GR">
                <a:solidFill>
                  <a:prstClr val="black">
                    <a:tint val="75000"/>
                  </a:prstClr>
                </a:solidFill>
                <a:latin typeface="Calibri"/>
              </a:rPr>
              <a:pPr/>
              <a:t>11</a:t>
            </a:fld>
            <a:endParaRPr lang="el-GR">
              <a:solidFill>
                <a:prstClr val="black">
                  <a:tint val="75000"/>
                </a:prstClr>
              </a:solidFill>
              <a:latin typeface="Calibri"/>
            </a:endParaRPr>
          </a:p>
        </p:txBody>
      </p:sp>
      <p:sp>
        <p:nvSpPr>
          <p:cNvPr id="27" name="TextBox 26"/>
          <p:cNvSpPr txBox="1"/>
          <p:nvPr/>
        </p:nvSpPr>
        <p:spPr>
          <a:xfrm>
            <a:off x="1055915" y="422354"/>
            <a:ext cx="1447334" cy="584775"/>
          </a:xfrm>
          <a:prstGeom prst="rect">
            <a:avLst/>
          </a:prstGeom>
          <a:noFill/>
        </p:spPr>
        <p:txBody>
          <a:bodyPr wrap="square" rtlCol="0">
            <a:spAutoFit/>
          </a:bodyPr>
          <a:lstStyle/>
          <a:p>
            <a:r>
              <a:rPr lang="en-US" sz="3200" b="1" kern="0" dirty="0">
                <a:solidFill>
                  <a:srgbClr val="E7E6E6">
                    <a:lumMod val="10000"/>
                  </a:srgbClr>
                </a:solidFill>
                <a:latin typeface="Calibri"/>
              </a:rPr>
              <a:t>IBCF</a:t>
            </a:r>
            <a:endParaRPr lang="el-GR" sz="3200" dirty="0">
              <a:solidFill>
                <a:prstClr val="black"/>
              </a:solidFill>
              <a:latin typeface="Calibri"/>
            </a:endParaRPr>
          </a:p>
        </p:txBody>
      </p:sp>
    </p:spTree>
    <p:extLst>
      <p:ext uri="{BB962C8B-B14F-4D97-AF65-F5344CB8AC3E}">
        <p14:creationId xmlns:p14="http://schemas.microsoft.com/office/powerpoint/2010/main" val="349497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4666" y="4727357"/>
            <a:ext cx="4588301" cy="461665"/>
          </a:xfrm>
          <a:prstGeom prst="rect">
            <a:avLst/>
          </a:prstGeom>
          <a:noFill/>
        </p:spPr>
        <p:txBody>
          <a:bodyPr wrap="square" rtlCol="0">
            <a:spAutoFit/>
          </a:bodyPr>
          <a:lstStyle/>
          <a:p>
            <a:pPr>
              <a:spcBef>
                <a:spcPts val="2400"/>
              </a:spcBef>
            </a:pPr>
            <a:r>
              <a:rPr lang="en-US" sz="2400" dirty="0" smtClean="0"/>
              <a:t>Prediction for user </a:t>
            </a:r>
            <a:r>
              <a:rPr lang="en-US" sz="2400" i="1" dirty="0" smtClean="0">
                <a:latin typeface="Times New Roman" panose="02020603050405020304" pitchFamily="18" charset="0"/>
                <a:cs typeface="Times New Roman" panose="02020603050405020304" pitchFamily="18" charset="0"/>
              </a:rPr>
              <a:t>u</a:t>
            </a:r>
            <a:r>
              <a:rPr lang="en-US" sz="2400" i="1" dirty="0" smtClean="0"/>
              <a:t> </a:t>
            </a:r>
            <a:r>
              <a:rPr lang="en-US" sz="2400" dirty="0" smtClean="0"/>
              <a:t>about item </a:t>
            </a:r>
            <a:r>
              <a:rPr lang="en-US" sz="2400" i="1" dirty="0" err="1">
                <a:latin typeface="Times New Roman" panose="02020603050405020304" pitchFamily="18" charset="0"/>
                <a:cs typeface="Times New Roman" panose="02020603050405020304" pitchFamily="18" charset="0"/>
              </a:rPr>
              <a:t>i</a:t>
            </a:r>
            <a:r>
              <a:rPr lang="en-US" sz="2400" i="1" dirty="0" smtClean="0"/>
              <a:t> </a:t>
            </a:r>
            <a:r>
              <a:rPr lang="en-US" sz="2400" dirty="0" smtClean="0"/>
              <a:t>:  </a:t>
            </a:r>
          </a:p>
        </p:txBody>
      </p:sp>
      <p:sp>
        <p:nvSpPr>
          <p:cNvPr id="5" name="TextBox 4"/>
          <p:cNvSpPr txBox="1"/>
          <p:nvPr/>
        </p:nvSpPr>
        <p:spPr>
          <a:xfrm>
            <a:off x="344666" y="332095"/>
            <a:ext cx="7727728" cy="584775"/>
          </a:xfrm>
          <a:prstGeom prst="rect">
            <a:avLst/>
          </a:prstGeom>
          <a:solidFill>
            <a:schemeClr val="bg1"/>
          </a:solidFill>
        </p:spPr>
        <p:txBody>
          <a:bodyPr wrap="square" rtlCol="0">
            <a:spAutoFit/>
          </a:bodyPr>
          <a:lstStyle/>
          <a:p>
            <a:r>
              <a:rPr lang="en-US" sz="3200" b="1" dirty="0" smtClean="0"/>
              <a:t>SVD</a:t>
            </a:r>
            <a:r>
              <a:rPr lang="en-US" sz="3200" dirty="0" smtClean="0"/>
              <a:t>: Matrix </a:t>
            </a:r>
            <a:r>
              <a:rPr lang="en-US" sz="3200" dirty="0"/>
              <a:t>F</a:t>
            </a:r>
            <a:r>
              <a:rPr lang="en-US" sz="3200" dirty="0" smtClean="0"/>
              <a:t>actorization Approach</a:t>
            </a:r>
            <a:endParaRPr lang="en-US" sz="3200" dirty="0"/>
          </a:p>
        </p:txBody>
      </p:sp>
      <p:sp>
        <p:nvSpPr>
          <p:cNvPr id="6" name="TextBox 5"/>
          <p:cNvSpPr txBox="1"/>
          <p:nvPr/>
        </p:nvSpPr>
        <p:spPr>
          <a:xfrm>
            <a:off x="292120" y="1044933"/>
            <a:ext cx="8167675" cy="1877437"/>
          </a:xfrm>
          <a:prstGeom prst="rect">
            <a:avLst/>
          </a:prstGeom>
          <a:noFill/>
        </p:spPr>
        <p:txBody>
          <a:bodyPr wrap="square" rtlCol="0">
            <a:spAutoFit/>
          </a:bodyPr>
          <a:lstStyle/>
          <a:p>
            <a:r>
              <a:rPr lang="en-US" sz="2400" dirty="0" smtClean="0"/>
              <a:t>Decomposition of ratings matrix </a:t>
            </a:r>
            <a:r>
              <a:rPr lang="en-US" sz="2400" b="1" i="1" dirty="0" smtClean="0"/>
              <a:t>R</a:t>
            </a:r>
            <a:r>
              <a:rPr lang="en-US" sz="2400" dirty="0" smtClean="0"/>
              <a:t> into the </a:t>
            </a:r>
            <a:r>
              <a:rPr lang="en-US" sz="2400" dirty="0" smtClean="0">
                <a:solidFill>
                  <a:srgbClr val="FF0000"/>
                </a:solidFill>
              </a:rPr>
              <a:t>product of </a:t>
            </a:r>
            <a:r>
              <a:rPr lang="en-US" sz="2400" b="1" i="1" dirty="0" smtClean="0">
                <a:solidFill>
                  <a:srgbClr val="FF0000"/>
                </a:solidFill>
              </a:rPr>
              <a:t>P</a:t>
            </a:r>
            <a:r>
              <a:rPr lang="en-US" sz="2400" dirty="0">
                <a:solidFill>
                  <a:srgbClr val="FF0000"/>
                </a:solidFill>
              </a:rPr>
              <a:t> </a:t>
            </a:r>
            <a:r>
              <a:rPr lang="en-US" sz="2400" dirty="0" smtClean="0">
                <a:solidFill>
                  <a:srgbClr val="FF0000"/>
                </a:solidFill>
              </a:rPr>
              <a:t>&amp; </a:t>
            </a:r>
            <a:r>
              <a:rPr lang="en-US" sz="2400" dirty="0" smtClean="0">
                <a:solidFill>
                  <a:srgbClr val="FF0000"/>
                </a:solidFill>
              </a:rPr>
              <a:t> </a:t>
            </a:r>
            <a:r>
              <a:rPr lang="en-US" sz="2400" b="1" i="1" dirty="0" smtClean="0">
                <a:solidFill>
                  <a:srgbClr val="FF0000"/>
                </a:solidFill>
              </a:rPr>
              <a:t>Q</a:t>
            </a:r>
          </a:p>
          <a:p>
            <a:pPr>
              <a:spcBef>
                <a:spcPts val="1800"/>
              </a:spcBef>
            </a:pPr>
            <a:r>
              <a:rPr lang="en-US" sz="2400" dirty="0" smtClean="0"/>
              <a:t>Each user &amp; item is described with </a:t>
            </a:r>
            <a:r>
              <a:rPr lang="en-US" sz="2400" b="1" i="1" dirty="0" smtClean="0"/>
              <a:t>F</a:t>
            </a:r>
            <a:r>
              <a:rPr lang="en-US" sz="2400" b="1" dirty="0" smtClean="0"/>
              <a:t> </a:t>
            </a:r>
            <a:r>
              <a:rPr lang="en-US" sz="2400" dirty="0" smtClean="0"/>
              <a:t>latent features</a:t>
            </a:r>
            <a:endParaRPr lang="en-US" sz="2400" b="1" dirty="0" smtClean="0"/>
          </a:p>
          <a:p>
            <a:pPr marL="342900" indent="-342900">
              <a:spcBef>
                <a:spcPts val="600"/>
              </a:spcBef>
              <a:buFont typeface="Arial" panose="020B0604020202020204" pitchFamily="34" charset="0"/>
              <a:buChar char="•"/>
            </a:pPr>
            <a:r>
              <a:rPr lang="en-US" sz="2400" b="1" i="1" dirty="0" smtClean="0"/>
              <a:t>P</a:t>
            </a:r>
            <a:r>
              <a:rPr lang="en-US" sz="2200" b="1" i="1" dirty="0" smtClean="0"/>
              <a:t> </a:t>
            </a:r>
            <a:r>
              <a:rPr lang="en-US" sz="2200" dirty="0"/>
              <a:t> </a:t>
            </a:r>
            <a:r>
              <a:rPr lang="en-US" sz="2200" dirty="0" smtClean="0"/>
              <a:t>: user factors </a:t>
            </a:r>
          </a:p>
          <a:p>
            <a:pPr marL="342900" indent="-342900">
              <a:buFont typeface="Arial" panose="020B0604020202020204" pitchFamily="34" charset="0"/>
              <a:buChar char="•"/>
            </a:pPr>
            <a:r>
              <a:rPr lang="en-US" sz="2400" b="1" i="1" dirty="0" smtClean="0"/>
              <a:t>Q </a:t>
            </a:r>
            <a:r>
              <a:rPr lang="en-US" sz="2200" dirty="0" smtClean="0"/>
              <a:t>: item factors</a:t>
            </a:r>
            <a:endParaRPr lang="en-US" sz="2200" b="1" i="1" dirty="0"/>
          </a:p>
        </p:txBody>
      </p:sp>
      <p:pic>
        <p:nvPicPr>
          <p:cNvPr id="11" name="Εικόνα 10"/>
          <p:cNvPicPr>
            <a:picLocks noChangeAspect="1"/>
          </p:cNvPicPr>
          <p:nvPr/>
        </p:nvPicPr>
        <p:blipFill>
          <a:blip r:embed="rId3" cstate="print"/>
          <a:stretch>
            <a:fillRect/>
          </a:stretch>
        </p:blipFill>
        <p:spPr>
          <a:xfrm>
            <a:off x="1350709" y="5353212"/>
            <a:ext cx="3043869" cy="845094"/>
          </a:xfrm>
          <a:prstGeom prst="rect">
            <a:avLst/>
          </a:prstGeom>
        </p:spPr>
      </p:pic>
      <p:pic>
        <p:nvPicPr>
          <p:cNvPr id="12" name="Εικόνα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3543" y="4012683"/>
            <a:ext cx="2520457" cy="2845317"/>
          </a:xfrm>
          <a:prstGeom prst="rect">
            <a:avLst/>
          </a:prstGeom>
        </p:spPr>
      </p:pic>
      <p:grpSp>
        <p:nvGrpSpPr>
          <p:cNvPr id="2" name="Group 1"/>
          <p:cNvGrpSpPr/>
          <p:nvPr/>
        </p:nvGrpSpPr>
        <p:grpSpPr>
          <a:xfrm>
            <a:off x="2743328" y="2081003"/>
            <a:ext cx="5716467" cy="2773048"/>
            <a:chOff x="3535621" y="2420719"/>
            <a:chExt cx="4960386" cy="2241109"/>
          </a:xfrm>
        </p:grpSpPr>
        <p:pic>
          <p:nvPicPr>
            <p:cNvPr id="4" name="Εικόνα 3"/>
            <p:cNvPicPr>
              <a:picLocks noChangeAspect="1"/>
            </p:cNvPicPr>
            <p:nvPr/>
          </p:nvPicPr>
          <p:blipFill>
            <a:blip r:embed="rId5" cstate="print"/>
            <a:stretch>
              <a:fillRect/>
            </a:stretch>
          </p:blipFill>
          <p:spPr>
            <a:xfrm>
              <a:off x="3535621" y="2420719"/>
              <a:ext cx="4960386" cy="2241109"/>
            </a:xfrm>
            <a:prstGeom prst="rect">
              <a:avLst/>
            </a:prstGeom>
          </p:spPr>
        </p:pic>
        <p:sp>
          <p:nvSpPr>
            <p:cNvPr id="8" name="TextBox 7"/>
            <p:cNvSpPr txBox="1"/>
            <p:nvPr/>
          </p:nvSpPr>
          <p:spPr>
            <a:xfrm>
              <a:off x="5772256" y="2614319"/>
              <a:ext cx="863935" cy="220573"/>
            </a:xfrm>
            <a:prstGeom prst="rect">
              <a:avLst/>
            </a:prstGeom>
            <a:solidFill>
              <a:schemeClr val="bg1"/>
            </a:solidFill>
          </p:spPr>
          <p:txBody>
            <a:bodyPr wrap="square" rtlCol="0">
              <a:spAutoFit/>
            </a:bodyPr>
            <a:lstStyle/>
            <a:p>
              <a:pPr>
                <a:lnSpc>
                  <a:spcPts val="1000"/>
                </a:lnSpc>
                <a:spcBef>
                  <a:spcPts val="600"/>
                </a:spcBef>
              </a:pPr>
              <a:r>
                <a:rPr lang="en-US" sz="1600" b="1" i="1" dirty="0" smtClean="0"/>
                <a:t>F </a:t>
              </a:r>
              <a:r>
                <a:rPr lang="en-US" sz="1400" b="1" dirty="0" smtClean="0"/>
                <a:t>factors</a:t>
              </a:r>
              <a:endParaRPr lang="en-US" sz="1600" b="1" i="1" dirty="0" smtClean="0"/>
            </a:p>
          </p:txBody>
        </p:sp>
        <p:sp>
          <p:nvSpPr>
            <p:cNvPr id="9" name="TextBox 8"/>
            <p:cNvSpPr txBox="1"/>
            <p:nvPr/>
          </p:nvSpPr>
          <p:spPr>
            <a:xfrm rot="16200000">
              <a:off x="6485139" y="3429421"/>
              <a:ext cx="863935" cy="220573"/>
            </a:xfrm>
            <a:prstGeom prst="rect">
              <a:avLst/>
            </a:prstGeom>
            <a:solidFill>
              <a:schemeClr val="bg1"/>
            </a:solidFill>
          </p:spPr>
          <p:txBody>
            <a:bodyPr wrap="square" rtlCol="0">
              <a:spAutoFit/>
            </a:bodyPr>
            <a:lstStyle/>
            <a:p>
              <a:pPr>
                <a:lnSpc>
                  <a:spcPts val="1000"/>
                </a:lnSpc>
                <a:spcBef>
                  <a:spcPts val="600"/>
                </a:spcBef>
              </a:pPr>
              <a:r>
                <a:rPr lang="en-US" sz="1600" b="1" i="1" dirty="0" smtClean="0"/>
                <a:t>F </a:t>
              </a:r>
              <a:r>
                <a:rPr lang="en-US" sz="1400" b="1" dirty="0" smtClean="0"/>
                <a:t>factors</a:t>
              </a:r>
              <a:endParaRPr lang="en-US" sz="1600" b="1" i="1" dirty="0" smtClean="0"/>
            </a:p>
          </p:txBody>
        </p:sp>
      </p:grpSp>
      <p:sp>
        <p:nvSpPr>
          <p:cNvPr id="16" name="Slide Number Placeholder 15"/>
          <p:cNvSpPr>
            <a:spLocks noGrp="1"/>
          </p:cNvSpPr>
          <p:nvPr>
            <p:ph type="sldNum" sz="quarter" idx="12"/>
          </p:nvPr>
        </p:nvSpPr>
        <p:spPr/>
        <p:txBody>
          <a:bodyPr/>
          <a:lstStyle/>
          <a:p>
            <a:fld id="{EF74C4E0-06F2-449B-AC76-67ACDC6D5424}" type="slidenum">
              <a:rPr lang="el-GR" smtClean="0">
                <a:solidFill>
                  <a:prstClr val="black"/>
                </a:solidFill>
              </a:rPr>
              <a:pPr/>
              <a:t>12</a:t>
            </a:fld>
            <a:endParaRPr lang="el-GR" dirty="0">
              <a:solidFill>
                <a:prstClr val="black"/>
              </a:solidFill>
            </a:endParaRPr>
          </a:p>
        </p:txBody>
      </p:sp>
    </p:spTree>
    <p:extLst>
      <p:ext uri="{BB962C8B-B14F-4D97-AF65-F5344CB8AC3E}">
        <p14:creationId xmlns:p14="http://schemas.microsoft.com/office/powerpoint/2010/main" val="88943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787195"/>
            <a:ext cx="9144000" cy="2984831"/>
          </a:xfrm>
        </p:spPr>
        <p:txBody>
          <a:bodyPr>
            <a:noAutofit/>
          </a:bodyPr>
          <a:lstStyle/>
          <a:p>
            <a:pPr marL="0" indent="0">
              <a:buNone/>
            </a:pPr>
            <a:endParaRPr lang="el-GR"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b="1" dirty="0" smtClean="0">
                <a:latin typeface="Verdana" panose="020B0604030504040204" pitchFamily="34" charset="0"/>
                <a:ea typeface="Verdana" panose="020B0604030504040204" pitchFamily="34" charset="0"/>
                <a:cs typeface="Verdana" panose="020B0604030504040204" pitchFamily="34" charset="0"/>
              </a:rPr>
              <a:t>Factorize </a:t>
            </a:r>
            <a:r>
              <a:rPr lang="en-US" sz="2400" b="1" dirty="0">
                <a:latin typeface="Verdana" panose="020B0604030504040204" pitchFamily="34" charset="0"/>
                <a:ea typeface="Verdana" panose="020B0604030504040204" pitchFamily="34" charset="0"/>
                <a:cs typeface="Verdana" panose="020B0604030504040204" pitchFamily="34" charset="0"/>
              </a:rPr>
              <a:t>a </a:t>
            </a:r>
            <a:r>
              <a:rPr lang="en-US" sz="2400" b="1" dirty="0" smtClean="0">
                <a:latin typeface="Verdana" panose="020B0604030504040204" pitchFamily="34" charset="0"/>
                <a:ea typeface="Verdana" panose="020B0604030504040204" pitchFamily="34" charset="0"/>
                <a:cs typeface="Verdana" panose="020B0604030504040204" pitchFamily="34" charset="0"/>
              </a:rPr>
              <a:t>matrix: </a:t>
            </a:r>
            <a:r>
              <a:rPr lang="en-US" sz="2400" dirty="0" smtClean="0">
                <a:latin typeface="Verdana" panose="020B0604030504040204" pitchFamily="34" charset="0"/>
                <a:ea typeface="Verdana" panose="020B0604030504040204" pitchFamily="34" charset="0"/>
                <a:cs typeface="Verdana" panose="020B0604030504040204" pitchFamily="34" charset="0"/>
              </a:rPr>
              <a:t>to </a:t>
            </a:r>
            <a:r>
              <a:rPr lang="en-US" sz="2400" dirty="0">
                <a:latin typeface="Verdana" panose="020B0604030504040204" pitchFamily="34" charset="0"/>
                <a:ea typeface="Verdana" panose="020B0604030504040204" pitchFamily="34" charset="0"/>
                <a:cs typeface="Verdana" panose="020B0604030504040204" pitchFamily="34" charset="0"/>
              </a:rPr>
              <a:t>find out two (or more) matrices such that when you multiply them you will get back the original </a:t>
            </a:r>
            <a:r>
              <a:rPr lang="en-US" sz="2400" dirty="0" smtClean="0">
                <a:latin typeface="Verdana" panose="020B0604030504040204" pitchFamily="34" charset="0"/>
                <a:ea typeface="Verdana" panose="020B0604030504040204" pitchFamily="34" charset="0"/>
                <a:cs typeface="Verdana" panose="020B0604030504040204" pitchFamily="34" charset="0"/>
              </a:rPr>
              <a:t>matrix</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b="1" dirty="0" smtClean="0">
                <a:latin typeface="Verdana" panose="020B0604030504040204" pitchFamily="34" charset="0"/>
                <a:ea typeface="Verdana" panose="020B0604030504040204" pitchFamily="34" charset="0"/>
                <a:cs typeface="Verdana" panose="020B0604030504040204" pitchFamily="34" charset="0"/>
              </a:rPr>
              <a:t>Application perspective</a:t>
            </a:r>
            <a:r>
              <a:rPr lang="en-US" sz="2400" dirty="0" smtClean="0">
                <a:latin typeface="Verdana" panose="020B0604030504040204" pitchFamily="34" charset="0"/>
                <a:ea typeface="Verdana" panose="020B0604030504040204" pitchFamily="34" charset="0"/>
                <a:cs typeface="Verdana" panose="020B0604030504040204" pitchFamily="34" charset="0"/>
              </a:rPr>
              <a:t>: can </a:t>
            </a:r>
            <a:r>
              <a:rPr lang="en-US" sz="2400" dirty="0">
                <a:latin typeface="Verdana" panose="020B0604030504040204" pitchFamily="34" charset="0"/>
                <a:ea typeface="Verdana" panose="020B0604030504040204" pitchFamily="34" charset="0"/>
                <a:cs typeface="Verdana" panose="020B0604030504040204" pitchFamily="34" charset="0"/>
              </a:rPr>
              <a:t>be used to discover latent features underlying the interactions between two different kinds of entities</a:t>
            </a:r>
            <a:endParaRPr lang="el-G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47B15160-EDE8-4310-8486-6C75C1592384}" type="slidenum">
              <a:rPr lang="el-GR" smtClean="0"/>
              <a:pPr/>
              <a:t>13</a:t>
            </a:fld>
            <a:endParaRPr lang="el-GR"/>
          </a:p>
        </p:txBody>
      </p:sp>
      <p:sp>
        <p:nvSpPr>
          <p:cNvPr id="8" name="Content Placeholder 2"/>
          <p:cNvSpPr txBox="1">
            <a:spLocks noGrp="1" noChangeAspect="1"/>
          </p:cNvSpPr>
          <p:nvPr>
            <p:ph type="title"/>
          </p:nvPr>
        </p:nvSpPr>
        <p:spPr>
          <a:xfrm>
            <a:off x="1426029" y="607347"/>
            <a:ext cx="5297595" cy="480131"/>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8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8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122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7B15160-EDE8-4310-8486-6C75C1592384}" type="slidenum">
              <a:rPr lang="el-GR" smtClean="0"/>
              <a:pPr/>
              <a:t>14</a:t>
            </a:fld>
            <a:endParaRPr lang="el-GR"/>
          </a:p>
        </p:txBody>
      </p:sp>
      <p:sp>
        <p:nvSpPr>
          <p:cNvPr id="5" name="Rectangle 35"/>
          <p:cNvSpPr/>
          <p:nvPr/>
        </p:nvSpPr>
        <p:spPr>
          <a:xfrm rot="5400000">
            <a:off x="906809" y="2640820"/>
            <a:ext cx="1733495" cy="12961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a:endParaRPr>
          </a:p>
        </p:txBody>
      </p:sp>
      <p:sp>
        <p:nvSpPr>
          <p:cNvPr id="6" name="TextBox 5"/>
          <p:cNvSpPr txBox="1"/>
          <p:nvPr/>
        </p:nvSpPr>
        <p:spPr>
          <a:xfrm rot="16200000">
            <a:off x="394744" y="3114365"/>
            <a:ext cx="792088" cy="338554"/>
          </a:xfrm>
          <a:prstGeom prst="rect">
            <a:avLst/>
          </a:prstGeom>
          <a:noFill/>
        </p:spPr>
        <p:txBody>
          <a:bodyPr wrap="square" rtlCol="0">
            <a:spAutoFit/>
          </a:bodyPr>
          <a:lstStyle/>
          <a:p>
            <a:pPr algn="ctr"/>
            <a:r>
              <a:rPr lang="en-US" sz="1600" b="1" dirty="0">
                <a:solidFill>
                  <a:prstClr val="black"/>
                </a:solidFill>
                <a:latin typeface="Calibri"/>
              </a:rPr>
              <a:t>Users</a:t>
            </a:r>
            <a:endParaRPr lang="el-GR" sz="1600" b="1" dirty="0">
              <a:solidFill>
                <a:prstClr val="black"/>
              </a:solidFill>
              <a:latin typeface="Calibri"/>
            </a:endParaRPr>
          </a:p>
        </p:txBody>
      </p:sp>
      <p:sp>
        <p:nvSpPr>
          <p:cNvPr id="7" name="TextBox 6"/>
          <p:cNvSpPr txBox="1"/>
          <p:nvPr/>
        </p:nvSpPr>
        <p:spPr>
          <a:xfrm>
            <a:off x="1247476" y="2095633"/>
            <a:ext cx="1354210" cy="338554"/>
          </a:xfrm>
          <a:prstGeom prst="rect">
            <a:avLst/>
          </a:prstGeom>
          <a:noFill/>
        </p:spPr>
        <p:txBody>
          <a:bodyPr wrap="square" rtlCol="0">
            <a:spAutoFit/>
          </a:bodyPr>
          <a:lstStyle/>
          <a:p>
            <a:pPr algn="ctr"/>
            <a:r>
              <a:rPr lang="en-US" sz="1600" b="1" dirty="0">
                <a:solidFill>
                  <a:prstClr val="black"/>
                </a:solidFill>
                <a:latin typeface="Calibri"/>
              </a:rPr>
              <a:t>Movies</a:t>
            </a:r>
            <a:endParaRPr lang="el-GR" sz="1600" b="1" dirty="0">
              <a:solidFill>
                <a:prstClr val="black"/>
              </a:solidFill>
              <a:latin typeface="Calibri"/>
            </a:endParaRPr>
          </a:p>
        </p:txBody>
      </p:sp>
      <p:sp>
        <p:nvSpPr>
          <p:cNvPr id="8" name="TextBox 7"/>
          <p:cNvSpPr txBox="1"/>
          <p:nvPr/>
        </p:nvSpPr>
        <p:spPr>
          <a:xfrm>
            <a:off x="1425943" y="2868144"/>
            <a:ext cx="324036" cy="830997"/>
          </a:xfrm>
          <a:prstGeom prst="rect">
            <a:avLst/>
          </a:prstGeom>
          <a:noFill/>
        </p:spPr>
        <p:txBody>
          <a:bodyPr wrap="square" rtlCol="0">
            <a:spAutoFit/>
          </a:bodyPr>
          <a:lstStyle/>
          <a:p>
            <a:pPr algn="ctr"/>
            <a:r>
              <a:rPr lang="en-US" sz="4800" i="1" dirty="0">
                <a:solidFill>
                  <a:prstClr val="black"/>
                </a:solidFill>
                <a:latin typeface="Calibri"/>
              </a:rPr>
              <a:t>R</a:t>
            </a:r>
            <a:endParaRPr lang="el-GR" sz="4800" i="1" dirty="0">
              <a:solidFill>
                <a:prstClr val="black"/>
              </a:solidFill>
              <a:latin typeface="Calibri"/>
            </a:endParaRPr>
          </a:p>
        </p:txBody>
      </p:sp>
      <p:sp>
        <p:nvSpPr>
          <p:cNvPr id="9" name="Θέση περιεχομένου 8"/>
          <p:cNvSpPr>
            <a:spLocks noGrp="1"/>
          </p:cNvSpPr>
          <p:nvPr>
            <p:ph idx="1"/>
          </p:nvPr>
        </p:nvSpPr>
        <p:spPr>
          <a:xfrm>
            <a:off x="-1" y="4523955"/>
            <a:ext cx="9122453" cy="646331"/>
          </a:xfrm>
          <a:prstGeom prst="rect">
            <a:avLst/>
          </a:prstGeom>
        </p:spPr>
        <p:txBody>
          <a:bodyPr wrap="square">
            <a:spAutoFit/>
          </a:bodyPr>
          <a:lstStyle/>
          <a:p>
            <a:pPr marL="0" indent="0">
              <a:buNone/>
            </a:pPr>
            <a:r>
              <a:rPr lang="en-US" sz="2000" b="1" dirty="0" smtClean="0">
                <a:latin typeface="Verdana" panose="020B0604030504040204" pitchFamily="34" charset="0"/>
                <a:ea typeface="Verdana" panose="020B0604030504040204" pitchFamily="34" charset="0"/>
                <a:cs typeface="Verdana" panose="020B0604030504040204" pitchFamily="34" charset="0"/>
              </a:rPr>
              <a:t>R</a:t>
            </a:r>
            <a:r>
              <a:rPr lang="en-US" sz="2000" i="1" dirty="0" smtClean="0">
                <a:latin typeface="Verdana" panose="020B0604030504040204" pitchFamily="34" charset="0"/>
                <a:ea typeface="Verdana" panose="020B0604030504040204" pitchFamily="34" charset="0"/>
                <a:cs typeface="Verdana" panose="020B0604030504040204" pitchFamily="34" charset="0"/>
              </a:rPr>
              <a:t>: Matrix of </a:t>
            </a:r>
            <a:r>
              <a:rPr lang="en-US" sz="2000" i="1" dirty="0">
                <a:latin typeface="Verdana" panose="020B0604030504040204" pitchFamily="34" charset="0"/>
                <a:ea typeface="Verdana" panose="020B0604030504040204" pitchFamily="34" charset="0"/>
                <a:cs typeface="Verdana" panose="020B0604030504040204" pitchFamily="34" charset="0"/>
              </a:rPr>
              <a:t>size |U| x</a:t>
            </a:r>
            <a:r>
              <a:rPr lang="en-US" sz="2000" i="1" dirty="0" smtClean="0">
                <a:latin typeface="Verdana" panose="020B0604030504040204" pitchFamily="34" charset="0"/>
                <a:ea typeface="Verdana" panose="020B0604030504040204" pitchFamily="34" charset="0"/>
                <a:cs typeface="Verdana" panose="020B0604030504040204" pitchFamily="34" charset="0"/>
              </a:rPr>
              <a:t> </a:t>
            </a:r>
            <a:r>
              <a:rPr lang="en-US" sz="2000" i="1" dirty="0">
                <a:latin typeface="Verdana" panose="020B0604030504040204" pitchFamily="34" charset="0"/>
                <a:ea typeface="Verdana" panose="020B0604030504040204" pitchFamily="34" charset="0"/>
                <a:cs typeface="Verdana" panose="020B0604030504040204" pitchFamily="34" charset="0"/>
              </a:rPr>
              <a:t>|D| </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i="1" dirty="0" smtClean="0">
                <a:latin typeface="Verdana" panose="020B0604030504040204" pitchFamily="34" charset="0"/>
                <a:ea typeface="Verdana" panose="020B0604030504040204" pitchFamily="34" charset="0"/>
                <a:cs typeface="Verdana" panose="020B0604030504040204" pitchFamily="34" charset="0"/>
              </a:rPr>
              <a:t>that </a:t>
            </a:r>
            <a:r>
              <a:rPr lang="en-US" sz="2000" i="1" dirty="0">
                <a:latin typeface="Verdana" panose="020B0604030504040204" pitchFamily="34" charset="0"/>
                <a:ea typeface="Verdana" panose="020B0604030504040204" pitchFamily="34" charset="0"/>
                <a:cs typeface="Verdana" panose="020B0604030504040204" pitchFamily="34" charset="0"/>
              </a:rPr>
              <a:t>contains all the ratings </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i="1" dirty="0" smtClean="0">
                <a:latin typeface="Verdana" panose="020B0604030504040204" pitchFamily="34" charset="0"/>
                <a:ea typeface="Verdana" panose="020B0604030504040204" pitchFamily="34" charset="0"/>
                <a:cs typeface="Verdana" panose="020B0604030504040204" pitchFamily="34" charset="0"/>
              </a:rPr>
              <a:t>that </a:t>
            </a:r>
            <a:r>
              <a:rPr lang="en-US" sz="2000" i="1" dirty="0">
                <a:latin typeface="Verdana" panose="020B0604030504040204" pitchFamily="34" charset="0"/>
                <a:ea typeface="Verdana" panose="020B0604030504040204" pitchFamily="34" charset="0"/>
                <a:cs typeface="Verdana" panose="020B0604030504040204" pitchFamily="34" charset="0"/>
              </a:rPr>
              <a:t>the users have assigned </a:t>
            </a:r>
            <a:r>
              <a:rPr lang="en-US" sz="2000" i="1" dirty="0" smtClean="0">
                <a:latin typeface="Verdana" panose="020B0604030504040204" pitchFamily="34" charset="0"/>
                <a:ea typeface="Verdana" panose="020B0604030504040204" pitchFamily="34" charset="0"/>
                <a:cs typeface="Verdana" panose="020B0604030504040204" pitchFamily="34" charset="0"/>
              </a:rPr>
              <a:t>to </a:t>
            </a:r>
            <a:r>
              <a:rPr lang="en-US" sz="2000" i="1" dirty="0">
                <a:latin typeface="Verdana" panose="020B0604030504040204" pitchFamily="34" charset="0"/>
                <a:ea typeface="Verdana" panose="020B0604030504040204" pitchFamily="34" charset="0"/>
                <a:cs typeface="Verdana" panose="020B0604030504040204" pitchFamily="34" charset="0"/>
              </a:rPr>
              <a:t>the items</a:t>
            </a:r>
            <a:endParaRPr lang="el-GR" sz="2000" i="1" dirty="0">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2"/>
          <p:cNvSpPr txBox="1">
            <a:spLocks/>
          </p:cNvSpPr>
          <p:nvPr/>
        </p:nvSpPr>
        <p:spPr>
          <a:xfrm>
            <a:off x="1223628" y="404664"/>
            <a:ext cx="6777372"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Font typeface="Arial" pitchFamily="34" charset="0"/>
              <a:buNone/>
              <a:defRPr/>
            </a:pPr>
            <a:endParaRPr lang="en-US" sz="2800" b="1" kern="0" smtClean="0">
              <a:solidFill>
                <a:srgbClr val="E7E6E6">
                  <a:lumMod val="10000"/>
                </a:srgbClr>
              </a:solidFill>
            </a:endParaRPr>
          </a:p>
          <a:p>
            <a:pPr marL="0" indent="0">
              <a:spcBef>
                <a:spcPts val="1200"/>
              </a:spcBef>
              <a:buFont typeface="Arial" pitchFamily="34" charset="0"/>
              <a:buNone/>
            </a:pPr>
            <a:endParaRPr lang="en-US" sz="2400" kern="0" smtClean="0">
              <a:solidFill>
                <a:srgbClr val="E7E6E6">
                  <a:lumMod val="10000"/>
                </a:srgbClr>
              </a:solidFill>
            </a:endParaRPr>
          </a:p>
          <a:p>
            <a:pPr>
              <a:spcBef>
                <a:spcPts val="1200"/>
              </a:spcBef>
            </a:pPr>
            <a:endParaRPr lang="en-US" sz="2400" kern="0" smtClean="0">
              <a:solidFill>
                <a:srgbClr val="E7E6E6">
                  <a:lumMod val="10000"/>
                </a:srgbClr>
              </a:solidFill>
            </a:endParaRPr>
          </a:p>
          <a:p>
            <a:pPr marL="0" indent="0">
              <a:spcBef>
                <a:spcPts val="0"/>
              </a:spcBef>
              <a:buFont typeface="Arial" pitchFamily="34" charset="0"/>
              <a:buNone/>
            </a:pPr>
            <a:endParaRPr lang="en-US" sz="2000" kern="0" dirty="0"/>
          </a:p>
        </p:txBody>
      </p:sp>
      <p:sp>
        <p:nvSpPr>
          <p:cNvPr id="11" name="Rectangle 1"/>
          <p:cNvSpPr/>
          <p:nvPr/>
        </p:nvSpPr>
        <p:spPr>
          <a:xfrm>
            <a:off x="4301841" y="2458460"/>
            <a:ext cx="540060" cy="17281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a:endParaRPr>
          </a:p>
        </p:txBody>
      </p:sp>
      <p:sp>
        <p:nvSpPr>
          <p:cNvPr id="12" name="TextBox 11"/>
          <p:cNvSpPr txBox="1"/>
          <p:nvPr/>
        </p:nvSpPr>
        <p:spPr>
          <a:xfrm>
            <a:off x="4409853" y="2907059"/>
            <a:ext cx="324036" cy="830997"/>
          </a:xfrm>
          <a:prstGeom prst="rect">
            <a:avLst/>
          </a:prstGeom>
          <a:noFill/>
        </p:spPr>
        <p:txBody>
          <a:bodyPr wrap="square" rtlCol="0">
            <a:spAutoFit/>
          </a:bodyPr>
          <a:lstStyle/>
          <a:p>
            <a:pPr algn="ctr"/>
            <a:r>
              <a:rPr lang="el-GR" sz="4800" i="1" dirty="0" smtClean="0">
                <a:solidFill>
                  <a:prstClr val="black"/>
                </a:solidFill>
                <a:latin typeface="Calibri"/>
              </a:rPr>
              <a:t>?</a:t>
            </a:r>
            <a:endParaRPr lang="el-GR" sz="4800" i="1" dirty="0">
              <a:solidFill>
                <a:prstClr val="black"/>
              </a:solidFill>
              <a:latin typeface="Calibri"/>
            </a:endParaRPr>
          </a:p>
        </p:txBody>
      </p:sp>
      <p:sp>
        <p:nvSpPr>
          <p:cNvPr id="13" name="TextBox 12"/>
          <p:cNvSpPr txBox="1"/>
          <p:nvPr/>
        </p:nvSpPr>
        <p:spPr>
          <a:xfrm>
            <a:off x="4417862" y="2024199"/>
            <a:ext cx="410690" cy="461665"/>
          </a:xfrm>
          <a:prstGeom prst="rect">
            <a:avLst/>
          </a:prstGeom>
          <a:noFill/>
        </p:spPr>
        <p:txBody>
          <a:bodyPr wrap="none"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P</a:t>
            </a:r>
            <a:endParaRPr lang="el-G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22"/>
          <p:cNvSpPr/>
          <p:nvPr/>
        </p:nvSpPr>
        <p:spPr>
          <a:xfrm rot="5400000">
            <a:off x="7195203" y="2443652"/>
            <a:ext cx="720080" cy="12961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a:endParaRPr>
          </a:p>
        </p:txBody>
      </p:sp>
      <p:sp>
        <p:nvSpPr>
          <p:cNvPr id="15" name="TextBox 14"/>
          <p:cNvSpPr txBox="1"/>
          <p:nvPr/>
        </p:nvSpPr>
        <p:spPr>
          <a:xfrm>
            <a:off x="7393225" y="2676227"/>
            <a:ext cx="324036" cy="830997"/>
          </a:xfrm>
          <a:prstGeom prst="rect">
            <a:avLst/>
          </a:prstGeom>
          <a:noFill/>
        </p:spPr>
        <p:txBody>
          <a:bodyPr wrap="square" rtlCol="0">
            <a:spAutoFit/>
          </a:bodyPr>
          <a:lstStyle/>
          <a:p>
            <a:pPr algn="ctr"/>
            <a:r>
              <a:rPr lang="el-GR" sz="4800" i="1" dirty="0" smtClean="0">
                <a:solidFill>
                  <a:prstClr val="black"/>
                </a:solidFill>
                <a:latin typeface="Calibri"/>
              </a:rPr>
              <a:t>?</a:t>
            </a:r>
            <a:endParaRPr lang="el-GR" sz="4800" i="1" dirty="0">
              <a:solidFill>
                <a:prstClr val="black"/>
              </a:solidFill>
              <a:latin typeface="Calibri"/>
            </a:endParaRPr>
          </a:p>
        </p:txBody>
      </p:sp>
      <p:sp>
        <p:nvSpPr>
          <p:cNvPr id="16" name="TextBox 15"/>
          <p:cNvSpPr txBox="1"/>
          <p:nvPr/>
        </p:nvSpPr>
        <p:spPr>
          <a:xfrm>
            <a:off x="8354930" y="2860892"/>
            <a:ext cx="445956" cy="461665"/>
          </a:xfrm>
          <a:prstGeom prst="rect">
            <a:avLst/>
          </a:prstGeom>
          <a:noFill/>
        </p:spPr>
        <p:txBody>
          <a:bodyPr wrap="non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Q</a:t>
            </a:r>
            <a:endParaRPr lang="el-G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Ορθογώνιο 20"/>
          <p:cNvSpPr/>
          <p:nvPr/>
        </p:nvSpPr>
        <p:spPr>
          <a:xfrm>
            <a:off x="3584855" y="1627810"/>
            <a:ext cx="2770310" cy="400110"/>
          </a:xfrm>
          <a:prstGeom prst="rect">
            <a:avLst/>
          </a:prstGeom>
        </p:spPr>
        <p:txBody>
          <a:bodyPr wrap="none">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P</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i="1" dirty="0" smtClean="0">
                <a:latin typeface="Verdana" panose="020B0604030504040204" pitchFamily="34" charset="0"/>
                <a:ea typeface="Verdana" panose="020B0604030504040204" pitchFamily="34" charset="0"/>
                <a:cs typeface="Verdana" panose="020B0604030504040204" pitchFamily="34" charset="0"/>
              </a:rPr>
              <a:t>a |U</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i="1" dirty="0" smtClean="0">
                <a:latin typeface="Verdana" panose="020B0604030504040204" pitchFamily="34" charset="0"/>
                <a:ea typeface="Verdana" panose="020B0604030504040204" pitchFamily="34" charset="0"/>
                <a:cs typeface="Verdana" panose="020B0604030504040204" pitchFamily="34" charset="0"/>
              </a:rPr>
              <a:t>x K matrix </a:t>
            </a:r>
            <a:endParaRPr lang="el-GR" sz="2000" i="1" dirty="0">
              <a:latin typeface="Verdana" panose="020B0604030504040204" pitchFamily="34" charset="0"/>
              <a:ea typeface="Verdana" panose="020B0604030504040204" pitchFamily="34" charset="0"/>
              <a:cs typeface="Verdana" panose="020B0604030504040204" pitchFamily="34" charset="0"/>
            </a:endParaRPr>
          </a:p>
        </p:txBody>
      </p:sp>
      <p:sp>
        <p:nvSpPr>
          <p:cNvPr id="22" name="Ορθογώνιο 21"/>
          <p:cNvSpPr/>
          <p:nvPr/>
        </p:nvSpPr>
        <p:spPr>
          <a:xfrm>
            <a:off x="6312068" y="2139661"/>
            <a:ext cx="2810385" cy="400110"/>
          </a:xfrm>
          <a:prstGeom prst="rect">
            <a:avLst/>
          </a:prstGeom>
        </p:spPr>
        <p:txBody>
          <a:bodyPr wrap="none">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Q</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i="1" dirty="0" smtClean="0">
                <a:latin typeface="Verdana" panose="020B0604030504040204" pitchFamily="34" charset="0"/>
                <a:ea typeface="Verdana" panose="020B0604030504040204" pitchFamily="34" charset="0"/>
                <a:cs typeface="Verdana" panose="020B0604030504040204" pitchFamily="34" charset="0"/>
              </a:rPr>
              <a:t>a </a:t>
            </a:r>
            <a:r>
              <a:rPr lang="en-US" sz="2000" i="1" dirty="0">
                <a:latin typeface="Verdana" panose="020B0604030504040204" pitchFamily="34" charset="0"/>
                <a:ea typeface="Verdana" panose="020B0604030504040204" pitchFamily="34" charset="0"/>
                <a:cs typeface="Verdana" panose="020B0604030504040204" pitchFamily="34" charset="0"/>
              </a:rPr>
              <a:t>|D| </a:t>
            </a:r>
            <a:r>
              <a:rPr lang="en-US" sz="2000" i="1" dirty="0" smtClean="0">
                <a:latin typeface="Verdana" panose="020B0604030504040204" pitchFamily="34" charset="0"/>
                <a:ea typeface="Verdana" panose="020B0604030504040204" pitchFamily="34" charset="0"/>
                <a:cs typeface="Verdana" panose="020B0604030504040204" pitchFamily="34" charset="0"/>
              </a:rPr>
              <a:t>x K matrix </a:t>
            </a:r>
            <a:endParaRPr lang="el-GR" sz="2000" i="1" dirty="0">
              <a:latin typeface="Verdana" panose="020B0604030504040204" pitchFamily="34" charset="0"/>
              <a:ea typeface="Verdana" panose="020B0604030504040204" pitchFamily="34" charset="0"/>
              <a:cs typeface="Verdana" panose="020B0604030504040204" pitchFamily="34" charset="0"/>
            </a:endParaRPr>
          </a:p>
        </p:txBody>
      </p:sp>
      <p:sp>
        <p:nvSpPr>
          <p:cNvPr id="24" name="Content Placeholder 2"/>
          <p:cNvSpPr txBox="1">
            <a:spLocks noGrp="1" noChangeAspect="1"/>
          </p:cNvSpPr>
          <p:nvPr>
            <p:ph type="title"/>
          </p:nvPr>
        </p:nvSpPr>
        <p:spPr>
          <a:xfrm>
            <a:off x="914400" y="607347"/>
            <a:ext cx="5808261" cy="480131"/>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8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8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364233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23628" y="404664"/>
            <a:ext cx="6777372" cy="6048672"/>
          </a:xfrm>
          <a:prstGeom prst="rect">
            <a:avLst/>
          </a:prstGeom>
        </p:spPr>
        <p:txBody>
          <a:bodyPr>
            <a:normAutofit/>
          </a:bodyPr>
          <a:lstStyle/>
          <a:p>
            <a:pPr marL="0" indent="0">
              <a:spcBef>
                <a:spcPts val="1200"/>
              </a:spcBef>
              <a:buNone/>
              <a:defRPr/>
            </a:pPr>
            <a:endParaRPr lang="en-US" sz="2800" b="1" kern="0" dirty="0">
              <a:solidFill>
                <a:srgbClr val="E7E6E6">
                  <a:lumMod val="10000"/>
                </a:srgbClr>
              </a:solidFill>
            </a:endParaRPr>
          </a:p>
          <a:p>
            <a:pPr marL="0" indent="0">
              <a:spcBef>
                <a:spcPts val="1200"/>
              </a:spcBef>
              <a:buNone/>
            </a:pPr>
            <a:endParaRPr lang="en-US" sz="2400" kern="0" dirty="0">
              <a:solidFill>
                <a:srgbClr val="E7E6E6">
                  <a:lumMod val="10000"/>
                </a:srgbClr>
              </a:solidFill>
            </a:endParaRPr>
          </a:p>
          <a:p>
            <a:pPr>
              <a:spcBef>
                <a:spcPts val="1200"/>
              </a:spcBef>
            </a:pPr>
            <a:endParaRPr lang="en-US" sz="2400" kern="0" dirty="0">
              <a:solidFill>
                <a:srgbClr val="E7E6E6">
                  <a:lumMod val="10000"/>
                </a:srgbClr>
              </a:solidFill>
            </a:endParaRPr>
          </a:p>
          <a:p>
            <a:pPr marL="0" indent="0">
              <a:spcBef>
                <a:spcPts val="0"/>
              </a:spcBef>
              <a:buNone/>
            </a:pPr>
            <a:endParaRPr lang="en-US" sz="2000" kern="0" dirty="0"/>
          </a:p>
        </p:txBody>
      </p:sp>
      <p:sp>
        <p:nvSpPr>
          <p:cNvPr id="26" name="Slide Number Placeholder 25"/>
          <p:cNvSpPr>
            <a:spLocks noGrp="1"/>
          </p:cNvSpPr>
          <p:nvPr>
            <p:ph type="sldNum" sz="quarter" idx="12"/>
          </p:nvPr>
        </p:nvSpPr>
        <p:spPr/>
        <p:txBody>
          <a:bodyPr/>
          <a:lstStyle/>
          <a:p>
            <a:fld id="{47B15160-EDE8-4310-8486-6C75C1592384}" type="slidenum">
              <a:rPr lang="el-GR">
                <a:solidFill>
                  <a:prstClr val="black">
                    <a:tint val="75000"/>
                  </a:prstClr>
                </a:solidFill>
                <a:latin typeface="Calibri"/>
              </a:rPr>
              <a:pPr/>
              <a:t>15</a:t>
            </a:fld>
            <a:endParaRPr lang="el-GR" dirty="0">
              <a:solidFill>
                <a:prstClr val="black">
                  <a:tint val="75000"/>
                </a:prstClr>
              </a:solidFill>
              <a:latin typeface="Calibri"/>
            </a:endParaRPr>
          </a:p>
        </p:txBody>
      </p:sp>
      <p:sp>
        <p:nvSpPr>
          <p:cNvPr id="2" name="Rectangle 1"/>
          <p:cNvSpPr/>
          <p:nvPr/>
        </p:nvSpPr>
        <p:spPr>
          <a:xfrm>
            <a:off x="4453225" y="2469827"/>
            <a:ext cx="540060" cy="17281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a:endParaRPr>
          </a:p>
        </p:txBody>
      </p:sp>
      <p:sp>
        <p:nvSpPr>
          <p:cNvPr id="9" name="TextBox 8"/>
          <p:cNvSpPr txBox="1"/>
          <p:nvPr/>
        </p:nvSpPr>
        <p:spPr>
          <a:xfrm>
            <a:off x="4561237" y="2918426"/>
            <a:ext cx="324036" cy="830997"/>
          </a:xfrm>
          <a:prstGeom prst="rect">
            <a:avLst/>
          </a:prstGeom>
          <a:noFill/>
        </p:spPr>
        <p:txBody>
          <a:bodyPr wrap="square" rtlCol="0">
            <a:spAutoFit/>
          </a:bodyPr>
          <a:lstStyle/>
          <a:p>
            <a:pPr algn="ctr"/>
            <a:r>
              <a:rPr lang="el-GR" sz="4800" i="1" dirty="0" smtClean="0">
                <a:solidFill>
                  <a:prstClr val="black"/>
                </a:solidFill>
                <a:latin typeface="Calibri"/>
              </a:rPr>
              <a:t>?</a:t>
            </a:r>
            <a:endParaRPr lang="el-GR" sz="4800" i="1" dirty="0">
              <a:solidFill>
                <a:prstClr val="black"/>
              </a:solidFill>
              <a:latin typeface="Calibri"/>
            </a:endParaRPr>
          </a:p>
        </p:txBody>
      </p:sp>
      <p:sp>
        <p:nvSpPr>
          <p:cNvPr id="23" name="Rectangle 22"/>
          <p:cNvSpPr/>
          <p:nvPr/>
        </p:nvSpPr>
        <p:spPr>
          <a:xfrm rot="5400000">
            <a:off x="6183223" y="2668065"/>
            <a:ext cx="720080" cy="12961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a:endParaRPr>
          </a:p>
        </p:txBody>
      </p:sp>
      <p:sp>
        <p:nvSpPr>
          <p:cNvPr id="27" name="TextBox 26"/>
          <p:cNvSpPr txBox="1"/>
          <p:nvPr/>
        </p:nvSpPr>
        <p:spPr>
          <a:xfrm>
            <a:off x="6381245" y="2900640"/>
            <a:ext cx="324036" cy="830997"/>
          </a:xfrm>
          <a:prstGeom prst="rect">
            <a:avLst/>
          </a:prstGeom>
          <a:noFill/>
        </p:spPr>
        <p:txBody>
          <a:bodyPr wrap="square" rtlCol="0">
            <a:spAutoFit/>
          </a:bodyPr>
          <a:lstStyle/>
          <a:p>
            <a:pPr algn="ctr"/>
            <a:r>
              <a:rPr lang="el-GR" sz="4800" i="1" dirty="0" smtClean="0">
                <a:solidFill>
                  <a:prstClr val="black"/>
                </a:solidFill>
                <a:latin typeface="Calibri"/>
              </a:rPr>
              <a:t>?</a:t>
            </a:r>
            <a:endParaRPr lang="el-GR" sz="4800" i="1" dirty="0">
              <a:solidFill>
                <a:prstClr val="black"/>
              </a:solidFill>
              <a:latin typeface="Calibri"/>
            </a:endParaRPr>
          </a:p>
        </p:txBody>
      </p:sp>
      <p:sp>
        <p:nvSpPr>
          <p:cNvPr id="16" name="TextBox 15"/>
          <p:cNvSpPr txBox="1"/>
          <p:nvPr/>
        </p:nvSpPr>
        <p:spPr>
          <a:xfrm>
            <a:off x="5292562" y="2992744"/>
            <a:ext cx="280736" cy="584775"/>
          </a:xfrm>
          <a:prstGeom prst="rect">
            <a:avLst/>
          </a:prstGeom>
          <a:noFill/>
        </p:spPr>
        <p:txBody>
          <a:bodyPr wrap="square" rtlCol="0">
            <a:spAutoFit/>
          </a:bodyPr>
          <a:lstStyle/>
          <a:p>
            <a:r>
              <a:rPr lang="en-US" sz="3200" dirty="0">
                <a:solidFill>
                  <a:prstClr val="black"/>
                </a:solidFill>
                <a:latin typeface="Calibri"/>
              </a:rPr>
              <a:t>x</a:t>
            </a:r>
            <a:endParaRPr lang="el-GR" sz="3200" dirty="0">
              <a:solidFill>
                <a:prstClr val="black"/>
              </a:solidFill>
              <a:latin typeface="Calibri"/>
            </a:endParaRPr>
          </a:p>
        </p:txBody>
      </p:sp>
      <p:sp>
        <p:nvSpPr>
          <p:cNvPr id="35" name="TextBox 34"/>
          <p:cNvSpPr txBox="1"/>
          <p:nvPr/>
        </p:nvSpPr>
        <p:spPr>
          <a:xfrm>
            <a:off x="3631364" y="2874364"/>
            <a:ext cx="402189" cy="707886"/>
          </a:xfrm>
          <a:prstGeom prst="rect">
            <a:avLst/>
          </a:prstGeom>
          <a:noFill/>
        </p:spPr>
        <p:txBody>
          <a:bodyPr wrap="square" rtlCol="0">
            <a:spAutoFit/>
          </a:bodyPr>
          <a:lstStyle/>
          <a:p>
            <a:pPr algn="ctr"/>
            <a:r>
              <a:rPr lang="en-US" sz="4000" dirty="0">
                <a:solidFill>
                  <a:prstClr val="black"/>
                </a:solidFill>
                <a:latin typeface="Cambria Math" panose="02040503050406030204" pitchFamily="18" charset="0"/>
                <a:ea typeface="Cambria Math" panose="02040503050406030204" pitchFamily="18" charset="0"/>
              </a:rPr>
              <a:t>≈</a:t>
            </a:r>
            <a:endParaRPr lang="el-GR" sz="4000" dirty="0">
              <a:solidFill>
                <a:prstClr val="black"/>
              </a:solidFill>
              <a:latin typeface="Calibri"/>
            </a:endParaRPr>
          </a:p>
        </p:txBody>
      </p:sp>
      <p:sp>
        <p:nvSpPr>
          <p:cNvPr id="36" name="Rectangle 35"/>
          <p:cNvSpPr/>
          <p:nvPr/>
        </p:nvSpPr>
        <p:spPr>
          <a:xfrm rot="5400000">
            <a:off x="1696874" y="2685850"/>
            <a:ext cx="1733495" cy="12961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a:endParaRPr>
          </a:p>
        </p:txBody>
      </p:sp>
      <p:sp>
        <p:nvSpPr>
          <p:cNvPr id="37" name="TextBox 36"/>
          <p:cNvSpPr txBox="1"/>
          <p:nvPr/>
        </p:nvSpPr>
        <p:spPr>
          <a:xfrm rot="16200000">
            <a:off x="1369866" y="3115853"/>
            <a:ext cx="792088" cy="338554"/>
          </a:xfrm>
          <a:prstGeom prst="rect">
            <a:avLst/>
          </a:prstGeom>
          <a:noFill/>
        </p:spPr>
        <p:txBody>
          <a:bodyPr wrap="square" rtlCol="0">
            <a:spAutoFit/>
          </a:bodyPr>
          <a:lstStyle/>
          <a:p>
            <a:pPr algn="ctr"/>
            <a:r>
              <a:rPr lang="en-US" sz="1600" b="1" dirty="0">
                <a:solidFill>
                  <a:prstClr val="black"/>
                </a:solidFill>
                <a:latin typeface="Calibri"/>
              </a:rPr>
              <a:t>Users</a:t>
            </a:r>
            <a:endParaRPr lang="el-GR" sz="1600" b="1" dirty="0">
              <a:solidFill>
                <a:prstClr val="black"/>
              </a:solidFill>
              <a:latin typeface="Calibri"/>
            </a:endParaRPr>
          </a:p>
        </p:txBody>
      </p:sp>
      <p:sp>
        <p:nvSpPr>
          <p:cNvPr id="38" name="TextBox 37"/>
          <p:cNvSpPr txBox="1"/>
          <p:nvPr/>
        </p:nvSpPr>
        <p:spPr>
          <a:xfrm>
            <a:off x="2222597" y="2097121"/>
            <a:ext cx="1105117" cy="338554"/>
          </a:xfrm>
          <a:prstGeom prst="rect">
            <a:avLst/>
          </a:prstGeom>
          <a:noFill/>
        </p:spPr>
        <p:txBody>
          <a:bodyPr wrap="square" rtlCol="0">
            <a:spAutoFit/>
          </a:bodyPr>
          <a:lstStyle/>
          <a:p>
            <a:pPr algn="ctr"/>
            <a:r>
              <a:rPr lang="en-US" sz="1600" b="1" dirty="0">
                <a:solidFill>
                  <a:prstClr val="black"/>
                </a:solidFill>
                <a:latin typeface="Calibri"/>
              </a:rPr>
              <a:t>Movies</a:t>
            </a:r>
            <a:endParaRPr lang="el-GR" sz="1600" b="1" dirty="0">
              <a:solidFill>
                <a:prstClr val="black"/>
              </a:solidFill>
              <a:latin typeface="Calibri"/>
            </a:endParaRPr>
          </a:p>
        </p:txBody>
      </p:sp>
      <p:sp>
        <p:nvSpPr>
          <p:cNvPr id="39" name="TextBox 38"/>
          <p:cNvSpPr txBox="1"/>
          <p:nvPr/>
        </p:nvSpPr>
        <p:spPr>
          <a:xfrm>
            <a:off x="2401065" y="2869632"/>
            <a:ext cx="324036" cy="830997"/>
          </a:xfrm>
          <a:prstGeom prst="rect">
            <a:avLst/>
          </a:prstGeom>
          <a:noFill/>
        </p:spPr>
        <p:txBody>
          <a:bodyPr wrap="square" rtlCol="0">
            <a:spAutoFit/>
          </a:bodyPr>
          <a:lstStyle/>
          <a:p>
            <a:pPr algn="ctr"/>
            <a:r>
              <a:rPr lang="en-US" sz="4800" i="1" dirty="0">
                <a:solidFill>
                  <a:prstClr val="black"/>
                </a:solidFill>
                <a:latin typeface="Calibri"/>
              </a:rPr>
              <a:t>R</a:t>
            </a:r>
            <a:endParaRPr lang="el-GR" sz="4800" i="1" dirty="0">
              <a:solidFill>
                <a:prstClr val="black"/>
              </a:solidFill>
              <a:latin typeface="Calibri"/>
            </a:endParaRPr>
          </a:p>
        </p:txBody>
      </p:sp>
      <p:sp>
        <p:nvSpPr>
          <p:cNvPr id="42" name="Content Placeholder 2"/>
          <p:cNvSpPr txBox="1">
            <a:spLocks/>
          </p:cNvSpPr>
          <p:nvPr/>
        </p:nvSpPr>
        <p:spPr>
          <a:xfrm>
            <a:off x="206829" y="406915"/>
            <a:ext cx="8686800" cy="461665"/>
          </a:xfrm>
          <a:prstGeom prst="rect">
            <a:avLst/>
          </a:prstGeom>
          <a:solidFill>
            <a:schemeClr val="accent3">
              <a:lumMod val="60000"/>
              <a:lumOff val="4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dirty="0">
                <a:latin typeface="Verdana" panose="020B0604030504040204" pitchFamily="34" charset="0"/>
                <a:ea typeface="Verdana" panose="020B0604030504040204" pitchFamily="34" charset="0"/>
                <a:cs typeface="Verdana" panose="020B0604030504040204" pitchFamily="34" charset="0"/>
              </a:rPr>
              <a:t>Matrix - Factorization:  </a:t>
            </a:r>
            <a:r>
              <a:rPr lang="en-US" sz="2000" dirty="0" smtClean="0">
                <a:latin typeface="Verdana" panose="020B0604030504040204" pitchFamily="34" charset="0"/>
                <a:ea typeface="Verdana" panose="020B0604030504040204" pitchFamily="34" charset="0"/>
                <a:cs typeface="Verdana" panose="020B0604030504040204" pitchFamily="34" charset="0"/>
              </a:rPr>
              <a:t>Ratings </a:t>
            </a:r>
            <a:r>
              <a:rPr lang="en-US" sz="2000" dirty="0">
                <a:latin typeface="Verdana" panose="020B0604030504040204" pitchFamily="34" charset="0"/>
                <a:ea typeface="Verdana" panose="020B0604030504040204" pitchFamily="34" charset="0"/>
                <a:cs typeface="Verdana" panose="020B0604030504040204" pitchFamily="34" charset="0"/>
              </a:rPr>
              <a:t>matrix is approximated</a:t>
            </a:r>
            <a:r>
              <a:rPr lang="en-US" sz="2400" dirty="0">
                <a:latin typeface="Verdana" panose="020B0604030504040204" pitchFamily="34" charset="0"/>
                <a:ea typeface="Verdana" panose="020B0604030504040204" pitchFamily="34" charset="0"/>
                <a:cs typeface="Verdana" panose="020B0604030504040204" pitchFamily="34" charset="0"/>
              </a:rPr>
              <a:t> </a:t>
            </a:r>
          </a:p>
        </p:txBody>
      </p:sp>
      <p:sp>
        <p:nvSpPr>
          <p:cNvPr id="19" name="Content Placeholder 2"/>
          <p:cNvSpPr txBox="1">
            <a:spLocks/>
          </p:cNvSpPr>
          <p:nvPr/>
        </p:nvSpPr>
        <p:spPr>
          <a:xfrm>
            <a:off x="0" y="5320617"/>
            <a:ext cx="9143999" cy="400110"/>
          </a:xfrm>
          <a:prstGeom prst="rect">
            <a:avLst/>
          </a:prstGeom>
          <a:solidFill>
            <a:schemeClr val="tx2">
              <a:lumMod val="20000"/>
              <a:lumOff val="8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F</a:t>
            </a:r>
            <a:r>
              <a:rPr lang="en-US" sz="2000" spc="-10" dirty="0" smtClean="0">
                <a:solidFill>
                  <a:prstClr val="black"/>
                </a:solidFill>
                <a:latin typeface="Verdana" panose="020B0604030504040204" pitchFamily="34" charset="0"/>
                <a:ea typeface="Verdana" panose="020B0604030504040204" pitchFamily="34" charset="0"/>
                <a:cs typeface="Verdana" panose="020B0604030504040204" pitchFamily="34" charset="0"/>
              </a:rPr>
              <a:t>ind </a:t>
            </a:r>
            <a:r>
              <a:rPr lang="en-US" sz="2000" spc="-1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two </a:t>
            </a: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matrices </a:t>
            </a:r>
            <a:r>
              <a:rPr lang="en-US" sz="2000" spc="-1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 and Q such that product approximates R</a:t>
            </a:r>
            <a:endPar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4569246" y="2035566"/>
            <a:ext cx="410690" cy="461665"/>
          </a:xfrm>
          <a:prstGeom prst="rect">
            <a:avLst/>
          </a:prstGeom>
          <a:noFill/>
        </p:spPr>
        <p:txBody>
          <a:bodyPr wrap="none"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P</a:t>
            </a:r>
            <a:endParaRPr lang="el-G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7342949" y="3085305"/>
            <a:ext cx="445956" cy="461665"/>
          </a:xfrm>
          <a:prstGeom prst="rect">
            <a:avLst/>
          </a:prstGeom>
          <a:noFill/>
        </p:spPr>
        <p:txBody>
          <a:bodyPr wrap="non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Q</a:t>
            </a:r>
            <a:endParaRPr lang="el-GR"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2208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23628" y="404664"/>
            <a:ext cx="6777372" cy="6048672"/>
          </a:xfrm>
          <a:prstGeom prst="rect">
            <a:avLst/>
          </a:prstGeom>
        </p:spPr>
        <p:txBody>
          <a:bodyPr>
            <a:normAutofit/>
          </a:bodyPr>
          <a:lstStyle/>
          <a:p>
            <a:pPr marL="0" indent="0">
              <a:lnSpc>
                <a:spcPct val="100000"/>
              </a:lnSpc>
              <a:spcBef>
                <a:spcPts val="1200"/>
              </a:spcBef>
              <a:buNone/>
              <a:defRPr/>
            </a:pPr>
            <a:endParaRPr lang="en-US" b="1"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endParaRPr lang="en-US" sz="2400"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en-US" sz="2400"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endParaRPr lang="en-US" sz="2000" kern="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2"/>
          <p:cNvSpPr txBox="1">
            <a:spLocks noChangeAspect="1"/>
          </p:cNvSpPr>
          <p:nvPr/>
        </p:nvSpPr>
        <p:spPr>
          <a:xfrm>
            <a:off x="424543" y="408657"/>
            <a:ext cx="7135005" cy="892552"/>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a:p>
            <a:pPr marL="0" indent="0" algn="ctr">
              <a:spcBef>
                <a:spcPts val="600"/>
              </a:spcBef>
              <a:spcAft>
                <a:spcPts val="600"/>
              </a:spcAft>
              <a:buNone/>
            </a:pPr>
            <a:r>
              <a:rPr lang="en-US" sz="18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E</a:t>
            </a:r>
            <a:r>
              <a:rPr lang="en-US" sz="1800" dirty="0" smtClean="0">
                <a:latin typeface="Verdana" panose="020B0604030504040204" pitchFamily="34" charset="0"/>
                <a:ea typeface="Verdana" panose="020B0604030504040204" pitchFamily="34" charset="0"/>
                <a:cs typeface="Verdana" panose="020B0604030504040204" pitchFamily="34" charset="0"/>
              </a:rPr>
              <a:t>ach </a:t>
            </a:r>
            <a:r>
              <a:rPr lang="en-US" sz="1800" dirty="0">
                <a:latin typeface="Verdana" panose="020B0604030504040204" pitchFamily="34" charset="0"/>
                <a:ea typeface="Verdana" panose="020B0604030504040204" pitchFamily="34" charset="0"/>
                <a:cs typeface="Verdana" panose="020B0604030504040204" pitchFamily="34" charset="0"/>
              </a:rPr>
              <a:t>user &amp; item is characterized with a vector of factors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750" y="2065962"/>
            <a:ext cx="748032" cy="1093278"/>
          </a:xfrm>
          <a:prstGeom prst="rect">
            <a:avLst/>
          </a:prstGeom>
        </p:spPr>
      </p:pic>
      <p:cxnSp>
        <p:nvCxnSpPr>
          <p:cNvPr id="8" name="Straight Arrow Connector 7"/>
          <p:cNvCxnSpPr/>
          <p:nvPr/>
        </p:nvCxnSpPr>
        <p:spPr>
          <a:xfrm>
            <a:off x="2852879" y="2668873"/>
            <a:ext cx="794408"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 name="Left Bracket 9"/>
          <p:cNvSpPr/>
          <p:nvPr/>
        </p:nvSpPr>
        <p:spPr>
          <a:xfrm>
            <a:off x="3949167" y="1863916"/>
            <a:ext cx="58430" cy="1572347"/>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968470" y="1921953"/>
            <a:ext cx="485890" cy="1431161"/>
          </a:xfrm>
          <a:prstGeom prst="rect">
            <a:avLst/>
          </a:prstGeom>
          <a:noFill/>
        </p:spPr>
        <p:txBody>
          <a:bodyPr wrap="square" rtlCol="0">
            <a:spAutoFit/>
          </a:bodyPr>
          <a:lstStyle/>
          <a:p>
            <a:pPr algn="ct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u</a:t>
            </a:r>
            <a:r>
              <a:rPr lang="en-US" baseline="-25000" dirty="0" smtClean="0">
                <a:latin typeface="Verdana" panose="020B0604030504040204" pitchFamily="34" charset="0"/>
                <a:ea typeface="Verdana" panose="020B0604030504040204" pitchFamily="34" charset="0"/>
                <a:cs typeface="Verdana" panose="020B0604030504040204" pitchFamily="34" charset="0"/>
              </a:rPr>
              <a:t>1</a:t>
            </a:r>
          </a:p>
          <a:p>
            <a:pPr algn="ct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u</a:t>
            </a:r>
            <a:r>
              <a:rPr lang="en-US" baseline="-25000" dirty="0" smtClean="0">
                <a:latin typeface="Verdana" panose="020B0604030504040204" pitchFamily="34" charset="0"/>
                <a:ea typeface="Verdana" panose="020B0604030504040204" pitchFamily="34" charset="0"/>
                <a:cs typeface="Verdana" panose="020B0604030504040204" pitchFamily="34" charset="0"/>
              </a:rPr>
              <a:t>2</a:t>
            </a:r>
            <a:endParaRPr lang="en-US" baseline="-25000" dirty="0">
              <a:latin typeface="Verdana" panose="020B0604030504040204" pitchFamily="34" charset="0"/>
              <a:ea typeface="Verdana" panose="020B0604030504040204" pitchFamily="34" charset="0"/>
              <a:cs typeface="Verdana" panose="020B0604030504040204" pitchFamily="34" charset="0"/>
            </a:endParaRPr>
          </a:p>
          <a:p>
            <a:pPr algn="ct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algn="ctr">
              <a:spcAft>
                <a:spcPts val="600"/>
              </a:spcAft>
            </a:pPr>
            <a:r>
              <a:rPr lang="en-US" dirty="0" err="1" smtClean="0">
                <a:latin typeface="Verdana" panose="020B0604030504040204" pitchFamily="34" charset="0"/>
                <a:ea typeface="Verdana" panose="020B0604030504040204" pitchFamily="34" charset="0"/>
                <a:cs typeface="Verdana" panose="020B0604030504040204" pitchFamily="34" charset="0"/>
              </a:rPr>
              <a:t>u</a:t>
            </a:r>
            <a:r>
              <a:rPr lang="en-US" baseline="-25000" dirty="0" err="1" smtClean="0">
                <a:latin typeface="Verdana" panose="020B0604030504040204" pitchFamily="34" charset="0"/>
                <a:ea typeface="Verdana" panose="020B0604030504040204" pitchFamily="34" charset="0"/>
                <a:cs typeface="Verdana" panose="020B0604030504040204" pitchFamily="34" charset="0"/>
              </a:rPr>
              <a:t>f</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12" name="Left Bracket 11"/>
          <p:cNvSpPr/>
          <p:nvPr/>
        </p:nvSpPr>
        <p:spPr>
          <a:xfrm flipH="1">
            <a:off x="4246699" y="1856654"/>
            <a:ext cx="58430" cy="1572347"/>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atin typeface="Verdana" panose="020B0604030504040204" pitchFamily="34" charset="0"/>
              <a:ea typeface="Verdana" panose="020B0604030504040204" pitchFamily="34" charset="0"/>
              <a:cs typeface="Verdana" panose="020B0604030504040204" pitchFamily="34" charset="0"/>
            </a:endParaRPr>
          </a:p>
        </p:txBody>
      </p:sp>
      <p:sp>
        <p:nvSpPr>
          <p:cNvPr id="13" name="Left Bracket 12"/>
          <p:cNvSpPr/>
          <p:nvPr/>
        </p:nvSpPr>
        <p:spPr>
          <a:xfrm>
            <a:off x="3953366" y="4095315"/>
            <a:ext cx="58294" cy="156188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3958646" y="4166115"/>
            <a:ext cx="376665" cy="2262158"/>
          </a:xfrm>
          <a:prstGeom prst="rect">
            <a:avLst/>
          </a:prstGeom>
          <a:noFill/>
        </p:spPr>
        <p:txBody>
          <a:bodyPr wrap="square" rtlCol="0">
            <a:spAutoFit/>
          </a:bodyPr>
          <a:lstStyle/>
          <a:p>
            <a:pP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 i</a:t>
            </a:r>
            <a:r>
              <a:rPr lang="en-US" baseline="-25000" dirty="0">
                <a:latin typeface="Verdana" panose="020B0604030504040204" pitchFamily="34" charset="0"/>
                <a:ea typeface="Verdana" panose="020B0604030504040204" pitchFamily="34" charset="0"/>
                <a:cs typeface="Verdana" panose="020B0604030504040204" pitchFamily="34" charset="0"/>
              </a:rPr>
              <a:t>1 </a:t>
            </a: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 i</a:t>
            </a:r>
            <a:r>
              <a:rPr lang="en-US" baseline="-25000" dirty="0">
                <a:latin typeface="Verdana" panose="020B0604030504040204" pitchFamily="34" charset="0"/>
                <a:ea typeface="Verdana" panose="020B0604030504040204" pitchFamily="34" charset="0"/>
                <a:cs typeface="Verdana" panose="020B0604030504040204" pitchFamily="34" charset="0"/>
              </a:rPr>
              <a:t>2</a:t>
            </a: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 i</a:t>
            </a:r>
            <a:r>
              <a:rPr lang="en-US" baseline="-25000" dirty="0">
                <a:latin typeface="Verdana" panose="020B0604030504040204" pitchFamily="34" charset="0"/>
                <a:ea typeface="Verdana" panose="020B0604030504040204" pitchFamily="34" charset="0"/>
                <a:cs typeface="Verdana" panose="020B0604030504040204" pitchFamily="34" charset="0"/>
              </a:rPr>
              <a:t>f</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15" name="Left Bracket 14"/>
          <p:cNvSpPr/>
          <p:nvPr/>
        </p:nvSpPr>
        <p:spPr>
          <a:xfrm flipH="1">
            <a:off x="4250899" y="4100753"/>
            <a:ext cx="58294" cy="156188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4037404" y="2761264"/>
            <a:ext cx="182930" cy="247871"/>
          </a:xfrm>
          <a:prstGeom prst="rect">
            <a:avLst/>
          </a:prstGeom>
          <a:noFill/>
        </p:spPr>
        <p:txBody>
          <a:bodyPr wrap="square" rtlCol="0">
            <a:spAutoFit/>
          </a:bodyPr>
          <a:lstStyle/>
          <a:p>
            <a:pPr>
              <a:lnSpc>
                <a:spcPts val="400"/>
              </a:lnSpc>
            </a:pPr>
            <a:r>
              <a:rPr lang="en-US" dirty="0">
                <a:latin typeface="Verdana" panose="020B0604030504040204" pitchFamily="34" charset="0"/>
                <a:ea typeface="Verdana" panose="020B0604030504040204" pitchFamily="34" charset="0"/>
                <a:cs typeface="Verdana" panose="020B0604030504040204" pitchFamily="34" charset="0"/>
              </a:rPr>
              <a:t>.</a:t>
            </a:r>
          </a:p>
          <a:p>
            <a:pPr algn="ctr">
              <a:lnSpc>
                <a:spcPts val="400"/>
              </a:lnSpc>
            </a:pPr>
            <a:r>
              <a:rPr lang="en-US" dirty="0">
                <a:latin typeface="Verdana" panose="020B0604030504040204" pitchFamily="34" charset="0"/>
                <a:ea typeface="Verdana" panose="020B0604030504040204" pitchFamily="34" charset="0"/>
                <a:cs typeface="Verdana" panose="020B0604030504040204" pitchFamily="34" charset="0"/>
              </a:rPr>
              <a:t>.</a:t>
            </a:r>
          </a:p>
          <a:p>
            <a:pPr>
              <a:lnSpc>
                <a:spcPts val="400"/>
              </a:lnSpc>
            </a:pPr>
            <a:r>
              <a:rPr lang="en-US" dirty="0">
                <a:latin typeface="Verdana" panose="020B0604030504040204" pitchFamily="34" charset="0"/>
                <a:ea typeface="Verdana" panose="020B0604030504040204" pitchFamily="34" charset="0"/>
                <a:cs typeface="Verdana" panose="020B0604030504040204" pitchFamily="34" charset="0"/>
              </a:rPr>
              <a:t>.</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4000980" y="4929359"/>
            <a:ext cx="268022" cy="246221"/>
          </a:xfrm>
          <a:prstGeom prst="rect">
            <a:avLst/>
          </a:prstGeom>
          <a:noFill/>
        </p:spPr>
        <p:txBody>
          <a:bodyPr wrap="none" rtlCol="0">
            <a:spAutoFit/>
          </a:bodyPr>
          <a:lstStyle/>
          <a:p>
            <a:pPr algn="ctr">
              <a:lnSpc>
                <a:spcPts val="400"/>
              </a:lnSpc>
            </a:pPr>
            <a:r>
              <a:rPr lang="en-US" dirty="0">
                <a:latin typeface="Verdana" panose="020B0604030504040204" pitchFamily="34" charset="0"/>
                <a:ea typeface="Verdana" panose="020B0604030504040204" pitchFamily="34" charset="0"/>
                <a:cs typeface="Verdana" panose="020B0604030504040204" pitchFamily="34" charset="0"/>
              </a:rPr>
              <a:t>.</a:t>
            </a:r>
          </a:p>
          <a:p>
            <a:pPr algn="ctr">
              <a:lnSpc>
                <a:spcPts val="400"/>
              </a:lnSpc>
            </a:pPr>
            <a:r>
              <a:rPr lang="en-US" dirty="0">
                <a:latin typeface="Verdana" panose="020B0604030504040204" pitchFamily="34" charset="0"/>
                <a:ea typeface="Verdana" panose="020B0604030504040204" pitchFamily="34" charset="0"/>
                <a:cs typeface="Verdana" panose="020B0604030504040204" pitchFamily="34" charset="0"/>
              </a:rPr>
              <a:t>.</a:t>
            </a:r>
          </a:p>
          <a:p>
            <a:pPr algn="ctr">
              <a:lnSpc>
                <a:spcPts val="400"/>
              </a:lnSpc>
            </a:pPr>
            <a:r>
              <a:rPr lang="en-US" dirty="0">
                <a:latin typeface="Verdana" panose="020B0604030504040204" pitchFamily="34" charset="0"/>
                <a:ea typeface="Verdana" panose="020B0604030504040204" pitchFamily="34" charset="0"/>
                <a:cs typeface="Verdana" panose="020B0604030504040204" pitchFamily="34" charset="0"/>
              </a:rPr>
              <a:t>.</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2547257" y="1432011"/>
            <a:ext cx="2480929"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User-factors vector</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28" name="Content Placeholder 2"/>
          <p:cNvSpPr txBox="1">
            <a:spLocks/>
          </p:cNvSpPr>
          <p:nvPr/>
        </p:nvSpPr>
        <p:spPr>
          <a:xfrm>
            <a:off x="272143" y="6488668"/>
            <a:ext cx="7353198" cy="369332"/>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1800" b="1" dirty="0" smtClean="0">
                <a:latin typeface="Verdana" panose="020B0604030504040204" pitchFamily="34" charset="0"/>
                <a:ea typeface="Verdana" panose="020B0604030504040204" pitchFamily="34" charset="0"/>
                <a:cs typeface="Verdana" panose="020B0604030504040204" pitchFamily="34" charset="0"/>
              </a:rPr>
              <a:t>Factors</a:t>
            </a:r>
            <a:r>
              <a:rPr lang="el-GR" sz="1800" b="1" dirty="0" smtClean="0">
                <a:latin typeface="Verdana" panose="020B0604030504040204" pitchFamily="34" charset="0"/>
                <a:ea typeface="Verdana" panose="020B0604030504040204" pitchFamily="34" charset="0"/>
                <a:cs typeface="Verdana" panose="020B0604030504040204" pitchFamily="34" charset="0"/>
              </a:rPr>
              <a:t> </a:t>
            </a:r>
            <a:r>
              <a:rPr lang="en-US" sz="1800" b="1" dirty="0" smtClean="0">
                <a:latin typeface="Verdana" panose="020B0604030504040204" pitchFamily="34" charset="0"/>
                <a:ea typeface="Verdana" panose="020B0604030504040204" pitchFamily="34" charset="0"/>
                <a:cs typeface="Verdana" panose="020B0604030504040204" pitchFamily="34" charset="0"/>
              </a:rPr>
              <a:t>- </a:t>
            </a:r>
            <a:r>
              <a:rPr lang="en-US" sz="1800" b="1" i="1" dirty="0" smtClean="0">
                <a:latin typeface="Verdana" panose="020B0604030504040204" pitchFamily="34" charset="0"/>
                <a:ea typeface="Verdana" panose="020B0604030504040204" pitchFamily="34" charset="0"/>
                <a:cs typeface="Verdana" panose="020B0604030504040204" pitchFamily="34" charset="0"/>
              </a:rPr>
              <a:t>f</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b="1" dirty="0">
                <a:latin typeface="Verdana" panose="020B0604030504040204" pitchFamily="34" charset="0"/>
                <a:ea typeface="Verdana" panose="020B0604030504040204" pitchFamily="34" charset="0"/>
                <a:cs typeface="Verdana" panose="020B0604030504040204" pitchFamily="34" charset="0"/>
              </a:rPr>
              <a:t>mathematic artifact </a:t>
            </a:r>
            <a:r>
              <a:rPr lang="en-US" sz="1800" dirty="0">
                <a:latin typeface="Verdana" panose="020B0604030504040204" pitchFamily="34" charset="0"/>
                <a:ea typeface="Verdana" panose="020B0604030504040204" pitchFamily="34" charset="0"/>
                <a:cs typeface="Verdana" panose="020B0604030504040204" pitchFamily="34" charset="0"/>
              </a:rPr>
              <a:t>for computing </a:t>
            </a:r>
            <a:r>
              <a:rPr lang="en-US" sz="1800" dirty="0" smtClean="0">
                <a:latin typeface="Verdana" panose="020B0604030504040204" pitchFamily="34" charset="0"/>
                <a:ea typeface="Verdana" panose="020B0604030504040204" pitchFamily="34" charset="0"/>
                <a:cs typeface="Verdana" panose="020B0604030504040204" pitchFamily="34" charset="0"/>
              </a:rPr>
              <a:t>relationship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076" y="4337712"/>
            <a:ext cx="898604" cy="1248383"/>
          </a:xfrm>
          <a:prstGeom prst="rect">
            <a:avLst/>
          </a:prstGeom>
        </p:spPr>
      </p:pic>
      <p:sp>
        <p:nvSpPr>
          <p:cNvPr id="22" name="TextBox 21"/>
          <p:cNvSpPr txBox="1"/>
          <p:nvPr/>
        </p:nvSpPr>
        <p:spPr>
          <a:xfrm>
            <a:off x="2079171" y="3695664"/>
            <a:ext cx="3048417"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Item-factors vector</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7243405" y="1698143"/>
            <a:ext cx="540060" cy="17281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7344130" y="2182516"/>
            <a:ext cx="324036" cy="830997"/>
          </a:xfrm>
          <a:prstGeom prst="rect">
            <a:avLst/>
          </a:prstGeom>
          <a:noFill/>
        </p:spPr>
        <p:txBody>
          <a:bodyPr wrap="square" rtlCol="0">
            <a:spAutoFit/>
          </a:bodyPr>
          <a:lstStyle/>
          <a:p>
            <a:pPr algn="ctr"/>
            <a:r>
              <a:rPr lang="en-US" sz="4800" i="1" dirty="0">
                <a:latin typeface="Verdana" panose="020B0604030504040204" pitchFamily="34" charset="0"/>
                <a:ea typeface="Verdana" panose="020B0604030504040204" pitchFamily="34" charset="0"/>
                <a:cs typeface="Verdana" panose="020B0604030504040204" pitchFamily="34" charset="0"/>
              </a:rPr>
              <a:t>P</a:t>
            </a:r>
            <a:endParaRPr lang="el-GR" sz="4800" i="1"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rot="16200000">
            <a:off x="6672985" y="2304552"/>
            <a:ext cx="847125"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Users</a:t>
            </a:r>
            <a:endParaRPr lang="el-GR"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7341467" y="1338343"/>
            <a:ext cx="218081"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f</a:t>
            </a:r>
            <a:endParaRPr lang="el-GR"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1"/>
          <p:cNvSpPr/>
          <p:nvPr/>
        </p:nvSpPr>
        <p:spPr>
          <a:xfrm rot="5400000">
            <a:off x="7389162" y="4317408"/>
            <a:ext cx="654618" cy="12961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7580630" y="4489896"/>
            <a:ext cx="293644" cy="830997"/>
          </a:xfrm>
          <a:prstGeom prst="rect">
            <a:avLst/>
          </a:prstGeom>
          <a:noFill/>
        </p:spPr>
        <p:txBody>
          <a:bodyPr wrap="square" rtlCol="0">
            <a:spAutoFit/>
          </a:bodyPr>
          <a:lstStyle/>
          <a:p>
            <a:pPr algn="ctr"/>
            <a:r>
              <a:rPr lang="en-US" sz="4800" i="1" dirty="0">
                <a:latin typeface="Verdana" panose="020B0604030504040204" pitchFamily="34" charset="0"/>
                <a:ea typeface="Verdana" panose="020B0604030504040204" pitchFamily="34" charset="0"/>
                <a:cs typeface="Verdana" panose="020B0604030504040204" pitchFamily="34" charset="0"/>
              </a:rPr>
              <a:t>Q</a:t>
            </a:r>
            <a:endParaRPr lang="el-GR" sz="4800" i="1" dirty="0">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6903166" y="4860833"/>
            <a:ext cx="198255"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f</a:t>
            </a:r>
            <a:endParaRPr lang="el-GR"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p:cNvSpPr txBox="1"/>
          <p:nvPr/>
        </p:nvSpPr>
        <p:spPr>
          <a:xfrm>
            <a:off x="6951600" y="4199983"/>
            <a:ext cx="1441286"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Movies</a:t>
            </a:r>
            <a:endParaRPr lang="el-GR" sz="16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Arrow Connector 7"/>
          <p:cNvCxnSpPr/>
          <p:nvPr/>
        </p:nvCxnSpPr>
        <p:spPr>
          <a:xfrm>
            <a:off x="2852879" y="4862187"/>
            <a:ext cx="794408"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 name="Θέση αριθμού διαφάνειας 15"/>
          <p:cNvSpPr>
            <a:spLocks noGrp="1"/>
          </p:cNvSpPr>
          <p:nvPr>
            <p:ph type="sldNum" sz="quarter" idx="12"/>
          </p:nvPr>
        </p:nvSpPr>
        <p:spPr/>
        <p:txBody>
          <a:bodyPr/>
          <a:lstStyle/>
          <a:p>
            <a:fld id="{1D401819-1745-4133-A415-0B39F084B6FF}" type="slidenum">
              <a:rPr lang="el-GR" smtClean="0"/>
              <a:pPr/>
              <a:t>16</a:t>
            </a:fld>
            <a:endParaRPr lang="el-GR"/>
          </a:p>
        </p:txBody>
      </p:sp>
      <p:sp>
        <p:nvSpPr>
          <p:cNvPr id="40" name="TextBox 39"/>
          <p:cNvSpPr txBox="1"/>
          <p:nvPr/>
        </p:nvSpPr>
        <p:spPr>
          <a:xfrm>
            <a:off x="4598092" y="2122265"/>
            <a:ext cx="2404202" cy="1415772"/>
          </a:xfrm>
          <a:prstGeom prst="rect">
            <a:avLst/>
          </a:prstGeom>
          <a:noFill/>
          <a:ln>
            <a:noFill/>
          </a:ln>
        </p:spPr>
        <p:txBody>
          <a:bodyPr wrap="square" rtlCol="0">
            <a:spAutoFit/>
          </a:bodyPr>
          <a:lstStyle/>
          <a:p>
            <a:r>
              <a:rPr lang="en-US" sz="1400" b="1" i="1" dirty="0">
                <a:latin typeface="Verdana" panose="020B0604030504040204" pitchFamily="34" charset="0"/>
                <a:ea typeface="Verdana" panose="020B0604030504040204" pitchFamily="34" charset="0"/>
                <a:cs typeface="Verdana" panose="020B0604030504040204" pitchFamily="34" charset="0"/>
              </a:rPr>
              <a:t>P</a:t>
            </a:r>
            <a:r>
              <a:rPr lang="en-US" sz="1400" i="1" dirty="0" smtClean="0">
                <a:latin typeface="Verdana" panose="020B0604030504040204" pitchFamily="34" charset="0"/>
                <a:ea typeface="Verdana" panose="020B0604030504040204" pitchFamily="34" charset="0"/>
                <a:cs typeface="Verdana" panose="020B0604030504040204" pitchFamily="34" charset="0"/>
              </a:rPr>
              <a:t>: vector that </a:t>
            </a:r>
            <a:r>
              <a:rPr lang="en-US" sz="1400" i="1" dirty="0">
                <a:latin typeface="Verdana" panose="020B0604030504040204" pitchFamily="34" charset="0"/>
                <a:ea typeface="Verdana" panose="020B0604030504040204" pitchFamily="34" charset="0"/>
                <a:cs typeface="Verdana" panose="020B0604030504040204" pitchFamily="34" charset="0"/>
              </a:rPr>
              <a:t>represents the strength of </a:t>
            </a:r>
            <a:r>
              <a:rPr lang="en-US" sz="1400" i="1" dirty="0" smtClean="0">
                <a:latin typeface="Verdana" panose="020B0604030504040204" pitchFamily="34" charset="0"/>
                <a:ea typeface="Verdana" panose="020B0604030504040204" pitchFamily="34" charset="0"/>
                <a:cs typeface="Verdana" panose="020B0604030504040204" pitchFamily="34" charset="0"/>
              </a:rPr>
              <a:t>the associations </a:t>
            </a:r>
            <a:r>
              <a:rPr lang="en-US" sz="1400" i="1" dirty="0">
                <a:latin typeface="Verdana" panose="020B0604030504040204" pitchFamily="34" charset="0"/>
                <a:ea typeface="Verdana" panose="020B0604030504040204" pitchFamily="34" charset="0"/>
                <a:cs typeface="Verdana" panose="020B0604030504040204" pitchFamily="34" charset="0"/>
              </a:rPr>
              <a:t>between a user and the features</a:t>
            </a:r>
          </a:p>
          <a:p>
            <a:endParaRPr lang="el-GR" sz="1600" dirty="0"/>
          </a:p>
        </p:txBody>
      </p:sp>
      <p:sp>
        <p:nvSpPr>
          <p:cNvPr id="42" name="TextBox 41"/>
          <p:cNvSpPr txBox="1"/>
          <p:nvPr/>
        </p:nvSpPr>
        <p:spPr>
          <a:xfrm>
            <a:off x="4692953" y="4381041"/>
            <a:ext cx="1954097" cy="1631216"/>
          </a:xfrm>
          <a:prstGeom prst="rect">
            <a:avLst/>
          </a:prstGeom>
          <a:noFill/>
        </p:spPr>
        <p:txBody>
          <a:bodyPr wrap="square" rtlCol="0">
            <a:spAutoFit/>
          </a:bodyPr>
          <a:lstStyle/>
          <a:p>
            <a:r>
              <a:rPr lang="en-US" sz="1400" b="1" i="1" dirty="0" smtClean="0">
                <a:latin typeface="Verdana" panose="020B0604030504040204" pitchFamily="34" charset="0"/>
                <a:ea typeface="Verdana" panose="020B0604030504040204" pitchFamily="34" charset="0"/>
                <a:cs typeface="Verdana" panose="020B0604030504040204" pitchFamily="34" charset="0"/>
              </a:rPr>
              <a:t>Q</a:t>
            </a:r>
            <a:r>
              <a:rPr lang="en-US" sz="1400" i="1" dirty="0" smtClean="0">
                <a:latin typeface="Verdana" panose="020B0604030504040204" pitchFamily="34" charset="0"/>
                <a:ea typeface="Verdana" panose="020B0604030504040204" pitchFamily="34" charset="0"/>
                <a:cs typeface="Verdana" panose="020B0604030504040204" pitchFamily="34" charset="0"/>
              </a:rPr>
              <a:t>: vector that represents </a:t>
            </a:r>
            <a:r>
              <a:rPr lang="en-US" sz="1400" i="1" dirty="0">
                <a:latin typeface="Verdana" panose="020B0604030504040204" pitchFamily="34" charset="0"/>
                <a:ea typeface="Verdana" panose="020B0604030504040204" pitchFamily="34" charset="0"/>
                <a:cs typeface="Verdana" panose="020B0604030504040204" pitchFamily="34" charset="0"/>
              </a:rPr>
              <a:t>the strength of </a:t>
            </a:r>
            <a:r>
              <a:rPr lang="en-US" sz="1400" i="1" dirty="0" smtClean="0">
                <a:latin typeface="Verdana" panose="020B0604030504040204" pitchFamily="34" charset="0"/>
                <a:ea typeface="Verdana" panose="020B0604030504040204" pitchFamily="34" charset="0"/>
                <a:cs typeface="Verdana" panose="020B0604030504040204" pitchFamily="34" charset="0"/>
              </a:rPr>
              <a:t>the associations </a:t>
            </a:r>
            <a:r>
              <a:rPr lang="en-US" sz="1400" i="1" dirty="0">
                <a:latin typeface="Verdana" panose="020B0604030504040204" pitchFamily="34" charset="0"/>
                <a:ea typeface="Verdana" panose="020B0604030504040204" pitchFamily="34" charset="0"/>
                <a:cs typeface="Verdana" panose="020B0604030504040204" pitchFamily="34" charset="0"/>
              </a:rPr>
              <a:t>between </a:t>
            </a:r>
            <a:r>
              <a:rPr lang="en-US" sz="1400" i="1" dirty="0" smtClean="0">
                <a:latin typeface="Verdana" panose="020B0604030504040204" pitchFamily="34" charset="0"/>
                <a:ea typeface="Verdana" panose="020B0604030504040204" pitchFamily="34" charset="0"/>
                <a:cs typeface="Verdana" panose="020B0604030504040204" pitchFamily="34" charset="0"/>
              </a:rPr>
              <a:t>an item and </a:t>
            </a:r>
            <a:r>
              <a:rPr lang="en-US" sz="1400" i="1" dirty="0">
                <a:latin typeface="Verdana" panose="020B0604030504040204" pitchFamily="34" charset="0"/>
                <a:ea typeface="Verdana" panose="020B0604030504040204" pitchFamily="34" charset="0"/>
                <a:cs typeface="Verdana" panose="020B0604030504040204" pitchFamily="34" charset="0"/>
              </a:rPr>
              <a:t>the features</a:t>
            </a:r>
          </a:p>
          <a:p>
            <a:endParaRPr lang="el-GR" sz="1600" i="1" dirty="0"/>
          </a:p>
        </p:txBody>
      </p:sp>
      <p:sp>
        <p:nvSpPr>
          <p:cNvPr id="46" name="Οβάλ 45"/>
          <p:cNvSpPr/>
          <p:nvPr/>
        </p:nvSpPr>
        <p:spPr>
          <a:xfrm>
            <a:off x="4639357" y="1809145"/>
            <a:ext cx="1913843" cy="164815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Οβάλ 47"/>
          <p:cNvSpPr/>
          <p:nvPr/>
        </p:nvSpPr>
        <p:spPr>
          <a:xfrm>
            <a:off x="4075057" y="4187550"/>
            <a:ext cx="2781294" cy="164815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5246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15" grpId="0" animBg="1"/>
      <p:bldP spid="20" grpId="0"/>
      <p:bldP spid="21" grpId="0"/>
      <p:bldP spid="25" grpId="0"/>
      <p:bldP spid="22" grpId="0"/>
      <p:bldP spid="27" grpId="0" animBg="1"/>
      <p:bldP spid="29" grpId="0"/>
      <p:bldP spid="30" grpId="0"/>
      <p:bldP spid="31" grpId="0"/>
      <p:bldP spid="32" grpId="0" animBg="1"/>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83314" y="400928"/>
            <a:ext cx="6777372" cy="6048672"/>
          </a:xfrm>
          <a:prstGeom prst="rect">
            <a:avLst/>
          </a:prstGeom>
        </p:spPr>
        <p:txBody>
          <a:bodyPr>
            <a:normAutofit/>
          </a:bodyPr>
          <a:lstStyle/>
          <a:p>
            <a:pPr marL="0" indent="0">
              <a:lnSpc>
                <a:spcPct val="100000"/>
              </a:lnSpc>
              <a:spcBef>
                <a:spcPts val="1200"/>
              </a:spcBef>
              <a:buNone/>
              <a:defRPr/>
            </a:pPr>
            <a:endParaRPr lang="en-US" b="1" kern="0" dirty="0">
              <a:solidFill>
                <a:srgbClr val="E7E6E6">
                  <a:lumMod val="10000"/>
                </a:srgbClr>
              </a:solidFill>
            </a:endParaRPr>
          </a:p>
          <a:p>
            <a:pPr marL="0" indent="0">
              <a:spcBef>
                <a:spcPts val="1200"/>
              </a:spcBef>
              <a:buNone/>
            </a:pPr>
            <a:endParaRPr lang="en-US" sz="2400" kern="0" dirty="0">
              <a:solidFill>
                <a:srgbClr val="E7E6E6">
                  <a:lumMod val="10000"/>
                </a:srgbClr>
              </a:solidFill>
            </a:endParaRPr>
          </a:p>
          <a:p>
            <a:pPr marL="0" indent="0">
              <a:spcBef>
                <a:spcPts val="1200"/>
              </a:spcBef>
              <a:buNone/>
            </a:pPr>
            <a:endParaRPr lang="en-US" sz="2400" kern="0" dirty="0">
              <a:solidFill>
                <a:srgbClr val="E7E6E6">
                  <a:lumMod val="10000"/>
                </a:srgbClr>
              </a:solidFill>
            </a:endParaRPr>
          </a:p>
          <a:p>
            <a:pPr marL="0" indent="0">
              <a:spcBef>
                <a:spcPts val="0"/>
              </a:spcBef>
              <a:buNone/>
            </a:pPr>
            <a:endParaRPr lang="en-US" sz="2000" kern="0" dirty="0"/>
          </a:p>
        </p:txBody>
      </p:sp>
      <p:sp>
        <p:nvSpPr>
          <p:cNvPr id="19" name="Left Bracket 18"/>
          <p:cNvSpPr/>
          <p:nvPr/>
        </p:nvSpPr>
        <p:spPr>
          <a:xfrm rot="5400000">
            <a:off x="3039623" y="1758507"/>
            <a:ext cx="105609" cy="15020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 name="Left Bracket 22"/>
          <p:cNvSpPr/>
          <p:nvPr/>
        </p:nvSpPr>
        <p:spPr>
          <a:xfrm rot="5400000" flipH="1">
            <a:off x="3041415" y="1995668"/>
            <a:ext cx="105880" cy="150593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479" y="4003558"/>
            <a:ext cx="389894" cy="569845"/>
          </a:xfrm>
          <a:prstGeom prst="rect">
            <a:avLst/>
          </a:prstGeom>
        </p:spPr>
      </p:pic>
      <p:sp>
        <p:nvSpPr>
          <p:cNvPr id="33" name="Flowchart: Connector 32"/>
          <p:cNvSpPr/>
          <p:nvPr/>
        </p:nvSpPr>
        <p:spPr>
          <a:xfrm>
            <a:off x="4031023" y="2538718"/>
            <a:ext cx="112700" cy="150266"/>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Equal 33"/>
          <p:cNvSpPr/>
          <p:nvPr/>
        </p:nvSpPr>
        <p:spPr>
          <a:xfrm>
            <a:off x="5996389" y="2499916"/>
            <a:ext cx="386909" cy="248716"/>
          </a:xfrm>
          <a:prstGeom prst="mathEqual">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5" name="TextBox 34"/>
          <p:cNvSpPr txBox="1"/>
          <p:nvPr/>
        </p:nvSpPr>
        <p:spPr>
          <a:xfrm>
            <a:off x="6393267" y="2331888"/>
            <a:ext cx="1553304" cy="584775"/>
          </a:xfrm>
          <a:prstGeom prst="rect">
            <a:avLst/>
          </a:prstGeom>
          <a:noFill/>
        </p:spPr>
        <p:txBody>
          <a:bodyPr wrap="square" rtlCol="0">
            <a:spAutoFit/>
          </a:bodyPr>
          <a:lstStyle/>
          <a:p>
            <a:pPr algn="ctr"/>
            <a:r>
              <a:rPr lang="en-US" sz="3200" b="1" dirty="0" smtClean="0">
                <a:solidFill>
                  <a:srgbClr val="00B050"/>
                </a:solidFill>
              </a:rPr>
              <a:t>3.14</a:t>
            </a:r>
            <a:endParaRPr lang="el-GR" sz="3200" b="1" dirty="0">
              <a:solidFill>
                <a:srgbClr val="00B050"/>
              </a:solidFill>
            </a:endParaRPr>
          </a:p>
        </p:txBody>
      </p:sp>
      <p:sp>
        <p:nvSpPr>
          <p:cNvPr id="46" name="TextBox 45"/>
          <p:cNvSpPr txBox="1"/>
          <p:nvPr/>
        </p:nvSpPr>
        <p:spPr>
          <a:xfrm>
            <a:off x="6366996" y="3282971"/>
            <a:ext cx="1481604" cy="584775"/>
          </a:xfrm>
          <a:prstGeom prst="rect">
            <a:avLst/>
          </a:prstGeom>
          <a:noFill/>
        </p:spPr>
        <p:txBody>
          <a:bodyPr wrap="square" rtlCol="0">
            <a:spAutoFit/>
          </a:bodyPr>
          <a:lstStyle/>
          <a:p>
            <a:pPr algn="ctr"/>
            <a:r>
              <a:rPr lang="en-US" sz="3200" b="1" dirty="0">
                <a:solidFill>
                  <a:srgbClr val="FF0000"/>
                </a:solidFill>
              </a:rPr>
              <a:t>-</a:t>
            </a:r>
            <a:r>
              <a:rPr lang="en-US" sz="3200" b="1" dirty="0" smtClean="0">
                <a:solidFill>
                  <a:srgbClr val="FF0000"/>
                </a:solidFill>
              </a:rPr>
              <a:t>0.69</a:t>
            </a:r>
            <a:endParaRPr lang="el-GR" sz="3200" b="1" dirty="0">
              <a:solidFill>
                <a:srgbClr val="FF0000"/>
              </a:solidFill>
            </a:endParaRPr>
          </a:p>
        </p:txBody>
      </p:sp>
      <p:sp>
        <p:nvSpPr>
          <p:cNvPr id="50" name="Content Placeholder 2"/>
          <p:cNvSpPr txBox="1">
            <a:spLocks/>
          </p:cNvSpPr>
          <p:nvPr/>
        </p:nvSpPr>
        <p:spPr>
          <a:xfrm>
            <a:off x="152399" y="5515201"/>
            <a:ext cx="9187543" cy="800219"/>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1800" b="1" spc="-10" dirty="0">
                <a:latin typeface="Verdana" panose="020B0604030504040204" pitchFamily="34" charset="0"/>
                <a:ea typeface="Verdana" panose="020B0604030504040204" pitchFamily="34" charset="0"/>
                <a:cs typeface="Verdana" panose="020B0604030504040204" pitchFamily="34" charset="0"/>
              </a:rPr>
              <a:t>Item factors</a:t>
            </a:r>
            <a:r>
              <a:rPr lang="en-US" sz="1800" spc="-10" dirty="0">
                <a:latin typeface="Verdana" panose="020B0604030504040204" pitchFamily="34" charset="0"/>
                <a:ea typeface="Verdana" panose="020B0604030504040204" pitchFamily="34" charset="0"/>
                <a:cs typeface="Verdana" panose="020B0604030504040204" pitchFamily="34" charset="0"/>
              </a:rPr>
              <a:t>: The extent to which an item has some characteristics</a:t>
            </a:r>
          </a:p>
          <a:p>
            <a:pPr marL="0" indent="0">
              <a:spcBef>
                <a:spcPts val="600"/>
              </a:spcBef>
              <a:spcAft>
                <a:spcPts val="600"/>
              </a:spcAft>
              <a:buNone/>
            </a:pPr>
            <a:r>
              <a:rPr lang="en-US" sz="1800" b="1" spc="-10" dirty="0">
                <a:latin typeface="Verdana" panose="020B0604030504040204" pitchFamily="34" charset="0"/>
                <a:ea typeface="Verdana" panose="020B0604030504040204" pitchFamily="34" charset="0"/>
                <a:cs typeface="Verdana" panose="020B0604030504040204" pitchFamily="34" charset="0"/>
              </a:rPr>
              <a:t>User factors</a:t>
            </a:r>
            <a:r>
              <a:rPr lang="en-US" sz="1800" spc="-10" dirty="0">
                <a:latin typeface="Verdana" panose="020B0604030504040204" pitchFamily="34" charset="0"/>
                <a:ea typeface="Verdana" panose="020B0604030504040204" pitchFamily="34" charset="0"/>
                <a:cs typeface="Verdana" panose="020B0604030504040204" pitchFamily="34" charset="0"/>
              </a:rPr>
              <a:t>: Level of preference for the corresponding characteristics</a:t>
            </a:r>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200" y="4091082"/>
            <a:ext cx="421114" cy="585031"/>
          </a:xfrm>
          <a:prstGeom prst="rect">
            <a:avLst/>
          </a:prstGeom>
        </p:spPr>
      </p:pic>
      <p:sp>
        <p:nvSpPr>
          <p:cNvPr id="3" name="TextBox 2"/>
          <p:cNvSpPr txBox="1"/>
          <p:nvPr/>
        </p:nvSpPr>
        <p:spPr>
          <a:xfrm>
            <a:off x="2005080" y="2432243"/>
            <a:ext cx="1922689" cy="369332"/>
          </a:xfrm>
          <a:prstGeom prst="rect">
            <a:avLst/>
          </a:prstGeom>
          <a:noFill/>
        </p:spPr>
        <p:txBody>
          <a:bodyPr wrap="square" rtlCol="0">
            <a:spAutoFit/>
          </a:bodyPr>
          <a:lstStyle/>
          <a:p>
            <a:r>
              <a:rPr lang="en-US" dirty="0" smtClean="0"/>
              <a:t>0.8   0.7   </a:t>
            </a:r>
            <a:r>
              <a:rPr lang="en-US" dirty="0"/>
              <a:t>-</a:t>
            </a:r>
            <a:r>
              <a:rPr lang="en-US" dirty="0" smtClean="0"/>
              <a:t>0.5   1.3    </a:t>
            </a:r>
            <a:endParaRPr lang="el-GR" dirty="0"/>
          </a:p>
        </p:txBody>
      </p:sp>
      <p:sp>
        <p:nvSpPr>
          <p:cNvPr id="32" name="Left Bracket 31"/>
          <p:cNvSpPr/>
          <p:nvPr/>
        </p:nvSpPr>
        <p:spPr>
          <a:xfrm rot="5400000">
            <a:off x="5032953" y="1766929"/>
            <a:ext cx="105609" cy="15020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Left Bracket 42"/>
          <p:cNvSpPr/>
          <p:nvPr/>
        </p:nvSpPr>
        <p:spPr>
          <a:xfrm rot="5400000" flipH="1">
            <a:off x="5034745" y="2004090"/>
            <a:ext cx="105880" cy="150593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2" name="TextBox 51"/>
          <p:cNvSpPr txBox="1"/>
          <p:nvPr/>
        </p:nvSpPr>
        <p:spPr>
          <a:xfrm>
            <a:off x="4362391" y="2461425"/>
            <a:ext cx="1946572" cy="369332"/>
          </a:xfrm>
          <a:prstGeom prst="rect">
            <a:avLst/>
          </a:prstGeom>
          <a:noFill/>
        </p:spPr>
        <p:txBody>
          <a:bodyPr wrap="square" rtlCol="0">
            <a:spAutoFit/>
          </a:bodyPr>
          <a:lstStyle/>
          <a:p>
            <a:r>
              <a:rPr lang="en-US" dirty="0" smtClean="0"/>
              <a:t>0.9   0.8   </a:t>
            </a:r>
            <a:r>
              <a:rPr lang="en-US" dirty="0"/>
              <a:t>-</a:t>
            </a:r>
            <a:r>
              <a:rPr lang="en-US" dirty="0" smtClean="0"/>
              <a:t>0.6   1.2    </a:t>
            </a:r>
            <a:endParaRPr lang="el-GR" dirty="0"/>
          </a:p>
        </p:txBody>
      </p:sp>
      <p:sp>
        <p:nvSpPr>
          <p:cNvPr id="53" name="Left Bracket 52"/>
          <p:cNvSpPr/>
          <p:nvPr/>
        </p:nvSpPr>
        <p:spPr>
          <a:xfrm rot="5400000">
            <a:off x="3024050" y="2748685"/>
            <a:ext cx="105609" cy="15020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5" name="Left Bracket 54"/>
          <p:cNvSpPr/>
          <p:nvPr/>
        </p:nvSpPr>
        <p:spPr>
          <a:xfrm rot="5400000" flipH="1">
            <a:off x="3025842" y="2985846"/>
            <a:ext cx="105880" cy="150593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6" name="Flowchart: Connector 55"/>
          <p:cNvSpPr/>
          <p:nvPr/>
        </p:nvSpPr>
        <p:spPr>
          <a:xfrm>
            <a:off x="4015450" y="3528896"/>
            <a:ext cx="112700" cy="150266"/>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Equal 56"/>
          <p:cNvSpPr/>
          <p:nvPr/>
        </p:nvSpPr>
        <p:spPr>
          <a:xfrm>
            <a:off x="5980816" y="3490094"/>
            <a:ext cx="386909" cy="248716"/>
          </a:xfrm>
          <a:prstGeom prst="mathEqual">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8" name="TextBox 57"/>
          <p:cNvSpPr txBox="1"/>
          <p:nvPr/>
        </p:nvSpPr>
        <p:spPr>
          <a:xfrm>
            <a:off x="1785258" y="3443181"/>
            <a:ext cx="2005088" cy="369332"/>
          </a:xfrm>
          <a:prstGeom prst="rect">
            <a:avLst/>
          </a:prstGeom>
          <a:noFill/>
        </p:spPr>
        <p:txBody>
          <a:bodyPr wrap="square" rtlCol="0">
            <a:spAutoFit/>
          </a:bodyPr>
          <a:lstStyle/>
          <a:p>
            <a:r>
              <a:rPr lang="en-US" dirty="0" smtClean="0"/>
              <a:t>0.8   0.7   </a:t>
            </a:r>
            <a:r>
              <a:rPr lang="en-US" dirty="0"/>
              <a:t>-</a:t>
            </a:r>
            <a:r>
              <a:rPr lang="en-US" dirty="0" smtClean="0"/>
              <a:t>0.5   1.3    </a:t>
            </a:r>
            <a:endParaRPr lang="el-GR" dirty="0"/>
          </a:p>
        </p:txBody>
      </p:sp>
      <p:sp>
        <p:nvSpPr>
          <p:cNvPr id="59" name="Left Bracket 58"/>
          <p:cNvSpPr/>
          <p:nvPr/>
        </p:nvSpPr>
        <p:spPr>
          <a:xfrm rot="5400000">
            <a:off x="5017380" y="2757107"/>
            <a:ext cx="105609" cy="15020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0" name="Left Bracket 59"/>
          <p:cNvSpPr/>
          <p:nvPr/>
        </p:nvSpPr>
        <p:spPr>
          <a:xfrm rot="5400000" flipH="1">
            <a:off x="5019172" y="2994268"/>
            <a:ext cx="105880" cy="150593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1" name="TextBox 60"/>
          <p:cNvSpPr txBox="1"/>
          <p:nvPr/>
        </p:nvSpPr>
        <p:spPr>
          <a:xfrm>
            <a:off x="4346818" y="3451603"/>
            <a:ext cx="1847153" cy="369332"/>
          </a:xfrm>
          <a:prstGeom prst="rect">
            <a:avLst/>
          </a:prstGeom>
          <a:noFill/>
        </p:spPr>
        <p:txBody>
          <a:bodyPr wrap="square" rtlCol="0">
            <a:spAutoFit/>
          </a:bodyPr>
          <a:lstStyle/>
          <a:p>
            <a:r>
              <a:rPr lang="en-US" dirty="0"/>
              <a:t>-</a:t>
            </a:r>
            <a:r>
              <a:rPr lang="en-US" dirty="0" smtClean="0"/>
              <a:t>0.3  </a:t>
            </a:r>
            <a:r>
              <a:rPr lang="en-US" dirty="0"/>
              <a:t>-</a:t>
            </a:r>
            <a:r>
              <a:rPr lang="en-US" dirty="0" smtClean="0"/>
              <a:t>0.5   0.2    </a:t>
            </a:r>
            <a:r>
              <a:rPr lang="en-US" dirty="0"/>
              <a:t>0    </a:t>
            </a:r>
            <a:endParaRPr lang="el-GR" dirty="0"/>
          </a:p>
        </p:txBody>
      </p:sp>
      <p:sp>
        <p:nvSpPr>
          <p:cNvPr id="27" name="Content Placeholder 2"/>
          <p:cNvSpPr txBox="1">
            <a:spLocks/>
          </p:cNvSpPr>
          <p:nvPr/>
        </p:nvSpPr>
        <p:spPr>
          <a:xfrm>
            <a:off x="1054383" y="416937"/>
            <a:ext cx="7632417" cy="892552"/>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 </a:t>
            </a:r>
          </a:p>
          <a:p>
            <a:pPr marL="0" indent="0" algn="ctr">
              <a:spcBef>
                <a:spcPts val="600"/>
              </a:spcBef>
              <a:spcAft>
                <a:spcPts val="600"/>
              </a:spcAft>
              <a:buNone/>
            </a:pPr>
            <a:r>
              <a:rPr lang="en-US" sz="18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Preference - prediction is the dot product of user &amp; item factors </a:t>
            </a:r>
            <a:endParaRPr lang="en-US" sz="1800"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Θέση αριθμού διαφάνειας 4"/>
          <p:cNvSpPr>
            <a:spLocks noGrp="1"/>
          </p:cNvSpPr>
          <p:nvPr>
            <p:ph type="sldNum" sz="quarter" idx="12"/>
          </p:nvPr>
        </p:nvSpPr>
        <p:spPr/>
        <p:txBody>
          <a:bodyPr/>
          <a:lstStyle/>
          <a:p>
            <a:fld id="{1D401819-1745-4133-A415-0B39F084B6FF}" type="slidenum">
              <a:rPr lang="el-GR" smtClean="0"/>
              <a:pPr/>
              <a:t>17</a:t>
            </a:fld>
            <a:endParaRPr lang="el-GR"/>
          </a:p>
        </p:txBody>
      </p:sp>
    </p:spTree>
    <p:extLst>
      <p:ext uri="{BB962C8B-B14F-4D97-AF65-F5344CB8AC3E}">
        <p14:creationId xmlns:p14="http://schemas.microsoft.com/office/powerpoint/2010/main" val="24394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46" grpId="0"/>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69663" y="1626697"/>
                <a:ext cx="9467051" cy="4351338"/>
              </a:xfrm>
            </p:spPr>
            <p:txBody>
              <a:bodyPr>
                <a:normAutofit/>
              </a:bodyPr>
              <a:lstStyle/>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To get the prediction of a rating of an </a:t>
                </a:r>
                <a:r>
                  <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item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smtClean="0">
                            <a:solidFill>
                              <a:srgbClr val="FF0000"/>
                            </a:solidFill>
                            <a:latin typeface="Cambria Math" panose="02040503050406030204" pitchFamily="18" charset="0"/>
                          </a:rPr>
                          <m:t>ⅆ</m:t>
                        </m:r>
                      </m:e>
                      <m:sub>
                        <m:r>
                          <a:rPr lang="en-US" sz="2400" b="1" i="1" smtClean="0">
                            <a:solidFill>
                              <a:srgbClr val="FF0000"/>
                            </a:solidFill>
                            <a:latin typeface="Cambria Math" panose="02040503050406030204" pitchFamily="18" charset="0"/>
                          </a:rPr>
                          <m:t>𝒋</m:t>
                        </m:r>
                      </m:sub>
                    </m:sSub>
                  </m:oMath>
                </a14:m>
                <a:r>
                  <a:rPr lang="en-US" sz="2400" dirty="0" smtClean="0">
                    <a:latin typeface="Verdana" panose="020B0604030504040204" pitchFamily="34" charset="0"/>
                    <a:ea typeface="Verdana" panose="020B0604030504040204" pitchFamily="34" charset="0"/>
                    <a:cs typeface="Verdana" panose="020B0604030504040204" pitchFamily="34" charset="0"/>
                  </a:rPr>
                  <a:t> by a </a:t>
                </a:r>
                <a:r>
                  <a:rPr lang="en-US" sz="24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user </a:t>
                </a:r>
                <a14:m>
                  <m:oMath xmlns:m="http://schemas.openxmlformats.org/officeDocument/2006/math">
                    <m:r>
                      <a:rPr lang="el-GR" sz="2400" b="1" i="0" dirty="0" smtClean="0">
                        <a:solidFill>
                          <a:srgbClr val="0070C0"/>
                        </a:solidFill>
                        <a:latin typeface="Cambria Math" panose="02040503050406030204" pitchFamily="18" charset="0"/>
                      </a:rPr>
                      <m:t> </m:t>
                    </m:r>
                    <m:sSub>
                      <m:sSubPr>
                        <m:ctrlPr>
                          <a:rPr lang="en-US" sz="2400" b="1" i="1" dirty="0" smtClean="0">
                            <a:solidFill>
                              <a:srgbClr val="0070C0"/>
                            </a:solidFill>
                            <a:latin typeface="Cambria Math" panose="02040503050406030204" pitchFamily="18" charset="0"/>
                          </a:rPr>
                        </m:ctrlPr>
                      </m:sSubPr>
                      <m:e>
                        <m:r>
                          <a:rPr lang="en-US" sz="2400" b="1" i="1" dirty="0" smtClean="0">
                            <a:solidFill>
                              <a:srgbClr val="0070C0"/>
                            </a:solidFill>
                            <a:latin typeface="Cambria Math" panose="02040503050406030204" pitchFamily="18" charset="0"/>
                          </a:rPr>
                          <m:t>𝒖</m:t>
                        </m:r>
                      </m:e>
                      <m:sub>
                        <m:r>
                          <a:rPr lang="en-US" sz="2400" b="1" i="1" dirty="0" smtClean="0">
                            <a:solidFill>
                              <a:srgbClr val="0070C0"/>
                            </a:solidFill>
                            <a:latin typeface="Cambria Math" panose="02040503050406030204" pitchFamily="18" charset="0"/>
                          </a:rPr>
                          <m:t>𝒊</m:t>
                        </m:r>
                      </m:sub>
                    </m:sSub>
                  </m:oMath>
                </a14:m>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calculate </a:t>
                </a:r>
                <a:r>
                  <a:rPr lang="en-US" sz="2400" dirty="0">
                    <a:latin typeface="Verdana" panose="020B0604030504040204" pitchFamily="34" charset="0"/>
                    <a:ea typeface="Verdana" panose="020B0604030504040204" pitchFamily="34" charset="0"/>
                    <a:cs typeface="Verdana" panose="020B0604030504040204" pitchFamily="34" charset="0"/>
                  </a:rPr>
                  <a:t>the dot product of the two vectors corresponding to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latin typeface="Verdana" panose="020B0604030504040204" pitchFamily="34" charset="0"/>
                    <a:ea typeface="Verdana" panose="020B0604030504040204" pitchFamily="34" charset="0"/>
                    <a:cs typeface="Verdana" panose="020B0604030504040204" pitchFamily="34" charset="0"/>
                  </a:rPr>
                  <a:t> and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ⅆ</m:t>
                        </m:r>
                      </m:e>
                      <m:sub>
                        <m:r>
                          <a:rPr lang="en-US" sz="2400" i="1">
                            <a:latin typeface="Cambria Math" panose="02040503050406030204" pitchFamily="18" charset="0"/>
                          </a:rPr>
                          <m:t>𝑗</m:t>
                        </m:r>
                      </m:sub>
                    </m:sSub>
                  </m:oMath>
                </a14:m>
                <a:endParaRPr lang="el-GR" sz="2400" dirty="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69663" y="1626697"/>
                <a:ext cx="9467051" cy="4351338"/>
              </a:xfrm>
              <a:blipFill rotWithShape="0">
                <a:blip r:embed="rId2"/>
                <a:stretch>
                  <a:fillRect l="-1030" r="-148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1D401819-1745-4133-A415-0B39F084B6FF}" type="slidenum">
              <a:rPr lang="el-GR" smtClean="0"/>
              <a:pPr/>
              <a:t>18</a:t>
            </a:fld>
            <a:endParaRPr lang="el-GR"/>
          </a:p>
        </p:txBody>
      </p:sp>
      <p:pic>
        <p:nvPicPr>
          <p:cNvPr id="9" name="Εικόνα 8"/>
          <p:cNvPicPr>
            <a:picLocks noChangeAspect="1"/>
          </p:cNvPicPr>
          <p:nvPr/>
        </p:nvPicPr>
        <p:blipFill>
          <a:blip r:embed="rId3" cstate="print"/>
          <a:stretch>
            <a:fillRect/>
          </a:stretch>
        </p:blipFill>
        <p:spPr>
          <a:xfrm>
            <a:off x="3183935" y="4104450"/>
            <a:ext cx="2413216" cy="392393"/>
          </a:xfrm>
          <a:prstGeom prst="rect">
            <a:avLst/>
          </a:prstGeom>
        </p:spPr>
      </p:pic>
      <p:cxnSp>
        <p:nvCxnSpPr>
          <p:cNvPr id="13" name="Ευθύγραμμο βέλος σύνδεσης 12"/>
          <p:cNvCxnSpPr/>
          <p:nvPr/>
        </p:nvCxnSpPr>
        <p:spPr>
          <a:xfrm flipH="1" flipV="1">
            <a:off x="5188137" y="4521437"/>
            <a:ext cx="1" cy="39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5093799" y="4689180"/>
                <a:ext cx="2707023" cy="369332"/>
              </a:xfrm>
              <a:prstGeom prst="rect">
                <a:avLst/>
              </a:prstGeom>
              <a:noFill/>
            </p:spPr>
            <p:txBody>
              <a:bodyPr wrap="none" rtlCol="0">
                <a:spAutoFit/>
              </a:bodyPr>
              <a:lstStyle/>
              <a:p>
                <a:r>
                  <a:rPr lang="en-US" dirty="0"/>
                  <a:t>Vector corresponding to</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 </m:t>
                        </m:r>
                        <m:r>
                          <a:rPr lang="en-US" i="1" dirty="0">
                            <a:latin typeface="Cambria Math" panose="02040503050406030204" pitchFamily="18" charset="0"/>
                          </a:rPr>
                          <m:t>𝑢</m:t>
                        </m:r>
                      </m:e>
                      <m:sub>
                        <m:r>
                          <a:rPr lang="en-US" i="1" dirty="0">
                            <a:latin typeface="Cambria Math" panose="02040503050406030204" pitchFamily="18" charset="0"/>
                          </a:rPr>
                          <m:t>𝑖</m:t>
                        </m:r>
                      </m:sub>
                    </m:sSub>
                  </m:oMath>
                </a14:m>
                <a:endParaRPr lang="el-GR" dirty="0"/>
              </a:p>
            </p:txBody>
          </p:sp>
        </mc:Choice>
        <mc:Fallback>
          <p:sp>
            <p:nvSpPr>
              <p:cNvPr id="15" name="TextBox 14"/>
              <p:cNvSpPr txBox="1">
                <a:spLocks noRot="1" noChangeAspect="1" noMove="1" noResize="1" noEditPoints="1" noAdjustHandles="1" noChangeArrowheads="1" noChangeShapeType="1" noTextEdit="1"/>
              </p:cNvSpPr>
              <p:nvPr/>
            </p:nvSpPr>
            <p:spPr>
              <a:xfrm>
                <a:off x="5093799" y="4689180"/>
                <a:ext cx="2707023" cy="369332"/>
              </a:xfrm>
              <a:prstGeom prst="rect">
                <a:avLst/>
              </a:prstGeom>
              <a:blipFill rotWithShape="0">
                <a:blip r:embed="rId4"/>
                <a:stretch>
                  <a:fillRect l="-2027" t="-8197" b="-24590"/>
                </a:stretch>
              </a:blipFill>
            </p:spPr>
            <p:txBody>
              <a:bodyPr/>
              <a:lstStyle/>
              <a:p>
                <a:r>
                  <a:rPr lang="el-GR">
                    <a:noFill/>
                  </a:rPr>
                  <a:t> </a:t>
                </a:r>
              </a:p>
            </p:txBody>
          </p:sp>
        </mc:Fallback>
      </mc:AlternateContent>
      <p:cxnSp>
        <p:nvCxnSpPr>
          <p:cNvPr id="17" name="Ευθύγραμμο βέλος σύνδεσης 16"/>
          <p:cNvCxnSpPr>
            <a:stCxn id="18" idx="2"/>
          </p:cNvCxnSpPr>
          <p:nvPr/>
        </p:nvCxnSpPr>
        <p:spPr>
          <a:xfrm>
            <a:off x="5479255" y="3802366"/>
            <a:ext cx="0" cy="39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854057" y="3443998"/>
                <a:ext cx="2903231" cy="358368"/>
              </a:xfrm>
              <a:prstGeom prst="rect">
                <a:avLst/>
              </a:prstGeom>
              <a:noFill/>
            </p:spPr>
            <p:txBody>
              <a:bodyPr wrap="non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Vector corresponding to </a:t>
                </a:r>
                <a14:m>
                  <m:oMath xmlns:m="http://schemas.openxmlformats.org/officeDocument/2006/math">
                    <m:sSub>
                      <m:sSubPr>
                        <m:ctrlPr>
                          <a:rPr lang="en-US" sz="1600" i="1">
                            <a:latin typeface="Cambria Math" panose="02040503050406030204" pitchFamily="18" charset="0"/>
                          </a:rPr>
                        </m:ctrlPr>
                      </m:sSubPr>
                      <m:e>
                        <m:r>
                          <a:rPr lang="en-US" sz="1600">
                            <a:latin typeface="Cambria Math" panose="02040503050406030204" pitchFamily="18" charset="0"/>
                          </a:rPr>
                          <m:t>ⅆ</m:t>
                        </m:r>
                      </m:e>
                      <m:sub>
                        <m:r>
                          <a:rPr lang="en-US" sz="1600" i="1">
                            <a:latin typeface="Cambria Math" panose="02040503050406030204" pitchFamily="18" charset="0"/>
                          </a:rPr>
                          <m:t>𝑗</m:t>
                        </m:r>
                      </m:sub>
                    </m:sSub>
                  </m:oMath>
                </a14:m>
                <a:endParaRPr lang="el-GR"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90543" y="3443998"/>
                <a:ext cx="2177423" cy="358368"/>
              </a:xfrm>
              <a:prstGeom prst="rect">
                <a:avLst/>
              </a:prstGeom>
              <a:blipFill>
                <a:blip r:embed="rId5" cstate="print"/>
                <a:stretch>
                  <a:fillRect l="-1048" t="-6780" b="-13559"/>
                </a:stretch>
              </a:blipFill>
            </p:spPr>
            <p:txBody>
              <a:bodyPr/>
              <a:lstStyle/>
              <a:p>
                <a:r>
                  <a:rPr lang="el-GR">
                    <a:noFill/>
                  </a:rPr>
                  <a:t> </a:t>
                </a:r>
              </a:p>
            </p:txBody>
          </p:sp>
        </mc:Fallback>
      </mc:AlternateContent>
      <p:sp>
        <p:nvSpPr>
          <p:cNvPr id="25" name="Content Placeholder 2"/>
          <p:cNvSpPr txBox="1">
            <a:spLocks noChangeAspect="1"/>
          </p:cNvSpPr>
          <p:nvPr/>
        </p:nvSpPr>
        <p:spPr>
          <a:xfrm>
            <a:off x="478971" y="407399"/>
            <a:ext cx="8098971" cy="892552"/>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a:p>
            <a:pPr marL="0" indent="0" algn="ctr">
              <a:spcBef>
                <a:spcPts val="600"/>
              </a:spcBef>
              <a:spcAft>
                <a:spcPts val="600"/>
              </a:spcAft>
              <a:buNone/>
            </a:pPr>
            <a:r>
              <a:rPr lang="en-US" sz="1800"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Preference - prediction is the dot product of user &amp; item factors </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30" name="Content Placeholder 2"/>
          <p:cNvSpPr txBox="1">
            <a:spLocks/>
          </p:cNvSpPr>
          <p:nvPr/>
        </p:nvSpPr>
        <p:spPr>
          <a:xfrm>
            <a:off x="1186543" y="5744252"/>
            <a:ext cx="5350638" cy="400110"/>
          </a:xfrm>
          <a:prstGeom prst="rect">
            <a:avLst/>
          </a:prstGeom>
          <a:solidFill>
            <a:srgbClr val="1F497D">
              <a:lumMod val="20000"/>
              <a:lumOff val="80000"/>
            </a:srgb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600"/>
              </a:spcBef>
              <a:spcAft>
                <a:spcPts val="600"/>
              </a:spcAft>
              <a:buNone/>
            </a:pP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How do we obtain the P and Q matrices?</a:t>
            </a:r>
          </a:p>
        </p:txBody>
      </p:sp>
      <p:pic>
        <p:nvPicPr>
          <p:cNvPr id="3076" name="Picture 4" descr="Cartoon of a businessman with a question mark Free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9729" y="5058512"/>
            <a:ext cx="814388" cy="1085850"/>
          </a:xfrm>
          <a:prstGeom prst="rect">
            <a:avLst/>
          </a:prstGeom>
          <a:solidFill>
            <a:schemeClr val="tx2">
              <a:lumMod val="40000"/>
              <a:lumOff val="60000"/>
            </a:schemeClr>
          </a:solidFill>
        </p:spPr>
      </p:pic>
    </p:spTree>
    <p:extLst>
      <p:ext uri="{BB962C8B-B14F-4D97-AF65-F5344CB8AC3E}">
        <p14:creationId xmlns:p14="http://schemas.microsoft.com/office/powerpoint/2010/main" val="6498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3400" y="1873131"/>
            <a:ext cx="8229600" cy="743404"/>
          </a:xfrm>
        </p:spPr>
        <p:txBody>
          <a:bodyPr>
            <a:no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1. First we initialize the matrices with some  values</a:t>
            </a:r>
            <a:endParaRPr lang="el-G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1D401819-1745-4133-A415-0B39F084B6FF}" type="slidenum">
              <a:rPr lang="el-GR" smtClean="0"/>
              <a:pPr/>
              <a:t>19</a:t>
            </a:fld>
            <a:endParaRPr lang="el-GR"/>
          </a:p>
        </p:txBody>
      </p:sp>
      <p:sp>
        <p:nvSpPr>
          <p:cNvPr id="5" name="Content Placeholder 2"/>
          <p:cNvSpPr txBox="1">
            <a:spLocks noChangeAspect="1"/>
          </p:cNvSpPr>
          <p:nvPr/>
        </p:nvSpPr>
        <p:spPr>
          <a:xfrm>
            <a:off x="1584900" y="403245"/>
            <a:ext cx="5974648" cy="923330"/>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a:p>
            <a:pPr marL="0" indent="0" algn="ctr">
              <a:spcBef>
                <a:spcPts val="600"/>
              </a:spcBef>
              <a:spcAft>
                <a:spcPts val="600"/>
              </a:spcAft>
              <a:buNone/>
            </a:pPr>
            <a:r>
              <a:rPr lang="en-US" sz="20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How we obtain the P and Q matrices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555171" y="2616536"/>
            <a:ext cx="8327571" cy="461665"/>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2. We calculate how </a:t>
            </a:r>
            <a:r>
              <a:rPr lang="en-US" sz="2000" b="1" i="1" dirty="0" smtClean="0">
                <a:latin typeface="Verdana" panose="020B0604030504040204" pitchFamily="34" charset="0"/>
                <a:ea typeface="Verdana" panose="020B0604030504040204" pitchFamily="34" charset="0"/>
                <a:cs typeface="Verdana" panose="020B0604030504040204" pitchFamily="34" charset="0"/>
              </a:rPr>
              <a:t>‘different’</a:t>
            </a:r>
            <a:r>
              <a:rPr lang="en-US" sz="2400" dirty="0" smtClean="0">
                <a:latin typeface="Verdana" panose="020B0604030504040204" pitchFamily="34" charset="0"/>
                <a:ea typeface="Verdana" panose="020B0604030504040204" pitchFamily="34" charset="0"/>
                <a:cs typeface="Verdana" panose="020B0604030504040204" pitchFamily="34" charset="0"/>
              </a:rPr>
              <a:t> their product is to M</a:t>
            </a:r>
            <a:endParaRPr lang="el-GR"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589721" y="3349054"/>
            <a:ext cx="7580408" cy="461665"/>
          </a:xfrm>
          <a:prstGeom prst="rect">
            <a:avLst/>
          </a:prstGeom>
          <a:noFill/>
        </p:spPr>
        <p:txBody>
          <a:bodyPr wrap="non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3. We try to minimize this difference iteratively.</a:t>
            </a:r>
            <a:endParaRPr lang="el-GR" sz="2400" dirty="0">
              <a:latin typeface="Verdana" panose="020B0604030504040204" pitchFamily="34" charset="0"/>
              <a:ea typeface="Verdana" panose="020B0604030504040204" pitchFamily="34" charset="0"/>
              <a:cs typeface="Verdana" panose="020B0604030504040204" pitchFamily="34" charset="0"/>
            </a:endParaRPr>
          </a:p>
        </p:txBody>
      </p:sp>
      <p:pic>
        <p:nvPicPr>
          <p:cNvPr id="9" name="Εικόνα 8"/>
          <p:cNvPicPr>
            <a:picLocks noChangeAspect="1"/>
          </p:cNvPicPr>
          <p:nvPr/>
        </p:nvPicPr>
        <p:blipFill>
          <a:blip r:embed="rId2" cstate="print"/>
          <a:stretch>
            <a:fillRect/>
          </a:stretch>
        </p:blipFill>
        <p:spPr>
          <a:xfrm>
            <a:off x="283029" y="4773291"/>
            <a:ext cx="1936476" cy="1524000"/>
          </a:xfrm>
          <a:prstGeom prst="rect">
            <a:avLst/>
          </a:prstGeom>
        </p:spPr>
      </p:pic>
      <p:sp>
        <p:nvSpPr>
          <p:cNvPr id="10" name="TextBox 9"/>
          <p:cNvSpPr txBox="1"/>
          <p:nvPr/>
        </p:nvSpPr>
        <p:spPr>
          <a:xfrm>
            <a:off x="2295704" y="5372397"/>
            <a:ext cx="5101076" cy="400110"/>
          </a:xfrm>
          <a:prstGeom prst="rect">
            <a:avLst/>
          </a:prstGeom>
          <a:noFill/>
        </p:spPr>
        <p:txBody>
          <a:bodyPr wrap="non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So it is really a minimization problem!</a:t>
            </a:r>
          </a:p>
        </p:txBody>
      </p:sp>
    </p:spTree>
    <p:extLst>
      <p:ext uri="{BB962C8B-B14F-4D97-AF65-F5344CB8AC3E}">
        <p14:creationId xmlns:p14="http://schemas.microsoft.com/office/powerpoint/2010/main" val="371249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3" y="1206974"/>
            <a:ext cx="9127887" cy="2354491"/>
          </a:xfrm>
          <a:prstGeom prst="rect">
            <a:avLst/>
          </a:prstGeom>
          <a:noFill/>
        </p:spPr>
        <p:txBody>
          <a:bodyPr wrap="square">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en-US" sz="2500" b="1" kern="0" spc="-30" dirty="0" smtClean="0">
                <a:solidFill>
                  <a:prstClr val="black"/>
                </a:solidFill>
              </a:rPr>
              <a:t>Significant industrial &amp; research interest</a:t>
            </a:r>
            <a:r>
              <a:rPr lang="en-US" sz="2500" kern="0" spc="-30" dirty="0" smtClean="0">
                <a:solidFill>
                  <a:prstClr val="black"/>
                </a:solidFill>
              </a:rPr>
              <a:t> in recommendation systems:</a:t>
            </a:r>
          </a:p>
          <a:p>
            <a:pPr marL="0" marR="0" lvl="0" indent="0" defTabSz="914400" eaLnBrk="1" fontAlgn="auto" latinLnBrk="0" hangingPunct="1">
              <a:lnSpc>
                <a:spcPct val="100000"/>
              </a:lnSpc>
              <a:spcBef>
                <a:spcPts val="2000"/>
              </a:spcBef>
              <a:spcAft>
                <a:spcPts val="0"/>
              </a:spcAft>
              <a:buClrTx/>
              <a:buSzTx/>
              <a:buFontTx/>
              <a:buNone/>
              <a:tabLst/>
              <a:defRPr/>
            </a:pPr>
            <a:r>
              <a:rPr lang="en-US" sz="2400" kern="0" dirty="0" smtClean="0">
                <a:solidFill>
                  <a:prstClr val="black"/>
                </a:solidFill>
              </a:rPr>
              <a:t>	          2 out of 3 watched hours come from recommendations</a:t>
            </a:r>
          </a:p>
          <a:p>
            <a:pPr marL="0" marR="0" lvl="0" indent="0" defTabSz="914400" eaLnBrk="1" fontAlgn="auto" latinLnBrk="0" hangingPunct="1">
              <a:lnSpc>
                <a:spcPct val="100000"/>
              </a:lnSpc>
              <a:spcBef>
                <a:spcPts val="2000"/>
              </a:spcBef>
              <a:spcAft>
                <a:spcPts val="0"/>
              </a:spcAft>
              <a:buClrTx/>
              <a:buSzTx/>
              <a:buFontTx/>
              <a:buNone/>
              <a:tabLst/>
              <a:defRPr/>
            </a:pPr>
            <a:r>
              <a:rPr lang="en-US" sz="2400" kern="0" dirty="0">
                <a:solidFill>
                  <a:prstClr val="black"/>
                </a:solidFill>
              </a:rPr>
              <a:t> </a:t>
            </a:r>
            <a:r>
              <a:rPr lang="en-US" sz="2400" kern="0" dirty="0" smtClean="0">
                <a:solidFill>
                  <a:prstClr val="black"/>
                </a:solidFill>
              </a:rPr>
              <a:t>                      increases its watch times by 50% per year</a:t>
            </a:r>
          </a:p>
          <a:p>
            <a:pPr marL="0" marR="0" lvl="0" indent="0" defTabSz="914400" eaLnBrk="1" fontAlgn="auto" latinLnBrk="0" hangingPunct="1">
              <a:lnSpc>
                <a:spcPct val="100000"/>
              </a:lnSpc>
              <a:spcBef>
                <a:spcPts val="2000"/>
              </a:spcBef>
              <a:spcAft>
                <a:spcPts val="0"/>
              </a:spcAft>
              <a:buClrTx/>
              <a:buSzTx/>
              <a:buFontTx/>
              <a:buNone/>
              <a:tabLst/>
              <a:defRPr/>
            </a:pPr>
            <a:r>
              <a:rPr lang="en-US" sz="2400" kern="0" dirty="0" smtClean="0">
                <a:solidFill>
                  <a:prstClr val="black"/>
                </a:solidFill>
              </a:rPr>
              <a:t>                       35% of all sales are generated by recommendations </a:t>
            </a:r>
            <a:endParaRPr kumimoji="0" lang="en-US" sz="2400" b="0" i="0" u="none" strike="noStrike" kern="0" cap="none" spc="0" normalizeH="0" baseline="0" noProof="0" dirty="0" smtClean="0">
              <a:ln>
                <a:noFill/>
              </a:ln>
              <a:solidFill>
                <a:prstClr val="black"/>
              </a:solidFill>
              <a:effectLst/>
              <a:uLnTx/>
              <a:uFillTx/>
            </a:endParaRPr>
          </a:p>
        </p:txBody>
      </p:sp>
      <p:pic>
        <p:nvPicPr>
          <p:cNvPr id="3" name="Picture 14"/>
          <p:cNvPicPr>
            <a:picLocks noChangeAspect="1"/>
          </p:cNvPicPr>
          <p:nvPr/>
        </p:nvPicPr>
        <p:blipFill>
          <a:blip r:embed="rId3" cstate="print"/>
          <a:stretch>
            <a:fillRect/>
          </a:stretch>
        </p:blipFill>
        <p:spPr>
          <a:xfrm>
            <a:off x="229102" y="1902625"/>
            <a:ext cx="1268805" cy="386899"/>
          </a:xfrm>
          <a:prstGeom prst="rect">
            <a:avLst/>
          </a:prstGeom>
        </p:spPr>
      </p:pic>
      <p:pic>
        <p:nvPicPr>
          <p:cNvPr id="4" name="Picture 2" descr="http://1.bp.blogspot.com/-BpYbqwp4H10/WabUJa_rWmI/AAAAAAAATeM/2kQyFI6wecw38-m8kfopjne45RZ37n19wCK4BGAYYCw/s1600/youtub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69" t="30326" r="23698" b="30142"/>
          <a:stretch/>
        </p:blipFill>
        <p:spPr bwMode="auto">
          <a:xfrm>
            <a:off x="104527" y="2511706"/>
            <a:ext cx="1428529" cy="359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p:cNvPicPr>
            <a:picLocks noChangeAspect="1"/>
          </p:cNvPicPr>
          <p:nvPr/>
        </p:nvPicPr>
        <p:blipFill>
          <a:blip r:embed="rId5" cstate="print"/>
          <a:stretch>
            <a:fillRect/>
          </a:stretch>
        </p:blipFill>
        <p:spPr>
          <a:xfrm>
            <a:off x="234562" y="3181485"/>
            <a:ext cx="1266078" cy="403129"/>
          </a:xfrm>
          <a:prstGeom prst="rect">
            <a:avLst/>
          </a:prstGeom>
        </p:spPr>
      </p:pic>
      <p:sp>
        <p:nvSpPr>
          <p:cNvPr id="8" name="Slide Number Placeholder 7"/>
          <p:cNvSpPr>
            <a:spLocks noGrp="1"/>
          </p:cNvSpPr>
          <p:nvPr>
            <p:ph type="sldNum" sz="quarter" idx="4"/>
          </p:nvPr>
        </p:nvSpPr>
        <p:spPr/>
        <p:txBody>
          <a:bodyPr/>
          <a:lstStyle/>
          <a:p>
            <a:fld id="{BA8872A9-5411-EC46-91F5-8E9C449D4FCD}" type="slidenum">
              <a:rPr lang="en-US" smtClean="0"/>
              <a:pPr/>
              <a:t>2</a:t>
            </a:fld>
            <a:endParaRPr lang="en-US"/>
          </a:p>
        </p:txBody>
      </p:sp>
    </p:spTree>
    <p:extLst>
      <p:ext uri="{BB962C8B-B14F-4D97-AF65-F5344CB8AC3E}">
        <p14:creationId xmlns:p14="http://schemas.microsoft.com/office/powerpoint/2010/main" val="487228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 y="1881640"/>
            <a:ext cx="9274628" cy="2879046"/>
          </a:xfrm>
        </p:spPr>
        <p:txBody>
          <a:bodyPr>
            <a:normAutofit/>
          </a:bodyPr>
          <a:lstStyle/>
          <a:p>
            <a:pPr marL="0" indent="0">
              <a:buNone/>
            </a:pPr>
            <a:r>
              <a:rPr lang="en-US" sz="2400" b="1" dirty="0" smtClean="0">
                <a:latin typeface="Verdana" panose="020B0604030504040204" pitchFamily="34" charset="0"/>
                <a:ea typeface="Verdana" panose="020B0604030504040204" pitchFamily="34" charset="0"/>
                <a:cs typeface="Verdana" panose="020B0604030504040204" pitchFamily="34" charset="0"/>
              </a:rPr>
              <a:t>Gradient Descent:</a:t>
            </a:r>
            <a:r>
              <a:rPr lang="en-US" sz="2400" dirty="0" smtClean="0">
                <a:latin typeface="Verdana" panose="020B0604030504040204" pitchFamily="34" charset="0"/>
                <a:ea typeface="Verdana" panose="020B0604030504040204" pitchFamily="34" charset="0"/>
                <a:cs typeface="Verdana" panose="020B0604030504040204" pitchFamily="34" charset="0"/>
              </a:rPr>
              <a:t> Aims at finding a local minimum of the difference</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b="1" dirty="0" smtClean="0">
                <a:latin typeface="Verdana" panose="020B0604030504040204" pitchFamily="34" charset="0"/>
                <a:ea typeface="Verdana" panose="020B0604030504040204" pitchFamily="34" charset="0"/>
                <a:cs typeface="Verdana" panose="020B0604030504040204" pitchFamily="34" charset="0"/>
              </a:rPr>
              <a:t>Difference:</a:t>
            </a:r>
            <a:r>
              <a:rPr lang="en-US" sz="2400" dirty="0" smtClean="0">
                <a:latin typeface="Verdana" panose="020B0604030504040204" pitchFamily="34" charset="0"/>
                <a:ea typeface="Verdana" panose="020B0604030504040204" pitchFamily="34" charset="0"/>
                <a:cs typeface="Verdana" panose="020B0604030504040204" pitchFamily="34" charset="0"/>
              </a:rPr>
              <a:t> The error between the estimated rating and the real rating. It can be calculated for each user-item pair:</a:t>
            </a:r>
            <a:endParaRPr lang="el-G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1D401819-1745-4133-A415-0B39F084B6FF}" type="slidenum">
              <a:rPr lang="el-GR" smtClean="0"/>
              <a:pPr/>
              <a:t>20</a:t>
            </a:fld>
            <a:endParaRPr lang="el-GR"/>
          </a:p>
        </p:txBody>
      </p:sp>
      <p:sp>
        <p:nvSpPr>
          <p:cNvPr id="5" name="Content Placeholder 2"/>
          <p:cNvSpPr txBox="1">
            <a:spLocks noChangeAspect="1"/>
          </p:cNvSpPr>
          <p:nvPr/>
        </p:nvSpPr>
        <p:spPr>
          <a:xfrm>
            <a:off x="1584900" y="406628"/>
            <a:ext cx="5974648" cy="923330"/>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a:p>
            <a:pPr marL="0" indent="0" algn="ctr">
              <a:spcBef>
                <a:spcPts val="600"/>
              </a:spcBef>
              <a:spcAft>
                <a:spcPts val="600"/>
              </a:spcAft>
              <a:buNone/>
            </a:pPr>
            <a:r>
              <a:rPr lang="en-US" sz="2000"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Solution to </a:t>
            </a:r>
            <a:r>
              <a:rPr lang="en-US" sz="20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our </a:t>
            </a:r>
            <a:r>
              <a:rPr lang="en-US" sz="2000" kern="0" dirty="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minimization problem</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Εικόνα 5"/>
          <p:cNvPicPr>
            <a:picLocks noChangeAspect="1"/>
          </p:cNvPicPr>
          <p:nvPr/>
        </p:nvPicPr>
        <p:blipFill>
          <a:blip r:embed="rId2" cstate="print"/>
          <a:stretch>
            <a:fillRect/>
          </a:stretch>
        </p:blipFill>
        <p:spPr>
          <a:xfrm>
            <a:off x="1164491" y="4191000"/>
            <a:ext cx="5900829" cy="627491"/>
          </a:xfrm>
          <a:prstGeom prst="rect">
            <a:avLst/>
          </a:prstGeom>
        </p:spPr>
      </p:pic>
      <p:sp>
        <p:nvSpPr>
          <p:cNvPr id="8" name="Content Placeholder 2"/>
          <p:cNvSpPr txBox="1">
            <a:spLocks/>
          </p:cNvSpPr>
          <p:nvPr/>
        </p:nvSpPr>
        <p:spPr>
          <a:xfrm>
            <a:off x="0" y="6211669"/>
            <a:ext cx="9144000" cy="646331"/>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W</a:t>
            </a:r>
            <a:r>
              <a:rPr lang="en-US" sz="1800" dirty="0" smtClean="0">
                <a:latin typeface="Verdana" panose="020B0604030504040204" pitchFamily="34" charset="0"/>
                <a:ea typeface="Verdana" panose="020B0604030504040204" pitchFamily="34" charset="0"/>
                <a:cs typeface="Verdana" panose="020B0604030504040204" pitchFamily="34" charset="0"/>
              </a:rPr>
              <a:t>e </a:t>
            </a:r>
            <a:r>
              <a:rPr lang="en-US" sz="1800" dirty="0">
                <a:latin typeface="Verdana" panose="020B0604030504040204" pitchFamily="34" charset="0"/>
                <a:ea typeface="Verdana" panose="020B0604030504040204" pitchFamily="34" charset="0"/>
                <a:cs typeface="Verdana" panose="020B0604030504040204" pitchFamily="34" charset="0"/>
              </a:rPr>
              <a:t>consider the squared error because the estimated rating can be either higher or lower than the </a:t>
            </a:r>
            <a:r>
              <a:rPr lang="en-US" sz="1800" dirty="0" smtClean="0">
                <a:latin typeface="Verdana" panose="020B0604030504040204" pitchFamily="34" charset="0"/>
                <a:ea typeface="Verdana" panose="020B0604030504040204" pitchFamily="34" charset="0"/>
                <a:cs typeface="Verdana" panose="020B0604030504040204" pitchFamily="34" charset="0"/>
              </a:rPr>
              <a:t>real one.</a:t>
            </a:r>
            <a:endParaRPr lang="el-G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2085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1D401819-1745-4133-A415-0B39F084B6FF}" type="slidenum">
              <a:rPr lang="el-GR" smtClean="0"/>
              <a:pPr/>
              <a:t>21</a:t>
            </a:fld>
            <a:endParaRPr lang="el-GR"/>
          </a:p>
        </p:txBody>
      </p:sp>
      <mc:AlternateContent xmlns:mc="http://schemas.openxmlformats.org/markup-compatibility/2006">
        <mc:Choice xmlns:a14="http://schemas.microsoft.com/office/drawing/2010/main" Requires="a14">
          <p:sp>
            <p:nvSpPr>
              <p:cNvPr id="6" name="Θέση περιεχομένου 2"/>
              <p:cNvSpPr>
                <a:spLocks noGrp="1"/>
              </p:cNvSpPr>
              <p:nvPr>
                <p:ph idx="1"/>
              </p:nvPr>
            </p:nvSpPr>
            <p:spPr>
              <a:xfrm>
                <a:off x="85491" y="2360848"/>
                <a:ext cx="9290247" cy="803503"/>
              </a:xfrm>
            </p:spPr>
            <p:txBody>
              <a:bodyPr>
                <a:normAutofit/>
              </a:bodyPr>
              <a:lstStyle/>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To minimize the error, </a:t>
                </a:r>
                <a:r>
                  <a:rPr lang="en-US" sz="2000" dirty="0" smtClean="0">
                    <a:latin typeface="Verdana" panose="020B0604030504040204" pitchFamily="34" charset="0"/>
                    <a:ea typeface="Verdana" panose="020B0604030504040204" pitchFamily="34" charset="0"/>
                    <a:cs typeface="Verdana" panose="020B0604030504040204" pitchFamily="34" charset="0"/>
                  </a:rPr>
                  <a:t>need to </a:t>
                </a:r>
                <a:r>
                  <a:rPr lang="en-US" sz="2000" dirty="0" smtClean="0">
                    <a:latin typeface="Verdana" panose="020B0604030504040204" pitchFamily="34" charset="0"/>
                    <a:ea typeface="Verdana" panose="020B0604030504040204" pitchFamily="34" charset="0"/>
                    <a:cs typeface="Verdana" panose="020B0604030504040204" pitchFamily="34" charset="0"/>
                  </a:rPr>
                  <a:t>know in which direction we have to modify the values of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𝑖𝑘</m:t>
                        </m:r>
                        <m:r>
                          <a:rPr lang="en-US" sz="2000" b="0" i="1" smtClean="0">
                            <a:latin typeface="Cambria Math" panose="02040503050406030204" pitchFamily="18" charset="0"/>
                          </a:rPr>
                          <m:t> </m:t>
                        </m:r>
                      </m:sub>
                    </m:sSub>
                  </m:oMath>
                </a14:m>
                <a:r>
                  <a:rPr lang="en-US" sz="2000" dirty="0" smtClean="0">
                    <a:latin typeface="Verdana" panose="020B0604030504040204" pitchFamily="34" charset="0"/>
                    <a:ea typeface="Verdana" panose="020B0604030504040204" pitchFamily="34" charset="0"/>
                    <a:cs typeface="Verdana" panose="020B0604030504040204" pitchFamily="34" charset="0"/>
                  </a:rPr>
                  <a:t>and </a:t>
                </a:r>
                <a14:m>
                  <m:oMath xmlns:m="http://schemas.openxmlformats.org/officeDocument/2006/math">
                    <m:sSub>
                      <m:sSubPr>
                        <m:ctrlPr>
                          <a:rPr lang="el-GR" sz="2000" i="1" dirty="0" smtClean="0">
                            <a:latin typeface="Cambria Math" panose="02040503050406030204" pitchFamily="18" charset="0"/>
                          </a:rPr>
                        </m:ctrlPr>
                      </m:sSubPr>
                      <m:e>
                        <m:r>
                          <a:rPr lang="el-GR" sz="2000" b="0" i="1" dirty="0">
                            <a:latin typeface="Cambria Math" panose="02040503050406030204" pitchFamily="18" charset="0"/>
                          </a:rPr>
                          <m:t>𝑞</m:t>
                        </m:r>
                      </m:e>
                      <m:sub>
                        <m:r>
                          <a:rPr lang="el-GR" sz="2000" b="0" i="1" dirty="0">
                            <a:latin typeface="Cambria Math" panose="02040503050406030204" pitchFamily="18" charset="0"/>
                          </a:rPr>
                          <m:t>𝑘𝑗</m:t>
                        </m:r>
                      </m:sub>
                    </m:sSub>
                  </m:oMath>
                </a14:m>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6" name="Θέση περιεχομένου 2"/>
              <p:cNvSpPr>
                <a:spLocks noGrp="1" noRot="1" noChangeAspect="1" noMove="1" noResize="1" noEditPoints="1" noAdjustHandles="1" noChangeArrowheads="1" noChangeShapeType="1" noTextEdit="1"/>
              </p:cNvSpPr>
              <p:nvPr>
                <p:ph idx="1"/>
              </p:nvPr>
            </p:nvSpPr>
            <p:spPr>
              <a:xfrm>
                <a:off x="85491" y="2360848"/>
                <a:ext cx="9290247" cy="803503"/>
              </a:xfrm>
              <a:blipFill rotWithShape="0">
                <a:blip r:embed="rId2"/>
                <a:stretch>
                  <a:fillRect l="-656" t="-7576"/>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9" name="Content Placeholder 2"/>
              <p:cNvSpPr txBox="1">
                <a:spLocks/>
              </p:cNvSpPr>
              <p:nvPr/>
            </p:nvSpPr>
            <p:spPr>
              <a:xfrm>
                <a:off x="456721" y="6129467"/>
                <a:ext cx="8566093" cy="728533"/>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atin typeface="Verdana" panose="020B0604030504040204" pitchFamily="34" charset="0"/>
                    <a:ea typeface="Verdana" panose="020B0604030504040204" pitchFamily="34" charset="0"/>
                    <a:cs typeface="Verdana" panose="020B0604030504040204" pitchFamily="34" charset="0"/>
                  </a:rPr>
                  <a:t>We need to know the gradient at the current </a:t>
                </a:r>
                <a:r>
                  <a:rPr lang="en-US" sz="1800" dirty="0" smtClean="0">
                    <a:latin typeface="Verdana" panose="020B0604030504040204" pitchFamily="34" charset="0"/>
                    <a:ea typeface="Verdana" panose="020B0604030504040204" pitchFamily="34" charset="0"/>
                    <a:cs typeface="Verdana" panose="020B0604030504040204" pitchFamily="34" charset="0"/>
                  </a:rPr>
                  <a:t>values</a:t>
                </a:r>
                <a:r>
                  <a:rPr lang="el-GR" sz="1800" dirty="0" smtClean="0">
                    <a:latin typeface="Verdana" panose="020B0604030504040204" pitchFamily="34" charset="0"/>
                    <a:ea typeface="Verdana" panose="020B0604030504040204" pitchFamily="34" charset="0"/>
                    <a:cs typeface="Verdana" panose="020B0604030504040204" pitchFamily="34" charset="0"/>
                  </a:rPr>
                  <a:t>.</a:t>
                </a:r>
              </a:p>
              <a:p>
                <a:pPr marL="0" indent="0" algn="ctr">
                  <a:buNone/>
                </a:pPr>
                <a:r>
                  <a:rPr lang="en-US" sz="1800" dirty="0" smtClean="0">
                    <a:latin typeface="Verdana" panose="020B0604030504040204" pitchFamily="34" charset="0"/>
                    <a:ea typeface="Verdana" panose="020B0604030504040204" pitchFamily="34" charset="0"/>
                    <a:cs typeface="Verdana" panose="020B0604030504040204" pitchFamily="34" charset="0"/>
                  </a:rPr>
                  <a:t>Therefore we differentiate the error equation with respect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𝑖𝑘</m:t>
                        </m:r>
                        <m:r>
                          <a:rPr lang="en-US" sz="1800" i="1">
                            <a:latin typeface="Cambria Math" panose="02040503050406030204" pitchFamily="18" charset="0"/>
                          </a:rPr>
                          <m:t> </m:t>
                        </m:r>
                      </m:sub>
                    </m:sSub>
                  </m:oMath>
                </a14:m>
                <a:r>
                  <a:rPr lang="en-US" sz="1800" dirty="0">
                    <a:latin typeface="Verdana" panose="020B0604030504040204" pitchFamily="34" charset="0"/>
                    <a:ea typeface="Verdana" panose="020B0604030504040204" pitchFamily="34" charset="0"/>
                    <a:cs typeface="Verdana" panose="020B0604030504040204" pitchFamily="34" charset="0"/>
                  </a:rPr>
                  <a:t>and </a:t>
                </a:r>
                <a14:m>
                  <m:oMath xmlns:m="http://schemas.openxmlformats.org/officeDocument/2006/math">
                    <m:sSub>
                      <m:sSubPr>
                        <m:ctrlPr>
                          <a:rPr lang="el-GR" sz="1800" i="1" dirty="0">
                            <a:latin typeface="Cambria Math" panose="02040503050406030204" pitchFamily="18" charset="0"/>
                          </a:rPr>
                        </m:ctrlPr>
                      </m:sSubPr>
                      <m:e>
                        <m:r>
                          <a:rPr lang="el-GR" sz="1800" i="1" dirty="0">
                            <a:latin typeface="Cambria Math" panose="02040503050406030204" pitchFamily="18" charset="0"/>
                          </a:rPr>
                          <m:t>𝑞</m:t>
                        </m:r>
                      </m:e>
                      <m:sub>
                        <m:r>
                          <a:rPr lang="el-GR" sz="1800" i="1" dirty="0">
                            <a:latin typeface="Cambria Math" panose="02040503050406030204" pitchFamily="18" charset="0"/>
                          </a:rPr>
                          <m:t>𝑘𝑗</m:t>
                        </m:r>
                      </m:sub>
                    </m:sSub>
                  </m:oMath>
                </a14:m>
                <a:endParaRPr lang="en-US" sz="2000" dirty="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9" name="Content Placeholder 2"/>
              <p:cNvSpPr txBox="1">
                <a:spLocks noRot="1" noChangeAspect="1" noMove="1" noResize="1" noEditPoints="1" noAdjustHandles="1" noChangeArrowheads="1" noChangeShapeType="1" noTextEdit="1"/>
              </p:cNvSpPr>
              <p:nvPr/>
            </p:nvSpPr>
            <p:spPr>
              <a:xfrm>
                <a:off x="456721" y="6129467"/>
                <a:ext cx="8566093" cy="728533"/>
              </a:xfrm>
              <a:prstGeom prst="rect">
                <a:avLst/>
              </a:prstGeom>
              <a:blipFill rotWithShape="0">
                <a:blip r:embed="rId3"/>
                <a:stretch>
                  <a:fillRect t="-4167" b="-8333"/>
                </a:stretch>
              </a:blipFill>
            </p:spPr>
            <p:txBody>
              <a:bodyPr/>
              <a:lstStyle/>
              <a:p>
                <a:r>
                  <a:rPr lang="el-GR">
                    <a:noFill/>
                  </a:rPr>
                  <a:t> </a:t>
                </a:r>
              </a:p>
            </p:txBody>
          </p:sp>
        </mc:Fallback>
      </mc:AlternateContent>
      <p:sp>
        <p:nvSpPr>
          <p:cNvPr id="15" name="Ελεύθερη σχεδίαση 14"/>
          <p:cNvSpPr/>
          <p:nvPr/>
        </p:nvSpPr>
        <p:spPr>
          <a:xfrm>
            <a:off x="2122300" y="2922937"/>
            <a:ext cx="2035628" cy="2351329"/>
          </a:xfrm>
          <a:custGeom>
            <a:avLst/>
            <a:gdLst>
              <a:gd name="connsiteX0" fmla="*/ 0 w 2714171"/>
              <a:gd name="connsiteY0" fmla="*/ 29029 h 2351329"/>
              <a:gd name="connsiteX1" fmla="*/ 1407886 w 2714171"/>
              <a:gd name="connsiteY1" fmla="*/ 2351314 h 2351329"/>
              <a:gd name="connsiteX2" fmla="*/ 2714171 w 2714171"/>
              <a:gd name="connsiteY2" fmla="*/ 0 h 2351329"/>
            </a:gdLst>
            <a:ahLst/>
            <a:cxnLst>
              <a:cxn ang="0">
                <a:pos x="connsiteX0" y="connsiteY0"/>
              </a:cxn>
              <a:cxn ang="0">
                <a:pos x="connsiteX1" y="connsiteY1"/>
              </a:cxn>
              <a:cxn ang="0">
                <a:pos x="connsiteX2" y="connsiteY2"/>
              </a:cxn>
            </a:cxnLst>
            <a:rect l="l" t="t" r="r" b="b"/>
            <a:pathLst>
              <a:path w="2714171" h="2351329">
                <a:moveTo>
                  <a:pt x="0" y="29029"/>
                </a:moveTo>
                <a:cubicBezTo>
                  <a:pt x="477762" y="1192590"/>
                  <a:pt x="955524" y="2356152"/>
                  <a:pt x="1407886" y="2351314"/>
                </a:cubicBezTo>
                <a:cubicBezTo>
                  <a:pt x="1860248" y="2346476"/>
                  <a:pt x="2287209" y="1173238"/>
                  <a:pt x="27141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Ελεύθερη σχεδίαση 15"/>
          <p:cNvSpPr/>
          <p:nvPr/>
        </p:nvSpPr>
        <p:spPr>
          <a:xfrm>
            <a:off x="5251139" y="2922937"/>
            <a:ext cx="2035628" cy="2351329"/>
          </a:xfrm>
          <a:custGeom>
            <a:avLst/>
            <a:gdLst>
              <a:gd name="connsiteX0" fmla="*/ 0 w 2714171"/>
              <a:gd name="connsiteY0" fmla="*/ 29029 h 2351329"/>
              <a:gd name="connsiteX1" fmla="*/ 1407886 w 2714171"/>
              <a:gd name="connsiteY1" fmla="*/ 2351314 h 2351329"/>
              <a:gd name="connsiteX2" fmla="*/ 2714171 w 2714171"/>
              <a:gd name="connsiteY2" fmla="*/ 0 h 2351329"/>
            </a:gdLst>
            <a:ahLst/>
            <a:cxnLst>
              <a:cxn ang="0">
                <a:pos x="connsiteX0" y="connsiteY0"/>
              </a:cxn>
              <a:cxn ang="0">
                <a:pos x="connsiteX1" y="connsiteY1"/>
              </a:cxn>
              <a:cxn ang="0">
                <a:pos x="connsiteX2" y="connsiteY2"/>
              </a:cxn>
            </a:cxnLst>
            <a:rect l="l" t="t" r="r" b="b"/>
            <a:pathLst>
              <a:path w="2714171" h="2351329">
                <a:moveTo>
                  <a:pt x="0" y="29029"/>
                </a:moveTo>
                <a:cubicBezTo>
                  <a:pt x="477762" y="1192590"/>
                  <a:pt x="955524" y="2356152"/>
                  <a:pt x="1407886" y="2351314"/>
                </a:cubicBezTo>
                <a:cubicBezTo>
                  <a:pt x="1860248" y="2346476"/>
                  <a:pt x="2287209" y="1173238"/>
                  <a:pt x="27141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4">
            <p14:nvContentPartPr>
              <p14:cNvPr id="18" name="Μελάνι 17"/>
              <p14:cNvContentPartPr/>
              <p14:nvPr/>
            </p14:nvContentPartPr>
            <p14:xfrm>
              <a:off x="3032057" y="3423394"/>
              <a:ext cx="1244520" cy="1861200"/>
            </p14:xfrm>
          </p:contentPart>
        </mc:Choice>
        <mc:Fallback xmlns="">
          <p:pic>
            <p:nvPicPr>
              <p:cNvPr id="18" name="Μελάνι 17"/>
              <p:cNvPicPr/>
              <p:nvPr/>
            </p:nvPicPr>
            <p:blipFill>
              <a:blip r:embed="rId5" cstate="print"/>
              <a:stretch>
                <a:fillRect/>
              </a:stretch>
            </p:blipFill>
            <p:spPr>
              <a:xfrm>
                <a:off x="2245423" y="3385234"/>
                <a:ext cx="970920" cy="19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Μελάνι 27"/>
              <p14:cNvContentPartPr/>
              <p14:nvPr/>
            </p14:nvContentPartPr>
            <p14:xfrm>
              <a:off x="9405137" y="3759274"/>
              <a:ext cx="31320" cy="14760"/>
            </p14:xfrm>
          </p:contentPart>
        </mc:Choice>
        <mc:Fallback xmlns="">
          <p:pic>
            <p:nvPicPr>
              <p:cNvPr id="28" name="Μελάνι 27"/>
              <p:cNvPicPr/>
              <p:nvPr/>
            </p:nvPicPr>
            <p:blipFill>
              <a:blip r:embed="rId7" cstate="print"/>
              <a:stretch>
                <a:fillRect/>
              </a:stretch>
            </p:blipFill>
            <p:spPr>
              <a:xfrm>
                <a:off x="7025233" y="3721114"/>
                <a:ext cx="80730" cy="91080"/>
              </a:xfrm>
              <a:prstGeom prst="rect">
                <a:avLst/>
              </a:prstGeom>
            </p:spPr>
          </p:pic>
        </mc:Fallback>
      </mc:AlternateContent>
      <p:cxnSp>
        <p:nvCxnSpPr>
          <p:cNvPr id="30" name="Ευθύγραμμο βέλος σύνδεσης 29"/>
          <p:cNvCxnSpPr/>
          <p:nvPr/>
        </p:nvCxnSpPr>
        <p:spPr>
          <a:xfrm>
            <a:off x="2274043" y="3455074"/>
            <a:ext cx="470498" cy="145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flipH="1">
            <a:off x="6727372" y="2957352"/>
            <a:ext cx="555941" cy="1957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92481" y="3397322"/>
            <a:ext cx="655436" cy="369332"/>
          </a:xfrm>
          <a:prstGeom prst="rect">
            <a:avLst/>
          </a:prstGeom>
          <a:noFill/>
        </p:spPr>
        <p:txBody>
          <a:bodyPr wrap="none" rtlCol="0">
            <a:spAutoFit/>
          </a:bodyPr>
          <a:lstStyle/>
          <a:p>
            <a:r>
              <a:rPr lang="en-US" dirty="0" smtClean="0"/>
              <a:t>Error</a:t>
            </a:r>
            <a:endParaRPr lang="el-GR" dirty="0"/>
          </a:p>
        </p:txBody>
      </p:sp>
      <p:sp>
        <p:nvSpPr>
          <p:cNvPr id="40" name="TextBox 39"/>
          <p:cNvSpPr txBox="1"/>
          <p:nvPr/>
        </p:nvSpPr>
        <p:spPr>
          <a:xfrm rot="19515245">
            <a:off x="2950047" y="4611625"/>
            <a:ext cx="2141677" cy="338554"/>
          </a:xfrm>
          <a:prstGeom prst="rect">
            <a:avLst/>
          </a:prstGeom>
          <a:noFill/>
        </p:spPr>
        <p:txBody>
          <a:bodyPr wrap="none" rtlCol="0">
            <a:spAutoFit/>
          </a:bodyPr>
          <a:lstStyle/>
          <a:p>
            <a:r>
              <a:rPr lang="en-US" sz="1600" dirty="0" smtClean="0"/>
              <a:t>Local minimum of Error</a:t>
            </a:r>
            <a:endParaRPr lang="el-GR" sz="1600" dirty="0"/>
          </a:p>
        </p:txBody>
      </p:sp>
      <p:sp>
        <p:nvSpPr>
          <p:cNvPr id="2" name="Rectangle 1"/>
          <p:cNvSpPr/>
          <p:nvPr/>
        </p:nvSpPr>
        <p:spPr>
          <a:xfrm>
            <a:off x="-880" y="63934"/>
            <a:ext cx="9462991" cy="2031325"/>
          </a:xfrm>
          <a:prstGeom prst="rect">
            <a:avLst/>
          </a:prstGeom>
          <a:ln>
            <a:solidFill>
              <a:srgbClr val="FF6600"/>
            </a:solidFill>
          </a:ln>
        </p:spPr>
        <p:txBody>
          <a:bodyPr wrap="square">
            <a:spAutoFit/>
          </a:bodyPr>
          <a:lstStyle/>
          <a:p>
            <a:r>
              <a:rPr lang="en-US" b="1" dirty="0">
                <a:solidFill>
                  <a:srgbClr val="222222"/>
                </a:solidFill>
                <a:latin typeface="Arial" panose="020B0604020202020204" pitchFamily="34" charset="0"/>
              </a:rPr>
              <a:t>Gradient descent</a:t>
            </a:r>
            <a:r>
              <a:rPr lang="en-US" dirty="0">
                <a:solidFill>
                  <a:srgbClr val="222222"/>
                </a:solidFill>
                <a:latin typeface="Arial" panose="020B0604020202020204" pitchFamily="34" charset="0"/>
              </a:rPr>
              <a:t> is a </a:t>
            </a:r>
            <a:r>
              <a:rPr lang="en-US" dirty="0">
                <a:solidFill>
                  <a:srgbClr val="0B0080"/>
                </a:solidFill>
                <a:latin typeface="Arial" panose="020B0604020202020204" pitchFamily="34" charset="0"/>
                <a:hlinkClick r:id="rId8" tooltip="Category:First order methods"/>
              </a:rPr>
              <a:t>first-order</a:t>
            </a:r>
            <a:r>
              <a:rPr lang="en-US" dirty="0">
                <a:solidFill>
                  <a:srgbClr val="222222"/>
                </a:solidFill>
                <a:latin typeface="Arial" panose="020B0604020202020204" pitchFamily="34" charset="0"/>
              </a:rPr>
              <a:t> </a:t>
            </a:r>
            <a:r>
              <a:rPr lang="en-US" dirty="0">
                <a:solidFill>
                  <a:srgbClr val="0B0080"/>
                </a:solidFill>
                <a:latin typeface="Arial" panose="020B0604020202020204" pitchFamily="34" charset="0"/>
                <a:hlinkClick r:id="rId9" tooltip="Iterative algorithm"/>
              </a:rPr>
              <a:t>iterative</a:t>
            </a:r>
            <a:r>
              <a:rPr lang="en-US" dirty="0">
                <a:solidFill>
                  <a:srgbClr val="222222"/>
                </a:solidFill>
                <a:latin typeface="Arial" panose="020B0604020202020204" pitchFamily="34" charset="0"/>
              </a:rPr>
              <a:t> </a:t>
            </a:r>
            <a:r>
              <a:rPr lang="en-US" dirty="0">
                <a:solidFill>
                  <a:srgbClr val="0B0080"/>
                </a:solidFill>
                <a:latin typeface="Arial" panose="020B0604020202020204" pitchFamily="34" charset="0"/>
                <a:hlinkClick r:id="rId10" tooltip="Mathematical optimization"/>
              </a:rPr>
              <a:t>optimization</a:t>
            </a:r>
            <a:r>
              <a:rPr lang="en-US" dirty="0">
                <a:solidFill>
                  <a:srgbClr val="222222"/>
                </a:solidFill>
                <a:latin typeface="Arial" panose="020B0604020202020204" pitchFamily="34" charset="0"/>
              </a:rPr>
              <a:t> </a:t>
            </a:r>
            <a:r>
              <a:rPr lang="en-US" dirty="0">
                <a:solidFill>
                  <a:srgbClr val="0B0080"/>
                </a:solidFill>
                <a:latin typeface="Arial" panose="020B0604020202020204" pitchFamily="34" charset="0"/>
                <a:hlinkClick r:id="rId11" tooltip="Algorithm"/>
              </a:rPr>
              <a:t>algorithm</a:t>
            </a:r>
            <a:r>
              <a:rPr lang="en-US" dirty="0">
                <a:solidFill>
                  <a:srgbClr val="222222"/>
                </a:solidFill>
                <a:latin typeface="Arial" panose="020B0604020202020204" pitchFamily="34" charset="0"/>
              </a:rPr>
              <a:t> for finding the minimum of a function. To find a </a:t>
            </a:r>
            <a:r>
              <a:rPr lang="en-US" dirty="0">
                <a:solidFill>
                  <a:srgbClr val="0B0080"/>
                </a:solidFill>
                <a:latin typeface="Arial" panose="020B0604020202020204" pitchFamily="34" charset="0"/>
                <a:hlinkClick r:id="rId12" tooltip="Local minimum"/>
              </a:rPr>
              <a:t>local minimum</a:t>
            </a:r>
            <a:r>
              <a:rPr lang="en-US" dirty="0">
                <a:solidFill>
                  <a:srgbClr val="222222"/>
                </a:solidFill>
                <a:latin typeface="Arial" panose="020B0604020202020204" pitchFamily="34" charset="0"/>
              </a:rPr>
              <a:t> of a function using gradient descent, one takes steps proportional to the </a:t>
            </a:r>
            <a:r>
              <a:rPr lang="en-US" i="1" dirty="0">
                <a:solidFill>
                  <a:srgbClr val="222222"/>
                </a:solidFill>
                <a:latin typeface="Arial" panose="020B0604020202020204" pitchFamily="34" charset="0"/>
              </a:rPr>
              <a:t>negative</a:t>
            </a:r>
            <a:r>
              <a:rPr lang="en-US" dirty="0">
                <a:solidFill>
                  <a:srgbClr val="222222"/>
                </a:solidFill>
                <a:latin typeface="Arial" panose="020B0604020202020204" pitchFamily="34" charset="0"/>
              </a:rPr>
              <a:t> of the </a:t>
            </a:r>
            <a:r>
              <a:rPr lang="en-US" dirty="0">
                <a:solidFill>
                  <a:srgbClr val="0B0080"/>
                </a:solidFill>
                <a:latin typeface="Arial" panose="020B0604020202020204" pitchFamily="34" charset="0"/>
                <a:hlinkClick r:id="rId13" tooltip="Gradient"/>
              </a:rPr>
              <a:t>gradient</a:t>
            </a:r>
            <a:r>
              <a:rPr lang="en-US" dirty="0">
                <a:solidFill>
                  <a:srgbClr val="222222"/>
                </a:solidFill>
                <a:latin typeface="Arial" panose="020B0604020202020204" pitchFamily="34" charset="0"/>
              </a:rPr>
              <a:t> (or approximate gradient) of the function at the current point. If instead one takes steps proportional to the </a:t>
            </a:r>
            <a:r>
              <a:rPr lang="en-US" i="1" dirty="0">
                <a:solidFill>
                  <a:srgbClr val="222222"/>
                </a:solidFill>
                <a:latin typeface="Arial" panose="020B0604020202020204" pitchFamily="34" charset="0"/>
              </a:rPr>
              <a:t>positive</a:t>
            </a:r>
            <a:r>
              <a:rPr lang="en-US" dirty="0">
                <a:solidFill>
                  <a:srgbClr val="222222"/>
                </a:solidFill>
                <a:latin typeface="Arial" panose="020B0604020202020204" pitchFamily="34" charset="0"/>
              </a:rPr>
              <a:t> of the gradient, one approaches a </a:t>
            </a:r>
            <a:r>
              <a:rPr lang="en-US" dirty="0">
                <a:solidFill>
                  <a:srgbClr val="0B0080"/>
                </a:solidFill>
                <a:latin typeface="Arial" panose="020B0604020202020204" pitchFamily="34" charset="0"/>
                <a:hlinkClick r:id="rId14" tooltip="Local maximum"/>
              </a:rPr>
              <a:t>local maximum</a:t>
            </a:r>
            <a:r>
              <a:rPr lang="en-US" dirty="0">
                <a:solidFill>
                  <a:srgbClr val="222222"/>
                </a:solidFill>
                <a:latin typeface="Arial" panose="020B0604020202020204" pitchFamily="34" charset="0"/>
              </a:rPr>
              <a:t> of that function; the procedure is then known as </a:t>
            </a:r>
            <a:r>
              <a:rPr lang="en-US" b="1" dirty="0">
                <a:solidFill>
                  <a:srgbClr val="222222"/>
                </a:solidFill>
                <a:latin typeface="Arial" panose="020B0604020202020204" pitchFamily="34" charset="0"/>
              </a:rPr>
              <a:t>gradient ascent</a:t>
            </a:r>
            <a:r>
              <a:rPr lang="en-US" dirty="0" smtClean="0">
                <a:solidFill>
                  <a:srgbClr val="222222"/>
                </a:solidFill>
                <a:latin typeface="Arial" panose="020B0604020202020204" pitchFamily="34" charset="0"/>
              </a:rPr>
              <a:t>. </a:t>
            </a:r>
            <a:r>
              <a:rPr lang="en-US" b="1" dirty="0" smtClean="0">
                <a:solidFill>
                  <a:srgbClr val="00B050"/>
                </a:solidFill>
                <a:latin typeface="Arial" panose="020B0604020202020204" pitchFamily="34" charset="0"/>
              </a:rPr>
              <a:t>When the function is convex, all local minima are also global minima so the gradient </a:t>
            </a:r>
            <a:r>
              <a:rPr lang="en-US" b="1" dirty="0" err="1" smtClean="0">
                <a:solidFill>
                  <a:srgbClr val="00B050"/>
                </a:solidFill>
                <a:latin typeface="Arial" panose="020B0604020202020204" pitchFamily="34" charset="0"/>
              </a:rPr>
              <a:t>discent</a:t>
            </a:r>
            <a:r>
              <a:rPr lang="en-US" b="1" dirty="0" smtClean="0">
                <a:solidFill>
                  <a:srgbClr val="00B050"/>
                </a:solidFill>
                <a:latin typeface="Arial" panose="020B0604020202020204" pitchFamily="34" charset="0"/>
              </a:rPr>
              <a:t> can converge to the global solution.</a:t>
            </a:r>
            <a:endParaRPr lang="el-GR" b="1" dirty="0">
              <a:solidFill>
                <a:srgbClr val="00B050"/>
              </a:solidFill>
            </a:endParaRPr>
          </a:p>
        </p:txBody>
      </p:sp>
      <p:sp>
        <p:nvSpPr>
          <p:cNvPr id="3" name="Rectangle 2"/>
          <p:cNvSpPr>
            <a:spLocks noChangeArrowheads="1"/>
          </p:cNvSpPr>
          <p:nvPr/>
        </p:nvSpPr>
        <p:spPr bwMode="auto">
          <a:xfrm>
            <a:off x="121185" y="570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smtClean="0">
                <a:ln>
                  <a:noFill/>
                </a:ln>
                <a:solidFill>
                  <a:srgbClr val="222222"/>
                </a:solidFill>
                <a:effectLst/>
                <a:latin typeface="Arial" panose="020B0604020202020204" pitchFamily="34" charset="0"/>
              </a:rPr>
              <a:t>When the function </a:t>
            </a:r>
            <a:r>
              <a:rPr kumimoji="0" lang="el-GR" altLang="el-GR"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l-GR" altLang="el-GR" sz="1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l-GR" altLang="el-GR"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is </a:t>
            </a:r>
            <a:r>
              <a:rPr kumimoji="0" lang="el-GR" altLang="el-GR" sz="1000" b="0" i="0" u="none" strike="noStrike" cap="none" normalizeH="0" baseline="0" smtClean="0">
                <a:ln>
                  <a:noFill/>
                </a:ln>
                <a:solidFill>
                  <a:srgbClr val="0B0080"/>
                </a:solidFill>
                <a:effectLst/>
                <a:latin typeface="Arial" panose="020B0604020202020204" pitchFamily="34" charset="0"/>
                <a:cs typeface="Arial" panose="020B0604020202020204" pitchFamily="34" charset="0"/>
                <a:hlinkClick r:id="rId15" tooltip="Convex function"/>
              </a:rPr>
              <a:t>convex</a:t>
            </a:r>
            <a:r>
              <a:rPr kumimoji="0" lang="el-GR" altLang="el-GR"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all local minima are also global minima, so in this case gradient descent can converge to the global solution.</a:t>
            </a:r>
            <a:r>
              <a:rPr kumimoji="0" lang="el-GR" altLang="el-GR" sz="600" b="0" i="0" u="none" strike="noStrike" cap="none" normalizeH="0" baseline="0" smtClean="0">
                <a:ln>
                  <a:noFill/>
                </a:ln>
                <a:solidFill>
                  <a:schemeClr val="tx1"/>
                </a:solidFill>
                <a:effectLst/>
              </a:rPr>
              <a:t> </a:t>
            </a:r>
            <a:endParaRPr kumimoji="0" lang="el-GR" altLang="el-GR"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endParaRPr>
          </a:p>
        </p:txBody>
      </p:sp>
      <p:sp>
        <p:nvSpPr>
          <p:cNvPr id="5" name="AutoShape 3" descr="F"/>
          <p:cNvSpPr>
            <a:spLocks noChangeAspect="1" noChangeArrowheads="1"/>
          </p:cNvSpPr>
          <p:nvPr/>
        </p:nvSpPr>
        <p:spPr bwMode="auto">
          <a:xfrm>
            <a:off x="1299110" y="55599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5" descr="F"/>
          <p:cNvSpPr>
            <a:spLocks noChangeAspect="1" noChangeArrowheads="1"/>
          </p:cNvSpPr>
          <p:nvPr/>
        </p:nvSpPr>
        <p:spPr bwMode="auto">
          <a:xfrm>
            <a:off x="1177045" y="-819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421894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l-GR"/>
          </a:p>
        </p:txBody>
      </p:sp>
      <p:sp>
        <p:nvSpPr>
          <p:cNvPr id="4" name="Slide Number Placeholder 3"/>
          <p:cNvSpPr>
            <a:spLocks noGrp="1"/>
          </p:cNvSpPr>
          <p:nvPr>
            <p:ph type="sldNum" sz="quarter" idx="4"/>
          </p:nvPr>
        </p:nvSpPr>
        <p:spPr/>
        <p:txBody>
          <a:bodyPr/>
          <a:lstStyle/>
          <a:p>
            <a:fld id="{EF74C4E0-06F2-449B-AC76-67ACDC6D5424}" type="slidenum">
              <a:rPr lang="el-GR" smtClean="0">
                <a:solidFill>
                  <a:prstClr val="black"/>
                </a:solidFill>
              </a:rPr>
              <a:pPr/>
              <a:t>22</a:t>
            </a:fld>
            <a:endParaRPr lang="el-GR">
              <a:solidFill>
                <a:prstClr val="black"/>
              </a:solidFill>
            </a:endParaRPr>
          </a:p>
        </p:txBody>
      </p:sp>
      <p:pic>
        <p:nvPicPr>
          <p:cNvPr id="6" name="Picture 5"/>
          <p:cNvPicPr>
            <a:picLocks noChangeAspect="1"/>
          </p:cNvPicPr>
          <p:nvPr/>
        </p:nvPicPr>
        <p:blipFill>
          <a:blip r:embed="rId2"/>
          <a:stretch>
            <a:fillRect/>
          </a:stretch>
        </p:blipFill>
        <p:spPr>
          <a:xfrm>
            <a:off x="86366" y="247650"/>
            <a:ext cx="8613133" cy="6108699"/>
          </a:xfrm>
          <a:prstGeom prst="rect">
            <a:avLst/>
          </a:prstGeom>
        </p:spPr>
      </p:pic>
    </p:spTree>
    <p:extLst>
      <p:ext uri="{BB962C8B-B14F-4D97-AF65-F5344CB8AC3E}">
        <p14:creationId xmlns:p14="http://schemas.microsoft.com/office/powerpoint/2010/main" val="72522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5010838" y="6345333"/>
            <a:ext cx="2133600" cy="365125"/>
          </a:xfrm>
        </p:spPr>
        <p:txBody>
          <a:bodyPr/>
          <a:lstStyle/>
          <a:p>
            <a:fld id="{1D401819-1745-4133-A415-0B39F084B6FF}" type="slidenum">
              <a:rPr lang="el-GR" smtClean="0"/>
              <a:pPr/>
              <a:t>23</a:t>
            </a:fld>
            <a:endParaRPr lang="el-GR"/>
          </a:p>
        </p:txBody>
      </p:sp>
      <p:sp>
        <p:nvSpPr>
          <p:cNvPr id="5" name="Content Placeholder 2"/>
          <p:cNvSpPr txBox="1">
            <a:spLocks noChangeAspect="1"/>
          </p:cNvSpPr>
          <p:nvPr/>
        </p:nvSpPr>
        <p:spPr>
          <a:xfrm>
            <a:off x="1584900" y="401710"/>
            <a:ext cx="5974648" cy="923330"/>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p>
          <a:p>
            <a:pPr marL="0" indent="0" algn="ctr">
              <a:spcBef>
                <a:spcPts val="600"/>
              </a:spcBef>
              <a:spcAft>
                <a:spcPts val="600"/>
              </a:spcAft>
              <a:buNone/>
            </a:pPr>
            <a:r>
              <a:rPr lang="en-US" sz="20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Differentiation of Error Equation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mc:Choice xmlns:a14="http://schemas.microsoft.com/office/drawing/2010/main" Requires="a14">
          <p:sp>
            <p:nvSpPr>
              <p:cNvPr id="6" name="TextBox 5"/>
              <p:cNvSpPr txBox="1"/>
              <p:nvPr/>
            </p:nvSpPr>
            <p:spPr>
              <a:xfrm>
                <a:off x="786254" y="1745093"/>
                <a:ext cx="862526" cy="1024383"/>
              </a:xfrm>
              <a:prstGeom prst="rect">
                <a:avLst/>
              </a:prstGeom>
              <a:noFill/>
            </p:spPr>
            <p:txBody>
              <a:bodyPr wrap="square" lIns="0" tIns="0" rIns="0" bIns="0" rtlCol="0">
                <a:spAutoFit/>
              </a:bodyPr>
              <a:lstStyle/>
              <a:p>
                <a14:m>
                  <m:oMath xmlns:m="http://schemas.openxmlformats.org/officeDocument/2006/math">
                    <m:f>
                      <m:fPr>
                        <m:ctrlPr>
                          <a:rPr lang="el-GR" sz="3600" i="1" smtClean="0">
                            <a:latin typeface="Cambria Math" panose="02040503050406030204" pitchFamily="18" charset="0"/>
                          </a:rPr>
                        </m:ctrlPr>
                      </m:fPr>
                      <m:num>
                        <m:r>
                          <a:rPr lang="el-GR" sz="3600">
                            <a:latin typeface="Cambria Math" panose="02040503050406030204" pitchFamily="18" charset="0"/>
                          </a:rPr>
                          <m:t>𝜕</m:t>
                        </m:r>
                        <m:sSubSup>
                          <m:sSubSupPr>
                            <m:ctrlPr>
                              <a:rPr lang="el-GR" sz="3600" i="1">
                                <a:latin typeface="Cambria Math" panose="02040503050406030204" pitchFamily="18" charset="0"/>
                              </a:rPr>
                            </m:ctrlPr>
                          </m:sSubSupPr>
                          <m:e>
                            <m:r>
                              <a:rPr lang="el-GR" sz="3600" i="1">
                                <a:latin typeface="Cambria Math" panose="02040503050406030204" pitchFamily="18" charset="0"/>
                              </a:rPr>
                              <m:t>𝑒</m:t>
                            </m:r>
                          </m:e>
                          <m:sub>
                            <m:r>
                              <a:rPr lang="el-GR" sz="3600" i="0">
                                <a:latin typeface="Cambria Math" panose="02040503050406030204" pitchFamily="18" charset="0"/>
                              </a:rPr>
                              <m:t>ⅈ</m:t>
                            </m:r>
                            <m:r>
                              <a:rPr lang="el-GR" sz="3600" i="1">
                                <a:latin typeface="Cambria Math" panose="02040503050406030204" pitchFamily="18" charset="0"/>
                              </a:rPr>
                              <m:t>𝑗</m:t>
                            </m:r>
                          </m:sub>
                          <m:sup>
                            <m:r>
                              <a:rPr lang="el-GR" sz="3600" i="0">
                                <a:latin typeface="Cambria Math" panose="02040503050406030204" pitchFamily="18" charset="0"/>
                              </a:rPr>
                              <m:t>2</m:t>
                            </m:r>
                          </m:sup>
                        </m:sSubSup>
                      </m:num>
                      <m:den>
                        <m:r>
                          <a:rPr lang="el-GR" sz="3600" i="0">
                            <a:latin typeface="Cambria Math" panose="02040503050406030204" pitchFamily="18" charset="0"/>
                          </a:rPr>
                          <m:t>𝜕</m:t>
                        </m:r>
                        <m:sSub>
                          <m:sSubPr>
                            <m:ctrlPr>
                              <a:rPr lang="el-GR" sz="3600" i="1">
                                <a:latin typeface="Cambria Math" panose="02040503050406030204" pitchFamily="18" charset="0"/>
                              </a:rPr>
                            </m:ctrlPr>
                          </m:sSubPr>
                          <m:e>
                            <m:r>
                              <a:rPr lang="el-GR" sz="3600" i="1">
                                <a:latin typeface="Cambria Math" panose="02040503050406030204" pitchFamily="18" charset="0"/>
                              </a:rPr>
                              <m:t>𝑝</m:t>
                            </m:r>
                          </m:e>
                          <m:sub>
                            <m:r>
                              <a:rPr lang="el-GR" sz="3600" i="1">
                                <a:latin typeface="Cambria Math" panose="02040503050406030204" pitchFamily="18" charset="0"/>
                              </a:rPr>
                              <m:t>𝑖𝑘</m:t>
                            </m:r>
                          </m:sub>
                        </m:sSub>
                      </m:den>
                    </m:f>
                  </m:oMath>
                </a14:m>
                <a:r>
                  <a:rPr lang="el-GR" sz="3600" dirty="0" smtClean="0"/>
                  <a:t>  </a:t>
                </a:r>
                <a:endParaRPr lang="el-GR" sz="3600" dirty="0"/>
              </a:p>
            </p:txBody>
          </p:sp>
        </mc:Choice>
        <mc:Fallback>
          <p:sp>
            <p:nvSpPr>
              <p:cNvPr id="6" name="TextBox 5"/>
              <p:cNvSpPr txBox="1">
                <a:spLocks noRot="1" noChangeAspect="1" noMove="1" noResize="1" noEditPoints="1" noAdjustHandles="1" noChangeArrowheads="1" noChangeShapeType="1" noTextEdit="1"/>
              </p:cNvSpPr>
              <p:nvPr/>
            </p:nvSpPr>
            <p:spPr>
              <a:xfrm>
                <a:off x="786254" y="1745093"/>
                <a:ext cx="862526" cy="1024383"/>
              </a:xfrm>
              <a:prstGeom prst="rect">
                <a:avLst/>
              </a:prstGeom>
              <a:blipFill rotWithShape="0">
                <a:blip r:embed="rId2"/>
                <a:stretch>
                  <a:fillRect l="-709"/>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055256" y="1697414"/>
                <a:ext cx="1935723" cy="1057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800" i="1" smtClean="0">
                              <a:latin typeface="Cambria Math" panose="02040503050406030204" pitchFamily="18" charset="0"/>
                            </a:rPr>
                          </m:ctrlPr>
                        </m:fPr>
                        <m:num>
                          <m:r>
                            <a:rPr lang="el-GR" sz="2800" i="1" smtClean="0">
                              <a:latin typeface="Cambria Math" panose="02040503050406030204" pitchFamily="18" charset="0"/>
                            </a:rPr>
                            <m:t>𝜕</m:t>
                          </m:r>
                          <m:sSup>
                            <m:sSupPr>
                              <m:ctrlPr>
                                <a:rPr lang="el-GR" sz="2800" i="1" smtClean="0">
                                  <a:latin typeface="Cambria Math" panose="02040503050406030204" pitchFamily="18" charset="0"/>
                                </a:rPr>
                              </m:ctrlPr>
                            </m:sSupPr>
                            <m:e>
                              <m:d>
                                <m:dPr>
                                  <m:ctrlPr>
                                    <a:rPr lang="el-GR" sz="2800" i="1" smtClean="0">
                                      <a:latin typeface="Cambria Math" panose="02040503050406030204" pitchFamily="18" charset="0"/>
                                    </a:rPr>
                                  </m:ctrlPr>
                                </m:dPr>
                                <m:e>
                                  <m:sSub>
                                    <m:sSubPr>
                                      <m:ctrlPr>
                                        <a:rPr lang="el-GR" sz="2800" i="1" smtClean="0">
                                          <a:latin typeface="Cambria Math" panose="02040503050406030204" pitchFamily="18" charset="0"/>
                                        </a:rPr>
                                      </m:ctrlPr>
                                    </m:sSubPr>
                                    <m:e>
                                      <m:r>
                                        <a:rPr lang="el-GR" sz="2800" i="1" smtClean="0">
                                          <a:latin typeface="Cambria Math" panose="02040503050406030204" pitchFamily="18" charset="0"/>
                                        </a:rPr>
                                        <m:t>𝑟</m:t>
                                      </m:r>
                                    </m:e>
                                    <m:sub>
                                      <m:r>
                                        <a:rPr lang="el-GR" sz="2800" i="1" smtClean="0">
                                          <a:latin typeface="Cambria Math" panose="02040503050406030204" pitchFamily="18" charset="0"/>
                                        </a:rPr>
                                        <m:t>𝑖𝑗</m:t>
                                      </m:r>
                                    </m:sub>
                                  </m:sSub>
                                  <m:r>
                                    <a:rPr lang="el-GR" sz="2800" i="1" smtClean="0">
                                      <a:latin typeface="Cambria Math" panose="02040503050406030204" pitchFamily="18" charset="0"/>
                                    </a:rPr>
                                    <m:t>−</m:t>
                                  </m:r>
                                  <m:acc>
                                    <m:accPr>
                                      <m:chr m:val="̃"/>
                                      <m:ctrlPr>
                                        <a:rPr lang="el-GR" sz="2800" i="1" smtClean="0">
                                          <a:latin typeface="Cambria Math" panose="02040503050406030204" pitchFamily="18" charset="0"/>
                                        </a:rPr>
                                      </m:ctrlPr>
                                    </m:accPr>
                                    <m:e>
                                      <m:sSub>
                                        <m:sSubPr>
                                          <m:ctrlPr>
                                            <a:rPr lang="el-GR" sz="2800" i="1" smtClean="0">
                                              <a:latin typeface="Cambria Math" panose="02040503050406030204" pitchFamily="18" charset="0"/>
                                            </a:rPr>
                                          </m:ctrlPr>
                                        </m:sSubPr>
                                        <m:e>
                                          <m:r>
                                            <a:rPr lang="el-GR" sz="2800" i="1" smtClean="0">
                                              <a:latin typeface="Cambria Math" panose="02040503050406030204" pitchFamily="18" charset="0"/>
                                            </a:rPr>
                                            <m:t>𝑟</m:t>
                                          </m:r>
                                        </m:e>
                                        <m:sub>
                                          <m:r>
                                            <a:rPr lang="el-GR" sz="2800" i="1" smtClean="0">
                                              <a:latin typeface="Cambria Math" panose="02040503050406030204" pitchFamily="18" charset="0"/>
                                            </a:rPr>
                                            <m:t>𝑖𝑗</m:t>
                                          </m:r>
                                        </m:sub>
                                      </m:sSub>
                                    </m:e>
                                  </m:acc>
                                </m:e>
                              </m:d>
                            </m:e>
                            <m:sup>
                              <m:r>
                                <a:rPr lang="el-GR" sz="2800" i="1" smtClean="0">
                                  <a:latin typeface="Cambria Math" panose="02040503050406030204" pitchFamily="18" charset="0"/>
                                </a:rPr>
                                <m:t>2</m:t>
                              </m:r>
                            </m:sup>
                          </m:sSup>
                        </m:num>
                        <m:den>
                          <m:r>
                            <a:rPr lang="el-GR" sz="2800" i="1" smtClean="0">
                              <a:latin typeface="Cambria Math" panose="02040503050406030204" pitchFamily="18" charset="0"/>
                            </a:rPr>
                            <m:t>𝜕</m:t>
                          </m:r>
                          <m:sSub>
                            <m:sSubPr>
                              <m:ctrlPr>
                                <a:rPr lang="el-GR" sz="2800" i="1" smtClean="0">
                                  <a:latin typeface="Cambria Math" panose="02040503050406030204" pitchFamily="18" charset="0"/>
                                </a:rPr>
                              </m:ctrlPr>
                            </m:sSubPr>
                            <m:e>
                              <m:r>
                                <a:rPr lang="el-GR" sz="2800" i="1" smtClean="0">
                                  <a:latin typeface="Cambria Math" panose="02040503050406030204" pitchFamily="18" charset="0"/>
                                </a:rPr>
                                <m:t>𝑝</m:t>
                              </m:r>
                            </m:e>
                            <m:sub>
                              <m:r>
                                <a:rPr lang="el-GR" sz="2800" i="1" smtClean="0">
                                  <a:latin typeface="Cambria Math" panose="02040503050406030204" pitchFamily="18" charset="0"/>
                                </a:rPr>
                                <m:t>𝑖𝑘</m:t>
                              </m:r>
                            </m:sub>
                          </m:sSub>
                        </m:den>
                      </m:f>
                    </m:oMath>
                  </m:oMathPara>
                </a14:m>
                <a:endParaRPr lang="el-GR" sz="3200" dirty="0"/>
              </a:p>
            </p:txBody>
          </p:sp>
        </mc:Choice>
        <mc:Fallback>
          <p:sp>
            <p:nvSpPr>
              <p:cNvPr id="9" name="TextBox 8"/>
              <p:cNvSpPr txBox="1">
                <a:spLocks noRot="1" noChangeAspect="1" noMove="1" noResize="1" noEditPoints="1" noAdjustHandles="1" noChangeArrowheads="1" noChangeShapeType="1" noTextEdit="1"/>
              </p:cNvSpPr>
              <p:nvPr/>
            </p:nvSpPr>
            <p:spPr>
              <a:xfrm>
                <a:off x="2055256" y="1697414"/>
                <a:ext cx="1935723" cy="1057149"/>
              </a:xfrm>
              <a:prstGeom prst="rect">
                <a:avLst/>
              </a:prstGeom>
              <a:blipFill rotWithShape="0">
                <a:blip r:embed="rId3"/>
                <a:stretch>
                  <a:fillRect/>
                </a:stretch>
              </a:blipFill>
            </p:spPr>
            <p:txBody>
              <a:bodyPr/>
              <a:lstStyle/>
              <a:p>
                <a:r>
                  <a:rPr lang="el-GR">
                    <a:noFill/>
                  </a:rPr>
                  <a:t> </a:t>
                </a:r>
              </a:p>
            </p:txBody>
          </p:sp>
        </mc:Fallback>
      </mc:AlternateContent>
      <p:sp>
        <p:nvSpPr>
          <p:cNvPr id="10" name="TextBox 9"/>
          <p:cNvSpPr txBox="1"/>
          <p:nvPr/>
        </p:nvSpPr>
        <p:spPr>
          <a:xfrm>
            <a:off x="1669917" y="2046131"/>
            <a:ext cx="364202" cy="523220"/>
          </a:xfrm>
          <a:prstGeom prst="rect">
            <a:avLst/>
          </a:prstGeom>
          <a:noFill/>
        </p:spPr>
        <p:txBody>
          <a:bodyPr wrap="none" rtlCol="0">
            <a:spAutoFit/>
          </a:bodyPr>
          <a:lstStyle/>
          <a:p>
            <a:r>
              <a:rPr lang="el-GR" sz="2800" dirty="0" smtClean="0"/>
              <a:t>=</a:t>
            </a:r>
            <a:endParaRPr lang="el-GR" sz="2800" dirty="0"/>
          </a:p>
        </p:txBody>
      </p:sp>
      <p:sp>
        <p:nvSpPr>
          <p:cNvPr id="12" name="TextBox 11"/>
          <p:cNvSpPr txBox="1"/>
          <p:nvPr/>
        </p:nvSpPr>
        <p:spPr>
          <a:xfrm>
            <a:off x="4074034" y="2041171"/>
            <a:ext cx="273152"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14" name="TextBox 13"/>
              <p:cNvSpPr txBox="1"/>
              <p:nvPr/>
            </p:nvSpPr>
            <p:spPr>
              <a:xfrm>
                <a:off x="4513651" y="1995572"/>
                <a:ext cx="2330831" cy="624338"/>
              </a:xfrm>
              <a:prstGeom prst="rect">
                <a:avLst/>
              </a:prstGeom>
              <a:noFill/>
            </p:spPr>
            <p:txBody>
              <a:bodyPr wrap="none" rtlCol="0">
                <a:spAutoFit/>
              </a:bodyPr>
              <a:lstStyle/>
              <a:p>
                <a:r>
                  <a:rPr lang="el-GR" sz="3200" dirty="0" smtClean="0"/>
                  <a:t>2</a:t>
                </a:r>
                <a14:m>
                  <m:oMath xmlns:m="http://schemas.openxmlformats.org/officeDocument/2006/math">
                    <m:r>
                      <a:rPr lang="el-GR" sz="3200" i="1" smtClean="0">
                        <a:latin typeface="Cambria Math" panose="02040503050406030204" pitchFamily="18" charset="0"/>
                        <a:ea typeface="Cambria Math" panose="02040503050406030204" pitchFamily="18" charset="0"/>
                      </a:rPr>
                      <m:t>∗</m:t>
                    </m:r>
                  </m:oMath>
                </a14:m>
                <a:r>
                  <a:rPr lang="el-GR" sz="3200" dirty="0" smtClean="0"/>
                  <a:t>(</a:t>
                </a:r>
                <a14:m>
                  <m:oMath xmlns:m="http://schemas.openxmlformats.org/officeDocument/2006/math">
                    <m:sSub>
                      <m:sSubPr>
                        <m:ctrlPr>
                          <a:rPr lang="el-GR" sz="3200" i="1">
                            <a:latin typeface="Cambria Math" panose="02040503050406030204" pitchFamily="18" charset="0"/>
                          </a:rPr>
                        </m:ctrlPr>
                      </m:sSubPr>
                      <m:e>
                        <m:r>
                          <a:rPr lang="el-GR" sz="3200" i="1">
                            <a:latin typeface="Cambria Math" panose="02040503050406030204" pitchFamily="18" charset="0"/>
                          </a:rPr>
                          <m:t>𝑟</m:t>
                        </m:r>
                      </m:e>
                      <m:sub>
                        <m:r>
                          <a:rPr lang="el-GR" sz="3200" i="1">
                            <a:latin typeface="Cambria Math" panose="02040503050406030204" pitchFamily="18" charset="0"/>
                          </a:rPr>
                          <m:t>𝑖𝑗</m:t>
                        </m:r>
                      </m:sub>
                    </m:sSub>
                  </m:oMath>
                </a14:m>
                <a:r>
                  <a:rPr lang="en-US" sz="3200" dirty="0" smtClean="0"/>
                  <a:t> </a:t>
                </a:r>
                <a14:m>
                  <m:oMath xmlns:m="http://schemas.openxmlformats.org/officeDocument/2006/math">
                    <m:r>
                      <a:rPr lang="el-GR" sz="3200" i="1">
                        <a:latin typeface="Cambria Math" panose="02040503050406030204" pitchFamily="18" charset="0"/>
                      </a:rPr>
                      <m:t>−</m:t>
                    </m:r>
                    <m:r>
                      <a:rPr lang="en-US" sz="3200" b="0" i="1" smtClean="0">
                        <a:latin typeface="Cambria Math" panose="02040503050406030204" pitchFamily="18" charset="0"/>
                      </a:rPr>
                      <m:t> </m:t>
                    </m:r>
                    <m:acc>
                      <m:accPr>
                        <m:chr m:val="̃"/>
                        <m:ctrlPr>
                          <a:rPr lang="el-GR" sz="3200" i="1">
                            <a:latin typeface="Cambria Math" panose="02040503050406030204" pitchFamily="18" charset="0"/>
                          </a:rPr>
                        </m:ctrlPr>
                      </m:accPr>
                      <m:e>
                        <m:sSub>
                          <m:sSubPr>
                            <m:ctrlPr>
                              <a:rPr lang="el-GR" sz="3200" i="1">
                                <a:latin typeface="Cambria Math" panose="02040503050406030204" pitchFamily="18" charset="0"/>
                              </a:rPr>
                            </m:ctrlPr>
                          </m:sSubPr>
                          <m:e>
                            <m:r>
                              <a:rPr lang="el-GR" sz="3200" i="1">
                                <a:latin typeface="Cambria Math" panose="02040503050406030204" pitchFamily="18" charset="0"/>
                              </a:rPr>
                              <m:t>𝑟</m:t>
                            </m:r>
                          </m:e>
                          <m:sub>
                            <m:r>
                              <a:rPr lang="el-GR" sz="3200" i="1">
                                <a:latin typeface="Cambria Math" panose="02040503050406030204" pitchFamily="18" charset="0"/>
                              </a:rPr>
                              <m:t>𝑖𝑗</m:t>
                            </m:r>
                          </m:sub>
                        </m:sSub>
                      </m:e>
                    </m:acc>
                    <m:r>
                      <a:rPr lang="en-US" sz="3200" b="0" i="1" smtClean="0">
                        <a:latin typeface="Cambria Math" panose="02040503050406030204" pitchFamily="18" charset="0"/>
                      </a:rPr>
                      <m:t>)′</m:t>
                    </m:r>
                  </m:oMath>
                </a14:m>
                <a:endParaRPr lang="el-GR" sz="3200" dirty="0"/>
              </a:p>
            </p:txBody>
          </p:sp>
        </mc:Choice>
        <mc:Fallback>
          <p:sp>
            <p:nvSpPr>
              <p:cNvPr id="14" name="TextBox 13"/>
              <p:cNvSpPr txBox="1">
                <a:spLocks noRot="1" noChangeAspect="1" noMove="1" noResize="1" noEditPoints="1" noAdjustHandles="1" noChangeArrowheads="1" noChangeShapeType="1" noTextEdit="1"/>
              </p:cNvSpPr>
              <p:nvPr/>
            </p:nvSpPr>
            <p:spPr>
              <a:xfrm>
                <a:off x="4513651" y="1995572"/>
                <a:ext cx="2330831" cy="624338"/>
              </a:xfrm>
              <a:prstGeom prst="rect">
                <a:avLst/>
              </a:prstGeom>
              <a:blipFill rotWithShape="0">
                <a:blip r:embed="rId4"/>
                <a:stretch>
                  <a:fillRect l="-6527" t="-11650" b="-25243"/>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7" name="Ορθογώνιο 16"/>
              <p:cNvSpPr/>
              <p:nvPr/>
            </p:nvSpPr>
            <p:spPr>
              <a:xfrm>
                <a:off x="3932210" y="2929932"/>
                <a:ext cx="5305107" cy="557910"/>
              </a:xfrm>
              <a:prstGeom prst="rect">
                <a:avLst/>
              </a:prstGeom>
            </p:spPr>
            <p:txBody>
              <a:bodyPr wrap="none">
                <a:spAutoFit/>
              </a:bodyPr>
              <a:lstStyle/>
              <a:p>
                <a:r>
                  <a:rPr lang="el-GR" sz="2800" dirty="0" smtClean="0"/>
                  <a:t>2</a:t>
                </a:r>
                <a14:m>
                  <m:oMath xmlns:m="http://schemas.openxmlformats.org/officeDocument/2006/math">
                    <m:r>
                      <a:rPr lang="el-GR" sz="2800" i="1">
                        <a:latin typeface="Cambria Math" panose="02040503050406030204" pitchFamily="18" charset="0"/>
                        <a:ea typeface="Cambria Math" panose="02040503050406030204" pitchFamily="18" charset="0"/>
                      </a:rPr>
                      <m:t>∗</m:t>
                    </m:r>
                    <m:r>
                      <m:rPr>
                        <m:nor/>
                      </m:rPr>
                      <a:rPr lang="el-GR" sz="2800" dirty="0"/>
                      <m:t>(</m:t>
                    </m:r>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a:rPr lang="el-GR" sz="2800" i="1">
                        <a:latin typeface="Cambria Math" panose="02040503050406030204" pitchFamily="18" charset="0"/>
                      </a:rPr>
                      <m:t>−</m:t>
                    </m:r>
                    <m:r>
                      <a:rPr lang="en-US" sz="2800" i="1" smtClean="0">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b="0" i="1" smtClean="0">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oMath>
                </a14:m>
                <a:r>
                  <a:rPr lang="el-GR" sz="2800" dirty="0"/>
                  <a:t>(</a:t>
                </a:r>
                <a14:m>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oMath>
                </a14:m>
                <a:r>
                  <a:rPr lang="en-US" sz="2800" dirty="0"/>
                  <a:t> </a:t>
                </a:r>
                <a14:m>
                  <m:oMath xmlns:m="http://schemas.openxmlformats.org/officeDocument/2006/math">
                    <m:r>
                      <a:rPr lang="el-GR" sz="2400" i="1">
                        <a:latin typeface="Cambria Math" panose="02040503050406030204" pitchFamily="18" charset="0"/>
                      </a:rPr>
                      <m:t>−</m:t>
                    </m:r>
                    <m:r>
                      <a:rPr lang="en-US" sz="2400" i="1">
                        <a:latin typeface="Cambria Math" panose="02040503050406030204" pitchFamily="18" charset="0"/>
                      </a:rPr>
                      <m:t> </m:t>
                    </m:r>
                    <m:nary>
                      <m:naryPr>
                        <m:chr m:val="∑"/>
                        <m:ctrlPr>
                          <a:rPr lang="el-GR"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𝐾</m:t>
                        </m:r>
                      </m:sup>
                      <m:e>
                        <m:sSub>
                          <m:sSubPr>
                            <m:ctrlPr>
                              <a:rPr lang="el-GR" sz="2400" i="1">
                                <a:latin typeface="Cambria Math" panose="02040503050406030204" pitchFamily="18" charset="0"/>
                              </a:rPr>
                            </m:ctrlPr>
                          </m:sSubPr>
                          <m:e>
                            <m:r>
                              <a:rPr lang="el-GR" sz="2400" i="1">
                                <a:latin typeface="Cambria Math" panose="02040503050406030204" pitchFamily="18" charset="0"/>
                              </a:rPr>
                              <m:t>𝑝</m:t>
                            </m:r>
                          </m:e>
                          <m:sub>
                            <m:r>
                              <a:rPr lang="el-GR" sz="2400" i="1">
                                <a:latin typeface="Cambria Math" panose="02040503050406030204" pitchFamily="18" charset="0"/>
                              </a:rPr>
                              <m:t>𝑖𝑘</m:t>
                            </m:r>
                          </m:sub>
                        </m:sSub>
                        <m:r>
                          <a:rPr lang="el-GR" sz="2400" i="1">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rPr>
                            </m:ctrlPr>
                          </m:sSubPr>
                          <m:e>
                            <m:r>
                              <a:rPr lang="el-GR" sz="2400" i="1">
                                <a:latin typeface="Cambria Math" panose="02040503050406030204" pitchFamily="18" charset="0"/>
                              </a:rPr>
                              <m:t>𝑞</m:t>
                            </m:r>
                          </m:e>
                          <m:sub>
                            <m:r>
                              <a:rPr lang="el-GR" sz="2400" i="1">
                                <a:latin typeface="Cambria Math" panose="02040503050406030204" pitchFamily="18" charset="0"/>
                              </a:rPr>
                              <m:t>𝑘𝑗</m:t>
                            </m:r>
                          </m:sub>
                        </m:sSub>
                        <m:r>
                          <a:rPr lang="en-US" sz="2400" i="1">
                            <a:latin typeface="Cambria Math" panose="02040503050406030204" pitchFamily="18" charset="0"/>
                          </a:rPr>
                          <m:t>)′</m:t>
                        </m:r>
                      </m:e>
                    </m:nary>
                  </m:oMath>
                </a14:m>
                <a:endParaRPr lang="el-GR" sz="2400" dirty="0"/>
              </a:p>
            </p:txBody>
          </p:sp>
        </mc:Choice>
        <mc:Fallback>
          <p:sp>
            <p:nvSpPr>
              <p:cNvPr id="17" name="Ορθογώνιο 16"/>
              <p:cNvSpPr>
                <a:spLocks noRot="1" noChangeAspect="1" noMove="1" noResize="1" noEditPoints="1" noAdjustHandles="1" noChangeArrowheads="1" noChangeShapeType="1" noTextEdit="1"/>
              </p:cNvSpPr>
              <p:nvPr/>
            </p:nvSpPr>
            <p:spPr>
              <a:xfrm>
                <a:off x="3932210" y="2929932"/>
                <a:ext cx="5305107" cy="557910"/>
              </a:xfrm>
              <a:prstGeom prst="rect">
                <a:avLst/>
              </a:prstGeom>
              <a:blipFill rotWithShape="0">
                <a:blip r:embed="rId5"/>
                <a:stretch>
                  <a:fillRect l="-2299" t="-10989" b="-25275"/>
                </a:stretch>
              </a:blipFill>
            </p:spPr>
            <p:txBody>
              <a:bodyPr/>
              <a:lstStyle/>
              <a:p>
                <a:r>
                  <a:rPr lang="el-GR">
                    <a:noFill/>
                  </a:rPr>
                  <a:t> </a:t>
                </a:r>
              </a:p>
            </p:txBody>
          </p:sp>
        </mc:Fallback>
      </mc:AlternateContent>
      <p:sp>
        <p:nvSpPr>
          <p:cNvPr id="18" name="TextBox 17"/>
          <p:cNvSpPr txBox="1"/>
          <p:nvPr/>
        </p:nvSpPr>
        <p:spPr>
          <a:xfrm>
            <a:off x="-67154" y="3608605"/>
            <a:ext cx="273152" cy="523220"/>
          </a:xfrm>
          <a:prstGeom prst="rect">
            <a:avLst/>
          </a:prstGeom>
          <a:noFill/>
        </p:spPr>
        <p:txBody>
          <a:bodyPr wrap="square" rtlCol="0">
            <a:spAutoFit/>
          </a:bodyPr>
          <a:lstStyle/>
          <a:p>
            <a:r>
              <a:rPr lang="el-GR" sz="2800" dirty="0" smtClean="0"/>
              <a:t>=</a:t>
            </a:r>
            <a:endParaRPr lang="el-GR" sz="2800" dirty="0"/>
          </a:p>
        </p:txBody>
      </p:sp>
      <p:sp>
        <p:nvSpPr>
          <p:cNvPr id="19" name="TextBox 18"/>
          <p:cNvSpPr txBox="1"/>
          <p:nvPr/>
        </p:nvSpPr>
        <p:spPr>
          <a:xfrm>
            <a:off x="-67154" y="2922339"/>
            <a:ext cx="273152"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20" name="Ορθογώνιο 19"/>
              <p:cNvSpPr/>
              <p:nvPr/>
            </p:nvSpPr>
            <p:spPr>
              <a:xfrm>
                <a:off x="53591" y="2934989"/>
                <a:ext cx="3961056" cy="557910"/>
              </a:xfrm>
              <a:prstGeom prst="rect">
                <a:avLst/>
              </a:prstGeom>
            </p:spPr>
            <p:txBody>
              <a:bodyPr wrap="square">
                <a:spAutoFit/>
              </a:bodyPr>
              <a:lstStyle/>
              <a:p>
                <a:r>
                  <a:rPr lang="el-GR" sz="2800" dirty="0" smtClean="0"/>
                  <a:t>2</a:t>
                </a:r>
                <a14:m>
                  <m:oMath xmlns:m="http://schemas.openxmlformats.org/officeDocument/2006/math">
                    <m:r>
                      <a:rPr lang="el-GR" sz="2800" i="1">
                        <a:latin typeface="Cambria Math" panose="02040503050406030204" pitchFamily="18" charset="0"/>
                        <a:ea typeface="Cambria Math" panose="02040503050406030204" pitchFamily="18" charset="0"/>
                      </a:rPr>
                      <m:t>∗</m:t>
                    </m:r>
                  </m:oMath>
                </a14:m>
                <a:r>
                  <a:rPr lang="el-GR" sz="2800" dirty="0"/>
                  <a:t>(</a:t>
                </a:r>
                <a14:m>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a:rPr lang="el-GR" sz="2800" i="1">
                        <a:latin typeface="Cambria Math" panose="02040503050406030204" pitchFamily="18" charset="0"/>
                      </a:rPr>
                      <m:t>−</m:t>
                    </m:r>
                    <m:r>
                      <a:rPr lang="en-US" sz="2800" i="1">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i="1">
                        <a:latin typeface="Cambria Math" panose="02040503050406030204" pitchFamily="18" charset="0"/>
                      </a:rPr>
                      <m:t>)</m:t>
                    </m:r>
                    <m:r>
                      <a:rPr lang="en-US" sz="2800" b="0" i="1" smtClean="0">
                        <a:latin typeface="Cambria Math" panose="02040503050406030204" pitchFamily="18" charset="0"/>
                      </a:rPr>
                      <m:t>∗</m:t>
                    </m:r>
                    <m:r>
                      <m:rPr>
                        <m:nor/>
                      </m:rPr>
                      <a:rPr lang="el-GR" sz="2800" dirty="0"/>
                      <m:t>(</m:t>
                    </m:r>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a:rPr lang="el-GR" sz="2800" i="1">
                        <a:latin typeface="Cambria Math" panose="02040503050406030204" pitchFamily="18" charset="0"/>
                      </a:rPr>
                      <m:t>−</m:t>
                    </m:r>
                    <m:r>
                      <a:rPr lang="en-US" sz="2800" i="1">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i="1">
                        <a:latin typeface="Cambria Math" panose="02040503050406030204" pitchFamily="18" charset="0"/>
                      </a:rPr>
                      <m:t>)′</m:t>
                    </m:r>
                  </m:oMath>
                </a14:m>
                <a:endParaRPr lang="el-GR" sz="2800" dirty="0"/>
              </a:p>
            </p:txBody>
          </p:sp>
        </mc:Choice>
        <mc:Fallback>
          <p:sp>
            <p:nvSpPr>
              <p:cNvPr id="20" name="Ορθογώνιο 19"/>
              <p:cNvSpPr>
                <a:spLocks noRot="1" noChangeAspect="1" noMove="1" noResize="1" noEditPoints="1" noAdjustHandles="1" noChangeArrowheads="1" noChangeShapeType="1" noTextEdit="1"/>
              </p:cNvSpPr>
              <p:nvPr/>
            </p:nvSpPr>
            <p:spPr>
              <a:xfrm>
                <a:off x="53591" y="2934989"/>
                <a:ext cx="3961056" cy="557910"/>
              </a:xfrm>
              <a:prstGeom prst="rect">
                <a:avLst/>
              </a:prstGeom>
              <a:blipFill rotWithShape="0">
                <a:blip r:embed="rId6"/>
                <a:stretch>
                  <a:fillRect l="-3231" t="-9783" b="-23913"/>
                </a:stretch>
              </a:blipFill>
            </p:spPr>
            <p:txBody>
              <a:bodyPr/>
              <a:lstStyle/>
              <a:p>
                <a:r>
                  <a:rPr lang="el-GR">
                    <a:noFill/>
                  </a:rPr>
                  <a:t> </a:t>
                </a:r>
              </a:p>
            </p:txBody>
          </p:sp>
        </mc:Fallback>
      </mc:AlternateContent>
      <p:sp>
        <p:nvSpPr>
          <p:cNvPr id="21" name="TextBox 20"/>
          <p:cNvSpPr txBox="1"/>
          <p:nvPr/>
        </p:nvSpPr>
        <p:spPr>
          <a:xfrm>
            <a:off x="3753050" y="2987419"/>
            <a:ext cx="273152"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23" name="Ορθογώνιο 22"/>
              <p:cNvSpPr/>
              <p:nvPr/>
            </p:nvSpPr>
            <p:spPr>
              <a:xfrm>
                <a:off x="743980" y="3574012"/>
                <a:ext cx="6059800" cy="592406"/>
              </a:xfrm>
              <a:prstGeom prst="rect">
                <a:avLst/>
              </a:prstGeom>
            </p:spPr>
            <p:txBody>
              <a:bodyPr wrap="none">
                <a:spAutoFit/>
              </a:bodyPr>
              <a:lstStyle/>
              <a:p>
                <a:r>
                  <a:rPr lang="el-GR" sz="2800" dirty="0" smtClean="0"/>
                  <a:t>2</a:t>
                </a:r>
                <a14:m>
                  <m:oMath xmlns:m="http://schemas.openxmlformats.org/officeDocument/2006/math">
                    <m:r>
                      <a:rPr lang="el-GR" sz="2800" i="1">
                        <a:latin typeface="Cambria Math" panose="02040503050406030204" pitchFamily="18" charset="0"/>
                        <a:ea typeface="Cambria Math" panose="02040503050406030204" pitchFamily="18" charset="0"/>
                      </a:rPr>
                      <m:t>∗</m:t>
                    </m:r>
                    <m:r>
                      <m:rPr>
                        <m:nor/>
                      </m:rPr>
                      <a:rPr lang="el-GR" sz="2800" dirty="0"/>
                      <m:t>(</m:t>
                    </m:r>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m:rPr>
                        <m:nor/>
                      </m:rPr>
                      <a:rPr lang="en-US" sz="2800" dirty="0"/>
                      <m:t> </m:t>
                    </m:r>
                    <m:r>
                      <a:rPr lang="el-GR" sz="2800" i="1">
                        <a:latin typeface="Cambria Math" panose="02040503050406030204" pitchFamily="18" charset="0"/>
                      </a:rPr>
                      <m:t>−</m:t>
                    </m:r>
                    <m:r>
                      <a:rPr lang="en-US" sz="2800" i="1">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oMath>
                </a14:m>
                <a:r>
                  <a:rPr lang="el-GR" sz="2800" dirty="0"/>
                  <a:t>(</a:t>
                </a:r>
                <a14:m>
                  <m:oMath xmlns:m="http://schemas.openxmlformats.org/officeDocument/2006/math">
                    <m:sSubSup>
                      <m:sSubSupPr>
                        <m:ctrlPr>
                          <a:rPr lang="en-US" sz="2800" b="0" i="1" smtClean="0">
                            <a:latin typeface="Cambria Math" panose="02040503050406030204" pitchFamily="18" charset="0"/>
                          </a:rPr>
                        </m:ctrlPr>
                      </m:sSubSupPr>
                      <m:e>
                        <m:r>
                          <a:rPr lang="el-GR" sz="2800" i="1">
                            <a:latin typeface="Cambria Math" panose="02040503050406030204" pitchFamily="18" charset="0"/>
                          </a:rPr>
                          <m:t>𝑟</m:t>
                        </m:r>
                      </m:e>
                      <m:sub>
                        <m:r>
                          <a:rPr lang="el-GR" sz="2800" i="1">
                            <a:latin typeface="Cambria Math" panose="02040503050406030204" pitchFamily="18" charset="0"/>
                          </a:rPr>
                          <m:t>𝑖𝑗</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nary>
                      <m:naryPr>
                        <m:chr m:val="∑"/>
                        <m:ctrlPr>
                          <a:rPr lang="el-GR" sz="2800" i="1">
                            <a:latin typeface="Cambria Math" panose="02040503050406030204" pitchFamily="18" charset="0"/>
                          </a:rPr>
                        </m:ctrlPr>
                      </m:naryPr>
                      <m:sub>
                        <m:r>
                          <m:rPr>
                            <m:brk m:alnAt="23"/>
                          </m:rPr>
                          <a:rPr lang="en-US" sz="2800" i="1">
                            <a:latin typeface="Cambria Math" panose="02040503050406030204" pitchFamily="18" charset="0"/>
                          </a:rPr>
                          <m:t>𝑘</m:t>
                        </m:r>
                        <m:r>
                          <a:rPr lang="en-US" sz="2800" i="1">
                            <a:latin typeface="Cambria Math" panose="02040503050406030204" pitchFamily="18" charset="0"/>
                          </a:rPr>
                          <m:t>=1</m:t>
                        </m:r>
                      </m:sub>
                      <m:sup>
                        <m:r>
                          <a:rPr lang="en-US" sz="2800" i="1">
                            <a:latin typeface="Cambria Math" panose="02040503050406030204" pitchFamily="18" charset="0"/>
                          </a:rPr>
                          <m:t>𝐾</m:t>
                        </m:r>
                      </m:sup>
                      <m:e>
                        <m:sSub>
                          <m:sSubPr>
                            <m:ctrlPr>
                              <a:rPr lang="el-GR" sz="2800" i="1">
                                <a:latin typeface="Cambria Math" panose="02040503050406030204" pitchFamily="18" charset="0"/>
                              </a:rPr>
                            </m:ctrlPr>
                          </m:sSubPr>
                          <m:e>
                            <m:r>
                              <a:rPr lang="el-GR" sz="2800" i="1">
                                <a:latin typeface="Cambria Math" panose="02040503050406030204" pitchFamily="18" charset="0"/>
                              </a:rPr>
                              <m:t>𝑝</m:t>
                            </m:r>
                          </m:e>
                          <m:sub>
                            <m:r>
                              <a:rPr lang="el-GR" sz="2800" i="1">
                                <a:latin typeface="Cambria Math" panose="02040503050406030204" pitchFamily="18" charset="0"/>
                              </a:rPr>
                              <m:t>𝑖𝑘</m:t>
                            </m:r>
                          </m:sub>
                        </m:sSub>
                        <m:r>
                          <a:rPr lang="el-GR" sz="2800" i="1">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𝑞</m:t>
                            </m:r>
                          </m:e>
                          <m:sub>
                            <m:r>
                              <a:rPr lang="el-GR" sz="2800" i="1">
                                <a:latin typeface="Cambria Math" panose="02040503050406030204" pitchFamily="18" charset="0"/>
                              </a:rPr>
                              <m:t>𝑘𝑗</m:t>
                            </m:r>
                          </m:sub>
                        </m:sSub>
                        <m:r>
                          <a:rPr lang="en-US" sz="2800" i="1">
                            <a:latin typeface="Cambria Math" panose="02040503050406030204" pitchFamily="18" charset="0"/>
                          </a:rPr>
                          <m:t>)′</m:t>
                        </m:r>
                      </m:e>
                    </m:nary>
                  </m:oMath>
                </a14:m>
                <a:r>
                  <a:rPr lang="en-US" sz="2800" dirty="0" smtClean="0"/>
                  <a:t> )</a:t>
                </a:r>
                <a:endParaRPr lang="el-GR" sz="2800" dirty="0"/>
              </a:p>
            </p:txBody>
          </p:sp>
        </mc:Choice>
        <mc:Fallback>
          <p:sp>
            <p:nvSpPr>
              <p:cNvPr id="23" name="Ορθογώνιο 22"/>
              <p:cNvSpPr>
                <a:spLocks noRot="1" noChangeAspect="1" noMove="1" noResize="1" noEditPoints="1" noAdjustHandles="1" noChangeArrowheads="1" noChangeShapeType="1" noTextEdit="1"/>
              </p:cNvSpPr>
              <p:nvPr/>
            </p:nvSpPr>
            <p:spPr>
              <a:xfrm>
                <a:off x="743980" y="3574012"/>
                <a:ext cx="6059800" cy="592406"/>
              </a:xfrm>
              <a:prstGeom prst="rect">
                <a:avLst/>
              </a:prstGeom>
              <a:blipFill rotWithShape="0">
                <a:blip r:embed="rId7"/>
                <a:stretch>
                  <a:fillRect l="-2012" t="-5155" r="-1207" b="-21649"/>
                </a:stretch>
              </a:blipFill>
            </p:spPr>
            <p:txBody>
              <a:bodyPr/>
              <a:lstStyle/>
              <a:p>
                <a:r>
                  <a:rPr lang="el-GR">
                    <a:noFill/>
                  </a:rPr>
                  <a:t> </a:t>
                </a:r>
              </a:p>
            </p:txBody>
          </p:sp>
        </mc:Fallback>
      </mc:AlternateContent>
      <p:sp>
        <p:nvSpPr>
          <p:cNvPr id="28" name="TextBox 27"/>
          <p:cNvSpPr txBox="1"/>
          <p:nvPr/>
        </p:nvSpPr>
        <p:spPr>
          <a:xfrm>
            <a:off x="-67154" y="4260094"/>
            <a:ext cx="273152"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29" name="Ορθογώνιο 28"/>
              <p:cNvSpPr/>
              <p:nvPr/>
            </p:nvSpPr>
            <p:spPr>
              <a:xfrm>
                <a:off x="205998" y="4258571"/>
                <a:ext cx="4700710" cy="557910"/>
              </a:xfrm>
              <a:prstGeom prst="rect">
                <a:avLst/>
              </a:prstGeom>
            </p:spPr>
            <p:txBody>
              <a:bodyPr wrap="none">
                <a:spAutoFit/>
              </a:bodyPr>
              <a:lstStyle/>
              <a:p>
                <a:r>
                  <a:rPr lang="el-GR" sz="2800" dirty="0" smtClean="0"/>
                  <a:t>2</a:t>
                </a:r>
                <a14:m>
                  <m:oMath xmlns:m="http://schemas.openxmlformats.org/officeDocument/2006/math">
                    <m:r>
                      <a:rPr lang="el-GR" sz="2800" i="1">
                        <a:latin typeface="Cambria Math" panose="02040503050406030204" pitchFamily="18" charset="0"/>
                        <a:ea typeface="Cambria Math" panose="02040503050406030204" pitchFamily="18" charset="0"/>
                      </a:rPr>
                      <m:t>∗</m:t>
                    </m:r>
                    <m:r>
                      <m:rPr>
                        <m:nor/>
                      </m:rPr>
                      <a:rPr lang="el-GR" sz="2800" dirty="0"/>
                      <m:t>(</m:t>
                    </m:r>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m:rPr>
                        <m:nor/>
                      </m:rPr>
                      <a:rPr lang="en-US" sz="2800" dirty="0"/>
                      <m:t> </m:t>
                    </m:r>
                    <m:r>
                      <a:rPr lang="el-GR" sz="2800" i="1">
                        <a:latin typeface="Cambria Math" panose="02040503050406030204" pitchFamily="18" charset="0"/>
                      </a:rPr>
                      <m:t>−</m:t>
                    </m:r>
                    <m:r>
                      <a:rPr lang="en-US" sz="2800" i="1">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𝑝</m:t>
                        </m:r>
                      </m:e>
                      <m:sub>
                        <m:r>
                          <a:rPr lang="el-GR" sz="2800" i="1">
                            <a:latin typeface="Cambria Math" panose="02040503050406030204" pitchFamily="18" charset="0"/>
                          </a:rPr>
                          <m:t>𝑖𝑘</m:t>
                        </m:r>
                      </m:sub>
                    </m:sSub>
                    <m:r>
                      <a:rPr lang="el-GR" sz="2800" i="1">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𝑞</m:t>
                        </m:r>
                      </m:e>
                      <m:sub>
                        <m:r>
                          <a:rPr lang="el-GR" sz="2800" i="1">
                            <a:latin typeface="Cambria Math" panose="02040503050406030204" pitchFamily="18" charset="0"/>
                          </a:rPr>
                          <m:t>𝑘𝑗</m:t>
                        </m:r>
                      </m:sub>
                    </m:sSub>
                  </m:oMath>
                </a14:m>
                <a:r>
                  <a:rPr lang="en-US" sz="2800" dirty="0" smtClean="0"/>
                  <a:t>)’)</a:t>
                </a:r>
                <a:endParaRPr lang="el-GR" sz="2800" dirty="0"/>
              </a:p>
            </p:txBody>
          </p:sp>
        </mc:Choice>
        <mc:Fallback>
          <p:sp>
            <p:nvSpPr>
              <p:cNvPr id="29" name="Ορθογώνιο 28"/>
              <p:cNvSpPr>
                <a:spLocks noRot="1" noChangeAspect="1" noMove="1" noResize="1" noEditPoints="1" noAdjustHandles="1" noChangeArrowheads="1" noChangeShapeType="1" noTextEdit="1"/>
              </p:cNvSpPr>
              <p:nvPr/>
            </p:nvSpPr>
            <p:spPr>
              <a:xfrm>
                <a:off x="205998" y="4258571"/>
                <a:ext cx="4700710" cy="557910"/>
              </a:xfrm>
              <a:prstGeom prst="rect">
                <a:avLst/>
              </a:prstGeom>
              <a:blipFill rotWithShape="0">
                <a:blip r:embed="rId8"/>
                <a:stretch>
                  <a:fillRect l="-2724" t="-10989" r="-1556" b="-25275"/>
                </a:stretch>
              </a:blipFill>
            </p:spPr>
            <p:txBody>
              <a:bodyPr/>
              <a:lstStyle/>
              <a:p>
                <a:r>
                  <a:rPr lang="el-GR">
                    <a:noFill/>
                  </a:rPr>
                  <a:t> </a:t>
                </a:r>
              </a:p>
            </p:txBody>
          </p:sp>
        </mc:Fallback>
      </mc:AlternateContent>
      <p:sp>
        <p:nvSpPr>
          <p:cNvPr id="30" name="TextBox 29"/>
          <p:cNvSpPr txBox="1"/>
          <p:nvPr/>
        </p:nvSpPr>
        <p:spPr>
          <a:xfrm>
            <a:off x="4728601" y="4302460"/>
            <a:ext cx="273152"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31" name="Ορθογώνιο 30"/>
              <p:cNvSpPr/>
              <p:nvPr/>
            </p:nvSpPr>
            <p:spPr>
              <a:xfrm>
                <a:off x="4906708" y="4264453"/>
                <a:ext cx="4328814" cy="557910"/>
              </a:xfrm>
              <a:prstGeom prst="rect">
                <a:avLst/>
              </a:prstGeom>
            </p:spPr>
            <p:txBody>
              <a:bodyPr wrap="none">
                <a:spAutoFit/>
              </a:bodyPr>
              <a:lstStyle/>
              <a:p>
                <a:r>
                  <a:rPr lang="en-US" sz="2800" dirty="0" smtClean="0"/>
                  <a:t>-</a:t>
                </a:r>
                <a:r>
                  <a:rPr lang="el-GR" sz="2800" dirty="0" smtClean="0"/>
                  <a:t>2</a:t>
                </a:r>
                <a14:m>
                  <m:oMath xmlns:m="http://schemas.openxmlformats.org/officeDocument/2006/math">
                    <m:r>
                      <a:rPr lang="el-GR" sz="2800" i="1">
                        <a:latin typeface="Cambria Math" panose="02040503050406030204" pitchFamily="18" charset="0"/>
                        <a:ea typeface="Cambria Math" panose="02040503050406030204" pitchFamily="18" charset="0"/>
                      </a:rPr>
                      <m:t>∗</m:t>
                    </m:r>
                    <m:r>
                      <m:rPr>
                        <m:nor/>
                      </m:rPr>
                      <a:rPr lang="el-GR" sz="2800" dirty="0"/>
                      <m:t>(</m:t>
                    </m:r>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m:rPr>
                        <m:nor/>
                      </m:rPr>
                      <a:rPr lang="en-US" sz="2800" dirty="0"/>
                      <m:t> </m:t>
                    </m:r>
                    <m:r>
                      <a:rPr lang="el-GR" sz="2800" i="1">
                        <a:latin typeface="Cambria Math" panose="02040503050406030204" pitchFamily="18" charset="0"/>
                      </a:rPr>
                      <m:t>−</m:t>
                    </m:r>
                    <m:r>
                      <a:rPr lang="en-US" sz="2800" i="1">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0" smtClean="0">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𝑝</m:t>
                        </m:r>
                      </m:e>
                      <m:sub>
                        <m:r>
                          <a:rPr lang="el-GR" sz="2800" i="1">
                            <a:latin typeface="Cambria Math" panose="02040503050406030204" pitchFamily="18" charset="0"/>
                          </a:rPr>
                          <m:t>𝑖𝑘</m:t>
                        </m:r>
                      </m:sub>
                    </m:sSub>
                    <m:r>
                      <a:rPr lang="en-US" sz="2800" b="0" i="1" smtClean="0">
                        <a:latin typeface="Cambria Math" panose="02040503050406030204" pitchFamily="18" charset="0"/>
                      </a:rPr>
                      <m:t>′</m:t>
                    </m:r>
                    <m:r>
                      <a:rPr lang="el-GR" sz="2800" i="1">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𝑞</m:t>
                        </m:r>
                      </m:e>
                      <m:sub>
                        <m:r>
                          <a:rPr lang="el-GR" sz="2800" i="1">
                            <a:latin typeface="Cambria Math" panose="02040503050406030204" pitchFamily="18" charset="0"/>
                          </a:rPr>
                          <m:t>𝑘𝑗</m:t>
                        </m:r>
                      </m:sub>
                    </m:sSub>
                    <m:r>
                      <a:rPr lang="en-US" sz="2800" b="0" i="1" smtClean="0">
                        <a:latin typeface="Cambria Math" panose="02040503050406030204" pitchFamily="18" charset="0"/>
                      </a:rPr>
                      <m:t>)</m:t>
                    </m:r>
                  </m:oMath>
                </a14:m>
                <a:endParaRPr lang="el-GR" sz="2800" dirty="0"/>
              </a:p>
            </p:txBody>
          </p:sp>
        </mc:Choice>
        <mc:Fallback>
          <p:sp>
            <p:nvSpPr>
              <p:cNvPr id="31" name="Ορθογώνιο 30"/>
              <p:cNvSpPr>
                <a:spLocks noRot="1" noChangeAspect="1" noMove="1" noResize="1" noEditPoints="1" noAdjustHandles="1" noChangeArrowheads="1" noChangeShapeType="1" noTextEdit="1"/>
              </p:cNvSpPr>
              <p:nvPr/>
            </p:nvSpPr>
            <p:spPr>
              <a:xfrm>
                <a:off x="4906708" y="4264453"/>
                <a:ext cx="4328814" cy="557910"/>
              </a:xfrm>
              <a:prstGeom prst="rect">
                <a:avLst/>
              </a:prstGeom>
              <a:blipFill rotWithShape="0">
                <a:blip r:embed="rId9"/>
                <a:stretch>
                  <a:fillRect l="-2958" t="-10989" b="-25275"/>
                </a:stretch>
              </a:blipFill>
            </p:spPr>
            <p:txBody>
              <a:bodyPr/>
              <a:lstStyle/>
              <a:p>
                <a:r>
                  <a:rPr lang="el-GR">
                    <a:noFill/>
                  </a:rPr>
                  <a:t> </a:t>
                </a:r>
              </a:p>
            </p:txBody>
          </p:sp>
        </mc:Fallback>
      </mc:AlternateContent>
      <p:sp>
        <p:nvSpPr>
          <p:cNvPr id="32" name="TextBox 31"/>
          <p:cNvSpPr txBox="1"/>
          <p:nvPr/>
        </p:nvSpPr>
        <p:spPr>
          <a:xfrm>
            <a:off x="-67154" y="4913328"/>
            <a:ext cx="273152"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33" name="Ορθογώνιο 32"/>
              <p:cNvSpPr/>
              <p:nvPr/>
            </p:nvSpPr>
            <p:spPr>
              <a:xfrm>
                <a:off x="788785" y="4876990"/>
                <a:ext cx="3143425" cy="557910"/>
              </a:xfrm>
              <a:prstGeom prst="rect">
                <a:avLst/>
              </a:prstGeom>
            </p:spPr>
            <p:txBody>
              <a:bodyPr wrap="none">
                <a:spAutoFit/>
              </a:bodyPr>
              <a:lstStyle/>
              <a:p>
                <a:r>
                  <a:rPr lang="en-US" sz="2800" dirty="0" smtClean="0"/>
                  <a:t>-</a:t>
                </a:r>
                <a:r>
                  <a:rPr lang="el-GR" sz="2800" dirty="0" smtClean="0"/>
                  <a:t>2</a:t>
                </a:r>
                <a14:m>
                  <m:oMath xmlns:m="http://schemas.openxmlformats.org/officeDocument/2006/math">
                    <m:r>
                      <a:rPr lang="el-GR" sz="2800" i="1">
                        <a:latin typeface="Cambria Math" panose="02040503050406030204" pitchFamily="18" charset="0"/>
                        <a:ea typeface="Cambria Math" panose="02040503050406030204" pitchFamily="18" charset="0"/>
                      </a:rPr>
                      <m:t>∗</m:t>
                    </m:r>
                    <m:r>
                      <m:rPr>
                        <m:nor/>
                      </m:rPr>
                      <a:rPr lang="el-GR" sz="2800" dirty="0"/>
                      <m:t>(</m:t>
                    </m:r>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r>
                      <m:rPr>
                        <m:nor/>
                      </m:rPr>
                      <a:rPr lang="en-US" sz="2800" dirty="0"/>
                      <m:t> </m:t>
                    </m:r>
                    <m:r>
                      <a:rPr lang="el-GR" sz="2800" i="1">
                        <a:latin typeface="Cambria Math" panose="02040503050406030204" pitchFamily="18" charset="0"/>
                      </a:rPr>
                      <m:t>−</m:t>
                    </m:r>
                    <m:r>
                      <a:rPr lang="en-US" sz="2800" i="1">
                        <a:latin typeface="Cambria Math" panose="02040503050406030204" pitchFamily="18" charset="0"/>
                      </a:rPr>
                      <m:t> </m:t>
                    </m:r>
                    <m:acc>
                      <m:accPr>
                        <m:chr m:val="̃"/>
                        <m:ctrlPr>
                          <a:rPr lang="el-GR" sz="2800" i="1">
                            <a:latin typeface="Cambria Math" panose="02040503050406030204" pitchFamily="18" charset="0"/>
                          </a:rPr>
                        </m:ctrlPr>
                      </m:accPr>
                      <m:e>
                        <m:sSub>
                          <m:sSubPr>
                            <m:ctrlPr>
                              <a:rPr lang="el-GR" sz="2800" i="1">
                                <a:latin typeface="Cambria Math" panose="02040503050406030204" pitchFamily="18" charset="0"/>
                              </a:rPr>
                            </m:ctrlPr>
                          </m:sSubPr>
                          <m:e>
                            <m:r>
                              <a:rPr lang="el-GR" sz="2800" i="1">
                                <a:latin typeface="Cambria Math" panose="02040503050406030204" pitchFamily="18" charset="0"/>
                              </a:rPr>
                              <m:t>𝑟</m:t>
                            </m:r>
                          </m:e>
                          <m:sub>
                            <m:r>
                              <a:rPr lang="el-GR" sz="2800" i="1">
                                <a:latin typeface="Cambria Math" panose="02040503050406030204" pitchFamily="18" charset="0"/>
                              </a:rPr>
                              <m:t>𝑖𝑗</m:t>
                            </m:r>
                          </m:sub>
                        </m:sSub>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𝑞</m:t>
                        </m:r>
                      </m:e>
                      <m:sub>
                        <m:r>
                          <a:rPr lang="el-GR" sz="2800" i="1">
                            <a:latin typeface="Cambria Math" panose="02040503050406030204" pitchFamily="18" charset="0"/>
                          </a:rPr>
                          <m:t>𝑘𝑗</m:t>
                        </m:r>
                      </m:sub>
                    </m:sSub>
                  </m:oMath>
                </a14:m>
                <a:endParaRPr lang="el-GR" sz="2800" dirty="0"/>
              </a:p>
            </p:txBody>
          </p:sp>
        </mc:Choice>
        <mc:Fallback>
          <p:sp>
            <p:nvSpPr>
              <p:cNvPr id="33" name="Ορθογώνιο 32"/>
              <p:cNvSpPr>
                <a:spLocks noRot="1" noChangeAspect="1" noMove="1" noResize="1" noEditPoints="1" noAdjustHandles="1" noChangeArrowheads="1" noChangeShapeType="1" noTextEdit="1"/>
              </p:cNvSpPr>
              <p:nvPr/>
            </p:nvSpPr>
            <p:spPr>
              <a:xfrm>
                <a:off x="788785" y="4876990"/>
                <a:ext cx="3143425" cy="557910"/>
              </a:xfrm>
              <a:prstGeom prst="rect">
                <a:avLst/>
              </a:prstGeom>
              <a:blipFill rotWithShape="0">
                <a:blip r:embed="rId10"/>
                <a:stretch>
                  <a:fillRect l="-3876" t="-9783" b="-23913"/>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4" name="Ορθογώνιο 33"/>
              <p:cNvSpPr/>
              <p:nvPr/>
            </p:nvSpPr>
            <p:spPr>
              <a:xfrm>
                <a:off x="4455158" y="4858216"/>
                <a:ext cx="2009012" cy="633443"/>
              </a:xfrm>
              <a:prstGeom prst="rect">
                <a:avLst/>
              </a:prstGeom>
            </p:spPr>
            <p:txBody>
              <a:bodyPr wrap="none">
                <a:spAutoFit/>
              </a:bodyPr>
              <a:lstStyle/>
              <a:p>
                <a:r>
                  <a:rPr lang="en-US" sz="2800" dirty="0" smtClean="0"/>
                  <a:t>-</a:t>
                </a:r>
                <a:r>
                  <a:rPr lang="el-GR" sz="2800" dirty="0"/>
                  <a:t>2</a:t>
                </a:r>
                <a14:m>
                  <m:oMath xmlns:m="http://schemas.openxmlformats.org/officeDocument/2006/math">
                    <m:r>
                      <a:rPr lang="el-GR" sz="2800" i="1">
                        <a:latin typeface="Cambria Math" panose="02040503050406030204" pitchFamily="18" charset="0"/>
                        <a:ea typeface="Cambria Math" panose="02040503050406030204" pitchFamily="18" charset="0"/>
                      </a:rPr>
                      <m:t>∗</m:t>
                    </m:r>
                    <m:sSubSup>
                      <m:sSubSupPr>
                        <m:ctrlPr>
                          <a:rPr lang="el-GR" sz="2800" i="1" smtClean="0">
                            <a:latin typeface="Cambria Math" panose="02040503050406030204" pitchFamily="18" charset="0"/>
                          </a:rPr>
                        </m:ctrlPr>
                      </m:sSubSupPr>
                      <m:e>
                        <m:r>
                          <a:rPr lang="el-GR" sz="2800" i="1">
                            <a:latin typeface="Cambria Math" panose="02040503050406030204" pitchFamily="18" charset="0"/>
                          </a:rPr>
                          <m:t>𝑒</m:t>
                        </m:r>
                      </m:e>
                      <m:sub>
                        <m:r>
                          <a:rPr lang="el-GR" sz="2800">
                            <a:latin typeface="Cambria Math" panose="02040503050406030204" pitchFamily="18" charset="0"/>
                          </a:rPr>
                          <m:t>ⅈ</m:t>
                        </m:r>
                        <m:r>
                          <a:rPr lang="el-GR" sz="2800" i="1">
                            <a:latin typeface="Cambria Math" panose="02040503050406030204" pitchFamily="18" charset="0"/>
                          </a:rPr>
                          <m:t>𝑗</m:t>
                        </m:r>
                      </m:sub>
                      <m:sup/>
                    </m:sSubSup>
                    <m:r>
                      <a:rPr lang="en-US" sz="2800" i="1">
                        <a:latin typeface="Cambria Math" panose="02040503050406030204" pitchFamily="18" charset="0"/>
                        <a:ea typeface="Cambria Math" panose="02040503050406030204" pitchFamily="18" charset="0"/>
                      </a:rPr>
                      <m:t>∗</m:t>
                    </m:r>
                    <m:sSub>
                      <m:sSubPr>
                        <m:ctrlPr>
                          <a:rPr lang="el-GR" sz="2800" i="1">
                            <a:latin typeface="Cambria Math" panose="02040503050406030204" pitchFamily="18" charset="0"/>
                          </a:rPr>
                        </m:ctrlPr>
                      </m:sSubPr>
                      <m:e>
                        <m:r>
                          <a:rPr lang="el-GR" sz="2800" i="1">
                            <a:latin typeface="Cambria Math" panose="02040503050406030204" pitchFamily="18" charset="0"/>
                          </a:rPr>
                          <m:t>𝑞</m:t>
                        </m:r>
                      </m:e>
                      <m:sub>
                        <m:r>
                          <a:rPr lang="el-GR" sz="2800" i="1">
                            <a:latin typeface="Cambria Math" panose="02040503050406030204" pitchFamily="18" charset="0"/>
                          </a:rPr>
                          <m:t>𝑘𝑗</m:t>
                        </m:r>
                      </m:sub>
                    </m:sSub>
                  </m:oMath>
                </a14:m>
                <a:endParaRPr lang="el-GR" sz="2800" dirty="0"/>
              </a:p>
            </p:txBody>
          </p:sp>
        </mc:Choice>
        <mc:Fallback>
          <p:sp>
            <p:nvSpPr>
              <p:cNvPr id="34" name="Ορθογώνιο 33"/>
              <p:cNvSpPr>
                <a:spLocks noRot="1" noChangeAspect="1" noMove="1" noResize="1" noEditPoints="1" noAdjustHandles="1" noChangeArrowheads="1" noChangeShapeType="1" noTextEdit="1"/>
              </p:cNvSpPr>
              <p:nvPr/>
            </p:nvSpPr>
            <p:spPr>
              <a:xfrm>
                <a:off x="4455158" y="4858216"/>
                <a:ext cx="2009012" cy="633443"/>
              </a:xfrm>
              <a:prstGeom prst="rect">
                <a:avLst/>
              </a:prstGeom>
              <a:blipFill rotWithShape="0">
                <a:blip r:embed="rId11"/>
                <a:stretch>
                  <a:fillRect l="-6383" b="-19231"/>
                </a:stretch>
              </a:blipFill>
            </p:spPr>
            <p:txBody>
              <a:bodyPr/>
              <a:lstStyle/>
              <a:p>
                <a:r>
                  <a:rPr lang="el-GR">
                    <a:noFill/>
                  </a:rPr>
                  <a:t> </a:t>
                </a:r>
              </a:p>
            </p:txBody>
          </p:sp>
        </mc:Fallback>
      </mc:AlternateContent>
      <p:sp>
        <p:nvSpPr>
          <p:cNvPr id="35" name="TextBox 34"/>
          <p:cNvSpPr txBox="1"/>
          <p:nvPr/>
        </p:nvSpPr>
        <p:spPr>
          <a:xfrm>
            <a:off x="3889626" y="4913328"/>
            <a:ext cx="304058" cy="523220"/>
          </a:xfrm>
          <a:prstGeom prst="rect">
            <a:avLst/>
          </a:prstGeom>
          <a:noFill/>
        </p:spPr>
        <p:txBody>
          <a:bodyPr wrap="square" rtlCol="0">
            <a:spAutoFit/>
          </a:bodyPr>
          <a:lstStyle/>
          <a:p>
            <a:r>
              <a:rPr lang="el-GR" sz="2800" dirty="0" smtClean="0"/>
              <a:t>=</a:t>
            </a:r>
            <a:endParaRPr lang="el-GR" sz="2800" dirty="0"/>
          </a:p>
        </p:txBody>
      </p:sp>
      <mc:AlternateContent xmlns:mc="http://schemas.openxmlformats.org/markup-compatibility/2006">
        <mc:Choice xmlns:a14="http://schemas.microsoft.com/office/drawing/2010/main" Requires="a14">
          <p:sp>
            <p:nvSpPr>
              <p:cNvPr id="36" name="Content Placeholder 2"/>
              <p:cNvSpPr txBox="1">
                <a:spLocks/>
              </p:cNvSpPr>
              <p:nvPr/>
            </p:nvSpPr>
            <p:spPr>
              <a:xfrm>
                <a:off x="1018945" y="6285662"/>
                <a:ext cx="6872426" cy="424796"/>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1800" spc="-10" dirty="0" smtClean="0">
                    <a:latin typeface="Verdana" panose="020B0604030504040204" pitchFamily="34" charset="0"/>
                    <a:ea typeface="Verdana" panose="020B0604030504040204" pitchFamily="34" charset="0"/>
                    <a:cs typeface="Verdana" panose="020B0604030504040204" pitchFamily="34" charset="0"/>
                  </a:rPr>
                  <a:t>Similarly when we </a:t>
                </a:r>
                <a:r>
                  <a:rPr lang="en-US" sz="1800" spc="-10" dirty="0" smtClean="0">
                    <a:latin typeface="Verdana" panose="020B0604030504040204" pitchFamily="34" charset="0"/>
                    <a:ea typeface="Verdana" panose="020B0604030504040204" pitchFamily="34" charset="0"/>
                    <a:cs typeface="Verdana" panose="020B0604030504040204" pitchFamily="34" charset="0"/>
                  </a:rPr>
                  <a:t>differentiate with respect to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𝑞</m:t>
                        </m:r>
                      </m:e>
                      <m:sub>
                        <m:r>
                          <a:rPr lang="el-GR" sz="2000" i="1">
                            <a:latin typeface="Cambria Math" panose="02040503050406030204" pitchFamily="18" charset="0"/>
                          </a:rPr>
                          <m:t>𝑘𝑗</m:t>
                        </m:r>
                      </m:sub>
                    </m:sSub>
                  </m:oMath>
                </a14:m>
                <a:r>
                  <a:rPr lang="en-US" sz="1800" spc="-10" dirty="0" smtClean="0">
                    <a:latin typeface="Verdana" panose="020B0604030504040204" pitchFamily="34" charset="0"/>
                    <a:ea typeface="Verdana" panose="020B0604030504040204" pitchFamily="34" charset="0"/>
                    <a:cs typeface="Verdana" panose="020B0604030504040204" pitchFamily="34" charset="0"/>
                  </a:rPr>
                  <a:t> </a:t>
                </a:r>
                <a:endParaRPr lang="en-US" sz="1800" spc="-10" dirty="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36" name="Content Placeholder 2"/>
              <p:cNvSpPr txBox="1">
                <a:spLocks noRot="1" noChangeAspect="1" noMove="1" noResize="1" noEditPoints="1" noAdjustHandles="1" noChangeArrowheads="1" noChangeShapeType="1" noTextEdit="1"/>
              </p:cNvSpPr>
              <p:nvPr/>
            </p:nvSpPr>
            <p:spPr>
              <a:xfrm>
                <a:off x="1018945" y="6285662"/>
                <a:ext cx="6872426" cy="424796"/>
              </a:xfrm>
              <a:prstGeom prst="rect">
                <a:avLst/>
              </a:prstGeom>
              <a:blipFill rotWithShape="0">
                <a:blip r:embed="rId12"/>
                <a:stretch>
                  <a:fillRect t="-2857" b="-12857"/>
                </a:stretch>
              </a:blipFill>
            </p:spPr>
            <p:txBody>
              <a:bodyPr/>
              <a:lstStyle/>
              <a:p>
                <a:r>
                  <a:rPr lang="el-GR">
                    <a:noFill/>
                  </a:rPr>
                  <a:t> </a:t>
                </a:r>
              </a:p>
            </p:txBody>
          </p:sp>
        </mc:Fallback>
      </mc:AlternateContent>
    </p:spTree>
    <p:extLst>
      <p:ext uri="{BB962C8B-B14F-4D97-AF65-F5344CB8AC3E}">
        <p14:creationId xmlns:p14="http://schemas.microsoft.com/office/powerpoint/2010/main" val="2055914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1D401819-1745-4133-A415-0B39F084B6FF}" type="slidenum">
              <a:rPr lang="el-GR" smtClean="0"/>
              <a:pPr/>
              <a:t>24</a:t>
            </a:fld>
            <a:endParaRPr lang="el-GR"/>
          </a:p>
        </p:txBody>
      </p:sp>
      <p:sp>
        <p:nvSpPr>
          <p:cNvPr id="5" name="Content Placeholder 2"/>
          <p:cNvSpPr txBox="1">
            <a:spLocks noChangeAspect="1"/>
          </p:cNvSpPr>
          <p:nvPr/>
        </p:nvSpPr>
        <p:spPr>
          <a:xfrm>
            <a:off x="696686" y="399568"/>
            <a:ext cx="8447314" cy="461665"/>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a:t>
            </a:r>
            <a:r>
              <a:rPr lang="en-US" sz="20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Update Rules</a:t>
            </a:r>
            <a:r>
              <a:rPr lang="el-GR" sz="20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 </a:t>
            </a:r>
            <a:r>
              <a:rPr lang="en-US" sz="20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Cost Function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mc:Choice xmlns:a14="http://schemas.microsoft.com/office/drawing/2010/main" Requires="a14">
          <p:sp>
            <p:nvSpPr>
              <p:cNvPr id="6" name="TextBox 5"/>
              <p:cNvSpPr txBox="1"/>
              <p:nvPr/>
            </p:nvSpPr>
            <p:spPr>
              <a:xfrm>
                <a:off x="14513" y="1358041"/>
                <a:ext cx="9129487" cy="732573"/>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Having obtained the gradient, we can now formulate the update rules for both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𝑝</m:t>
                        </m:r>
                      </m:e>
                      <m:sub>
                        <m:r>
                          <a:rPr lang="el-GR" sz="2000" i="1">
                            <a:latin typeface="Cambria Math" panose="02040503050406030204" pitchFamily="18" charset="0"/>
                          </a:rPr>
                          <m:t>𝑖𝑘</m:t>
                        </m:r>
                      </m:sub>
                    </m:sSub>
                  </m:oMath>
                </a14:m>
                <a:r>
                  <a:rPr lang="en-US" sz="2000" dirty="0" smtClean="0">
                    <a:latin typeface="Verdana" panose="020B0604030504040204" pitchFamily="34" charset="0"/>
                    <a:ea typeface="Verdana" panose="020B0604030504040204" pitchFamily="34" charset="0"/>
                    <a:cs typeface="Verdana" panose="020B0604030504040204" pitchFamily="34" charset="0"/>
                  </a:rPr>
                  <a:t> and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𝑞</m:t>
                        </m:r>
                      </m:e>
                      <m:sub>
                        <m:r>
                          <a:rPr lang="el-GR" sz="2000" i="1">
                            <a:latin typeface="Cambria Math" panose="02040503050406030204" pitchFamily="18" charset="0"/>
                          </a:rPr>
                          <m:t>𝑘𝑗</m:t>
                        </m:r>
                      </m:sub>
                    </m:sSub>
                  </m:oMath>
                </a14:m>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l-GR" sz="2000" dirty="0">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4513" y="1358041"/>
                <a:ext cx="9129487" cy="732573"/>
              </a:xfrm>
              <a:prstGeom prst="rect">
                <a:avLst/>
              </a:prstGeom>
              <a:blipFill rotWithShape="0">
                <a:blip r:embed="rId2"/>
                <a:stretch>
                  <a:fillRect l="-668" t="-5000" r="-1202" b="-10000"/>
                </a:stretch>
              </a:blipFill>
            </p:spPr>
            <p:txBody>
              <a:bodyPr/>
              <a:lstStyle/>
              <a:p>
                <a:r>
                  <a:rPr lang="el-GR">
                    <a:noFill/>
                  </a:rPr>
                  <a:t> </a:t>
                </a:r>
              </a:p>
            </p:txBody>
          </p:sp>
        </mc:Fallback>
      </mc:AlternateContent>
      <p:pic>
        <p:nvPicPr>
          <p:cNvPr id="10" name="Εικόνα 9"/>
          <p:cNvPicPr>
            <a:picLocks noChangeAspect="1"/>
          </p:cNvPicPr>
          <p:nvPr/>
        </p:nvPicPr>
        <p:blipFill>
          <a:blip r:embed="rId3" cstate="print"/>
          <a:stretch>
            <a:fillRect/>
          </a:stretch>
        </p:blipFill>
        <p:spPr>
          <a:xfrm>
            <a:off x="2865500" y="2556397"/>
            <a:ext cx="3412994" cy="412308"/>
          </a:xfrm>
          <a:prstGeom prst="rect">
            <a:avLst/>
          </a:prstGeom>
        </p:spPr>
      </p:pic>
      <p:pic>
        <p:nvPicPr>
          <p:cNvPr id="11" name="Εικόνα 10"/>
          <p:cNvPicPr>
            <a:picLocks noChangeAspect="1"/>
          </p:cNvPicPr>
          <p:nvPr/>
        </p:nvPicPr>
        <p:blipFill>
          <a:blip r:embed="rId4" cstate="print"/>
          <a:stretch>
            <a:fillRect/>
          </a:stretch>
        </p:blipFill>
        <p:spPr>
          <a:xfrm>
            <a:off x="2865502" y="3465513"/>
            <a:ext cx="3412994" cy="424728"/>
          </a:xfrm>
          <a:prstGeom prst="rect">
            <a:avLst/>
          </a:prstGeom>
        </p:spPr>
      </p:pic>
      <p:sp>
        <p:nvSpPr>
          <p:cNvPr id="13" name="Content Placeholder 2"/>
          <p:cNvSpPr txBox="1">
            <a:spLocks/>
          </p:cNvSpPr>
          <p:nvPr/>
        </p:nvSpPr>
        <p:spPr>
          <a:xfrm>
            <a:off x="0" y="5710020"/>
            <a:ext cx="9144000" cy="369332"/>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l-GR" sz="1800" b="1" i="1" dirty="0" smtClean="0">
                <a:latin typeface="Verdana" panose="020B0604030504040204" pitchFamily="34" charset="0"/>
                <a:ea typeface="Verdana" panose="020B0604030504040204" pitchFamily="34" charset="0"/>
                <a:cs typeface="Verdana" panose="020B0604030504040204" pitchFamily="34" charset="0"/>
              </a:rPr>
              <a:t>α</a:t>
            </a:r>
            <a:r>
              <a:rPr lang="en-US" sz="1800" dirty="0" smtClean="0">
                <a:latin typeface="Verdana" panose="020B0604030504040204" pitchFamily="34" charset="0"/>
                <a:ea typeface="Verdana" panose="020B0604030504040204" pitchFamily="34" charset="0"/>
                <a:cs typeface="Verdana" panose="020B0604030504040204" pitchFamily="34" charset="0"/>
              </a:rPr>
              <a:t>: constant that determines </a:t>
            </a:r>
            <a:r>
              <a:rPr lang="en-US" sz="1800" dirty="0">
                <a:latin typeface="Verdana" panose="020B0604030504040204" pitchFamily="34" charset="0"/>
                <a:ea typeface="Verdana" panose="020B0604030504040204" pitchFamily="34" charset="0"/>
                <a:cs typeface="Verdana" panose="020B0604030504040204" pitchFamily="34" charset="0"/>
              </a:rPr>
              <a:t>the rate of approaching the minimum</a:t>
            </a:r>
            <a:endParaRPr lang="el-GR" sz="18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28"/>
          <p:cNvPicPr>
            <a:picLocks noChangeAspect="1"/>
          </p:cNvPicPr>
          <p:nvPr/>
        </p:nvPicPr>
        <p:blipFill>
          <a:blip r:embed="rId5" cstate="print"/>
          <a:stretch>
            <a:fillRect/>
          </a:stretch>
        </p:blipFill>
        <p:spPr>
          <a:xfrm>
            <a:off x="4006486" y="4377744"/>
            <a:ext cx="4902929" cy="891848"/>
          </a:xfrm>
          <a:prstGeom prst="rect">
            <a:avLst/>
          </a:prstGeom>
        </p:spPr>
      </p:pic>
      <p:sp>
        <p:nvSpPr>
          <p:cNvPr id="15" name="Ορθογώνιο 14"/>
          <p:cNvSpPr/>
          <p:nvPr/>
        </p:nvSpPr>
        <p:spPr>
          <a:xfrm>
            <a:off x="6457950" y="4430208"/>
            <a:ext cx="2558143" cy="891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ounded Rectangle 6"/>
          <p:cNvSpPr/>
          <p:nvPr/>
        </p:nvSpPr>
        <p:spPr>
          <a:xfrm>
            <a:off x="1110343" y="4563097"/>
            <a:ext cx="2534521" cy="625652"/>
          </a:xfrm>
          <a:prstGeom prst="round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Cost function</a:t>
            </a:r>
            <a:endParaRPr lang="en-US"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4231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1D401819-1745-4133-A415-0B39F084B6FF}" type="slidenum">
              <a:rPr lang="el-GR" smtClean="0"/>
              <a:pPr/>
              <a:t>25</a:t>
            </a:fld>
            <a:endParaRPr lang="el-GR"/>
          </a:p>
        </p:txBody>
      </p:sp>
      <p:sp>
        <p:nvSpPr>
          <p:cNvPr id="6" name="Content Placeholder 2"/>
          <p:cNvSpPr txBox="1">
            <a:spLocks noChangeAspect="1"/>
          </p:cNvSpPr>
          <p:nvPr/>
        </p:nvSpPr>
        <p:spPr>
          <a:xfrm>
            <a:off x="1584900" y="399568"/>
            <a:ext cx="5974648" cy="461665"/>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Overfitting</a:t>
            </a:r>
          </a:p>
        </p:txBody>
      </p:sp>
      <p:sp>
        <p:nvSpPr>
          <p:cNvPr id="2" name="Ορθογώνιο 1"/>
          <p:cNvSpPr/>
          <p:nvPr/>
        </p:nvSpPr>
        <p:spPr>
          <a:xfrm>
            <a:off x="0" y="1621041"/>
            <a:ext cx="9143999" cy="646331"/>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A</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model </a:t>
            </a:r>
            <a:r>
              <a:rPr lang="en-US" b="1" dirty="0">
                <a:latin typeface="Verdana" panose="020B0604030504040204" pitchFamily="34" charset="0"/>
                <a:ea typeface="Verdana" panose="020B0604030504040204" pitchFamily="34" charset="0"/>
                <a:cs typeface="Verdana" panose="020B0604030504040204" pitchFamily="34" charset="0"/>
              </a:rPr>
              <a:t>learns</a:t>
            </a:r>
            <a:r>
              <a:rPr lang="en-US" dirty="0">
                <a:latin typeface="Verdana" panose="020B0604030504040204" pitchFamily="34" charset="0"/>
                <a:ea typeface="Verdana" panose="020B0604030504040204" pitchFamily="34" charset="0"/>
                <a:cs typeface="Verdana" panose="020B0604030504040204" pitchFamily="34" charset="0"/>
              </a:rPr>
              <a:t> the </a:t>
            </a:r>
            <a:r>
              <a:rPr lang="en-US" b="1" dirty="0">
                <a:latin typeface="Verdana" panose="020B0604030504040204" pitchFamily="34" charset="0"/>
                <a:ea typeface="Verdana" panose="020B0604030504040204" pitchFamily="34" charset="0"/>
                <a:cs typeface="Verdana" panose="020B0604030504040204" pitchFamily="34" charset="0"/>
              </a:rPr>
              <a:t>detail and noise </a:t>
            </a:r>
            <a:r>
              <a:rPr lang="en-US" dirty="0">
                <a:latin typeface="Verdana" panose="020B0604030504040204" pitchFamily="34" charset="0"/>
                <a:ea typeface="Verdana" panose="020B0604030504040204" pitchFamily="34" charset="0"/>
                <a:cs typeface="Verdana" panose="020B0604030504040204" pitchFamily="34" charset="0"/>
              </a:rPr>
              <a:t>in the </a:t>
            </a:r>
            <a:r>
              <a:rPr lang="en-US" b="1" dirty="0">
                <a:latin typeface="Verdana" panose="020B0604030504040204" pitchFamily="34" charset="0"/>
                <a:ea typeface="Verdana" panose="020B0604030504040204" pitchFamily="34" charset="0"/>
                <a:cs typeface="Verdana" panose="020B0604030504040204" pitchFamily="34" charset="0"/>
              </a:rPr>
              <a:t>training data</a:t>
            </a:r>
            <a:r>
              <a:rPr lang="en-US" dirty="0">
                <a:latin typeface="Verdana" panose="020B0604030504040204" pitchFamily="34" charset="0"/>
                <a:ea typeface="Verdana" panose="020B0604030504040204" pitchFamily="34" charset="0"/>
                <a:cs typeface="Verdana" panose="020B0604030504040204" pitchFamily="34" charset="0"/>
              </a:rPr>
              <a:t> to the extent that it </a:t>
            </a:r>
            <a:r>
              <a:rPr lang="en-US" b="1" dirty="0">
                <a:latin typeface="Verdana" panose="020B0604030504040204" pitchFamily="34" charset="0"/>
                <a:ea typeface="Verdana" panose="020B0604030504040204" pitchFamily="34" charset="0"/>
                <a:cs typeface="Verdana" panose="020B0604030504040204" pitchFamily="34" charset="0"/>
              </a:rPr>
              <a:t>negatively impacts the performance </a:t>
            </a:r>
            <a:r>
              <a:rPr lang="en-US" dirty="0">
                <a:latin typeface="Verdana" panose="020B0604030504040204" pitchFamily="34" charset="0"/>
                <a:ea typeface="Verdana" panose="020B0604030504040204" pitchFamily="34" charset="0"/>
                <a:cs typeface="Verdana" panose="020B0604030504040204" pitchFamily="34" charset="0"/>
              </a:rPr>
              <a:t>of the model on </a:t>
            </a:r>
            <a:r>
              <a:rPr lang="en-US" b="1" dirty="0">
                <a:latin typeface="Verdana" panose="020B0604030504040204" pitchFamily="34" charset="0"/>
                <a:ea typeface="Verdana" panose="020B0604030504040204" pitchFamily="34" charset="0"/>
                <a:cs typeface="Verdana" panose="020B0604030504040204" pitchFamily="34" charset="0"/>
              </a:rPr>
              <a:t>new data</a:t>
            </a:r>
            <a:endParaRPr lang="el-GR" b="1" dirty="0">
              <a:latin typeface="Verdana" panose="020B0604030504040204" pitchFamily="34" charset="0"/>
              <a:ea typeface="Verdana" panose="020B0604030504040204" pitchFamily="34" charset="0"/>
              <a:cs typeface="Verdana" panose="020B0604030504040204" pitchFamily="34" charset="0"/>
            </a:endParaRPr>
          </a:p>
        </p:txBody>
      </p:sp>
      <p:sp>
        <p:nvSpPr>
          <p:cNvPr id="8" name="Ορθογώνιο 7"/>
          <p:cNvSpPr/>
          <p:nvPr/>
        </p:nvSpPr>
        <p:spPr>
          <a:xfrm>
            <a:off x="0" y="2781057"/>
            <a:ext cx="9144000" cy="646331"/>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This means that the </a:t>
            </a:r>
            <a:r>
              <a:rPr lang="en-US" b="1" dirty="0">
                <a:latin typeface="Verdana" panose="020B0604030504040204" pitchFamily="34" charset="0"/>
                <a:ea typeface="Verdana" panose="020B0604030504040204" pitchFamily="34" charset="0"/>
                <a:cs typeface="Verdana" panose="020B0604030504040204" pitchFamily="34" charset="0"/>
              </a:rPr>
              <a:t>noise</a:t>
            </a:r>
            <a:r>
              <a:rPr lang="en-US" dirty="0">
                <a:latin typeface="Verdana" panose="020B0604030504040204" pitchFamily="34" charset="0"/>
                <a:ea typeface="Verdana" panose="020B0604030504040204" pitchFamily="34" charset="0"/>
                <a:cs typeface="Verdana" panose="020B0604030504040204" pitchFamily="34" charset="0"/>
              </a:rPr>
              <a:t> or </a:t>
            </a:r>
            <a:r>
              <a:rPr lang="en-US" b="1" dirty="0">
                <a:latin typeface="Verdana" panose="020B0604030504040204" pitchFamily="34" charset="0"/>
                <a:ea typeface="Verdana" panose="020B0604030504040204" pitchFamily="34" charset="0"/>
                <a:cs typeface="Verdana" panose="020B0604030504040204" pitchFamily="34" charset="0"/>
              </a:rPr>
              <a:t>random fluctuations</a:t>
            </a:r>
            <a:r>
              <a:rPr lang="en-US" dirty="0">
                <a:latin typeface="Verdana" panose="020B0604030504040204" pitchFamily="34" charset="0"/>
                <a:ea typeface="Verdana" panose="020B0604030504040204" pitchFamily="34" charset="0"/>
                <a:cs typeface="Verdana" panose="020B0604030504040204" pitchFamily="34" charset="0"/>
              </a:rPr>
              <a:t> in the training data is picked up and </a:t>
            </a:r>
            <a:r>
              <a:rPr lang="en-US" b="1" dirty="0">
                <a:latin typeface="Verdana" panose="020B0604030504040204" pitchFamily="34" charset="0"/>
                <a:ea typeface="Verdana" panose="020B0604030504040204" pitchFamily="34" charset="0"/>
                <a:cs typeface="Verdana" panose="020B0604030504040204" pitchFamily="34" charset="0"/>
              </a:rPr>
              <a:t>learned </a:t>
            </a:r>
            <a:r>
              <a:rPr lang="en-US" b="1" dirty="0" smtClean="0">
                <a:latin typeface="Verdana" panose="020B0604030504040204" pitchFamily="34" charset="0"/>
                <a:ea typeface="Verdana" panose="020B0604030504040204" pitchFamily="34" charset="0"/>
                <a:cs typeface="Verdana" panose="020B0604030504040204" pitchFamily="34" charset="0"/>
              </a:rPr>
              <a:t>by </a:t>
            </a:r>
            <a:r>
              <a:rPr lang="en-US" b="1" dirty="0">
                <a:latin typeface="Verdana" panose="020B0604030504040204" pitchFamily="34" charset="0"/>
                <a:ea typeface="Verdana" panose="020B0604030504040204" pitchFamily="34" charset="0"/>
                <a:cs typeface="Verdana" panose="020B0604030504040204" pitchFamily="34" charset="0"/>
              </a:rPr>
              <a:t>the model</a:t>
            </a:r>
            <a:endParaRPr lang="el-GR" b="1"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0" y="5471884"/>
            <a:ext cx="8273143" cy="646331"/>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Verdana" panose="020B0604030504040204" pitchFamily="34" charset="0"/>
                <a:ea typeface="Verdana" panose="020B0604030504040204" pitchFamily="34" charset="0"/>
                <a:cs typeface="Verdana" panose="020B0604030504040204" pitchFamily="34" charset="0"/>
              </a:rPr>
              <a:t>Problem:</a:t>
            </a:r>
            <a:r>
              <a:rPr lang="en-US" sz="1800" dirty="0">
                <a:latin typeface="Verdana" panose="020B0604030504040204" pitchFamily="34" charset="0"/>
                <a:ea typeface="Verdana" panose="020B0604030504040204" pitchFamily="34" charset="0"/>
                <a:cs typeface="Verdana" panose="020B0604030504040204" pitchFamily="34" charset="0"/>
              </a:rPr>
              <a:t> these concepts do not apply to new data </a:t>
            </a:r>
            <a:r>
              <a:rPr lang="en-US" sz="1800" dirty="0" smtClean="0">
                <a:latin typeface="Verdana" panose="020B0604030504040204" pitchFamily="34" charset="0"/>
                <a:ea typeface="Verdana" panose="020B0604030504040204" pitchFamily="34" charset="0"/>
                <a:cs typeface="Verdana" panose="020B0604030504040204" pitchFamily="34" charset="0"/>
              </a:rPr>
              <a:t>&amp; </a:t>
            </a:r>
            <a:r>
              <a:rPr lang="en-US" sz="1800" dirty="0">
                <a:latin typeface="Verdana" panose="020B0604030504040204" pitchFamily="34" charset="0"/>
                <a:ea typeface="Verdana" panose="020B0604030504040204" pitchFamily="34" charset="0"/>
                <a:cs typeface="Verdana" panose="020B0604030504040204" pitchFamily="34" charset="0"/>
              </a:rPr>
              <a:t>negatively impact the models ability to generalize!</a:t>
            </a:r>
            <a:endParaRPr lang="el-GR" sz="18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Εικόνα 10"/>
          <p:cNvPicPr>
            <a:picLocks noChangeAspect="1"/>
          </p:cNvPicPr>
          <p:nvPr/>
        </p:nvPicPr>
        <p:blipFill>
          <a:blip r:embed="rId2" cstate="print"/>
          <a:stretch>
            <a:fillRect/>
          </a:stretch>
        </p:blipFill>
        <p:spPr>
          <a:xfrm>
            <a:off x="8041833" y="5230797"/>
            <a:ext cx="906224" cy="1208298"/>
          </a:xfrm>
          <a:prstGeom prst="rect">
            <a:avLst/>
          </a:prstGeom>
        </p:spPr>
      </p:pic>
    </p:spTree>
    <p:extLst>
      <p:ext uri="{BB962C8B-B14F-4D97-AF65-F5344CB8AC3E}">
        <p14:creationId xmlns:p14="http://schemas.microsoft.com/office/powerpoint/2010/main" val="22193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1D401819-1745-4133-A415-0B39F084B6FF}" type="slidenum">
              <a:rPr lang="el-GR" smtClean="0"/>
              <a:pPr/>
              <a:t>26</a:t>
            </a:fld>
            <a:endParaRPr lang="el-GR"/>
          </a:p>
        </p:txBody>
      </p:sp>
      <p:sp>
        <p:nvSpPr>
          <p:cNvPr id="5" name="Content Placeholder 2"/>
          <p:cNvSpPr txBox="1">
            <a:spLocks noChangeAspect="1"/>
          </p:cNvSpPr>
          <p:nvPr/>
        </p:nvSpPr>
        <p:spPr>
          <a:xfrm>
            <a:off x="587829" y="399568"/>
            <a:ext cx="8425541" cy="461665"/>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Overfitting</a:t>
            </a:r>
            <a:r>
              <a:rPr lang="el-GR"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 </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Solution</a:t>
            </a:r>
          </a:p>
        </p:txBody>
      </p:sp>
      <p:sp>
        <p:nvSpPr>
          <p:cNvPr id="6" name="TextBox 5"/>
          <p:cNvSpPr txBox="1"/>
          <p:nvPr/>
        </p:nvSpPr>
        <p:spPr>
          <a:xfrm>
            <a:off x="515544" y="1121229"/>
            <a:ext cx="7235379"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We introduce regularization parameters to our cost function:</a:t>
            </a:r>
            <a:endParaRPr lang="el-GR" dirty="0">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8"/>
          <p:cNvPicPr>
            <a:picLocks noChangeAspect="1"/>
          </p:cNvPicPr>
          <p:nvPr/>
        </p:nvPicPr>
        <p:blipFill>
          <a:blip r:embed="rId2" cstate="print"/>
          <a:stretch>
            <a:fillRect/>
          </a:stretch>
        </p:blipFill>
        <p:spPr>
          <a:xfrm>
            <a:off x="2961869" y="2531745"/>
            <a:ext cx="4902929" cy="891848"/>
          </a:xfrm>
          <a:prstGeom prst="rect">
            <a:avLst/>
          </a:prstGeom>
        </p:spPr>
      </p:pic>
      <p:sp>
        <p:nvSpPr>
          <p:cNvPr id="26" name="Rounded Rectangle 6"/>
          <p:cNvSpPr/>
          <p:nvPr/>
        </p:nvSpPr>
        <p:spPr>
          <a:xfrm>
            <a:off x="130629" y="2426201"/>
            <a:ext cx="2633354" cy="498696"/>
          </a:xfrm>
          <a:prstGeom prst="round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Cost function</a:t>
            </a:r>
            <a:endParaRPr lang="en-US" sz="16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ounded Rectangle 9"/>
          <p:cNvSpPr/>
          <p:nvPr/>
        </p:nvSpPr>
        <p:spPr>
          <a:xfrm>
            <a:off x="1186543" y="1854979"/>
            <a:ext cx="3256657"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set of known ratings</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8" name="Straight Arrow Connector 11"/>
          <p:cNvCxnSpPr/>
          <p:nvPr/>
        </p:nvCxnSpPr>
        <p:spPr>
          <a:xfrm>
            <a:off x="5799657" y="2251301"/>
            <a:ext cx="0" cy="386465"/>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12"/>
          <p:cNvSpPr/>
          <p:nvPr/>
        </p:nvSpPr>
        <p:spPr>
          <a:xfrm>
            <a:off x="3459910" y="1797122"/>
            <a:ext cx="2399046"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prediction error</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ounded Rectangle 13"/>
          <p:cNvSpPr/>
          <p:nvPr/>
        </p:nvSpPr>
        <p:spPr>
          <a:xfrm>
            <a:off x="4769292" y="1777339"/>
            <a:ext cx="5158479" cy="45949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R</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egularization </a:t>
            </a: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parameter</a:t>
            </a:r>
            <a:endParaRPr lang="en-US"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Arrow Connector 14"/>
          <p:cNvCxnSpPr/>
          <p:nvPr/>
        </p:nvCxnSpPr>
        <p:spPr>
          <a:xfrm flipH="1">
            <a:off x="4633128" y="2103715"/>
            <a:ext cx="3686" cy="509908"/>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947133" y="3246102"/>
            <a:ext cx="0" cy="444695"/>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3"/>
          <p:cNvSpPr/>
          <p:nvPr/>
        </p:nvSpPr>
        <p:spPr>
          <a:xfrm>
            <a:off x="4124403" y="3574964"/>
            <a:ext cx="1645460" cy="46877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predicted rating</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1" name="Straight Arrow Connector 7"/>
          <p:cNvCxnSpPr/>
          <p:nvPr/>
        </p:nvCxnSpPr>
        <p:spPr>
          <a:xfrm>
            <a:off x="3590539" y="2222358"/>
            <a:ext cx="0" cy="883788"/>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34"/>
          <p:cNvPicPr>
            <a:picLocks noChangeAspect="1"/>
          </p:cNvPicPr>
          <p:nvPr/>
        </p:nvPicPr>
        <p:blipFill rotWithShape="1">
          <a:blip r:embed="rId3" cstate="print"/>
          <a:srcRect l="6454"/>
          <a:stretch/>
        </p:blipFill>
        <p:spPr>
          <a:xfrm>
            <a:off x="3590539" y="4968670"/>
            <a:ext cx="2997611" cy="1031042"/>
          </a:xfrm>
          <a:prstGeom prst="rect">
            <a:avLst/>
          </a:prstGeom>
        </p:spPr>
      </p:pic>
      <p:sp>
        <p:nvSpPr>
          <p:cNvPr id="44" name="Rounded Rectangle 8"/>
          <p:cNvSpPr/>
          <p:nvPr/>
        </p:nvSpPr>
        <p:spPr>
          <a:xfrm>
            <a:off x="0" y="4923523"/>
            <a:ext cx="3262746" cy="625652"/>
          </a:xfrm>
          <a:prstGeom prst="round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Update rules</a:t>
            </a:r>
          </a:p>
          <a:p>
            <a:r>
              <a:rPr lang="en-US" sz="1200" i="1" dirty="0">
                <a:solidFill>
                  <a:srgbClr val="002060"/>
                </a:solidFill>
                <a:latin typeface="Verdana" panose="020B0604030504040204" pitchFamily="34" charset="0"/>
                <a:ea typeface="Verdana" panose="020B0604030504040204" pitchFamily="34" charset="0"/>
                <a:cs typeface="Verdana" panose="020B0604030504040204" pitchFamily="34" charset="0"/>
              </a:rPr>
              <a:t>(Stochastic Gradient Descend)</a:t>
            </a:r>
            <a:endParaRPr lang="en-US" sz="12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5" name="Straight Arrow Connector 20"/>
          <p:cNvCxnSpPr/>
          <p:nvPr/>
        </p:nvCxnSpPr>
        <p:spPr>
          <a:xfrm flipH="1">
            <a:off x="5201980" y="4645904"/>
            <a:ext cx="201293" cy="322767"/>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2"/>
          <p:cNvCxnSpPr>
            <a:stCxn id="50" idx="3"/>
          </p:cNvCxnSpPr>
          <p:nvPr/>
        </p:nvCxnSpPr>
        <p:spPr>
          <a:xfrm flipH="1">
            <a:off x="4810229" y="4528211"/>
            <a:ext cx="226881" cy="444909"/>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23"/>
          <p:cNvSpPr/>
          <p:nvPr/>
        </p:nvSpPr>
        <p:spPr>
          <a:xfrm>
            <a:off x="4366527" y="4076649"/>
            <a:ext cx="2524129" cy="52768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L</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earning </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rate</a:t>
            </a:r>
            <a:endParaRPr lang="en-US"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8" name="Straight Arrow Connector 24"/>
          <p:cNvCxnSpPr/>
          <p:nvPr/>
        </p:nvCxnSpPr>
        <p:spPr>
          <a:xfrm>
            <a:off x="4366529" y="4673115"/>
            <a:ext cx="0" cy="375826"/>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9"/>
          <p:cNvSpPr/>
          <p:nvPr/>
        </p:nvSpPr>
        <p:spPr>
          <a:xfrm>
            <a:off x="4954285" y="4331602"/>
            <a:ext cx="2448002" cy="41396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prediction error</a:t>
            </a:r>
            <a:endParaRPr lang="en-US" sz="16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ounded Rectangle 50"/>
          <p:cNvSpPr/>
          <p:nvPr/>
        </p:nvSpPr>
        <p:spPr>
          <a:xfrm>
            <a:off x="3531078" y="4264366"/>
            <a:ext cx="1506032" cy="52768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previous values</a:t>
            </a:r>
            <a:endParaRPr lang="en-US" sz="16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Content Placeholder 2"/>
          <p:cNvSpPr txBox="1">
            <a:spLocks/>
          </p:cNvSpPr>
          <p:nvPr/>
        </p:nvSpPr>
        <p:spPr>
          <a:xfrm>
            <a:off x="1025875" y="6068490"/>
            <a:ext cx="7214504" cy="707886"/>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Learning rate (</a:t>
            </a:r>
            <a:r>
              <a:rPr lang="el-GR" sz="2000" i="1" spc="-10" dirty="0">
                <a:solidFill>
                  <a:prstClr val="black"/>
                </a:solidFill>
                <a:latin typeface="Verdana" panose="020B0604030504040204" pitchFamily="34" charset="0"/>
                <a:ea typeface="Verdana" panose="020B0604030504040204" pitchFamily="34" charset="0"/>
                <a:cs typeface="Verdana" panose="020B0604030504040204" pitchFamily="34" charset="0"/>
              </a:rPr>
              <a:t>γ</a:t>
            </a: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l-GR"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and regularization parameter (</a:t>
            </a:r>
            <a:r>
              <a:rPr lang="el-GR" sz="2000" i="1" spc="-10" dirty="0">
                <a:solidFill>
                  <a:prstClr val="black"/>
                </a:solidFill>
                <a:latin typeface="Verdana" panose="020B0604030504040204" pitchFamily="34" charset="0"/>
                <a:ea typeface="Verdana" panose="020B0604030504040204" pitchFamily="34" charset="0"/>
                <a:cs typeface="Verdana" panose="020B0604030504040204" pitchFamily="34" charset="0"/>
              </a:rPr>
              <a:t>λ</a:t>
            </a:r>
            <a:r>
              <a:rPr lang="en-US" sz="2000" i="1" spc="-1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are hyper-parameters</a:t>
            </a:r>
            <a:r>
              <a:rPr lang="el-GR" sz="2000" spc="-10" dirty="0">
                <a:solidFill>
                  <a:prstClr val="black"/>
                </a:solidFill>
                <a:latin typeface="Verdana" panose="020B0604030504040204" pitchFamily="34" charset="0"/>
                <a:ea typeface="Verdana" panose="020B0604030504040204" pitchFamily="34" charset="0"/>
                <a:cs typeface="Verdana" panose="020B0604030504040204" pitchFamily="34" charset="0"/>
              </a:rPr>
              <a:t> </a:t>
            </a:r>
            <a:endParaRPr lang="en-US" sz="2000" spc="-1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val 23"/>
          <p:cNvSpPr/>
          <p:nvPr/>
        </p:nvSpPr>
        <p:spPr>
          <a:xfrm>
            <a:off x="5693229" y="2579914"/>
            <a:ext cx="293914" cy="642257"/>
          </a:xfrm>
          <a:prstGeom prst="ellipse">
            <a:avLst/>
          </a:prstGeom>
          <a:solidFill>
            <a:schemeClr val="accent4">
              <a:lumMod val="60000"/>
              <a:lumOff val="40000"/>
              <a:alpha val="2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Oval 33"/>
          <p:cNvSpPr/>
          <p:nvPr/>
        </p:nvSpPr>
        <p:spPr>
          <a:xfrm>
            <a:off x="4637315" y="4898571"/>
            <a:ext cx="293914" cy="642257"/>
          </a:xfrm>
          <a:prstGeom prst="ellipse">
            <a:avLst/>
          </a:prstGeom>
          <a:solidFill>
            <a:srgbClr val="FF00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46601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1D401819-1745-4133-A415-0B39F084B6FF}" type="slidenum">
              <a:rPr lang="el-GR" smtClean="0"/>
              <a:pPr/>
              <a:t>27</a:t>
            </a:fld>
            <a:endParaRPr lang="el-GR"/>
          </a:p>
        </p:txBody>
      </p:sp>
      <p:pic>
        <p:nvPicPr>
          <p:cNvPr id="6146" name="Picture 2" descr="ÎÏÎ¿ÏÎ­Î»ÎµÏÎ¼Î± ÎµÎ¹ÎºÏÎ½Î±Ï Î³Î¹Î± local minimum slope gradient desc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478" y="2614319"/>
            <a:ext cx="4771004" cy="29739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noChangeAspect="1"/>
          </p:cNvSpPr>
          <p:nvPr/>
        </p:nvSpPr>
        <p:spPr>
          <a:xfrm>
            <a:off x="0" y="399568"/>
            <a:ext cx="9144000" cy="461665"/>
          </a:xfrm>
          <a:prstGeom prst="rect">
            <a:avLst/>
          </a:prstGeom>
          <a:solidFill>
            <a:srgbClr val="C3D69B"/>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Matrix - Factorization:</a:t>
            </a:r>
            <a:r>
              <a:rPr lang="en-US" sz="2400" kern="0" dirty="0" smtClean="0">
                <a:solidFill>
                  <a:srgbClr val="E7E6E6">
                    <a:lumMod val="10000"/>
                  </a:srgbClr>
                </a:solidFill>
                <a:latin typeface="Verdana" panose="020B0604030504040204" pitchFamily="34" charset="0"/>
                <a:ea typeface="Verdana" panose="020B0604030504040204" pitchFamily="34" charset="0"/>
                <a:cs typeface="Verdana" panose="020B0604030504040204" pitchFamily="34" charset="0"/>
              </a:rPr>
              <a:t> Learning rate selection</a:t>
            </a:r>
          </a:p>
        </p:txBody>
      </p:sp>
      <p:sp>
        <p:nvSpPr>
          <p:cNvPr id="15" name="Ελεύθερη σχεδίαση 14"/>
          <p:cNvSpPr/>
          <p:nvPr/>
        </p:nvSpPr>
        <p:spPr>
          <a:xfrm>
            <a:off x="1584901" y="3154953"/>
            <a:ext cx="2035628" cy="2351329"/>
          </a:xfrm>
          <a:custGeom>
            <a:avLst/>
            <a:gdLst>
              <a:gd name="connsiteX0" fmla="*/ 0 w 2714171"/>
              <a:gd name="connsiteY0" fmla="*/ 29029 h 2351329"/>
              <a:gd name="connsiteX1" fmla="*/ 1407886 w 2714171"/>
              <a:gd name="connsiteY1" fmla="*/ 2351314 h 2351329"/>
              <a:gd name="connsiteX2" fmla="*/ 2714171 w 2714171"/>
              <a:gd name="connsiteY2" fmla="*/ 0 h 2351329"/>
            </a:gdLst>
            <a:ahLst/>
            <a:cxnLst>
              <a:cxn ang="0">
                <a:pos x="connsiteX0" y="connsiteY0"/>
              </a:cxn>
              <a:cxn ang="0">
                <a:pos x="connsiteX1" y="connsiteY1"/>
              </a:cxn>
              <a:cxn ang="0">
                <a:pos x="connsiteX2" y="connsiteY2"/>
              </a:cxn>
            </a:cxnLst>
            <a:rect l="l" t="t" r="r" b="b"/>
            <a:pathLst>
              <a:path w="2714171" h="2351329">
                <a:moveTo>
                  <a:pt x="0" y="29029"/>
                </a:moveTo>
                <a:cubicBezTo>
                  <a:pt x="477762" y="1192590"/>
                  <a:pt x="955524" y="2356152"/>
                  <a:pt x="1407886" y="2351314"/>
                </a:cubicBezTo>
                <a:cubicBezTo>
                  <a:pt x="1860248" y="2346476"/>
                  <a:pt x="2287209" y="1173238"/>
                  <a:pt x="27141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3">
            <p14:nvContentPartPr>
              <p14:cNvPr id="16" name="Μελάνι 15"/>
              <p14:cNvContentPartPr/>
              <p14:nvPr/>
            </p14:nvContentPartPr>
            <p14:xfrm>
              <a:off x="2315524" y="3655410"/>
              <a:ext cx="1244520" cy="1861200"/>
            </p14:xfrm>
          </p:contentPart>
        </mc:Choice>
        <mc:Fallback xmlns="">
          <p:pic>
            <p:nvPicPr>
              <p:cNvPr id="16" name="Μελάνι 15"/>
              <p:cNvPicPr/>
              <p:nvPr/>
            </p:nvPicPr>
            <p:blipFill>
              <a:blip r:embed="rId4" cstate="print"/>
              <a:stretch>
                <a:fillRect/>
              </a:stretch>
            </p:blipFill>
            <p:spPr>
              <a:xfrm>
                <a:off x="1708023" y="3617250"/>
                <a:ext cx="970920" cy="1911240"/>
              </a:xfrm>
              <a:prstGeom prst="rect">
                <a:avLst/>
              </a:prstGeom>
            </p:spPr>
          </p:pic>
        </mc:Fallback>
      </mc:AlternateContent>
      <p:cxnSp>
        <p:nvCxnSpPr>
          <p:cNvPr id="17" name="Ευθύγραμμο βέλος σύνδεσης 16"/>
          <p:cNvCxnSpPr/>
          <p:nvPr/>
        </p:nvCxnSpPr>
        <p:spPr>
          <a:xfrm>
            <a:off x="1736643" y="3687090"/>
            <a:ext cx="470498" cy="145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93323" y="3470744"/>
            <a:ext cx="655436" cy="369332"/>
          </a:xfrm>
          <a:prstGeom prst="rect">
            <a:avLst/>
          </a:prstGeom>
          <a:noFill/>
        </p:spPr>
        <p:txBody>
          <a:bodyPr wrap="none" rtlCol="0">
            <a:spAutoFit/>
          </a:bodyPr>
          <a:lstStyle/>
          <a:p>
            <a:r>
              <a:rPr lang="en-US" dirty="0" smtClean="0"/>
              <a:t>Error</a:t>
            </a:r>
            <a:endParaRPr lang="el-GR" dirty="0"/>
          </a:p>
        </p:txBody>
      </p:sp>
      <p:sp>
        <p:nvSpPr>
          <p:cNvPr id="19" name="TextBox 18"/>
          <p:cNvSpPr txBox="1"/>
          <p:nvPr/>
        </p:nvSpPr>
        <p:spPr>
          <a:xfrm rot="19515245">
            <a:off x="2308990" y="4977321"/>
            <a:ext cx="2141677" cy="338554"/>
          </a:xfrm>
          <a:prstGeom prst="rect">
            <a:avLst/>
          </a:prstGeom>
          <a:noFill/>
        </p:spPr>
        <p:txBody>
          <a:bodyPr wrap="none" rtlCol="0">
            <a:spAutoFit/>
          </a:bodyPr>
          <a:lstStyle/>
          <a:p>
            <a:r>
              <a:rPr lang="en-US" sz="1600" dirty="0" smtClean="0"/>
              <a:t>Local minimum of Error</a:t>
            </a:r>
            <a:endParaRPr lang="el-GR" sz="1600" dirty="0"/>
          </a:p>
        </p:txBody>
      </p:sp>
      <p:sp>
        <p:nvSpPr>
          <p:cNvPr id="5" name="TextBox 4"/>
          <p:cNvSpPr txBox="1"/>
          <p:nvPr/>
        </p:nvSpPr>
        <p:spPr>
          <a:xfrm>
            <a:off x="0" y="1449007"/>
            <a:ext cx="9144000" cy="923330"/>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We choose a small learning rate to avoid  making too large a step towards the minimum as we may run into the risk of missing the minimum and end up oscillating around it</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3662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Notes</a:t>
            </a:r>
            <a:endParaRPr lang="el-GR" dirty="0"/>
          </a:p>
        </p:txBody>
      </p:sp>
      <p:sp>
        <p:nvSpPr>
          <p:cNvPr id="5" name="Content Placeholder 4"/>
          <p:cNvSpPr>
            <a:spLocks noGrp="1"/>
          </p:cNvSpPr>
          <p:nvPr>
            <p:ph idx="1"/>
          </p:nvPr>
        </p:nvSpPr>
        <p:spPr/>
        <p:txBody>
          <a:bodyPr/>
          <a:lstStyle/>
          <a:p>
            <a:pPr marL="0" indent="0">
              <a:buNone/>
            </a:pPr>
            <a:r>
              <a:rPr lang="en-US" dirty="0" smtClean="0"/>
              <a:t>The convexity guarantees that the local minimum is also a global one.</a:t>
            </a:r>
          </a:p>
          <a:p>
            <a:pPr marL="0" indent="0">
              <a:buNone/>
            </a:pPr>
            <a:endParaRPr lang="en-US" dirty="0"/>
          </a:p>
          <a:p>
            <a:pPr marL="0" indent="0">
              <a:buNone/>
            </a:pPr>
            <a:r>
              <a:rPr lang="en-US" dirty="0" smtClean="0"/>
              <a:t>The learning rate will determine how fast it converge and the accuracy of the convergence.</a:t>
            </a:r>
          </a:p>
          <a:p>
            <a:pPr marL="0" indent="0">
              <a:buNone/>
            </a:pPr>
            <a:endParaRPr lang="en-US" dirty="0"/>
          </a:p>
          <a:p>
            <a:pPr marL="0" indent="0">
              <a:buNone/>
            </a:pPr>
            <a:r>
              <a:rPr lang="en-US" dirty="0" smtClean="0"/>
              <a:t>A very small step will guarantee that we will move along the convex function.</a:t>
            </a:r>
          </a:p>
        </p:txBody>
      </p:sp>
      <p:sp>
        <p:nvSpPr>
          <p:cNvPr id="3" name="Slide Number Placeholder 2"/>
          <p:cNvSpPr>
            <a:spLocks noGrp="1"/>
          </p:cNvSpPr>
          <p:nvPr>
            <p:ph type="sldNum" sz="quarter" idx="12"/>
          </p:nvPr>
        </p:nvSpPr>
        <p:spPr/>
        <p:txBody>
          <a:bodyPr/>
          <a:lstStyle/>
          <a:p>
            <a:fld id="{BA8872A9-5411-EC46-91F5-8E9C449D4FCD}" type="slidenum">
              <a:rPr lang="en-US" smtClean="0"/>
              <a:pPr/>
              <a:t>28</a:t>
            </a:fld>
            <a:endParaRPr lang="en-US"/>
          </a:p>
        </p:txBody>
      </p:sp>
    </p:spTree>
    <p:extLst>
      <p:ext uri="{BB962C8B-B14F-4D97-AF65-F5344CB8AC3E}">
        <p14:creationId xmlns:p14="http://schemas.microsoft.com/office/powerpoint/2010/main" val="4194110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824" y="321628"/>
            <a:ext cx="7343775" cy="646331"/>
          </a:xfrm>
          <a:prstGeom prst="rect">
            <a:avLst/>
          </a:prstGeom>
          <a:noFill/>
        </p:spPr>
        <p:txBody>
          <a:bodyPr wrap="square" rtlCol="0">
            <a:spAutoFit/>
          </a:bodyPr>
          <a:lstStyle/>
          <a:p>
            <a:pPr algn="ctr"/>
            <a:r>
              <a:rPr lang="en-US" sz="3600" dirty="0" smtClean="0"/>
              <a:t>Motivation</a:t>
            </a:r>
            <a:endParaRPr lang="el-GR" sz="3400" dirty="0"/>
          </a:p>
        </p:txBody>
      </p:sp>
      <p:sp>
        <p:nvSpPr>
          <p:cNvPr id="5" name="Rectangle 4"/>
          <p:cNvSpPr/>
          <p:nvPr/>
        </p:nvSpPr>
        <p:spPr>
          <a:xfrm>
            <a:off x="361950" y="1612967"/>
            <a:ext cx="8391525" cy="830997"/>
          </a:xfrm>
          <a:prstGeom prst="rect">
            <a:avLst/>
          </a:prstGeom>
          <a:solidFill>
            <a:srgbClr val="FBF0BB"/>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noProof="0" dirty="0" smtClean="0">
                <a:solidFill>
                  <a:prstClr val="black"/>
                </a:solidFill>
              </a:rPr>
              <a:t>Selecting the </a:t>
            </a:r>
            <a:r>
              <a:rPr lang="en-US" sz="2400" b="1" kern="0" noProof="0" dirty="0" smtClean="0">
                <a:solidFill>
                  <a:srgbClr val="0000FF"/>
                </a:solidFill>
              </a:rPr>
              <a:t>best</a:t>
            </a:r>
            <a:r>
              <a:rPr lang="en-US" sz="2400" kern="0" noProof="0" dirty="0" smtClean="0">
                <a:solidFill>
                  <a:prstClr val="black"/>
                </a:solidFill>
              </a:rPr>
              <a:t> recommendation </a:t>
            </a:r>
            <a:r>
              <a:rPr lang="en-US" sz="2400" kern="0" noProof="0" dirty="0" smtClean="0"/>
              <a:t>algorithm is </a:t>
            </a:r>
            <a:r>
              <a:rPr lang="en-US" sz="2400" b="1" kern="0" noProof="0" dirty="0" smtClean="0">
                <a:solidFill>
                  <a:srgbClr val="0000FF"/>
                </a:solidFill>
              </a:rPr>
              <a:t>challenging</a:t>
            </a:r>
            <a:endParaRPr lang="en-US" sz="2400" kern="0" noProof="0" dirty="0">
              <a:solidFill>
                <a:srgbClr val="0000FF"/>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smtClean="0">
                <a:solidFill>
                  <a:prstClr val="black"/>
                </a:solidFill>
              </a:rPr>
              <a:t>Depending on input, the performance of a recommender varies</a:t>
            </a:r>
            <a:endParaRPr lang="en-US" sz="2200" kern="0" dirty="0" smtClean="0">
              <a:solidFill>
                <a:prstClr val="black"/>
              </a:solidFill>
            </a:endParaRPr>
          </a:p>
        </p:txBody>
      </p:sp>
      <p:sp>
        <p:nvSpPr>
          <p:cNvPr id="7" name="Rectangle 6"/>
          <p:cNvSpPr/>
          <p:nvPr/>
        </p:nvSpPr>
        <p:spPr>
          <a:xfrm>
            <a:off x="361950" y="3334538"/>
            <a:ext cx="8391525" cy="1723549"/>
          </a:xfrm>
          <a:prstGeom prst="rect">
            <a:avLst/>
          </a:prstGeom>
          <a:solidFill>
            <a:srgbClr val="9BBB59">
              <a:lumMod val="40000"/>
              <a:lumOff val="6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rPr>
              <a:t>Hybrid</a:t>
            </a:r>
            <a:r>
              <a:rPr kumimoji="0" lang="en-US" sz="2400" b="1" i="0" u="none" strike="noStrike" kern="0" cap="none" spc="0" normalizeH="0" noProof="0" dirty="0" smtClean="0">
                <a:ln>
                  <a:noFill/>
                </a:ln>
                <a:solidFill>
                  <a:prstClr val="black"/>
                </a:solidFill>
                <a:effectLst/>
                <a:uLnTx/>
                <a:uFillTx/>
              </a:rPr>
              <a:t> r</a:t>
            </a:r>
            <a:r>
              <a:rPr kumimoji="0" lang="en-US" sz="2400" b="1" i="0" u="none" strike="noStrike" kern="0" cap="none" spc="0" normalizeH="0" baseline="0" noProof="0" dirty="0" smtClean="0">
                <a:ln>
                  <a:noFill/>
                </a:ln>
                <a:solidFill>
                  <a:prstClr val="black"/>
                </a:solidFill>
                <a:effectLst/>
                <a:uLnTx/>
                <a:uFillTx/>
              </a:rPr>
              <a:t>ecommendation systems</a:t>
            </a:r>
            <a:r>
              <a:rPr kumimoji="0" lang="en-US" sz="2400" b="1" i="0" u="none" strike="noStrike" kern="0" cap="none" spc="0" normalizeH="0" noProof="0" dirty="0" smtClean="0">
                <a:ln>
                  <a:noFill/>
                </a:ln>
                <a:solidFill>
                  <a:prstClr val="black"/>
                </a:solidFill>
                <a:effectLst/>
                <a:uLnTx/>
                <a:uFillTx/>
              </a:rPr>
              <a:t> </a:t>
            </a:r>
            <a:r>
              <a:rPr lang="en-US" sz="2400" kern="0" dirty="0" smtClean="0">
                <a:solidFill>
                  <a:prstClr val="black"/>
                </a:solidFill>
              </a:rPr>
              <a:t>address these limitations</a:t>
            </a:r>
          </a:p>
          <a:p>
            <a:pPr marL="0" marR="0" lvl="0" indent="0" defTabSz="914400" eaLnBrk="1" fontAlgn="auto" latinLnBrk="0" hangingPunct="1">
              <a:lnSpc>
                <a:spcPct val="100000"/>
              </a:lnSpc>
              <a:spcBef>
                <a:spcPts val="40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sym typeface="Wingdings" panose="05000000000000000000" pitchFamily="2" charset="2"/>
              </a:rPr>
              <a:t>    </a:t>
            </a:r>
            <a:r>
              <a:rPr kumimoji="0" lang="en-US" sz="2400" b="0" i="0" u="none" strike="noStrike" kern="0" cap="none" spc="0" normalizeH="0" noProof="0" dirty="0" smtClean="0">
                <a:ln>
                  <a:noFill/>
                </a:ln>
                <a:solidFill>
                  <a:prstClr val="black"/>
                </a:solidFill>
                <a:effectLst/>
                <a:uLnTx/>
                <a:uFillTx/>
                <a:sym typeface="Wingdings" panose="05000000000000000000" pitchFamily="2" charset="2"/>
              </a:rPr>
              <a:t> Integrate various recommenders</a:t>
            </a:r>
          </a:p>
          <a:p>
            <a:pPr>
              <a:spcBef>
                <a:spcPts val="400"/>
              </a:spcBef>
            </a:pPr>
            <a:r>
              <a:rPr lang="en-US" sz="2400" kern="0" dirty="0" smtClean="0">
                <a:solidFill>
                  <a:prstClr val="black"/>
                </a:solidFill>
                <a:sym typeface="Wingdings" panose="05000000000000000000" pitchFamily="2" charset="2"/>
              </a:rPr>
              <a:t>     Focus on their strengths &amp; weaknesses</a:t>
            </a:r>
          </a:p>
          <a:p>
            <a:pPr>
              <a:spcBef>
                <a:spcPts val="400"/>
              </a:spcBef>
            </a:pPr>
            <a:r>
              <a:rPr lang="en-US" sz="2400" kern="0" dirty="0" smtClean="0">
                <a:solidFill>
                  <a:prstClr val="black"/>
                </a:solidFill>
                <a:sym typeface="Wingdings" panose="05000000000000000000" pitchFamily="2" charset="2"/>
              </a:rPr>
              <a:t>     Provide more accurate recommendations</a:t>
            </a:r>
          </a:p>
        </p:txBody>
      </p:sp>
      <p:sp>
        <p:nvSpPr>
          <p:cNvPr id="4" name="Slide Number Placeholder 3"/>
          <p:cNvSpPr>
            <a:spLocks noGrp="1"/>
          </p:cNvSpPr>
          <p:nvPr>
            <p:ph type="sldNum" sz="quarter" idx="4"/>
          </p:nvPr>
        </p:nvSpPr>
        <p:spPr/>
        <p:txBody>
          <a:bodyPr/>
          <a:lstStyle/>
          <a:p>
            <a:fld id="{BA8872A9-5411-EC46-91F5-8E9C449D4FCD}" type="slidenum">
              <a:rPr lang="en-US" smtClean="0"/>
              <a:pPr/>
              <a:t>29</a:t>
            </a:fld>
            <a:endParaRPr lang="en-US"/>
          </a:p>
        </p:txBody>
      </p:sp>
    </p:spTree>
    <p:extLst>
      <p:ext uri="{BB962C8B-B14F-4D97-AF65-F5344CB8AC3E}">
        <p14:creationId xmlns:p14="http://schemas.microsoft.com/office/powerpoint/2010/main" val="317791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6767" y="4199730"/>
            <a:ext cx="8486081" cy="1169551"/>
          </a:xfrm>
          <a:prstGeom prst="rect">
            <a:avLst/>
          </a:prstGeom>
          <a:solidFill>
            <a:srgbClr val="9BBB59">
              <a:lumMod val="40000"/>
              <a:lumOff val="6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rPr>
              <a:t>Recommendation systems</a:t>
            </a:r>
            <a:r>
              <a:rPr kumimoji="0" lang="en-US" sz="2400" b="1" i="0" u="none" strike="noStrike" kern="0" cap="none" spc="0" normalizeH="0" noProof="0" dirty="0" smtClean="0">
                <a:ln>
                  <a:noFill/>
                </a:ln>
                <a:solidFill>
                  <a:prstClr val="black"/>
                </a:solidFill>
                <a:effectLst/>
                <a:uLnTx/>
                <a:uFillTx/>
              </a:rPr>
              <a:t> (RS) </a:t>
            </a:r>
            <a:r>
              <a:rPr lang="en-US" sz="2400" kern="0" dirty="0" smtClean="0">
                <a:solidFill>
                  <a:prstClr val="black"/>
                </a:solidFill>
              </a:rPr>
              <a:t>address these problems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sym typeface="Wingdings" panose="05000000000000000000" pitchFamily="2" charset="2"/>
              </a:rPr>
              <a:t>  </a:t>
            </a:r>
            <a:r>
              <a:rPr kumimoji="0" lang="en-US" sz="2200" b="0" i="0" u="none" strike="noStrike" kern="0" cap="none" spc="0" normalizeH="0" baseline="0" noProof="0" dirty="0" smtClean="0">
                <a:ln>
                  <a:noFill/>
                </a:ln>
                <a:solidFill>
                  <a:prstClr val="black"/>
                </a:solidFill>
                <a:effectLst/>
                <a:uLnTx/>
                <a:uFillTx/>
                <a:sym typeface="Wingdings" panose="05000000000000000000" pitchFamily="2" charset="2"/>
              </a:rPr>
              <a:t> </a:t>
            </a:r>
            <a:r>
              <a:rPr kumimoji="0" lang="en-US" sz="2200" b="0" i="0" u="none" strike="noStrike" kern="0" cap="none" spc="0" normalizeH="0" noProof="0" dirty="0" smtClean="0">
                <a:ln>
                  <a:noFill/>
                </a:ln>
                <a:solidFill>
                  <a:prstClr val="black"/>
                </a:solidFill>
                <a:effectLst/>
                <a:uLnTx/>
                <a:uFillTx/>
                <a:sym typeface="Wingdings" panose="05000000000000000000" pitchFamily="2" charset="2"/>
              </a:rPr>
              <a:t> Exploit information about user preferences</a:t>
            </a:r>
          </a:p>
          <a:p>
            <a:r>
              <a:rPr lang="en-US" sz="2200" kern="0" dirty="0" smtClean="0">
                <a:solidFill>
                  <a:prstClr val="black"/>
                </a:solidFill>
                <a:sym typeface="Wingdings" panose="05000000000000000000" pitchFamily="2" charset="2"/>
              </a:rPr>
              <a:t>    Accurately &amp; efficiently recommend the appropriate content</a:t>
            </a:r>
            <a:endParaRPr kumimoji="0" lang="el-GR" sz="2200" b="0" i="0" u="none" strike="noStrike" kern="0" cap="none" spc="0" normalizeH="0" baseline="0" noProof="0" dirty="0" smtClean="0">
              <a:ln>
                <a:noFill/>
              </a:ln>
              <a:solidFill>
                <a:prstClr val="black"/>
              </a:solidFill>
              <a:effectLst/>
              <a:uLnTx/>
              <a:uFillTx/>
            </a:endParaRPr>
          </a:p>
        </p:txBody>
      </p:sp>
      <p:sp>
        <p:nvSpPr>
          <p:cNvPr id="9" name="Rectangle 8"/>
          <p:cNvSpPr/>
          <p:nvPr/>
        </p:nvSpPr>
        <p:spPr>
          <a:xfrm>
            <a:off x="346771" y="907259"/>
            <a:ext cx="8486080" cy="846386"/>
          </a:xfrm>
          <a:prstGeom prst="rect">
            <a:avLst/>
          </a:prstGeom>
          <a:solidFill>
            <a:srgbClr val="F79646">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prstClr val="black"/>
                </a:solidFill>
                <a:effectLst/>
                <a:uLnTx/>
                <a:uFillTx/>
              </a:rPr>
              <a:t>Dramatic </a:t>
            </a:r>
            <a:r>
              <a:rPr lang="en-US" sz="2200" b="1" kern="0" dirty="0" smtClean="0">
                <a:solidFill>
                  <a:prstClr val="black"/>
                </a:solidFill>
              </a:rPr>
              <a:t>increase </a:t>
            </a:r>
            <a:r>
              <a:rPr kumimoji="0" lang="en-US" sz="2200" b="1" i="0" u="none" strike="noStrike" kern="0" cap="none" spc="0" normalizeH="0" baseline="0" noProof="0" dirty="0" smtClean="0">
                <a:ln>
                  <a:noFill/>
                </a:ln>
                <a:solidFill>
                  <a:prstClr val="black"/>
                </a:solidFill>
                <a:effectLst/>
                <a:uLnTx/>
                <a:uFillTx/>
              </a:rPr>
              <a:t>of content-delivery services and multimedia</a:t>
            </a:r>
            <a:r>
              <a:rPr kumimoji="0" lang="en-US" sz="2200" b="1" i="0" u="none" strike="noStrike" kern="0" cap="none" spc="0" normalizeH="0" noProof="0" dirty="0" smtClean="0">
                <a:ln>
                  <a:noFill/>
                </a:ln>
                <a:solidFill>
                  <a:prstClr val="black"/>
                </a:solidFill>
                <a:effectLst/>
                <a:uLnTx/>
                <a:uFillTx/>
              </a:rPr>
              <a:t> content</a:t>
            </a:r>
          </a:p>
          <a:p>
            <a:pPr>
              <a:spcBef>
                <a:spcPts val="600"/>
              </a:spcBef>
            </a:pPr>
            <a:r>
              <a:rPr lang="en-US" sz="2200" dirty="0"/>
              <a:t>Wide-range of choices and tight time </a:t>
            </a:r>
            <a:r>
              <a:rPr lang="en-US" sz="2200" dirty="0" smtClean="0"/>
              <a:t>constraints</a:t>
            </a:r>
            <a:endParaRPr kumimoji="0" lang="en-US" sz="2200" b="1" i="0" u="none" strike="noStrike" kern="0" cap="none" spc="0" normalizeH="0" noProof="0" dirty="0" smtClean="0">
              <a:ln>
                <a:noFill/>
              </a:ln>
              <a:solidFill>
                <a:prstClr val="black"/>
              </a:solidFill>
              <a:effectLst/>
              <a:uLnTx/>
              <a:uFillTx/>
            </a:endParaRPr>
          </a:p>
        </p:txBody>
      </p:sp>
      <p:sp>
        <p:nvSpPr>
          <p:cNvPr id="10" name="Text Placeholder 10"/>
          <p:cNvSpPr txBox="1">
            <a:spLocks/>
          </p:cNvSpPr>
          <p:nvPr/>
        </p:nvSpPr>
        <p:spPr>
          <a:xfrm>
            <a:off x="0" y="-30480"/>
            <a:ext cx="6084168" cy="27813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smtClean="0">
                <a:ln>
                  <a:noFill/>
                </a:ln>
                <a:solidFill>
                  <a:sysClr val="window" lastClr="FFFFFF"/>
                </a:solidFill>
                <a:effectLst/>
                <a:uLnTx/>
                <a:uFillTx/>
                <a:latin typeface="Calibri"/>
              </a:rPr>
              <a:t>1. Introduction</a:t>
            </a:r>
            <a:endParaRPr kumimoji="0" lang="en-US" sz="1400" b="0" i="0" u="none" strike="noStrike" kern="1200" cap="none" spc="0" normalizeH="0" baseline="0" noProof="0" dirty="0">
              <a:ln>
                <a:noFill/>
              </a:ln>
              <a:solidFill>
                <a:sysClr val="window" lastClr="FFFFFF"/>
              </a:solidFill>
              <a:effectLst/>
              <a:uLnTx/>
              <a:uFillTx/>
              <a:latin typeface="Calibri"/>
            </a:endParaRPr>
          </a:p>
        </p:txBody>
      </p:sp>
      <p:sp>
        <p:nvSpPr>
          <p:cNvPr id="11" name="Rectangle 10"/>
          <p:cNvSpPr/>
          <p:nvPr/>
        </p:nvSpPr>
        <p:spPr>
          <a:xfrm>
            <a:off x="346769" y="2540409"/>
            <a:ext cx="8486081" cy="800219"/>
          </a:xfrm>
          <a:prstGeom prst="rect">
            <a:avLst/>
          </a:prstGeom>
          <a:solidFill>
            <a:srgbClr val="FBF0BB"/>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kern="0" dirty="0" smtClean="0">
                <a:solidFill>
                  <a:prstClr val="black"/>
                </a:solidFill>
              </a:rPr>
              <a:t>Efficient mechanisms required for discovering preferred content</a:t>
            </a:r>
          </a:p>
          <a:p>
            <a:pPr lvl="0"/>
            <a:r>
              <a:rPr lang="en-US" sz="2400" kern="0" dirty="0" smtClean="0">
                <a:solidFill>
                  <a:prstClr val="black"/>
                </a:solidFill>
                <a:sym typeface="Wingdings"/>
              </a:rPr>
              <a:t> </a:t>
            </a:r>
            <a:r>
              <a:rPr lang="en-US" sz="2200" kern="0" dirty="0" smtClean="0">
                <a:solidFill>
                  <a:prstClr val="black"/>
                </a:solidFill>
                <a:sym typeface="Wingdings"/>
              </a:rPr>
              <a:t>Improvement of user satisfaction, decrease in churn rates</a:t>
            </a:r>
            <a:endParaRPr kumimoji="0" lang="el-GR" sz="2200" b="0" i="0" u="none" strike="noStrike" kern="0" cap="none" spc="0" normalizeH="0" baseline="0" noProof="0" dirty="0" smtClean="0">
              <a:ln>
                <a:noFill/>
              </a:ln>
              <a:solidFill>
                <a:prstClr val="black"/>
              </a:solidFill>
              <a:effectLst/>
              <a:uLnTx/>
              <a:uFillTx/>
            </a:endParaRPr>
          </a:p>
        </p:txBody>
      </p:sp>
      <p:sp>
        <p:nvSpPr>
          <p:cNvPr id="4" name="Slide Number Placeholder 3"/>
          <p:cNvSpPr>
            <a:spLocks noGrp="1"/>
          </p:cNvSpPr>
          <p:nvPr>
            <p:ph type="sldNum" sz="quarter" idx="4"/>
          </p:nvPr>
        </p:nvSpPr>
        <p:spPr/>
        <p:txBody>
          <a:bodyPr/>
          <a:lstStyle/>
          <a:p>
            <a:fld id="{BA8872A9-5411-EC46-91F5-8E9C449D4FCD}" type="slidenum">
              <a:rPr lang="en-US" smtClean="0"/>
              <a:pPr/>
              <a:t>3</a:t>
            </a:fld>
            <a:endParaRPr lang="en-US"/>
          </a:p>
        </p:txBody>
      </p:sp>
    </p:spTree>
    <p:extLst>
      <p:ext uri="{BB962C8B-B14F-4D97-AF65-F5344CB8AC3E}">
        <p14:creationId xmlns:p14="http://schemas.microsoft.com/office/powerpoint/2010/main" val="1978185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 </a:t>
            </a:r>
            <a:r>
              <a:rPr lang="en-US" sz="2400" dirty="0" smtClean="0">
                <a:solidFill>
                  <a:schemeClr val="bg2">
                    <a:lumMod val="75000"/>
                  </a:schemeClr>
                </a:solidFill>
              </a:rPr>
              <a:t>Introduction</a:t>
            </a:r>
          </a:p>
          <a:p>
            <a:pPr marL="457200" indent="-457200">
              <a:buFont typeface="+mj-lt"/>
              <a:buAutoNum type="arabicPeriod"/>
            </a:pPr>
            <a:r>
              <a:rPr lang="en-US" sz="2400" dirty="0" smtClean="0"/>
              <a:t> </a:t>
            </a:r>
            <a:r>
              <a:rPr lang="en-US" sz="2400" b="1" dirty="0" smtClean="0"/>
              <a:t>Related work</a:t>
            </a:r>
          </a:p>
          <a:p>
            <a:pPr marL="457200" indent="-457200">
              <a:spcBef>
                <a:spcPts val="0"/>
              </a:spcBef>
              <a:buFont typeface="+mj-lt"/>
              <a:buAutoNum type="arabicPeriod"/>
            </a:pPr>
            <a:r>
              <a:rPr lang="en-US" sz="2400" dirty="0" smtClean="0"/>
              <a:t> The </a:t>
            </a:r>
            <a:r>
              <a:rPr lang="el-GR" sz="3400" dirty="0" smtClean="0"/>
              <a:t>ε</a:t>
            </a:r>
            <a:r>
              <a:rPr lang="en-US" sz="2400" dirty="0" smtClean="0"/>
              <a:t>n</a:t>
            </a:r>
            <a:r>
              <a:rPr lang="el-GR" sz="2400" dirty="0" smtClean="0"/>
              <a:t>α</a:t>
            </a:r>
            <a:r>
              <a:rPr lang="en-US" sz="2400" dirty="0" smtClean="0"/>
              <a:t>bler system</a:t>
            </a:r>
          </a:p>
          <a:p>
            <a:pPr marL="457200" indent="-457200">
              <a:buFont typeface="+mj-lt"/>
              <a:buAutoNum type="arabicPeriod"/>
            </a:pPr>
            <a:r>
              <a:rPr lang="en-US" sz="2400" dirty="0" smtClean="0"/>
              <a:t> Comparative performance analysis </a:t>
            </a:r>
          </a:p>
          <a:p>
            <a:pPr marL="457200" indent="-457200">
              <a:buFont typeface="+mj-lt"/>
              <a:buAutoNum type="arabicPeriod"/>
            </a:pPr>
            <a:r>
              <a:rPr lang="en-US" sz="2400" dirty="0" smtClean="0"/>
              <a:t> </a:t>
            </a:r>
            <a:r>
              <a:rPr lang="en-US" sz="2400" dirty="0"/>
              <a:t>Pilot light </a:t>
            </a:r>
            <a:r>
              <a:rPr lang="el-GR" sz="3400" dirty="0"/>
              <a:t>ε</a:t>
            </a:r>
            <a:r>
              <a:rPr lang="en-US" sz="2400" dirty="0"/>
              <a:t>n</a:t>
            </a:r>
            <a:r>
              <a:rPr lang="el-GR" sz="2400" dirty="0"/>
              <a:t>α</a:t>
            </a:r>
            <a:r>
              <a:rPr lang="en-US" sz="2400" dirty="0" err="1" smtClean="0"/>
              <a:t>bler</a:t>
            </a:r>
            <a:endParaRPr lang="en-US" sz="2400" dirty="0" smtClean="0"/>
          </a:p>
          <a:p>
            <a:pPr marL="457200" indent="-457200">
              <a:buFont typeface="+mj-lt"/>
              <a:buAutoNum type="arabicPeriod"/>
            </a:pPr>
            <a:r>
              <a:rPr lang="en-US" sz="2400" dirty="0" smtClean="0"/>
              <a:t> Conclusions &amp; future </a:t>
            </a:r>
            <a:r>
              <a:rPr lang="en-US" sz="2400" dirty="0"/>
              <a:t>w</a:t>
            </a:r>
            <a:r>
              <a:rPr lang="en-US" sz="2400" dirty="0" smtClean="0"/>
              <a:t>ork</a:t>
            </a:r>
            <a:endParaRPr lang="el-GR" sz="2400" dirty="0" smtClean="0"/>
          </a:p>
        </p:txBody>
      </p:sp>
      <p:sp>
        <p:nvSpPr>
          <p:cNvPr id="5" name="Slide Number Placeholder 4"/>
          <p:cNvSpPr>
            <a:spLocks noGrp="1"/>
          </p:cNvSpPr>
          <p:nvPr>
            <p:ph type="sldNum" sz="quarter" idx="4"/>
          </p:nvPr>
        </p:nvSpPr>
        <p:spPr/>
        <p:txBody>
          <a:bodyPr/>
          <a:lstStyle/>
          <a:p>
            <a:fld id="{BA8872A9-5411-EC46-91F5-8E9C449D4FCD}" type="slidenum">
              <a:rPr lang="en-US" smtClean="0"/>
              <a:pPr/>
              <a:t>30</a:t>
            </a:fld>
            <a:endParaRPr lang="en-US"/>
          </a:p>
        </p:txBody>
      </p:sp>
    </p:spTree>
    <p:extLst>
      <p:ext uri="{BB962C8B-B14F-4D97-AF65-F5344CB8AC3E}">
        <p14:creationId xmlns:p14="http://schemas.microsoft.com/office/powerpoint/2010/main" val="1480229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588" y="375728"/>
            <a:ext cx="7996406" cy="646331"/>
          </a:xfrm>
          <a:prstGeom prst="rect">
            <a:avLst/>
          </a:prstGeom>
          <a:noFill/>
        </p:spPr>
        <p:txBody>
          <a:bodyPr wrap="square" rtlCol="0">
            <a:spAutoFit/>
          </a:bodyPr>
          <a:lstStyle/>
          <a:p>
            <a:r>
              <a:rPr lang="en-US" sz="3600" dirty="0" smtClean="0"/>
              <a:t>Blending: Popular Hybrid Approach</a:t>
            </a:r>
            <a:endParaRPr lang="el-GR" sz="3200" dirty="0"/>
          </a:p>
        </p:txBody>
      </p:sp>
      <p:sp>
        <p:nvSpPr>
          <p:cNvPr id="6" name="TextBox 5"/>
          <p:cNvSpPr txBox="1"/>
          <p:nvPr/>
        </p:nvSpPr>
        <p:spPr>
          <a:xfrm>
            <a:off x="310468" y="1315575"/>
            <a:ext cx="8163832" cy="1046440"/>
          </a:xfrm>
          <a:prstGeom prst="rect">
            <a:avLst/>
          </a:prstGeom>
          <a:noFill/>
        </p:spPr>
        <p:txBody>
          <a:bodyPr wrap="square" rtlCol="0">
            <a:spAutoFit/>
          </a:bodyPr>
          <a:lstStyle/>
          <a:p>
            <a:pPr>
              <a:spcBef>
                <a:spcPts val="1200"/>
              </a:spcBef>
            </a:pPr>
            <a:r>
              <a:rPr lang="en-US" sz="2600" dirty="0" smtClean="0"/>
              <a:t>•  </a:t>
            </a:r>
            <a:r>
              <a:rPr lang="en-US" sz="2600" b="1" dirty="0" smtClean="0"/>
              <a:t>Recommenders</a:t>
            </a:r>
            <a:r>
              <a:rPr lang="en-US" sz="2600" dirty="0" smtClean="0"/>
              <a:t>: generate predictions</a:t>
            </a:r>
            <a:endParaRPr lang="en-US" sz="2600" b="1" dirty="0" smtClean="0"/>
          </a:p>
          <a:p>
            <a:pPr>
              <a:spcBef>
                <a:spcPts val="1200"/>
              </a:spcBef>
            </a:pPr>
            <a:r>
              <a:rPr lang="en-US" sz="2600" dirty="0" smtClean="0"/>
              <a:t>•  </a:t>
            </a:r>
            <a:r>
              <a:rPr lang="en-US" sz="2600" b="1" dirty="0" smtClean="0"/>
              <a:t>Blender: </a:t>
            </a:r>
            <a:r>
              <a:rPr lang="en-US" sz="2600" dirty="0" smtClean="0"/>
              <a:t>learns efficient combinations of predictions</a:t>
            </a:r>
            <a:endParaRPr lang="en-US" dirty="0" smtClean="0"/>
          </a:p>
        </p:txBody>
      </p:sp>
      <p:sp>
        <p:nvSpPr>
          <p:cNvPr id="7" name="TextBox 6"/>
          <p:cNvSpPr txBox="1"/>
          <p:nvPr/>
        </p:nvSpPr>
        <p:spPr>
          <a:xfrm>
            <a:off x="576852" y="3091576"/>
            <a:ext cx="2019744" cy="338554"/>
          </a:xfrm>
          <a:prstGeom prst="rect">
            <a:avLst/>
          </a:prstGeom>
          <a:noFill/>
        </p:spPr>
        <p:txBody>
          <a:bodyPr wrap="square" rtlCol="0">
            <a:spAutoFit/>
          </a:bodyPr>
          <a:lstStyle/>
          <a:p>
            <a:pPr lvl="0" algn="ctr"/>
            <a:r>
              <a:rPr lang="en-US" sz="1600" b="1" dirty="0" smtClean="0"/>
              <a:t>1</a:t>
            </a:r>
          </a:p>
        </p:txBody>
      </p:sp>
      <p:sp>
        <p:nvSpPr>
          <p:cNvPr id="10" name="TextBox 9"/>
          <p:cNvSpPr txBox="1"/>
          <p:nvPr/>
        </p:nvSpPr>
        <p:spPr>
          <a:xfrm>
            <a:off x="576852" y="3405133"/>
            <a:ext cx="2019744" cy="338554"/>
          </a:xfrm>
          <a:prstGeom prst="rect">
            <a:avLst/>
          </a:prstGeom>
          <a:noFill/>
        </p:spPr>
        <p:txBody>
          <a:bodyPr wrap="square" rtlCol="0">
            <a:spAutoFit/>
          </a:bodyPr>
          <a:lstStyle/>
          <a:p>
            <a:pPr lvl="0" algn="ctr"/>
            <a:r>
              <a:rPr lang="en-US" sz="1600" b="1" dirty="0" smtClean="0"/>
              <a:t>2</a:t>
            </a:r>
          </a:p>
        </p:txBody>
      </p:sp>
      <p:sp>
        <p:nvSpPr>
          <p:cNvPr id="11" name="TextBox 10"/>
          <p:cNvSpPr txBox="1"/>
          <p:nvPr/>
        </p:nvSpPr>
        <p:spPr>
          <a:xfrm>
            <a:off x="576852" y="3946620"/>
            <a:ext cx="2019744" cy="338554"/>
          </a:xfrm>
          <a:prstGeom prst="rect">
            <a:avLst/>
          </a:prstGeom>
          <a:noFill/>
        </p:spPr>
        <p:txBody>
          <a:bodyPr wrap="square" rtlCol="0">
            <a:spAutoFit/>
          </a:bodyPr>
          <a:lstStyle/>
          <a:p>
            <a:pPr lvl="0" algn="ctr"/>
            <a:r>
              <a:rPr lang="en-US" sz="1600" b="1" dirty="0" smtClean="0"/>
              <a:t>n</a:t>
            </a:r>
          </a:p>
        </p:txBody>
      </p:sp>
      <p:sp>
        <p:nvSpPr>
          <p:cNvPr id="12" name="Δεξί βέλος 32"/>
          <p:cNvSpPr/>
          <p:nvPr/>
        </p:nvSpPr>
        <p:spPr>
          <a:xfrm>
            <a:off x="1991641" y="3474271"/>
            <a:ext cx="1127944" cy="220039"/>
          </a:xfrm>
          <a:prstGeom prst="rightArrow">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Δεξί βέλος 33"/>
          <p:cNvSpPr/>
          <p:nvPr/>
        </p:nvSpPr>
        <p:spPr>
          <a:xfrm>
            <a:off x="1991641" y="4017643"/>
            <a:ext cx="1127944" cy="220039"/>
          </a:xfrm>
          <a:prstGeom prst="rightArrow">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Δεξί βέλος 34"/>
          <p:cNvSpPr/>
          <p:nvPr/>
        </p:nvSpPr>
        <p:spPr>
          <a:xfrm>
            <a:off x="1991641" y="3134740"/>
            <a:ext cx="1127944" cy="220039"/>
          </a:xfrm>
          <a:prstGeom prst="rightArrow">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5400000">
            <a:off x="1326964" y="3714080"/>
            <a:ext cx="607167" cy="276999"/>
          </a:xfrm>
          <a:prstGeom prst="rect">
            <a:avLst/>
          </a:prstGeom>
          <a:noFill/>
        </p:spPr>
        <p:txBody>
          <a:bodyPr wrap="square" rtlCol="0">
            <a:spAutoFit/>
          </a:bodyPr>
          <a:lstStyle/>
          <a:p>
            <a:pPr lvl="0" algn="ctr"/>
            <a:r>
              <a:rPr lang="en-US" sz="1200" b="1" dirty="0" smtClean="0"/>
              <a:t>. . . </a:t>
            </a:r>
          </a:p>
        </p:txBody>
      </p:sp>
      <p:sp>
        <p:nvSpPr>
          <p:cNvPr id="16" name="TextBox 15"/>
          <p:cNvSpPr txBox="1"/>
          <p:nvPr/>
        </p:nvSpPr>
        <p:spPr>
          <a:xfrm>
            <a:off x="3328352" y="3023228"/>
            <a:ext cx="594031" cy="369332"/>
          </a:xfrm>
          <a:prstGeom prst="rect">
            <a:avLst/>
          </a:prstGeom>
          <a:noFill/>
        </p:spPr>
        <p:txBody>
          <a:bodyPr wrap="square" rtlCol="0">
            <a:spAutoFit/>
          </a:bodyPr>
          <a:lstStyle/>
          <a:p>
            <a:pPr lvl="0" algn="ctr"/>
            <a:r>
              <a:rPr lang="en-US" b="1" i="1" dirty="0" smtClean="0"/>
              <a:t>p</a:t>
            </a:r>
            <a:r>
              <a:rPr lang="en-US" b="1" i="1" baseline="-25000" dirty="0" smtClean="0"/>
              <a:t>1</a:t>
            </a:r>
            <a:endParaRPr lang="en-US" sz="1600" b="1" i="1" baseline="-25000" dirty="0" smtClean="0"/>
          </a:p>
        </p:txBody>
      </p:sp>
      <p:sp>
        <p:nvSpPr>
          <p:cNvPr id="17" name="TextBox 16"/>
          <p:cNvSpPr txBox="1"/>
          <p:nvPr/>
        </p:nvSpPr>
        <p:spPr>
          <a:xfrm>
            <a:off x="3328352" y="3347043"/>
            <a:ext cx="594031" cy="369332"/>
          </a:xfrm>
          <a:prstGeom prst="rect">
            <a:avLst/>
          </a:prstGeom>
          <a:noFill/>
        </p:spPr>
        <p:txBody>
          <a:bodyPr wrap="square" rtlCol="0">
            <a:spAutoFit/>
          </a:bodyPr>
          <a:lstStyle/>
          <a:p>
            <a:pPr lvl="0" algn="ctr"/>
            <a:r>
              <a:rPr lang="en-US" b="1" i="1" dirty="0" smtClean="0"/>
              <a:t>p</a:t>
            </a:r>
            <a:r>
              <a:rPr lang="en-US" b="1" i="1" baseline="-25000" dirty="0"/>
              <a:t>2</a:t>
            </a:r>
            <a:endParaRPr lang="en-US" sz="1400" b="1" i="1" baseline="-25000" dirty="0" smtClean="0"/>
          </a:p>
        </p:txBody>
      </p:sp>
      <p:sp>
        <p:nvSpPr>
          <p:cNvPr id="18" name="TextBox 17"/>
          <p:cNvSpPr txBox="1"/>
          <p:nvPr/>
        </p:nvSpPr>
        <p:spPr>
          <a:xfrm>
            <a:off x="3328352" y="3924563"/>
            <a:ext cx="594031" cy="369332"/>
          </a:xfrm>
          <a:prstGeom prst="rect">
            <a:avLst/>
          </a:prstGeom>
          <a:noFill/>
        </p:spPr>
        <p:txBody>
          <a:bodyPr wrap="square" rtlCol="0">
            <a:spAutoFit/>
          </a:bodyPr>
          <a:lstStyle/>
          <a:p>
            <a:pPr lvl="0" algn="ctr"/>
            <a:r>
              <a:rPr lang="en-US" b="1" i="1" dirty="0" err="1" smtClean="0"/>
              <a:t>p</a:t>
            </a:r>
            <a:r>
              <a:rPr lang="en-US" b="1" i="1" baseline="-25000" dirty="0" err="1"/>
              <a:t>n</a:t>
            </a:r>
            <a:endParaRPr lang="en-US" sz="1400" b="1" i="1" baseline="-25000" dirty="0" smtClean="0"/>
          </a:p>
        </p:txBody>
      </p:sp>
      <p:cxnSp>
        <p:nvCxnSpPr>
          <p:cNvPr id="19" name="Ευθεία γραμμή σύνδεσης 8"/>
          <p:cNvCxnSpPr/>
          <p:nvPr/>
        </p:nvCxnSpPr>
        <p:spPr>
          <a:xfrm>
            <a:off x="3823749" y="3215189"/>
            <a:ext cx="1009289" cy="162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39"/>
          <p:cNvCxnSpPr/>
          <p:nvPr/>
        </p:nvCxnSpPr>
        <p:spPr>
          <a:xfrm>
            <a:off x="3808605" y="3577799"/>
            <a:ext cx="1024433" cy="107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40"/>
          <p:cNvCxnSpPr/>
          <p:nvPr/>
        </p:nvCxnSpPr>
        <p:spPr>
          <a:xfrm flipV="1">
            <a:off x="3839854" y="3951285"/>
            <a:ext cx="1009289" cy="211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Διάγραμμα ροής: Μη αυτόματη λειτουργία 42"/>
          <p:cNvSpPr/>
          <p:nvPr/>
        </p:nvSpPr>
        <p:spPr>
          <a:xfrm rot="16200000">
            <a:off x="4616474" y="3198016"/>
            <a:ext cx="1518567" cy="967289"/>
          </a:xfrm>
          <a:prstGeom prst="flowChartManualOperatio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49087" y="3456020"/>
            <a:ext cx="1260022" cy="369332"/>
          </a:xfrm>
          <a:prstGeom prst="rect">
            <a:avLst/>
          </a:prstGeom>
          <a:noFill/>
        </p:spPr>
        <p:txBody>
          <a:bodyPr wrap="square" rtlCol="0">
            <a:spAutoFit/>
          </a:bodyPr>
          <a:lstStyle/>
          <a:p>
            <a:pPr lvl="0" algn="ctr"/>
            <a:r>
              <a:rPr lang="en-US" b="1" dirty="0" smtClean="0"/>
              <a:t>Blender</a:t>
            </a:r>
            <a:endParaRPr lang="en-US" sz="1600" b="1" dirty="0" smtClean="0"/>
          </a:p>
        </p:txBody>
      </p:sp>
      <p:sp>
        <p:nvSpPr>
          <p:cNvPr id="25" name="Δεξί βέλος 50"/>
          <p:cNvSpPr/>
          <p:nvPr/>
        </p:nvSpPr>
        <p:spPr>
          <a:xfrm>
            <a:off x="5939050" y="3529934"/>
            <a:ext cx="502423" cy="232277"/>
          </a:xfrm>
          <a:prstGeom prst="rightArrow">
            <a:avLst/>
          </a:prstGeom>
          <a:solidFill>
            <a:schemeClr val="accent1">
              <a:lumMod val="40000"/>
              <a:lumOff val="6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68426" y="2635123"/>
            <a:ext cx="2212439" cy="338554"/>
          </a:xfrm>
          <a:prstGeom prst="rect">
            <a:avLst/>
          </a:prstGeom>
          <a:noFill/>
        </p:spPr>
        <p:txBody>
          <a:bodyPr wrap="square" rtlCol="0">
            <a:spAutoFit/>
          </a:bodyPr>
          <a:lstStyle/>
          <a:p>
            <a:pPr lvl="0" algn="ctr"/>
            <a:r>
              <a:rPr lang="en-US" sz="1600" dirty="0" smtClean="0"/>
              <a:t>Recommenders</a:t>
            </a:r>
            <a:endParaRPr lang="en-US" sz="1400" dirty="0" smtClean="0"/>
          </a:p>
        </p:txBody>
      </p:sp>
      <p:sp>
        <p:nvSpPr>
          <p:cNvPr id="27" name="TextBox 26"/>
          <p:cNvSpPr txBox="1"/>
          <p:nvPr/>
        </p:nvSpPr>
        <p:spPr>
          <a:xfrm>
            <a:off x="4249729" y="2641113"/>
            <a:ext cx="2212439" cy="338554"/>
          </a:xfrm>
          <a:prstGeom prst="rect">
            <a:avLst/>
          </a:prstGeom>
          <a:noFill/>
        </p:spPr>
        <p:txBody>
          <a:bodyPr wrap="square" rtlCol="0">
            <a:spAutoFit/>
          </a:bodyPr>
          <a:lstStyle/>
          <a:p>
            <a:pPr lvl="0" algn="ctr"/>
            <a:r>
              <a:rPr lang="en-US" sz="1600" dirty="0" smtClean="0"/>
              <a:t>Machine-learning</a:t>
            </a:r>
            <a:endParaRPr lang="en-US" sz="1400" dirty="0" smtClean="0"/>
          </a:p>
        </p:txBody>
      </p:sp>
      <p:sp>
        <p:nvSpPr>
          <p:cNvPr id="2" name="Rectangle 1"/>
          <p:cNvSpPr/>
          <p:nvPr/>
        </p:nvSpPr>
        <p:spPr>
          <a:xfrm>
            <a:off x="310468" y="5241280"/>
            <a:ext cx="8833532" cy="769441"/>
          </a:xfrm>
          <a:prstGeom prst="rect">
            <a:avLst/>
          </a:prstGeom>
        </p:spPr>
        <p:txBody>
          <a:bodyPr wrap="square">
            <a:spAutoFit/>
          </a:bodyPr>
          <a:lstStyle/>
          <a:p>
            <a:pPr>
              <a:spcBef>
                <a:spcPts val="600"/>
              </a:spcBef>
            </a:pPr>
            <a:r>
              <a:rPr lang="en-US" sz="4400" dirty="0">
                <a:sym typeface="Webdings" panose="05030102010509060703" pitchFamily="18" charset="2"/>
              </a:rPr>
              <a:t></a:t>
            </a:r>
            <a:r>
              <a:rPr lang="en-US" sz="3600" dirty="0"/>
              <a:t> </a:t>
            </a:r>
            <a:r>
              <a:rPr lang="en-US" sz="2600" dirty="0"/>
              <a:t>Substantial attention during the Netflix Prize competition</a:t>
            </a:r>
            <a:endParaRPr lang="el-GR" sz="2600" dirty="0"/>
          </a:p>
        </p:txBody>
      </p:sp>
      <p:sp>
        <p:nvSpPr>
          <p:cNvPr id="28" name="TextBox 27"/>
          <p:cNvSpPr txBox="1"/>
          <p:nvPr/>
        </p:nvSpPr>
        <p:spPr>
          <a:xfrm>
            <a:off x="2475371" y="2649291"/>
            <a:ext cx="2212439" cy="338554"/>
          </a:xfrm>
          <a:prstGeom prst="rect">
            <a:avLst/>
          </a:prstGeom>
          <a:noFill/>
        </p:spPr>
        <p:txBody>
          <a:bodyPr wrap="square" rtlCol="0">
            <a:spAutoFit/>
          </a:bodyPr>
          <a:lstStyle/>
          <a:p>
            <a:pPr lvl="0" algn="ctr"/>
            <a:r>
              <a:rPr lang="en-US" sz="1600" dirty="0" smtClean="0"/>
              <a:t>Predictions</a:t>
            </a:r>
            <a:endParaRPr lang="en-US" sz="1400" dirty="0" smtClean="0"/>
          </a:p>
        </p:txBody>
      </p:sp>
      <p:sp>
        <p:nvSpPr>
          <p:cNvPr id="29" name="TextBox 28"/>
          <p:cNvSpPr txBox="1"/>
          <p:nvPr/>
        </p:nvSpPr>
        <p:spPr>
          <a:xfrm>
            <a:off x="6408218" y="3485517"/>
            <a:ext cx="1707082" cy="338554"/>
          </a:xfrm>
          <a:prstGeom prst="rect">
            <a:avLst/>
          </a:prstGeom>
          <a:noFill/>
        </p:spPr>
        <p:txBody>
          <a:bodyPr wrap="square" rtlCol="0">
            <a:spAutoFit/>
          </a:bodyPr>
          <a:lstStyle/>
          <a:p>
            <a:pPr lvl="0" algn="ctr"/>
            <a:r>
              <a:rPr lang="en-US" sz="1600" b="1" smtClean="0"/>
              <a:t>Final prediction</a:t>
            </a:r>
            <a:endParaRPr lang="en-US" sz="1400" b="1" dirty="0" smtClean="0"/>
          </a:p>
        </p:txBody>
      </p:sp>
      <p:sp>
        <p:nvSpPr>
          <p:cNvPr id="30" name="Slide Number Placeholder 29"/>
          <p:cNvSpPr>
            <a:spLocks noGrp="1"/>
          </p:cNvSpPr>
          <p:nvPr>
            <p:ph type="sldNum" sz="quarter" idx="4"/>
          </p:nvPr>
        </p:nvSpPr>
        <p:spPr/>
        <p:txBody>
          <a:bodyPr/>
          <a:lstStyle/>
          <a:p>
            <a:fld id="{BA8872A9-5411-EC46-91F5-8E9C449D4FCD}" type="slidenum">
              <a:rPr lang="en-US" smtClean="0"/>
              <a:pPr/>
              <a:t>31</a:t>
            </a:fld>
            <a:endParaRPr lang="en-US"/>
          </a:p>
        </p:txBody>
      </p:sp>
    </p:spTree>
    <p:extLst>
      <p:ext uri="{BB962C8B-B14F-4D97-AF65-F5344CB8AC3E}">
        <p14:creationId xmlns:p14="http://schemas.microsoft.com/office/powerpoint/2010/main" val="989482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p:nvPr/>
        </p:nvSpPr>
        <p:spPr>
          <a:xfrm>
            <a:off x="-50555" y="393063"/>
            <a:ext cx="4979883"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prstClr val="black"/>
                </a:solidFill>
                <a:effectLst/>
                <a:uLnTx/>
                <a:uFillTx/>
              </a:rPr>
              <a:t>Main Blending </a:t>
            </a:r>
            <a:r>
              <a:rPr lang="en-US" sz="3200" kern="0" dirty="0" smtClean="0">
                <a:solidFill>
                  <a:prstClr val="black"/>
                </a:solidFill>
              </a:rPr>
              <a:t>A</a:t>
            </a:r>
            <a:r>
              <a:rPr kumimoji="0" lang="en-US" sz="3200" i="0" u="none" strike="noStrike" kern="0" cap="none" spc="0" normalizeH="0" baseline="0" noProof="0" dirty="0" err="1" smtClean="0">
                <a:ln>
                  <a:noFill/>
                </a:ln>
                <a:solidFill>
                  <a:prstClr val="black"/>
                </a:solidFill>
                <a:effectLst/>
                <a:uLnTx/>
                <a:uFillTx/>
              </a:rPr>
              <a:t>pproaches</a:t>
            </a:r>
            <a:endParaRPr lang="en-US" sz="2800" kern="0" dirty="0" smtClean="0">
              <a:solidFill>
                <a:prstClr val="black"/>
              </a:solidFill>
              <a:sym typeface="Wingdings" panose="05000000000000000000" pitchFamily="2" charset="2"/>
            </a:endParaRPr>
          </a:p>
        </p:txBody>
      </p:sp>
      <p:sp>
        <p:nvSpPr>
          <p:cNvPr id="54" name="TextBox 53"/>
          <p:cNvSpPr txBox="1"/>
          <p:nvPr/>
        </p:nvSpPr>
        <p:spPr>
          <a:xfrm>
            <a:off x="145900" y="1231495"/>
            <a:ext cx="8236969" cy="492443"/>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US" sz="2500" b="1" dirty="0" smtClean="0"/>
              <a:t>Linear Regression (LR): </a:t>
            </a:r>
            <a:r>
              <a:rPr lang="en-US" sz="2500" dirty="0" smtClean="0"/>
              <a:t>linear combination of predictions</a:t>
            </a:r>
          </a:p>
        </p:txBody>
      </p:sp>
      <p:sp>
        <p:nvSpPr>
          <p:cNvPr id="55" name="Ορθογώνιο 54"/>
          <p:cNvSpPr/>
          <p:nvPr/>
        </p:nvSpPr>
        <p:spPr>
          <a:xfrm>
            <a:off x="145900" y="3647573"/>
            <a:ext cx="9144000" cy="477054"/>
          </a:xfrm>
          <a:prstGeom prst="rect">
            <a:avLst/>
          </a:prstGeom>
        </p:spPr>
        <p:txBody>
          <a:bodyPr wrap="square">
            <a:spAutoFit/>
          </a:bodyPr>
          <a:lstStyle/>
          <a:p>
            <a:pPr marL="342900" lvl="0" indent="-342900">
              <a:spcBef>
                <a:spcPts val="600"/>
              </a:spcBef>
              <a:buFont typeface="Arial" panose="020B0604020202020204" pitchFamily="34" charset="0"/>
              <a:buChar char="•"/>
            </a:pPr>
            <a:r>
              <a:rPr lang="en-US" sz="2500" b="1" spc="-30" dirty="0"/>
              <a:t>Artificial Neural Networks (</a:t>
            </a:r>
            <a:r>
              <a:rPr lang="en-US" sz="2500" b="1" spc="-30" dirty="0" smtClean="0"/>
              <a:t>ANN):  </a:t>
            </a:r>
            <a:r>
              <a:rPr lang="en-US" sz="2500" spc="-30" dirty="0"/>
              <a:t>complex </a:t>
            </a:r>
            <a:r>
              <a:rPr lang="en-US" sz="2500" spc="-30" dirty="0" smtClean="0"/>
              <a:t>non-linear relationships</a:t>
            </a:r>
            <a:endParaRPr lang="en-US" sz="2500" spc="-30" dirty="0"/>
          </a:p>
        </p:txBody>
      </p:sp>
      <p:sp>
        <p:nvSpPr>
          <p:cNvPr id="2" name="TextBox 1"/>
          <p:cNvSpPr txBox="1"/>
          <p:nvPr/>
        </p:nvSpPr>
        <p:spPr>
          <a:xfrm>
            <a:off x="6391002" y="5615188"/>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cstate="print"/>
          <a:stretch>
            <a:fillRect/>
          </a:stretch>
        </p:blipFill>
        <p:spPr>
          <a:xfrm>
            <a:off x="1332189" y="4093029"/>
            <a:ext cx="6569760" cy="2764971"/>
          </a:xfrm>
          <a:prstGeom prst="rect">
            <a:avLst/>
          </a:prstGeom>
        </p:spPr>
      </p:pic>
      <p:cxnSp>
        <p:nvCxnSpPr>
          <p:cNvPr id="8" name="Straight Connector 7"/>
          <p:cNvCxnSpPr/>
          <p:nvPr/>
        </p:nvCxnSpPr>
        <p:spPr>
          <a:xfrm flipV="1">
            <a:off x="4057488" y="2187668"/>
            <a:ext cx="859789" cy="383792"/>
          </a:xfrm>
          <a:prstGeom prst="line">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439386" y="1849107"/>
            <a:ext cx="4607352" cy="430887"/>
          </a:xfrm>
          <a:prstGeom prst="rect">
            <a:avLst/>
          </a:prstGeom>
          <a:noFill/>
        </p:spPr>
        <p:txBody>
          <a:bodyPr wrap="none">
            <a:spAutoFit/>
          </a:bodyPr>
          <a:lstStyle/>
          <a:p>
            <a:pPr lvl="0">
              <a:spcBef>
                <a:spcPts val="600"/>
              </a:spcBef>
            </a:pPr>
            <a:r>
              <a:rPr lang="en-US" sz="2200" kern="0" dirty="0" smtClean="0">
                <a:solidFill>
                  <a:prstClr val="black"/>
                </a:solidFill>
              </a:rPr>
              <a:t>weights</a:t>
            </a:r>
            <a:r>
              <a:rPr lang="en-US" sz="2200" kern="0" dirty="0">
                <a:solidFill>
                  <a:prstClr val="black"/>
                </a:solidFill>
              </a:rPr>
              <a:t>: impact on the final prediction</a:t>
            </a:r>
            <a:endParaRPr lang="en-US" sz="2200" dirty="0"/>
          </a:p>
        </p:txBody>
      </p:sp>
      <p:cxnSp>
        <p:nvCxnSpPr>
          <p:cNvPr id="12" name="Straight Connector 11"/>
          <p:cNvCxnSpPr/>
          <p:nvPr/>
        </p:nvCxnSpPr>
        <p:spPr>
          <a:xfrm flipH="1" flipV="1">
            <a:off x="4942062" y="2221207"/>
            <a:ext cx="20593" cy="406612"/>
          </a:xfrm>
          <a:prstGeom prst="line">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987441" y="2221208"/>
            <a:ext cx="1054544" cy="396566"/>
          </a:xfrm>
          <a:prstGeom prst="line">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4" cstate="print"/>
          <a:srcRect t="20704" b="13867"/>
          <a:stretch/>
        </p:blipFill>
        <p:spPr>
          <a:xfrm>
            <a:off x="1435261" y="2617774"/>
            <a:ext cx="5290947" cy="337598"/>
          </a:xfrm>
          <a:prstGeom prst="rect">
            <a:avLst/>
          </a:prstGeom>
        </p:spPr>
      </p:pic>
      <p:pic>
        <p:nvPicPr>
          <p:cNvPr id="18" name="Picture 17"/>
          <p:cNvPicPr>
            <a:picLocks noChangeAspect="1"/>
          </p:cNvPicPr>
          <p:nvPr/>
        </p:nvPicPr>
        <p:blipFill rotWithShape="1">
          <a:blip r:embed="rId4" cstate="print"/>
          <a:srcRect t="24964" r="58624" b="18547"/>
          <a:stretch/>
        </p:blipFill>
        <p:spPr>
          <a:xfrm>
            <a:off x="6620020" y="4193757"/>
            <a:ext cx="1966216" cy="261783"/>
          </a:xfrm>
          <a:prstGeom prst="rect">
            <a:avLst/>
          </a:prstGeom>
        </p:spPr>
      </p:pic>
      <p:pic>
        <p:nvPicPr>
          <p:cNvPr id="13" name="Picture 12"/>
          <p:cNvPicPr>
            <a:picLocks noChangeAspect="1"/>
          </p:cNvPicPr>
          <p:nvPr/>
        </p:nvPicPr>
        <p:blipFill>
          <a:blip r:embed="rId5" cstate="print"/>
          <a:stretch>
            <a:fillRect/>
          </a:stretch>
        </p:blipFill>
        <p:spPr>
          <a:xfrm>
            <a:off x="383486" y="4684942"/>
            <a:ext cx="1327312" cy="259241"/>
          </a:xfrm>
          <a:prstGeom prst="rect">
            <a:avLst/>
          </a:prstGeom>
        </p:spPr>
      </p:pic>
      <p:sp>
        <p:nvSpPr>
          <p:cNvPr id="16" name="Slide Number Placeholder 15"/>
          <p:cNvSpPr>
            <a:spLocks noGrp="1"/>
          </p:cNvSpPr>
          <p:nvPr>
            <p:ph type="sldNum" sz="quarter" idx="4"/>
          </p:nvPr>
        </p:nvSpPr>
        <p:spPr/>
        <p:txBody>
          <a:bodyPr/>
          <a:lstStyle/>
          <a:p>
            <a:fld id="{BA8872A9-5411-EC46-91F5-8E9C449D4FCD}" type="slidenum">
              <a:rPr lang="en-US" smtClean="0"/>
              <a:pPr/>
              <a:t>32</a:t>
            </a:fld>
            <a:endParaRPr lang="en-US"/>
          </a:p>
        </p:txBody>
      </p:sp>
    </p:spTree>
    <p:extLst>
      <p:ext uri="{BB962C8B-B14F-4D97-AF65-F5344CB8AC3E}">
        <p14:creationId xmlns:p14="http://schemas.microsoft.com/office/powerpoint/2010/main" val="1636158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solidFill>
                  <a:schemeClr val="bg1">
                    <a:lumMod val="65000"/>
                  </a:schemeClr>
                </a:solidFill>
              </a:rPr>
              <a:t> Introduction</a:t>
            </a:r>
          </a:p>
          <a:p>
            <a:pPr marL="457200" indent="-457200">
              <a:buFont typeface="+mj-lt"/>
              <a:buAutoNum type="arabicPeriod"/>
            </a:pPr>
            <a:r>
              <a:rPr lang="en-US" sz="2400" dirty="0" smtClean="0">
                <a:solidFill>
                  <a:schemeClr val="bg1">
                    <a:lumMod val="65000"/>
                  </a:schemeClr>
                </a:solidFill>
              </a:rPr>
              <a:t> Related work</a:t>
            </a:r>
          </a:p>
          <a:p>
            <a:pPr marL="457200" indent="-457200">
              <a:spcBef>
                <a:spcPts val="0"/>
              </a:spcBef>
              <a:buFont typeface="+mj-lt"/>
              <a:buAutoNum type="arabicPeriod"/>
            </a:pPr>
            <a:r>
              <a:rPr lang="en-US" sz="2400" b="1" dirty="0" smtClean="0"/>
              <a:t> The </a:t>
            </a:r>
            <a:r>
              <a:rPr lang="el-GR" sz="3400" b="1" dirty="0" smtClean="0"/>
              <a:t>ε</a:t>
            </a:r>
            <a:r>
              <a:rPr lang="en-US" sz="2400" b="1" dirty="0" smtClean="0"/>
              <a:t>n</a:t>
            </a:r>
            <a:r>
              <a:rPr lang="el-GR" sz="2400" b="1" dirty="0" smtClean="0"/>
              <a:t>α</a:t>
            </a:r>
            <a:r>
              <a:rPr lang="en-US" sz="2400" b="1" dirty="0" err="1" smtClean="0"/>
              <a:t>bler</a:t>
            </a:r>
            <a:r>
              <a:rPr lang="en-US" sz="2400" b="1" dirty="0" smtClean="0"/>
              <a:t> system</a:t>
            </a:r>
          </a:p>
          <a:p>
            <a:pPr marL="457200" indent="-457200">
              <a:buFont typeface="+mj-lt"/>
              <a:buAutoNum type="arabicPeriod"/>
            </a:pPr>
            <a:r>
              <a:rPr lang="en-US" sz="2400" dirty="0" smtClean="0">
                <a:solidFill>
                  <a:schemeClr val="tx1">
                    <a:lumMod val="95000"/>
                    <a:lumOff val="5000"/>
                  </a:schemeClr>
                </a:solidFill>
              </a:rPr>
              <a:t> Comparative performance analysis </a:t>
            </a:r>
          </a:p>
          <a:p>
            <a:pPr marL="457200" indent="-457200">
              <a:buFont typeface="+mj-lt"/>
              <a:buAutoNum type="arabicPeriod"/>
            </a:pPr>
            <a:r>
              <a:rPr lang="en-US" sz="2400" dirty="0" smtClean="0">
                <a:solidFill>
                  <a:schemeClr val="tx1">
                    <a:lumMod val="95000"/>
                    <a:lumOff val="5000"/>
                  </a:schemeClr>
                </a:solidFill>
              </a:rPr>
              <a:t> Pilot light </a:t>
            </a:r>
            <a:r>
              <a:rPr lang="el-GR" sz="3400" dirty="0"/>
              <a:t>ε</a:t>
            </a:r>
            <a:r>
              <a:rPr lang="en-US" sz="2400" dirty="0"/>
              <a:t>n</a:t>
            </a:r>
            <a:r>
              <a:rPr lang="el-GR" sz="2400" dirty="0"/>
              <a:t>α</a:t>
            </a:r>
            <a:r>
              <a:rPr lang="en-US" sz="2400" dirty="0" err="1"/>
              <a:t>bler</a:t>
            </a:r>
            <a:r>
              <a:rPr lang="en-US" sz="2400" dirty="0"/>
              <a:t> </a:t>
            </a:r>
            <a:endParaRPr lang="en-US" sz="2400" dirty="0" smtClean="0">
              <a:solidFill>
                <a:schemeClr val="tx1">
                  <a:lumMod val="95000"/>
                  <a:lumOff val="5000"/>
                </a:schemeClr>
              </a:solidFill>
            </a:endParaRPr>
          </a:p>
          <a:p>
            <a:pPr marL="457200" indent="-457200">
              <a:buFont typeface="+mj-lt"/>
              <a:buAutoNum type="arabicPeriod"/>
            </a:pPr>
            <a:r>
              <a:rPr lang="en-US" sz="2400" dirty="0" smtClean="0">
                <a:solidFill>
                  <a:schemeClr val="tx1">
                    <a:lumMod val="95000"/>
                    <a:lumOff val="5000"/>
                  </a:schemeClr>
                </a:solidFill>
              </a:rPr>
              <a:t> Conclusions &amp; future </a:t>
            </a:r>
            <a:r>
              <a:rPr lang="en-US" sz="2400" dirty="0">
                <a:solidFill>
                  <a:schemeClr val="tx1">
                    <a:lumMod val="95000"/>
                    <a:lumOff val="5000"/>
                  </a:schemeClr>
                </a:solidFill>
              </a:rPr>
              <a:t>w</a:t>
            </a:r>
            <a:r>
              <a:rPr lang="en-US" sz="2400" dirty="0" smtClean="0">
                <a:solidFill>
                  <a:schemeClr val="tx1">
                    <a:lumMod val="95000"/>
                    <a:lumOff val="5000"/>
                  </a:schemeClr>
                </a:solidFill>
              </a:rPr>
              <a:t>ork</a:t>
            </a:r>
            <a:endParaRPr lang="el-GR" sz="2400" dirty="0" smtClean="0">
              <a:solidFill>
                <a:schemeClr val="tx1">
                  <a:lumMod val="95000"/>
                  <a:lumOff val="5000"/>
                </a:schemeClr>
              </a:solidFill>
            </a:endParaRPr>
          </a:p>
        </p:txBody>
      </p:sp>
      <p:sp>
        <p:nvSpPr>
          <p:cNvPr id="5" name="Slide Number Placeholder 4"/>
          <p:cNvSpPr>
            <a:spLocks noGrp="1"/>
          </p:cNvSpPr>
          <p:nvPr>
            <p:ph type="sldNum" sz="quarter" idx="4"/>
          </p:nvPr>
        </p:nvSpPr>
        <p:spPr/>
        <p:txBody>
          <a:bodyPr/>
          <a:lstStyle/>
          <a:p>
            <a:fld id="{BA8872A9-5411-EC46-91F5-8E9C449D4FCD}" type="slidenum">
              <a:rPr lang="en-US" smtClean="0"/>
              <a:pPr/>
              <a:t>33</a:t>
            </a:fld>
            <a:endParaRPr lang="en-US"/>
          </a:p>
        </p:txBody>
      </p:sp>
    </p:spTree>
    <p:extLst>
      <p:ext uri="{BB962C8B-B14F-4D97-AF65-F5344CB8AC3E}">
        <p14:creationId xmlns:p14="http://schemas.microsoft.com/office/powerpoint/2010/main" val="228385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54"/>
          <p:cNvSpPr>
            <a:spLocks noGrp="1"/>
          </p:cNvSpPr>
          <p:nvPr/>
        </p:nvSpPr>
        <p:spPr>
          <a:xfrm>
            <a:off x="0" y="4201686"/>
            <a:ext cx="8293994" cy="1100251"/>
          </a:xfrm>
          <a:prstGeom prst="rect">
            <a:avLst/>
          </a:prstGeom>
        </p:spPr>
        <p:txBody>
          <a:bodyPr wrap="square" lIns="209525" tIns="209525" rIns="209525" bIns="209525">
            <a:spAutoFit/>
          </a:bodyPr>
          <a:lstStyle>
            <a:lvl1pPr marL="314287" indent="-314287" algn="l" defTabSz="4022866" rtl="0" eaLnBrk="1" latinLnBrk="0" hangingPunct="1">
              <a:spcBef>
                <a:spcPct val="20000"/>
              </a:spcBef>
              <a:buFont typeface="Arial" pitchFamily="34" charset="0"/>
              <a:buNone/>
              <a:defRPr sz="2300" kern="1200">
                <a:solidFill>
                  <a:schemeClr val="accent5">
                    <a:lumMod val="50000"/>
                  </a:schemeClr>
                </a:solidFill>
                <a:latin typeface="Trebuchet MS" pitchFamily="34" charset="0"/>
                <a:ea typeface="+mn-ea"/>
                <a:cs typeface="+mn-cs"/>
              </a:defRPr>
            </a:lvl1pPr>
            <a:lvl2pPr marL="1361907" indent="-523810"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2pPr>
            <a:lvl3pPr marL="1885718" indent="-523810"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3pPr>
            <a:lvl4pPr marL="2461911" indent="-576192"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4pPr>
            <a:lvl5pPr marL="2880959" indent="-419048"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5pPr>
            <a:lvl6pPr marL="11062883"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4315"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5748"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7181"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9pPr>
          </a:lstStyle>
          <a:p>
            <a:pPr marL="0">
              <a:spcBef>
                <a:spcPts val="0"/>
              </a:spcBef>
            </a:pPr>
            <a:r>
              <a:rPr lang="en-US" sz="2200" b="1" dirty="0" smtClean="0">
                <a:solidFill>
                  <a:schemeClr val="tx1"/>
                </a:solidFill>
                <a:latin typeface="+mn-lt"/>
              </a:rPr>
              <a:t>Client </a:t>
            </a:r>
            <a:r>
              <a:rPr lang="en-US" sz="2200" dirty="0" smtClean="0">
                <a:solidFill>
                  <a:schemeClr val="tx1"/>
                </a:solidFill>
                <a:latin typeface="+mn-lt"/>
              </a:rPr>
              <a:t>collects user preferences &amp; watching behavior</a:t>
            </a:r>
            <a:endParaRPr lang="en-US" sz="2200" dirty="0">
              <a:solidFill>
                <a:schemeClr val="tx1"/>
              </a:solidFill>
              <a:latin typeface="+mn-lt"/>
            </a:endParaRPr>
          </a:p>
          <a:p>
            <a:pPr marL="0">
              <a:spcBef>
                <a:spcPts val="0"/>
              </a:spcBef>
            </a:pPr>
            <a:r>
              <a:rPr lang="en-US" sz="2200" b="1" dirty="0" smtClean="0">
                <a:solidFill>
                  <a:schemeClr val="tx1"/>
                </a:solidFill>
                <a:latin typeface="+mn-lt"/>
              </a:rPr>
              <a:t>Server </a:t>
            </a:r>
            <a:r>
              <a:rPr lang="en-US" sz="2200" dirty="0">
                <a:solidFill>
                  <a:schemeClr val="tx1"/>
                </a:solidFill>
                <a:latin typeface="+mn-lt"/>
              </a:rPr>
              <a:t>s</a:t>
            </a:r>
            <a:r>
              <a:rPr lang="en-US" sz="2200" dirty="0" smtClean="0">
                <a:solidFill>
                  <a:schemeClr val="tx1"/>
                </a:solidFill>
                <a:latin typeface="+mn-lt"/>
              </a:rPr>
              <a:t>tores user information &amp; generates recommendations</a:t>
            </a:r>
            <a:endParaRPr lang="en-US" sz="2200" dirty="0">
              <a:solidFill>
                <a:schemeClr val="tx1"/>
              </a:solidFill>
              <a:latin typeface="+mn-lt"/>
            </a:endParaRPr>
          </a:p>
        </p:txBody>
      </p:sp>
      <p:sp>
        <p:nvSpPr>
          <p:cNvPr id="7" name="Rectangle 6"/>
          <p:cNvSpPr/>
          <p:nvPr/>
        </p:nvSpPr>
        <p:spPr>
          <a:xfrm>
            <a:off x="113738" y="250894"/>
            <a:ext cx="8489349" cy="502702"/>
          </a:xfrm>
          <a:prstGeom prst="rect">
            <a:avLst/>
          </a:prstGeom>
          <a:solidFill>
            <a:srgbClr val="9BBB59">
              <a:lumMod val="40000"/>
              <a:lumOff val="60000"/>
            </a:srgbClr>
          </a:solidFill>
        </p:spPr>
        <p:txBody>
          <a:bodyPr wrap="square">
            <a:spAutoFit/>
          </a:bodyPr>
          <a:lstStyle/>
          <a:p>
            <a:pPr lvl="0">
              <a:lnSpc>
                <a:spcPts val="3200"/>
              </a:lnSpc>
              <a:defRPr/>
            </a:pPr>
            <a:r>
              <a:rPr lang="en-US" sz="2800" dirty="0"/>
              <a:t> </a:t>
            </a:r>
            <a:r>
              <a:rPr lang="en-US" sz="2800" dirty="0" smtClean="0"/>
              <a:t>The </a:t>
            </a:r>
            <a:r>
              <a:rPr lang="el-GR" sz="4000" dirty="0" smtClean="0"/>
              <a:t>ε</a:t>
            </a:r>
            <a:r>
              <a:rPr lang="en-US" sz="3200" dirty="0"/>
              <a:t>n</a:t>
            </a:r>
            <a:r>
              <a:rPr lang="el-GR" sz="3200" dirty="0"/>
              <a:t>α</a:t>
            </a:r>
            <a:r>
              <a:rPr lang="en-US" sz="3200" dirty="0" smtClean="0"/>
              <a:t>bler: </a:t>
            </a:r>
            <a:r>
              <a:rPr lang="en-US" sz="2800" dirty="0" smtClean="0"/>
              <a:t>Hybrid </a:t>
            </a:r>
            <a:r>
              <a:rPr lang="en-US" sz="2800" dirty="0"/>
              <a:t>M</a:t>
            </a:r>
            <a:r>
              <a:rPr lang="en-US" sz="2800" dirty="0" smtClean="0"/>
              <a:t>odular</a:t>
            </a:r>
            <a:r>
              <a:rPr lang="en-US" sz="3200" dirty="0" smtClean="0"/>
              <a:t> </a:t>
            </a:r>
            <a:r>
              <a:rPr lang="en-US" sz="2800" dirty="0" smtClean="0"/>
              <a:t>Recommendation System</a:t>
            </a:r>
            <a:endParaRPr lang="en-US" sz="2800" kern="0" dirty="0" smtClean="0">
              <a:solidFill>
                <a:prstClr val="black"/>
              </a:solidFill>
            </a:endParaRPr>
          </a:p>
        </p:txBody>
      </p:sp>
      <p:sp>
        <p:nvSpPr>
          <p:cNvPr id="6" name="TextBox 5"/>
          <p:cNvSpPr txBox="1"/>
          <p:nvPr/>
        </p:nvSpPr>
        <p:spPr>
          <a:xfrm>
            <a:off x="38638" y="5358682"/>
            <a:ext cx="8770512" cy="1308050"/>
          </a:xfrm>
          <a:prstGeom prst="rect">
            <a:avLst/>
          </a:prstGeom>
          <a:noFill/>
        </p:spPr>
        <p:txBody>
          <a:bodyPr wrap="square" rtlCol="0">
            <a:spAutoFit/>
          </a:bodyPr>
          <a:lstStyle/>
          <a:p>
            <a:pPr>
              <a:spcBef>
                <a:spcPts val="600"/>
              </a:spcBef>
            </a:pPr>
            <a:r>
              <a:rPr lang="en-US" sz="2300" spc="-30" dirty="0" smtClean="0"/>
              <a:t>Employs various </a:t>
            </a:r>
            <a:r>
              <a:rPr lang="en-US" sz="2300" spc="-30" dirty="0" smtClean="0">
                <a:solidFill>
                  <a:srgbClr val="0000FF"/>
                </a:solidFill>
              </a:rPr>
              <a:t>ML algorithms </a:t>
            </a:r>
            <a:r>
              <a:rPr lang="en-US" sz="2300" spc="-30" dirty="0" smtClean="0"/>
              <a:t>for </a:t>
            </a:r>
            <a:r>
              <a:rPr lang="en-US" sz="2300" spc="-30" dirty="0" smtClean="0">
                <a:solidFill>
                  <a:srgbClr val="0000FF"/>
                </a:solidFill>
              </a:rPr>
              <a:t>combining</a:t>
            </a:r>
            <a:r>
              <a:rPr lang="en-US" sz="2300" spc="-30" dirty="0" smtClean="0"/>
              <a:t> several </a:t>
            </a:r>
            <a:r>
              <a:rPr lang="en-US" sz="2300" spc="-30" dirty="0" smtClean="0">
                <a:solidFill>
                  <a:srgbClr val="0000FF"/>
                </a:solidFill>
              </a:rPr>
              <a:t>recommenders</a:t>
            </a:r>
            <a:endParaRPr lang="el-GR" sz="2300" spc="-30" dirty="0" smtClean="0">
              <a:solidFill>
                <a:srgbClr val="0000FF"/>
              </a:solidFill>
            </a:endParaRPr>
          </a:p>
          <a:p>
            <a:pPr marL="342900" indent="-342900">
              <a:spcBef>
                <a:spcPts val="600"/>
              </a:spcBef>
              <a:buFont typeface="Arial" charset="0"/>
              <a:buChar char="•"/>
            </a:pPr>
            <a:r>
              <a:rPr lang="en-US" sz="2300" b="1" dirty="0" smtClean="0"/>
              <a:t>Automatic</a:t>
            </a:r>
            <a:r>
              <a:rPr lang="en-US" sz="2300" dirty="0" smtClean="0"/>
              <a:t> selection of </a:t>
            </a:r>
            <a:r>
              <a:rPr lang="en-US" sz="2300" dirty="0"/>
              <a:t>the best ML algorithm </a:t>
            </a:r>
            <a:r>
              <a:rPr lang="en-US" sz="2300" dirty="0" smtClean="0"/>
              <a:t>given </a:t>
            </a:r>
            <a:r>
              <a:rPr lang="en-US" sz="2300" dirty="0"/>
              <a:t>the </a:t>
            </a:r>
            <a:r>
              <a:rPr lang="en-US" sz="2300" dirty="0" smtClean="0"/>
              <a:t>input</a:t>
            </a:r>
            <a:endParaRPr lang="el-GR" sz="2300" dirty="0" smtClean="0"/>
          </a:p>
          <a:p>
            <a:pPr marL="342900" indent="-342900">
              <a:spcBef>
                <a:spcPts val="600"/>
              </a:spcBef>
              <a:buFont typeface="Arial" charset="0"/>
              <a:buChar char="•"/>
            </a:pPr>
            <a:r>
              <a:rPr lang="en-US" sz="2300" b="1" spc="-30" dirty="0" smtClean="0"/>
              <a:t>Conservative</a:t>
            </a:r>
            <a:r>
              <a:rPr lang="en-US" sz="2300" spc="-30" dirty="0" smtClean="0"/>
              <a:t> performance estimation through nested cross-validation</a:t>
            </a:r>
            <a:endParaRPr lang="en-US" sz="2300" spc="-30" dirty="0">
              <a:solidFill>
                <a:srgbClr val="0000FF"/>
              </a:solidFill>
            </a:endParaRPr>
          </a:p>
        </p:txBody>
      </p:sp>
      <p:sp>
        <p:nvSpPr>
          <p:cNvPr id="11" name="Slide Number Placeholder 10"/>
          <p:cNvSpPr>
            <a:spLocks noGrp="1"/>
          </p:cNvSpPr>
          <p:nvPr>
            <p:ph type="sldNum" sz="quarter" idx="4"/>
          </p:nvPr>
        </p:nvSpPr>
        <p:spPr/>
        <p:txBody>
          <a:bodyPr/>
          <a:lstStyle/>
          <a:p>
            <a:fld id="{BA8872A9-5411-EC46-91F5-8E9C449D4FCD}" type="slidenum">
              <a:rPr lang="en-US" smtClean="0"/>
              <a:pPr/>
              <a:t>34</a:t>
            </a:fld>
            <a:endParaRPr lang="en-US"/>
          </a:p>
        </p:txBody>
      </p:sp>
      <p:sp>
        <p:nvSpPr>
          <p:cNvPr id="13" name="TextBox 12"/>
          <p:cNvSpPr txBox="1">
            <a:spLocks/>
          </p:cNvSpPr>
          <p:nvPr/>
        </p:nvSpPr>
        <p:spPr>
          <a:xfrm>
            <a:off x="3353810" y="1015801"/>
            <a:ext cx="2649600" cy="1332000"/>
          </a:xfrm>
          <a:prstGeom prst="rect">
            <a:avLst/>
          </a:prstGeom>
          <a:solidFill>
            <a:schemeClr val="bg1"/>
          </a:solidFill>
        </p:spPr>
        <p:txBody>
          <a:bodyPr wrap="square" rtlCol="0">
            <a:spAutoFit/>
          </a:bodyPr>
          <a:lstStyle/>
          <a:p>
            <a:endParaRPr lang="en-US"/>
          </a:p>
        </p:txBody>
      </p:sp>
      <p:grpSp>
        <p:nvGrpSpPr>
          <p:cNvPr id="27" name="Group 26"/>
          <p:cNvGrpSpPr/>
          <p:nvPr/>
        </p:nvGrpSpPr>
        <p:grpSpPr>
          <a:xfrm>
            <a:off x="1076432" y="864860"/>
            <a:ext cx="6141129" cy="3457532"/>
            <a:chOff x="736781" y="694504"/>
            <a:chExt cx="6141129" cy="3457532"/>
          </a:xfrm>
        </p:grpSpPr>
        <p:grpSp>
          <p:nvGrpSpPr>
            <p:cNvPr id="28" name="Group 27"/>
            <p:cNvGrpSpPr/>
            <p:nvPr/>
          </p:nvGrpSpPr>
          <p:grpSpPr>
            <a:xfrm>
              <a:off x="736781" y="694504"/>
              <a:ext cx="6141129" cy="3457532"/>
              <a:chOff x="736781" y="694504"/>
              <a:chExt cx="6141129" cy="3457532"/>
            </a:xfrm>
          </p:grpSpPr>
          <p:grpSp>
            <p:nvGrpSpPr>
              <p:cNvPr id="31" name="Group 30"/>
              <p:cNvGrpSpPr/>
              <p:nvPr/>
            </p:nvGrpSpPr>
            <p:grpSpPr>
              <a:xfrm>
                <a:off x="736781" y="694504"/>
                <a:ext cx="6141129" cy="3457532"/>
                <a:chOff x="736781" y="694504"/>
                <a:chExt cx="6141129" cy="3457532"/>
              </a:xfrm>
            </p:grpSpPr>
            <p:grpSp>
              <p:nvGrpSpPr>
                <p:cNvPr id="33" name="Group 32"/>
                <p:cNvGrpSpPr/>
                <p:nvPr/>
              </p:nvGrpSpPr>
              <p:grpSpPr>
                <a:xfrm>
                  <a:off x="736781" y="694504"/>
                  <a:ext cx="6108822" cy="3457532"/>
                  <a:chOff x="736781" y="694504"/>
                  <a:chExt cx="6108822" cy="3457532"/>
                </a:xfrm>
              </p:grpSpPr>
              <p:grpSp>
                <p:nvGrpSpPr>
                  <p:cNvPr id="38" name="Group 37"/>
                  <p:cNvGrpSpPr/>
                  <p:nvPr/>
                </p:nvGrpSpPr>
                <p:grpSpPr>
                  <a:xfrm>
                    <a:off x="736781" y="694504"/>
                    <a:ext cx="6108822" cy="3457532"/>
                    <a:chOff x="723529" y="172625"/>
                    <a:chExt cx="6108822" cy="3457532"/>
                  </a:xfrm>
                </p:grpSpPr>
                <p:pic>
                  <p:nvPicPr>
                    <p:cNvPr id="40" name="Εικόνα 1"/>
                    <p:cNvPicPr>
                      <a:picLocks noChangeAspect="1"/>
                    </p:cNvPicPr>
                    <p:nvPr/>
                  </p:nvPicPr>
                  <p:blipFill rotWithShape="1">
                    <a:blip r:embed="rId3" cstate="print"/>
                    <a:srcRect l="2640" t="2407" b="3162"/>
                    <a:stretch/>
                  </p:blipFill>
                  <p:spPr>
                    <a:xfrm>
                      <a:off x="723529" y="172625"/>
                      <a:ext cx="6108822" cy="3457532"/>
                    </a:xfrm>
                    <a:prstGeom prst="rect">
                      <a:avLst/>
                    </a:prstGeom>
                  </p:spPr>
                </p:pic>
                <p:sp>
                  <p:nvSpPr>
                    <p:cNvPr id="41" name="TextBox 40"/>
                    <p:cNvSpPr txBox="1">
                      <a:spLocks/>
                    </p:cNvSpPr>
                    <p:nvPr/>
                  </p:nvSpPr>
                  <p:spPr>
                    <a:xfrm>
                      <a:off x="2810471" y="383801"/>
                      <a:ext cx="2649600" cy="1332000"/>
                    </a:xfrm>
                    <a:prstGeom prst="rect">
                      <a:avLst/>
                    </a:prstGeom>
                    <a:solidFill>
                      <a:schemeClr val="bg1"/>
                    </a:solidFill>
                  </p:spPr>
                  <p:txBody>
                    <a:bodyPr wrap="square" rtlCol="0">
                      <a:spAutoFit/>
                    </a:bodyPr>
                    <a:lstStyle/>
                    <a:p>
                      <a:endParaRPr lang="en-US"/>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7024" y="523945"/>
                      <a:ext cx="718247" cy="1107132"/>
                    </a:xfrm>
                    <a:prstGeom prst="rect">
                      <a:avLst/>
                    </a:prstGeom>
                  </p:spPr>
                </p:pic>
                <p:pic>
                  <p:nvPicPr>
                    <p:cNvPr id="43" name="Picture 42"/>
                    <p:cNvPicPr>
                      <a:picLocks noChangeAspect="1"/>
                    </p:cNvPicPr>
                    <p:nvPr/>
                  </p:nvPicPr>
                  <p:blipFill>
                    <a:blip r:embed="rId5" cstate="print"/>
                    <a:stretch>
                      <a:fillRect/>
                    </a:stretch>
                  </p:blipFill>
                  <p:spPr>
                    <a:xfrm>
                      <a:off x="4199927" y="1015978"/>
                      <a:ext cx="557751" cy="557751"/>
                    </a:xfrm>
                    <a:prstGeom prst="rect">
                      <a:avLst/>
                    </a:prstGeom>
                  </p:spPr>
                </p:pic>
              </p:grpSp>
              <p:sp>
                <p:nvSpPr>
                  <p:cNvPr id="39" name="TextBox 38"/>
                  <p:cNvSpPr txBox="1"/>
                  <p:nvPr/>
                </p:nvSpPr>
                <p:spPr>
                  <a:xfrm>
                    <a:off x="4860126" y="694504"/>
                    <a:ext cx="1985477" cy="1889670"/>
                  </a:xfrm>
                  <a:prstGeom prst="rect">
                    <a:avLst/>
                  </a:prstGeom>
                  <a:solidFill>
                    <a:schemeClr val="bg1"/>
                  </a:solidFill>
                </p:spPr>
                <p:txBody>
                  <a:bodyPr wrap="square" rtlCol="0">
                    <a:spAutoFit/>
                  </a:bodyPr>
                  <a:lstStyle/>
                  <a:p>
                    <a:endParaRPr lang="en-US"/>
                  </a:p>
                </p:txBody>
              </p:sp>
            </p:grpSp>
            <p:pic>
              <p:nvPicPr>
                <p:cNvPr id="34" name="Εικόνα 1"/>
                <p:cNvPicPr>
                  <a:picLocks noChangeAspect="1"/>
                </p:cNvPicPr>
                <p:nvPr/>
              </p:nvPicPr>
              <p:blipFill rotWithShape="1">
                <a:blip r:embed="rId3" cstate="print"/>
                <a:srcRect l="82313" t="2407" r="2375" b="70086"/>
                <a:stretch/>
              </p:blipFill>
              <p:spPr>
                <a:xfrm>
                  <a:off x="4860126" y="862575"/>
                  <a:ext cx="960782" cy="1007165"/>
                </a:xfrm>
                <a:prstGeom prst="rect">
                  <a:avLst/>
                </a:prstGeom>
              </p:spPr>
            </p:pic>
            <p:pic>
              <p:nvPicPr>
                <p:cNvPr id="35" name="Εικόνα 1"/>
                <p:cNvPicPr>
                  <a:picLocks noChangeAspect="1"/>
                </p:cNvPicPr>
                <p:nvPr/>
              </p:nvPicPr>
              <p:blipFill rotWithShape="1">
                <a:blip r:embed="rId3" cstate="print"/>
                <a:srcRect l="85481" t="29601" b="45787"/>
                <a:stretch/>
              </p:blipFill>
              <p:spPr>
                <a:xfrm>
                  <a:off x="5966931" y="1364242"/>
                  <a:ext cx="910979" cy="901148"/>
                </a:xfrm>
                <a:prstGeom prst="rect">
                  <a:avLst/>
                </a:prstGeom>
              </p:spPr>
            </p:pic>
            <p:sp>
              <p:nvSpPr>
                <p:cNvPr id="36" name="TextBox 35"/>
                <p:cNvSpPr txBox="1"/>
                <p:nvPr/>
              </p:nvSpPr>
              <p:spPr>
                <a:xfrm rot="19499914">
                  <a:off x="4316767" y="2656042"/>
                  <a:ext cx="706106" cy="228638"/>
                </a:xfrm>
                <a:prstGeom prst="rect">
                  <a:avLst/>
                </a:prstGeom>
                <a:solidFill>
                  <a:schemeClr val="bg1"/>
                </a:solidFill>
              </p:spPr>
              <p:txBody>
                <a:bodyPr wrap="square" rtlCol="0">
                  <a:spAutoFit/>
                </a:bodyPr>
                <a:lstStyle/>
                <a:p>
                  <a:endParaRPr lang="en-US"/>
                </a:p>
              </p:txBody>
            </p:sp>
            <p:cxnSp>
              <p:nvCxnSpPr>
                <p:cNvPr id="37" name="Straight Arrow Connector 36"/>
                <p:cNvCxnSpPr/>
                <p:nvPr/>
              </p:nvCxnSpPr>
              <p:spPr>
                <a:xfrm flipH="1">
                  <a:off x="4364542" y="1986299"/>
                  <a:ext cx="1498494" cy="944165"/>
                </a:xfrm>
                <a:prstGeom prst="straightConnector1">
                  <a:avLst/>
                </a:prstGeom>
                <a:ln w="21590">
                  <a:headEnd type="none"/>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637826" y="1150373"/>
                <a:ext cx="566600" cy="835925"/>
              </a:xfrm>
              <a:prstGeom prst="rect">
                <a:avLst/>
              </a:prstGeom>
              <a:solidFill>
                <a:schemeClr val="bg1"/>
              </a:solidFill>
            </p:spPr>
            <p:txBody>
              <a:bodyPr wrap="square" rtlCol="0">
                <a:spAutoFit/>
              </a:bodyPr>
              <a:lstStyle/>
              <a:p>
                <a:endParaRPr lang="en-US"/>
              </a:p>
            </p:txBody>
          </p:sp>
        </p:grpSp>
        <p:cxnSp>
          <p:nvCxnSpPr>
            <p:cNvPr id="29" name="Straight Arrow Connector 28"/>
            <p:cNvCxnSpPr/>
            <p:nvPr/>
          </p:nvCxnSpPr>
          <p:spPr>
            <a:xfrm flipV="1">
              <a:off x="2576615" y="1710813"/>
              <a:ext cx="707638" cy="1392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2609429" y="1239180"/>
              <a:ext cx="707922" cy="112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93368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1"/>
          <p:cNvSpPr/>
          <p:nvPr/>
        </p:nvSpPr>
        <p:spPr>
          <a:xfrm>
            <a:off x="2896555" y="1361526"/>
            <a:ext cx="3360697" cy="4543425"/>
          </a:xfrm>
          <a:prstGeom prst="rect">
            <a:avLst/>
          </a:prstGeom>
          <a:solidFill>
            <a:schemeClr val="accent1">
              <a:lumMod val="60000"/>
              <a:lumOff val="40000"/>
              <a:alpha val="250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4" name="Rectangle 170"/>
          <p:cNvSpPr/>
          <p:nvPr/>
        </p:nvSpPr>
        <p:spPr>
          <a:xfrm>
            <a:off x="6255664" y="1361630"/>
            <a:ext cx="2882007" cy="4543425"/>
          </a:xfrm>
          <a:prstGeom prst="rect">
            <a:avLst/>
          </a:prstGeom>
          <a:solidFill>
            <a:schemeClr val="accent6">
              <a:lumMod val="60000"/>
              <a:lumOff val="40000"/>
              <a:alpha val="2470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6" name="Rectangle 1"/>
          <p:cNvSpPr/>
          <p:nvPr/>
        </p:nvSpPr>
        <p:spPr>
          <a:xfrm>
            <a:off x="1549" y="1363025"/>
            <a:ext cx="2890881" cy="4543425"/>
          </a:xfrm>
          <a:prstGeom prst="rect">
            <a:avLst/>
          </a:prstGeom>
          <a:solidFill>
            <a:srgbClr val="FFCCCC">
              <a:alpha val="2470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7" name="Diamond 3"/>
          <p:cNvSpPr/>
          <p:nvPr/>
        </p:nvSpPr>
        <p:spPr>
          <a:xfrm>
            <a:off x="4485571" y="2189780"/>
            <a:ext cx="1236230" cy="444816"/>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err="1">
                <a:solidFill>
                  <a:prstClr val="black"/>
                </a:solidFill>
              </a:rPr>
              <a:t>i</a:t>
            </a:r>
            <a:r>
              <a:rPr lang="en-US" sz="1235">
                <a:solidFill>
                  <a:prstClr val="black"/>
                </a:solidFill>
              </a:rPr>
              <a:t>=1..n</a:t>
            </a:r>
            <a:endParaRPr lang="el-GR" sz="1235">
              <a:solidFill>
                <a:prstClr val="black"/>
              </a:solidFill>
            </a:endParaRPr>
          </a:p>
        </p:txBody>
      </p:sp>
      <p:cxnSp>
        <p:nvCxnSpPr>
          <p:cNvPr id="8" name="Straight Connector 4"/>
          <p:cNvCxnSpPr/>
          <p:nvPr/>
        </p:nvCxnSpPr>
        <p:spPr>
          <a:xfrm>
            <a:off x="3992165" y="3448815"/>
            <a:ext cx="1694909" cy="28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5"/>
          <p:cNvCxnSpPr/>
          <p:nvPr/>
        </p:nvCxnSpPr>
        <p:spPr>
          <a:xfrm flipH="1">
            <a:off x="3996131" y="3244563"/>
            <a:ext cx="414" cy="203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6"/>
          <p:cNvCxnSpPr/>
          <p:nvPr/>
        </p:nvCxnSpPr>
        <p:spPr>
          <a:xfrm>
            <a:off x="4440128" y="3237651"/>
            <a:ext cx="0" cy="2190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8"/>
          <p:cNvCxnSpPr/>
          <p:nvPr/>
        </p:nvCxnSpPr>
        <p:spPr>
          <a:xfrm>
            <a:off x="5682448" y="3249871"/>
            <a:ext cx="0" cy="200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9"/>
          <p:cNvSpPr/>
          <p:nvPr/>
        </p:nvSpPr>
        <p:spPr>
          <a:xfrm>
            <a:off x="3871341" y="3734269"/>
            <a:ext cx="642512" cy="2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prstClr val="black"/>
                </a:solidFill>
              </a:rPr>
              <a:t>F-F</a:t>
            </a:r>
            <a:r>
              <a:rPr lang="en-US" sz="1235" b="1" baseline="-25000" dirty="0">
                <a:solidFill>
                  <a:prstClr val="black"/>
                </a:solidFill>
              </a:rPr>
              <a:t>i</a:t>
            </a:r>
            <a:endParaRPr lang="el-GR" sz="1235" b="1" dirty="0">
              <a:solidFill>
                <a:prstClr val="black"/>
              </a:solidFill>
            </a:endParaRPr>
          </a:p>
        </p:txBody>
      </p:sp>
      <p:cxnSp>
        <p:nvCxnSpPr>
          <p:cNvPr id="14" name="Straight Arrow Connector 10"/>
          <p:cNvCxnSpPr/>
          <p:nvPr/>
        </p:nvCxnSpPr>
        <p:spPr>
          <a:xfrm flipH="1">
            <a:off x="4192597" y="3446937"/>
            <a:ext cx="1407" cy="27526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nvGrpSpPr>
          <p:cNvPr id="15" name="Group 40"/>
          <p:cNvGrpSpPr/>
          <p:nvPr/>
        </p:nvGrpSpPr>
        <p:grpSpPr>
          <a:xfrm>
            <a:off x="3761271" y="4617646"/>
            <a:ext cx="692977" cy="444816"/>
            <a:chOff x="5857310" y="2395245"/>
            <a:chExt cx="1067541" cy="648072"/>
          </a:xfrm>
        </p:grpSpPr>
        <p:sp>
          <p:nvSpPr>
            <p:cNvPr id="16" name="Rectangle 18"/>
            <p:cNvSpPr/>
            <p:nvPr/>
          </p:nvSpPr>
          <p:spPr>
            <a:xfrm>
              <a:off x="5863529" y="2395245"/>
              <a:ext cx="106132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17" name="TextBox 180"/>
            <p:cNvSpPr txBox="1"/>
            <p:nvPr/>
          </p:nvSpPr>
          <p:spPr>
            <a:xfrm>
              <a:off x="5857310" y="2513571"/>
              <a:ext cx="1061322" cy="44841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prstClr val="black"/>
                  </a:solidFill>
                </a:rPr>
                <a:t>Train</a:t>
              </a:r>
              <a:endParaRPr lang="el-GR" sz="1400" dirty="0">
                <a:solidFill>
                  <a:prstClr val="black"/>
                </a:solidFill>
              </a:endParaRPr>
            </a:p>
          </p:txBody>
        </p:sp>
      </p:grpSp>
      <p:grpSp>
        <p:nvGrpSpPr>
          <p:cNvPr id="18" name="Group 43"/>
          <p:cNvGrpSpPr/>
          <p:nvPr/>
        </p:nvGrpSpPr>
        <p:grpSpPr>
          <a:xfrm>
            <a:off x="4619772" y="4619470"/>
            <a:ext cx="728458" cy="444816"/>
            <a:chOff x="7337587" y="2395245"/>
            <a:chExt cx="1061322" cy="648072"/>
          </a:xfrm>
        </p:grpSpPr>
        <p:sp>
          <p:nvSpPr>
            <p:cNvPr id="19" name="Rectangle 21"/>
            <p:cNvSpPr/>
            <p:nvPr/>
          </p:nvSpPr>
          <p:spPr>
            <a:xfrm>
              <a:off x="7337587" y="2395245"/>
              <a:ext cx="106132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0" name="TextBox 200"/>
            <p:cNvSpPr txBox="1"/>
            <p:nvPr/>
          </p:nvSpPr>
          <p:spPr>
            <a:xfrm>
              <a:off x="7337587" y="2492962"/>
              <a:ext cx="1061322" cy="44841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prstClr val="black"/>
                  </a:solidFill>
                </a:rPr>
                <a:t>Predict</a:t>
              </a:r>
              <a:endParaRPr lang="el-GR" sz="1235" dirty="0">
                <a:solidFill>
                  <a:prstClr val="black"/>
                </a:solidFill>
              </a:endParaRPr>
            </a:p>
          </p:txBody>
        </p:sp>
      </p:grpSp>
      <p:grpSp>
        <p:nvGrpSpPr>
          <p:cNvPr id="21" name="Group 49"/>
          <p:cNvGrpSpPr/>
          <p:nvPr/>
        </p:nvGrpSpPr>
        <p:grpSpPr>
          <a:xfrm>
            <a:off x="2941746" y="4700751"/>
            <a:ext cx="642512" cy="324704"/>
            <a:chOff x="2207782" y="3835405"/>
            <a:chExt cx="1356134" cy="788459"/>
          </a:xfrm>
        </p:grpSpPr>
        <p:sp>
          <p:nvSpPr>
            <p:cNvPr id="22" name="Oval 27"/>
            <p:cNvSpPr/>
            <p:nvPr/>
          </p:nvSpPr>
          <p:spPr>
            <a:xfrm>
              <a:off x="2266827" y="3835405"/>
              <a:ext cx="1238209"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3" name="TextBox 77"/>
            <p:cNvSpPr txBox="1"/>
            <p:nvPr/>
          </p:nvSpPr>
          <p:spPr>
            <a:xfrm>
              <a:off x="2207782" y="3835405"/>
              <a:ext cx="1356134" cy="78845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10" b="1" dirty="0">
                  <a:solidFill>
                    <a:srgbClr val="4F81BD">
                      <a:lumMod val="50000"/>
                    </a:srgbClr>
                  </a:solidFill>
                </a:rPr>
                <a:t>RF</a:t>
              </a:r>
              <a:endParaRPr lang="el-GR" sz="1510" b="1" dirty="0">
                <a:solidFill>
                  <a:srgbClr val="4F81BD">
                    <a:lumMod val="50000"/>
                  </a:srgbClr>
                </a:solidFill>
              </a:endParaRPr>
            </a:p>
          </p:txBody>
        </p:sp>
      </p:grpSp>
      <p:grpSp>
        <p:nvGrpSpPr>
          <p:cNvPr id="24" name="Group 52"/>
          <p:cNvGrpSpPr/>
          <p:nvPr/>
        </p:nvGrpSpPr>
        <p:grpSpPr>
          <a:xfrm>
            <a:off x="2950675" y="4303574"/>
            <a:ext cx="642512" cy="324704"/>
            <a:chOff x="2207782" y="2996952"/>
            <a:chExt cx="1356134" cy="788459"/>
          </a:xfrm>
        </p:grpSpPr>
        <p:sp>
          <p:nvSpPr>
            <p:cNvPr id="25" name="Oval 30"/>
            <p:cNvSpPr/>
            <p:nvPr/>
          </p:nvSpPr>
          <p:spPr>
            <a:xfrm>
              <a:off x="2266827" y="2996952"/>
              <a:ext cx="1238209"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6" name="TextBox 80"/>
            <p:cNvSpPr txBox="1"/>
            <p:nvPr/>
          </p:nvSpPr>
          <p:spPr>
            <a:xfrm>
              <a:off x="2207782" y="2996952"/>
              <a:ext cx="1356134" cy="78845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10" b="1" dirty="0">
                  <a:solidFill>
                    <a:srgbClr val="4F81BD">
                      <a:lumMod val="50000"/>
                    </a:srgbClr>
                  </a:solidFill>
                </a:rPr>
                <a:t>LR</a:t>
              </a:r>
              <a:endParaRPr lang="el-GR" sz="1510" b="1" dirty="0">
                <a:solidFill>
                  <a:srgbClr val="4F81BD">
                    <a:lumMod val="50000"/>
                  </a:srgbClr>
                </a:solidFill>
              </a:endParaRPr>
            </a:p>
          </p:txBody>
        </p:sp>
      </p:grpSp>
      <p:grpSp>
        <p:nvGrpSpPr>
          <p:cNvPr id="27" name="Group 55"/>
          <p:cNvGrpSpPr/>
          <p:nvPr/>
        </p:nvGrpSpPr>
        <p:grpSpPr>
          <a:xfrm>
            <a:off x="2954246" y="5096144"/>
            <a:ext cx="642512" cy="324704"/>
            <a:chOff x="2266745" y="4699501"/>
            <a:chExt cx="1356134" cy="788459"/>
          </a:xfrm>
        </p:grpSpPr>
        <p:sp>
          <p:nvSpPr>
            <p:cNvPr id="28" name="Oval 33"/>
            <p:cNvSpPr/>
            <p:nvPr/>
          </p:nvSpPr>
          <p:spPr>
            <a:xfrm>
              <a:off x="2325789" y="4699501"/>
              <a:ext cx="1238209"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9" name="TextBox 83"/>
            <p:cNvSpPr txBox="1"/>
            <p:nvPr/>
          </p:nvSpPr>
          <p:spPr>
            <a:xfrm>
              <a:off x="2266745" y="4699501"/>
              <a:ext cx="1356134" cy="78845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10" b="1" dirty="0">
                  <a:solidFill>
                    <a:srgbClr val="4F81BD">
                      <a:lumMod val="50000"/>
                    </a:srgbClr>
                  </a:solidFill>
                </a:rPr>
                <a:t>ANN</a:t>
              </a:r>
              <a:endParaRPr lang="el-GR" sz="1510" b="1" dirty="0">
                <a:solidFill>
                  <a:srgbClr val="4F81BD">
                    <a:lumMod val="50000"/>
                  </a:srgbClr>
                </a:solidFill>
              </a:endParaRPr>
            </a:p>
          </p:txBody>
        </p:sp>
      </p:grpSp>
      <p:cxnSp>
        <p:nvCxnSpPr>
          <p:cNvPr id="30" name="Straight Connector 35"/>
          <p:cNvCxnSpPr/>
          <p:nvPr/>
        </p:nvCxnSpPr>
        <p:spPr>
          <a:xfrm flipV="1">
            <a:off x="3610827" y="4450143"/>
            <a:ext cx="0" cy="794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Arrow Connector 37"/>
          <p:cNvCxnSpPr/>
          <p:nvPr/>
        </p:nvCxnSpPr>
        <p:spPr>
          <a:xfrm flipH="1">
            <a:off x="4194811" y="4048891"/>
            <a:ext cx="2043" cy="54900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9" name="Rectangle 48"/>
          <p:cNvSpPr/>
          <p:nvPr/>
        </p:nvSpPr>
        <p:spPr>
          <a:xfrm>
            <a:off x="3678048" y="2876908"/>
            <a:ext cx="444816" cy="345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40" name="Rectangle 49"/>
          <p:cNvSpPr/>
          <p:nvPr/>
        </p:nvSpPr>
        <p:spPr>
          <a:xfrm>
            <a:off x="4158000" y="2876908"/>
            <a:ext cx="444816" cy="345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41" name="Rectangle 50"/>
          <p:cNvSpPr/>
          <p:nvPr/>
        </p:nvSpPr>
        <p:spPr>
          <a:xfrm>
            <a:off x="4828291" y="2876908"/>
            <a:ext cx="444816" cy="34596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36" name="TextBox 35"/>
          <p:cNvSpPr txBox="1"/>
          <p:nvPr/>
        </p:nvSpPr>
        <p:spPr>
          <a:xfrm>
            <a:off x="3766010" y="2915447"/>
            <a:ext cx="345969" cy="307777"/>
          </a:xfrm>
          <a:prstGeom prst="rect">
            <a:avLst/>
          </a:prstGeom>
          <a:noFill/>
        </p:spPr>
        <p:txBody>
          <a:bodyPr wrap="square" rtlCol="0">
            <a:spAutoFit/>
          </a:bodyPr>
          <a:lstStyle/>
          <a:p>
            <a:r>
              <a:rPr lang="en-US" sz="1400" dirty="0" err="1">
                <a:solidFill>
                  <a:prstClr val="black"/>
                </a:solidFill>
              </a:rPr>
              <a:t>F</a:t>
            </a:r>
            <a:r>
              <a:rPr lang="en-US" sz="1400" baseline="-25000" dirty="0" err="1">
                <a:solidFill>
                  <a:prstClr val="black"/>
                </a:solidFill>
              </a:rPr>
              <a:t>1</a:t>
            </a:r>
            <a:endParaRPr lang="el-GR" sz="1400" dirty="0">
              <a:solidFill>
                <a:prstClr val="black"/>
              </a:solidFill>
            </a:endParaRPr>
          </a:p>
        </p:txBody>
      </p:sp>
      <p:sp>
        <p:nvSpPr>
          <p:cNvPr id="37" name="TextBox 36"/>
          <p:cNvSpPr txBox="1"/>
          <p:nvPr/>
        </p:nvSpPr>
        <p:spPr>
          <a:xfrm>
            <a:off x="4225816" y="2908473"/>
            <a:ext cx="345969" cy="307777"/>
          </a:xfrm>
          <a:prstGeom prst="rect">
            <a:avLst/>
          </a:prstGeom>
          <a:noFill/>
        </p:spPr>
        <p:txBody>
          <a:bodyPr wrap="square" rtlCol="0">
            <a:spAutoFit/>
          </a:bodyPr>
          <a:lstStyle/>
          <a:p>
            <a:r>
              <a:rPr lang="en-US" sz="1400" dirty="0" err="1">
                <a:solidFill>
                  <a:prstClr val="black"/>
                </a:solidFill>
              </a:rPr>
              <a:t>F</a:t>
            </a:r>
            <a:r>
              <a:rPr lang="en-US" sz="1400" baseline="-25000" dirty="0" err="1">
                <a:solidFill>
                  <a:prstClr val="black"/>
                </a:solidFill>
              </a:rPr>
              <a:t>2</a:t>
            </a:r>
            <a:endParaRPr lang="el-GR" sz="1400" dirty="0">
              <a:solidFill>
                <a:prstClr val="black"/>
              </a:solidFill>
            </a:endParaRPr>
          </a:p>
        </p:txBody>
      </p:sp>
      <p:sp>
        <p:nvSpPr>
          <p:cNvPr id="38" name="TextBox 37"/>
          <p:cNvSpPr txBox="1"/>
          <p:nvPr/>
        </p:nvSpPr>
        <p:spPr>
          <a:xfrm>
            <a:off x="4943629" y="2902074"/>
            <a:ext cx="345969" cy="307777"/>
          </a:xfrm>
          <a:prstGeom prst="rect">
            <a:avLst/>
          </a:prstGeom>
          <a:noFill/>
        </p:spPr>
        <p:txBody>
          <a:bodyPr wrap="square" rtlCol="0">
            <a:spAutoFit/>
          </a:bodyPr>
          <a:lstStyle/>
          <a:p>
            <a:r>
              <a:rPr lang="en-US" sz="1400" dirty="0">
                <a:solidFill>
                  <a:prstClr val="black"/>
                </a:solidFill>
              </a:rPr>
              <a:t>F</a:t>
            </a:r>
            <a:r>
              <a:rPr lang="en-US" sz="1400" b="1" baseline="-25000" dirty="0">
                <a:solidFill>
                  <a:prstClr val="black"/>
                </a:solidFill>
              </a:rPr>
              <a:t>i</a:t>
            </a:r>
            <a:endParaRPr lang="el-GR" sz="1235" b="1" dirty="0">
              <a:solidFill>
                <a:prstClr val="black"/>
              </a:solidFill>
            </a:endParaRPr>
          </a:p>
        </p:txBody>
      </p:sp>
      <p:sp>
        <p:nvSpPr>
          <p:cNvPr id="34" name="TextBox 33"/>
          <p:cNvSpPr txBox="1"/>
          <p:nvPr/>
        </p:nvSpPr>
        <p:spPr>
          <a:xfrm>
            <a:off x="4564707" y="2871599"/>
            <a:ext cx="395392" cy="282385"/>
          </a:xfrm>
          <a:prstGeom prst="rect">
            <a:avLst/>
          </a:prstGeom>
          <a:noFill/>
        </p:spPr>
        <p:txBody>
          <a:bodyPr wrap="square" rtlCol="0">
            <a:spAutoFit/>
          </a:bodyPr>
          <a:lstStyle/>
          <a:p>
            <a:r>
              <a:rPr lang="en-US" sz="1235" dirty="0">
                <a:solidFill>
                  <a:prstClr val="black"/>
                </a:solidFill>
              </a:rPr>
              <a:t>…</a:t>
            </a:r>
            <a:endParaRPr lang="el-GR" sz="1235" dirty="0">
              <a:solidFill>
                <a:prstClr val="black"/>
              </a:solidFill>
            </a:endParaRPr>
          </a:p>
        </p:txBody>
      </p:sp>
      <p:grpSp>
        <p:nvGrpSpPr>
          <p:cNvPr id="42" name="Group 51"/>
          <p:cNvGrpSpPr/>
          <p:nvPr/>
        </p:nvGrpSpPr>
        <p:grpSpPr>
          <a:xfrm>
            <a:off x="5485177" y="2881251"/>
            <a:ext cx="444816" cy="345968"/>
            <a:chOff x="8460432" y="1628800"/>
            <a:chExt cx="648072" cy="504056"/>
          </a:xfrm>
        </p:grpSpPr>
        <p:sp>
          <p:nvSpPr>
            <p:cNvPr id="43" name="Rectangle 52"/>
            <p:cNvSpPr/>
            <p:nvPr/>
          </p:nvSpPr>
          <p:spPr>
            <a:xfrm>
              <a:off x="8460432" y="1628800"/>
              <a:ext cx="64807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44" name="TextBox 43"/>
            <p:cNvSpPr txBox="1"/>
            <p:nvPr/>
          </p:nvSpPr>
          <p:spPr>
            <a:xfrm>
              <a:off x="8594040" y="1653230"/>
              <a:ext cx="504056" cy="448414"/>
            </a:xfrm>
            <a:prstGeom prst="rect">
              <a:avLst/>
            </a:prstGeom>
            <a:noFill/>
          </p:spPr>
          <p:txBody>
            <a:bodyPr wrap="square" rtlCol="0">
              <a:spAutoFit/>
            </a:bodyPr>
            <a:lstStyle/>
            <a:p>
              <a:r>
                <a:rPr lang="en-US" sz="1400" dirty="0" err="1">
                  <a:solidFill>
                    <a:prstClr val="black"/>
                  </a:solidFill>
                </a:rPr>
                <a:t>F</a:t>
              </a:r>
              <a:r>
                <a:rPr lang="en-US" sz="1400" baseline="-25000" dirty="0" err="1">
                  <a:solidFill>
                    <a:prstClr val="black"/>
                  </a:solidFill>
                </a:rPr>
                <a:t>n</a:t>
              </a:r>
              <a:endParaRPr lang="el-GR" sz="1235" dirty="0">
                <a:solidFill>
                  <a:prstClr val="black"/>
                </a:solidFill>
              </a:endParaRPr>
            </a:p>
          </p:txBody>
        </p:sp>
      </p:grpSp>
      <p:sp>
        <p:nvSpPr>
          <p:cNvPr id="45" name="TextBox 44"/>
          <p:cNvSpPr txBox="1"/>
          <p:nvPr/>
        </p:nvSpPr>
        <p:spPr>
          <a:xfrm>
            <a:off x="5235968" y="2875472"/>
            <a:ext cx="395392" cy="282385"/>
          </a:xfrm>
          <a:prstGeom prst="rect">
            <a:avLst/>
          </a:prstGeom>
          <a:noFill/>
        </p:spPr>
        <p:txBody>
          <a:bodyPr wrap="square" rtlCol="0">
            <a:spAutoFit/>
          </a:bodyPr>
          <a:lstStyle/>
          <a:p>
            <a:r>
              <a:rPr lang="en-US" sz="1235" dirty="0">
                <a:solidFill>
                  <a:prstClr val="black"/>
                </a:solidFill>
              </a:rPr>
              <a:t>…</a:t>
            </a:r>
            <a:endParaRPr lang="el-GR" sz="1235" dirty="0">
              <a:solidFill>
                <a:prstClr val="black"/>
              </a:solidFill>
            </a:endParaRPr>
          </a:p>
        </p:txBody>
      </p:sp>
      <p:cxnSp>
        <p:nvCxnSpPr>
          <p:cNvPr id="46" name="Straight Arrow Connector 56"/>
          <p:cNvCxnSpPr/>
          <p:nvPr/>
        </p:nvCxnSpPr>
        <p:spPr>
          <a:xfrm>
            <a:off x="4467492" y="4835681"/>
            <a:ext cx="141963"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57"/>
          <p:cNvCxnSpPr/>
          <p:nvPr/>
        </p:nvCxnSpPr>
        <p:spPr>
          <a:xfrm>
            <a:off x="5360271" y="4847640"/>
            <a:ext cx="142698" cy="61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58"/>
          <p:cNvCxnSpPr/>
          <p:nvPr/>
        </p:nvCxnSpPr>
        <p:spPr>
          <a:xfrm>
            <a:off x="5103686" y="1987998"/>
            <a:ext cx="630" cy="203366"/>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63"/>
          <p:cNvCxnSpPr/>
          <p:nvPr/>
        </p:nvCxnSpPr>
        <p:spPr>
          <a:xfrm flipH="1">
            <a:off x="5036571" y="3286445"/>
            <a:ext cx="4992" cy="1305087"/>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11589" y="2625306"/>
            <a:ext cx="1927535" cy="246221"/>
          </a:xfrm>
          <a:prstGeom prst="rect">
            <a:avLst/>
          </a:prstGeom>
          <a:noFill/>
        </p:spPr>
        <p:txBody>
          <a:bodyPr wrap="square" rtlCol="0">
            <a:spAutoFit/>
          </a:bodyPr>
          <a:lstStyle/>
          <a:p>
            <a:r>
              <a:rPr lang="en-US" sz="1000" dirty="0">
                <a:solidFill>
                  <a:prstClr val="black"/>
                </a:solidFill>
              </a:rPr>
              <a:t>Folds </a:t>
            </a:r>
            <a:r>
              <a:rPr lang="en-US" sz="1000" dirty="0" err="1">
                <a:solidFill>
                  <a:prstClr val="black"/>
                </a:solidFill>
              </a:rPr>
              <a:t>F</a:t>
            </a:r>
            <a:r>
              <a:rPr lang="en-US" sz="1000" baseline="-25000" dirty="0" err="1">
                <a:solidFill>
                  <a:prstClr val="black"/>
                </a:solidFill>
              </a:rPr>
              <a:t>1</a:t>
            </a:r>
            <a:r>
              <a:rPr lang="en-US" sz="1000" dirty="0">
                <a:solidFill>
                  <a:prstClr val="black"/>
                </a:solidFill>
              </a:rPr>
              <a:t>, </a:t>
            </a:r>
            <a:r>
              <a:rPr lang="en-US" sz="1000" dirty="0" err="1">
                <a:solidFill>
                  <a:prstClr val="black"/>
                </a:solidFill>
              </a:rPr>
              <a:t>F</a:t>
            </a:r>
            <a:r>
              <a:rPr lang="en-US" sz="1000" baseline="-25000" dirty="0" err="1">
                <a:solidFill>
                  <a:prstClr val="black"/>
                </a:solidFill>
              </a:rPr>
              <a:t>2</a:t>
            </a:r>
            <a:r>
              <a:rPr lang="en-US" sz="1000" dirty="0">
                <a:solidFill>
                  <a:prstClr val="black"/>
                </a:solidFill>
              </a:rPr>
              <a:t> .. </a:t>
            </a:r>
            <a:r>
              <a:rPr lang="en-US" sz="1000" dirty="0" err="1">
                <a:solidFill>
                  <a:prstClr val="black"/>
                </a:solidFill>
              </a:rPr>
              <a:t>F</a:t>
            </a:r>
            <a:r>
              <a:rPr lang="en-US" sz="1000" baseline="-25000" dirty="0" err="1">
                <a:solidFill>
                  <a:prstClr val="black"/>
                </a:solidFill>
              </a:rPr>
              <a:t>n</a:t>
            </a:r>
            <a:r>
              <a:rPr lang="en-US" sz="1000" baseline="-25000" dirty="0">
                <a:solidFill>
                  <a:prstClr val="black"/>
                </a:solidFill>
              </a:rPr>
              <a:t> </a:t>
            </a:r>
            <a:r>
              <a:rPr lang="en-US" sz="1000" dirty="0">
                <a:solidFill>
                  <a:prstClr val="black"/>
                </a:solidFill>
              </a:rPr>
              <a:t> excluding F</a:t>
            </a:r>
            <a:r>
              <a:rPr lang="en-US" sz="1000" b="1" baseline="-25000" dirty="0">
                <a:solidFill>
                  <a:prstClr val="black"/>
                </a:solidFill>
              </a:rPr>
              <a:t>j</a:t>
            </a:r>
            <a:endParaRPr lang="el-GR" sz="1000" b="1" dirty="0">
              <a:solidFill>
                <a:prstClr val="black"/>
              </a:solidFill>
            </a:endParaRPr>
          </a:p>
        </p:txBody>
      </p:sp>
      <p:sp>
        <p:nvSpPr>
          <p:cNvPr id="51" name="Diamond 79"/>
          <p:cNvSpPr/>
          <p:nvPr/>
        </p:nvSpPr>
        <p:spPr>
          <a:xfrm>
            <a:off x="7375330" y="2178755"/>
            <a:ext cx="1235600" cy="444816"/>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a:solidFill>
                  <a:prstClr val="black"/>
                </a:solidFill>
              </a:rPr>
              <a:t>j=1..n</a:t>
            </a:r>
            <a:endParaRPr lang="el-GR" sz="1235">
              <a:solidFill>
                <a:prstClr val="black"/>
              </a:solidFill>
            </a:endParaRPr>
          </a:p>
        </p:txBody>
      </p:sp>
      <p:cxnSp>
        <p:nvCxnSpPr>
          <p:cNvPr id="52" name="Straight Connector 80"/>
          <p:cNvCxnSpPr/>
          <p:nvPr/>
        </p:nvCxnSpPr>
        <p:spPr>
          <a:xfrm>
            <a:off x="6838545" y="3540598"/>
            <a:ext cx="1823201" cy="906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81"/>
          <p:cNvCxnSpPr/>
          <p:nvPr/>
        </p:nvCxnSpPr>
        <p:spPr>
          <a:xfrm>
            <a:off x="6838544" y="3200300"/>
            <a:ext cx="0" cy="34596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82"/>
          <p:cNvCxnSpPr/>
          <p:nvPr/>
        </p:nvCxnSpPr>
        <p:spPr>
          <a:xfrm>
            <a:off x="7341609" y="3190927"/>
            <a:ext cx="0" cy="34596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84"/>
          <p:cNvCxnSpPr/>
          <p:nvPr/>
        </p:nvCxnSpPr>
        <p:spPr>
          <a:xfrm>
            <a:off x="8652533" y="3176173"/>
            <a:ext cx="4607" cy="36442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85"/>
          <p:cNvSpPr/>
          <p:nvPr/>
        </p:nvSpPr>
        <p:spPr>
          <a:xfrm>
            <a:off x="6633090" y="3907424"/>
            <a:ext cx="642512" cy="2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prstClr val="black"/>
                </a:solidFill>
              </a:rPr>
              <a:t>F-F</a:t>
            </a:r>
            <a:r>
              <a:rPr lang="en-US" sz="1235" b="1" baseline="-25000" dirty="0">
                <a:solidFill>
                  <a:prstClr val="black"/>
                </a:solidFill>
              </a:rPr>
              <a:t>j</a:t>
            </a:r>
            <a:endParaRPr lang="el-GR" sz="1235" b="1" dirty="0">
              <a:solidFill>
                <a:prstClr val="black"/>
              </a:solidFill>
            </a:endParaRPr>
          </a:p>
        </p:txBody>
      </p:sp>
      <p:grpSp>
        <p:nvGrpSpPr>
          <p:cNvPr id="57" name="Group 86"/>
          <p:cNvGrpSpPr/>
          <p:nvPr/>
        </p:nvGrpSpPr>
        <p:grpSpPr>
          <a:xfrm>
            <a:off x="6329890" y="4624175"/>
            <a:ext cx="1121231" cy="533311"/>
            <a:chOff x="5698837" y="2366677"/>
            <a:chExt cx="1414158" cy="676640"/>
          </a:xfrm>
        </p:grpSpPr>
        <p:sp>
          <p:nvSpPr>
            <p:cNvPr id="58" name="Rectangle 87"/>
            <p:cNvSpPr/>
            <p:nvPr/>
          </p:nvSpPr>
          <p:spPr>
            <a:xfrm>
              <a:off x="5863529" y="2395245"/>
              <a:ext cx="1111345"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59" name="TextBox 180"/>
            <p:cNvSpPr txBox="1"/>
            <p:nvPr/>
          </p:nvSpPr>
          <p:spPr>
            <a:xfrm>
              <a:off x="5698837" y="2366677"/>
              <a:ext cx="1414158" cy="674576"/>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solidFill>
                </a:rPr>
                <a:t>Train</a:t>
              </a:r>
            </a:p>
            <a:p>
              <a:pPr algn="ctr"/>
              <a:r>
                <a:rPr lang="en-US" sz="1455" b="1" spc="-80" dirty="0" smtClean="0">
                  <a:solidFill>
                    <a:prstClr val="black"/>
                  </a:solidFill>
                </a:rPr>
                <a:t>best</a:t>
              </a:r>
              <a:r>
                <a:rPr lang="en-US" sz="1400" b="1" spc="-80" dirty="0" smtClean="0">
                  <a:solidFill>
                    <a:prstClr val="black"/>
                  </a:solidFill>
                </a:rPr>
                <a:t> </a:t>
              </a:r>
              <a:r>
                <a:rPr lang="en-US" sz="1450" b="1" spc="-80" dirty="0" smtClean="0">
                  <a:solidFill>
                    <a:prstClr val="black"/>
                  </a:solidFill>
                </a:rPr>
                <a:t>blender</a:t>
              </a:r>
              <a:endParaRPr lang="el-GR" sz="1450" b="1" spc="-80" dirty="0">
                <a:solidFill>
                  <a:prstClr val="black"/>
                </a:solidFill>
              </a:endParaRPr>
            </a:p>
          </p:txBody>
        </p:sp>
      </p:grpSp>
      <p:grpSp>
        <p:nvGrpSpPr>
          <p:cNvPr id="60" name="Group 89"/>
          <p:cNvGrpSpPr/>
          <p:nvPr/>
        </p:nvGrpSpPr>
        <p:grpSpPr>
          <a:xfrm>
            <a:off x="7490075" y="4645996"/>
            <a:ext cx="735247" cy="511487"/>
            <a:chOff x="7326518" y="2395245"/>
            <a:chExt cx="1072391" cy="648072"/>
          </a:xfrm>
        </p:grpSpPr>
        <p:sp>
          <p:nvSpPr>
            <p:cNvPr id="61" name="Rectangle 90"/>
            <p:cNvSpPr/>
            <p:nvPr/>
          </p:nvSpPr>
          <p:spPr>
            <a:xfrm>
              <a:off x="7337587" y="2395245"/>
              <a:ext cx="106132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62" name="TextBox 200"/>
            <p:cNvSpPr txBox="1"/>
            <p:nvPr/>
          </p:nvSpPr>
          <p:spPr>
            <a:xfrm>
              <a:off x="7326518" y="2520310"/>
              <a:ext cx="1061320" cy="44841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prstClr val="black"/>
                  </a:solidFill>
                </a:rPr>
                <a:t>Predict</a:t>
              </a:r>
              <a:endParaRPr lang="el-GR" sz="1400" dirty="0">
                <a:solidFill>
                  <a:prstClr val="black"/>
                </a:solidFill>
              </a:endParaRPr>
            </a:p>
          </p:txBody>
        </p:sp>
      </p:grpSp>
      <p:grpSp>
        <p:nvGrpSpPr>
          <p:cNvPr id="63" name="Group 92"/>
          <p:cNvGrpSpPr/>
          <p:nvPr/>
        </p:nvGrpSpPr>
        <p:grpSpPr>
          <a:xfrm>
            <a:off x="8368904" y="4644507"/>
            <a:ext cx="655884" cy="596825"/>
            <a:chOff x="8036657" y="2409137"/>
            <a:chExt cx="955586" cy="847003"/>
          </a:xfrm>
        </p:grpSpPr>
        <p:sp>
          <p:nvSpPr>
            <p:cNvPr id="64" name="TextBox 208"/>
            <p:cNvSpPr txBox="1"/>
            <p:nvPr/>
          </p:nvSpPr>
          <p:spPr>
            <a:xfrm>
              <a:off x="8036657" y="2409137"/>
              <a:ext cx="940772" cy="847003"/>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prstClr val="black"/>
                  </a:solidFill>
                </a:rPr>
                <a:t>Mean Error</a:t>
              </a:r>
              <a:endParaRPr lang="el-GR" sz="1400" dirty="0">
                <a:solidFill>
                  <a:prstClr val="black"/>
                </a:solidFill>
              </a:endParaRPr>
            </a:p>
          </p:txBody>
        </p:sp>
        <p:sp>
          <p:nvSpPr>
            <p:cNvPr id="65" name="Rectangle 94"/>
            <p:cNvSpPr/>
            <p:nvPr/>
          </p:nvSpPr>
          <p:spPr>
            <a:xfrm>
              <a:off x="8056139" y="2420888"/>
              <a:ext cx="936104"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black"/>
                </a:solidFill>
              </a:endParaRPr>
            </a:p>
          </p:txBody>
        </p:sp>
      </p:grpSp>
      <p:cxnSp>
        <p:nvCxnSpPr>
          <p:cNvPr id="66" name="Straight Arrow Connector 96"/>
          <p:cNvCxnSpPr/>
          <p:nvPr/>
        </p:nvCxnSpPr>
        <p:spPr>
          <a:xfrm>
            <a:off x="7002746" y="3551412"/>
            <a:ext cx="1" cy="346126"/>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97"/>
          <p:cNvCxnSpPr/>
          <p:nvPr/>
        </p:nvCxnSpPr>
        <p:spPr>
          <a:xfrm>
            <a:off x="6996450" y="4212092"/>
            <a:ext cx="1" cy="382745"/>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99"/>
          <p:cNvCxnSpPr/>
          <p:nvPr/>
        </p:nvCxnSpPr>
        <p:spPr>
          <a:xfrm flipH="1" flipV="1">
            <a:off x="8953500" y="2399565"/>
            <a:ext cx="5391" cy="2244942"/>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101"/>
          <p:cNvCxnSpPr/>
          <p:nvPr/>
        </p:nvCxnSpPr>
        <p:spPr>
          <a:xfrm>
            <a:off x="7993130" y="2624401"/>
            <a:ext cx="0" cy="203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103"/>
          <p:cNvCxnSpPr/>
          <p:nvPr/>
        </p:nvCxnSpPr>
        <p:spPr>
          <a:xfrm>
            <a:off x="7340827" y="4897927"/>
            <a:ext cx="156350"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104"/>
          <p:cNvCxnSpPr/>
          <p:nvPr/>
        </p:nvCxnSpPr>
        <p:spPr>
          <a:xfrm flipH="1">
            <a:off x="7940661" y="3168218"/>
            <a:ext cx="5394" cy="1437525"/>
          </a:xfrm>
          <a:prstGeom prst="straightConnector1">
            <a:avLst/>
          </a:prstGeom>
          <a:ln w="12700">
            <a:solidFill>
              <a:schemeClr val="accent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105"/>
          <p:cNvCxnSpPr/>
          <p:nvPr/>
        </p:nvCxnSpPr>
        <p:spPr>
          <a:xfrm flipV="1">
            <a:off x="8687115" y="5459093"/>
            <a:ext cx="401439" cy="23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512065" y="2555837"/>
            <a:ext cx="1878112" cy="246221"/>
          </a:xfrm>
          <a:prstGeom prst="rect">
            <a:avLst/>
          </a:prstGeom>
          <a:noFill/>
        </p:spPr>
        <p:txBody>
          <a:bodyPr wrap="square" rtlCol="0">
            <a:spAutoFit/>
          </a:bodyPr>
          <a:lstStyle/>
          <a:p>
            <a:r>
              <a:rPr lang="en-US" sz="1000" dirty="0">
                <a:solidFill>
                  <a:prstClr val="black"/>
                </a:solidFill>
              </a:rPr>
              <a:t>Folds </a:t>
            </a:r>
            <a:r>
              <a:rPr lang="en-US" sz="1000" dirty="0" err="1">
                <a:solidFill>
                  <a:prstClr val="black"/>
                </a:solidFill>
              </a:rPr>
              <a:t>F</a:t>
            </a:r>
            <a:r>
              <a:rPr lang="en-US" sz="1000" baseline="-25000" dirty="0" err="1">
                <a:solidFill>
                  <a:prstClr val="black"/>
                </a:solidFill>
              </a:rPr>
              <a:t>1</a:t>
            </a:r>
            <a:r>
              <a:rPr lang="en-US" sz="1000" dirty="0">
                <a:solidFill>
                  <a:prstClr val="black"/>
                </a:solidFill>
              </a:rPr>
              <a:t>, </a:t>
            </a:r>
            <a:r>
              <a:rPr lang="en-US" sz="1000" dirty="0" err="1">
                <a:solidFill>
                  <a:prstClr val="black"/>
                </a:solidFill>
              </a:rPr>
              <a:t>F</a:t>
            </a:r>
            <a:r>
              <a:rPr lang="en-US" sz="1000" baseline="-25000" dirty="0" err="1">
                <a:solidFill>
                  <a:prstClr val="black"/>
                </a:solidFill>
              </a:rPr>
              <a:t>2</a:t>
            </a:r>
            <a:r>
              <a:rPr lang="en-US" sz="1000" dirty="0">
                <a:solidFill>
                  <a:prstClr val="black"/>
                </a:solidFill>
              </a:rPr>
              <a:t> .. </a:t>
            </a:r>
            <a:r>
              <a:rPr lang="en-US" sz="1000" dirty="0" err="1" smtClean="0">
                <a:solidFill>
                  <a:prstClr val="black"/>
                </a:solidFill>
              </a:rPr>
              <a:t>F</a:t>
            </a:r>
            <a:r>
              <a:rPr lang="en-US" sz="1000" baseline="-25000" dirty="0" err="1" smtClean="0">
                <a:solidFill>
                  <a:prstClr val="black"/>
                </a:solidFill>
              </a:rPr>
              <a:t>n</a:t>
            </a:r>
            <a:endParaRPr lang="en-US" sz="1000" baseline="-25000" dirty="0">
              <a:solidFill>
                <a:prstClr val="black"/>
              </a:solidFill>
            </a:endParaRPr>
          </a:p>
        </p:txBody>
      </p:sp>
      <p:sp>
        <p:nvSpPr>
          <p:cNvPr id="75" name="TextBox 74"/>
          <p:cNvSpPr txBox="1"/>
          <p:nvPr/>
        </p:nvSpPr>
        <p:spPr>
          <a:xfrm>
            <a:off x="5752312" y="4094228"/>
            <a:ext cx="890873" cy="523220"/>
          </a:xfrm>
          <a:prstGeom prst="rect">
            <a:avLst/>
          </a:prstGeom>
          <a:noFill/>
        </p:spPr>
        <p:txBody>
          <a:bodyPr wrap="square" rtlCol="0">
            <a:spAutoFit/>
          </a:bodyPr>
          <a:lstStyle/>
          <a:p>
            <a:pPr algn="ctr"/>
            <a:r>
              <a:rPr lang="en-US" sz="1400" b="1" dirty="0">
                <a:solidFill>
                  <a:prstClr val="black"/>
                </a:solidFill>
              </a:rPr>
              <a:t>Best </a:t>
            </a:r>
            <a:r>
              <a:rPr lang="en-US" sz="1400" b="1" dirty="0" smtClean="0">
                <a:solidFill>
                  <a:prstClr val="black"/>
                </a:solidFill>
              </a:rPr>
              <a:t>blending</a:t>
            </a:r>
            <a:endParaRPr lang="el-GR" sz="1400" b="1" dirty="0">
              <a:solidFill>
                <a:prstClr val="black"/>
              </a:solidFill>
            </a:endParaRPr>
          </a:p>
        </p:txBody>
      </p:sp>
      <p:cxnSp>
        <p:nvCxnSpPr>
          <p:cNvPr id="76" name="Straight Connector 109"/>
          <p:cNvCxnSpPr/>
          <p:nvPr/>
        </p:nvCxnSpPr>
        <p:spPr>
          <a:xfrm flipH="1" flipV="1">
            <a:off x="6067747" y="1984691"/>
            <a:ext cx="1" cy="202778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111"/>
          <p:cNvCxnSpPr/>
          <p:nvPr/>
        </p:nvCxnSpPr>
        <p:spPr>
          <a:xfrm flipH="1" flipV="1">
            <a:off x="2935396" y="5469049"/>
            <a:ext cx="3286389" cy="5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112"/>
          <p:cNvCxnSpPr/>
          <p:nvPr/>
        </p:nvCxnSpPr>
        <p:spPr>
          <a:xfrm flipV="1">
            <a:off x="2942736" y="2406708"/>
            <a:ext cx="0" cy="3068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114"/>
          <p:cNvCxnSpPr/>
          <p:nvPr/>
        </p:nvCxnSpPr>
        <p:spPr>
          <a:xfrm>
            <a:off x="1841360" y="1756536"/>
            <a:ext cx="0" cy="3158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0" name="TextBox 69"/>
          <p:cNvSpPr txBox="1"/>
          <p:nvPr/>
        </p:nvSpPr>
        <p:spPr>
          <a:xfrm>
            <a:off x="7081836" y="5542931"/>
            <a:ext cx="16225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Layer 3: Tester</a:t>
            </a:r>
            <a:endParaRPr lang="el-GR" b="1" dirty="0">
              <a:solidFill>
                <a:srgbClr val="0070C0"/>
              </a:solidFill>
            </a:endParaRPr>
          </a:p>
        </p:txBody>
      </p:sp>
      <p:cxnSp>
        <p:nvCxnSpPr>
          <p:cNvPr id="81" name="Straight Connector 118"/>
          <p:cNvCxnSpPr/>
          <p:nvPr/>
        </p:nvCxnSpPr>
        <p:spPr>
          <a:xfrm>
            <a:off x="5099665" y="1995819"/>
            <a:ext cx="959437"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119"/>
          <p:cNvCxnSpPr/>
          <p:nvPr/>
        </p:nvCxnSpPr>
        <p:spPr>
          <a:xfrm>
            <a:off x="3582859" y="4450141"/>
            <a:ext cx="3273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121"/>
          <p:cNvCxnSpPr/>
          <p:nvPr/>
        </p:nvCxnSpPr>
        <p:spPr>
          <a:xfrm>
            <a:off x="3584259" y="5244415"/>
            <a:ext cx="3133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122"/>
          <p:cNvCxnSpPr/>
          <p:nvPr/>
        </p:nvCxnSpPr>
        <p:spPr>
          <a:xfrm>
            <a:off x="3568862" y="4847640"/>
            <a:ext cx="467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7" name="TextBox 70"/>
          <p:cNvSpPr txBox="1"/>
          <p:nvPr/>
        </p:nvSpPr>
        <p:spPr>
          <a:xfrm>
            <a:off x="2894906" y="3778967"/>
            <a:ext cx="1175967" cy="553998"/>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solidFill>
                  <a:prstClr val="black"/>
                </a:solidFill>
              </a:rPr>
              <a:t>ML </a:t>
            </a:r>
            <a:r>
              <a:rPr lang="en-US" sz="1500" b="1" dirty="0" smtClean="0">
                <a:solidFill>
                  <a:prstClr val="black"/>
                </a:solidFill>
              </a:rPr>
              <a:t>Algorithms</a:t>
            </a:r>
            <a:endParaRPr lang="el-GR" sz="1500" b="1" dirty="0">
              <a:solidFill>
                <a:prstClr val="black"/>
              </a:solidFill>
            </a:endParaRPr>
          </a:p>
        </p:txBody>
      </p:sp>
      <p:sp>
        <p:nvSpPr>
          <p:cNvPr id="88" name="TextBox 87"/>
          <p:cNvSpPr txBox="1"/>
          <p:nvPr/>
        </p:nvSpPr>
        <p:spPr>
          <a:xfrm rot="5400000">
            <a:off x="3190251" y="5403810"/>
            <a:ext cx="324242" cy="345800"/>
          </a:xfrm>
          <a:prstGeom prst="rect">
            <a:avLst/>
          </a:prstGeom>
          <a:noFill/>
        </p:spPr>
        <p:txBody>
          <a:bodyPr wrap="square" rtlCol="0">
            <a:spAutoFit/>
          </a:bodyPr>
          <a:lstStyle/>
          <a:p>
            <a:r>
              <a:rPr lang="en-US" sz="1647" dirty="0">
                <a:solidFill>
                  <a:prstClr val="black"/>
                </a:solidFill>
              </a:rPr>
              <a:t>…</a:t>
            </a:r>
            <a:r>
              <a:rPr lang="en-US" sz="1235" dirty="0">
                <a:solidFill>
                  <a:prstClr val="black"/>
                </a:solidFill>
              </a:rPr>
              <a:t> </a:t>
            </a:r>
            <a:endParaRPr lang="el-GR" sz="1235" dirty="0">
              <a:solidFill>
                <a:prstClr val="black"/>
              </a:solidFill>
            </a:endParaRPr>
          </a:p>
        </p:txBody>
      </p:sp>
      <p:grpSp>
        <p:nvGrpSpPr>
          <p:cNvPr id="89" name="Group 82"/>
          <p:cNvGrpSpPr/>
          <p:nvPr/>
        </p:nvGrpSpPr>
        <p:grpSpPr>
          <a:xfrm>
            <a:off x="5500586" y="4587742"/>
            <a:ext cx="645716" cy="523220"/>
            <a:chOff x="8023716" y="2359212"/>
            <a:chExt cx="940772" cy="847003"/>
          </a:xfrm>
        </p:grpSpPr>
        <p:sp>
          <p:nvSpPr>
            <p:cNvPr id="90" name="TextBox 208"/>
            <p:cNvSpPr txBox="1"/>
            <p:nvPr/>
          </p:nvSpPr>
          <p:spPr>
            <a:xfrm>
              <a:off x="8023716" y="2359212"/>
              <a:ext cx="940772" cy="847003"/>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prstClr val="black"/>
                  </a:solidFill>
                </a:rPr>
                <a:t>Mean Error</a:t>
              </a:r>
              <a:endParaRPr lang="el-GR" sz="1400" dirty="0">
                <a:solidFill>
                  <a:prstClr val="black"/>
                </a:solidFill>
              </a:endParaRPr>
            </a:p>
          </p:txBody>
        </p:sp>
        <p:sp>
          <p:nvSpPr>
            <p:cNvPr id="91" name="Rectangle 133"/>
            <p:cNvSpPr/>
            <p:nvPr/>
          </p:nvSpPr>
          <p:spPr>
            <a:xfrm>
              <a:off x="8028384" y="2420888"/>
              <a:ext cx="936104"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black"/>
                </a:solidFill>
              </a:endParaRPr>
            </a:p>
          </p:txBody>
        </p:sp>
      </p:grpSp>
      <p:grpSp>
        <p:nvGrpSpPr>
          <p:cNvPr id="92" name="Group 128"/>
          <p:cNvGrpSpPr/>
          <p:nvPr/>
        </p:nvGrpSpPr>
        <p:grpSpPr>
          <a:xfrm>
            <a:off x="6672799" y="2844906"/>
            <a:ext cx="1551580" cy="346139"/>
            <a:chOff x="4499992" y="1628547"/>
            <a:chExt cx="2260566" cy="504307"/>
          </a:xfrm>
        </p:grpSpPr>
        <p:grpSp>
          <p:nvGrpSpPr>
            <p:cNvPr id="93" name="Group 86"/>
            <p:cNvGrpSpPr/>
            <p:nvPr/>
          </p:nvGrpSpPr>
          <p:grpSpPr>
            <a:xfrm>
              <a:off x="4499992" y="1628547"/>
              <a:ext cx="2260566" cy="504307"/>
              <a:chOff x="395536" y="5588987"/>
              <a:chExt cx="2260566" cy="504307"/>
            </a:xfrm>
          </p:grpSpPr>
          <p:grpSp>
            <p:nvGrpSpPr>
              <p:cNvPr id="95" name="Group 100"/>
              <p:cNvGrpSpPr/>
              <p:nvPr/>
            </p:nvGrpSpPr>
            <p:grpSpPr>
              <a:xfrm>
                <a:off x="395536" y="5588987"/>
                <a:ext cx="2260566" cy="504307"/>
                <a:chOff x="236436" y="5220581"/>
                <a:chExt cx="2762915" cy="720439"/>
              </a:xfrm>
            </p:grpSpPr>
            <p:sp>
              <p:nvSpPr>
                <p:cNvPr id="99" name="Rectangle 138"/>
                <p:cNvSpPr/>
                <p:nvPr/>
              </p:nvSpPr>
              <p:spPr>
                <a:xfrm>
                  <a:off x="236436" y="5220940"/>
                  <a:ext cx="792088"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00" name="Rectangle 139"/>
                <p:cNvSpPr/>
                <p:nvPr/>
              </p:nvSpPr>
              <p:spPr>
                <a:xfrm>
                  <a:off x="1091092" y="5220940"/>
                  <a:ext cx="792089"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01" name="Rectangle 140"/>
                <p:cNvSpPr/>
                <p:nvPr/>
              </p:nvSpPr>
              <p:spPr>
                <a:xfrm>
                  <a:off x="2207262" y="5220581"/>
                  <a:ext cx="792089" cy="72008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grpSp>
          <p:sp>
            <p:nvSpPr>
              <p:cNvPr id="96" name="TextBox 95"/>
              <p:cNvSpPr txBox="1"/>
              <p:nvPr/>
            </p:nvSpPr>
            <p:spPr>
              <a:xfrm>
                <a:off x="539552" y="5619619"/>
                <a:ext cx="504056" cy="448415"/>
              </a:xfrm>
              <a:prstGeom prst="rect">
                <a:avLst/>
              </a:prstGeom>
              <a:noFill/>
            </p:spPr>
            <p:txBody>
              <a:bodyPr wrap="square" rtlCol="0">
                <a:spAutoFit/>
              </a:bodyPr>
              <a:lstStyle/>
              <a:p>
                <a:r>
                  <a:rPr lang="en-US" sz="1400" dirty="0" err="1">
                    <a:solidFill>
                      <a:prstClr val="black"/>
                    </a:solidFill>
                  </a:rPr>
                  <a:t>F</a:t>
                </a:r>
                <a:r>
                  <a:rPr lang="en-US" sz="1400" baseline="-25000" dirty="0" err="1">
                    <a:solidFill>
                      <a:prstClr val="black"/>
                    </a:solidFill>
                  </a:rPr>
                  <a:t>1</a:t>
                </a:r>
                <a:endParaRPr lang="el-GR" sz="1235" dirty="0">
                  <a:solidFill>
                    <a:prstClr val="black"/>
                  </a:solidFill>
                </a:endParaRPr>
              </a:p>
            </p:txBody>
          </p:sp>
          <p:sp>
            <p:nvSpPr>
              <p:cNvPr id="97" name="TextBox 96"/>
              <p:cNvSpPr txBox="1"/>
              <p:nvPr/>
            </p:nvSpPr>
            <p:spPr>
              <a:xfrm>
                <a:off x="1209465" y="5623333"/>
                <a:ext cx="504056" cy="448414"/>
              </a:xfrm>
              <a:prstGeom prst="rect">
                <a:avLst/>
              </a:prstGeom>
              <a:noFill/>
            </p:spPr>
            <p:txBody>
              <a:bodyPr wrap="square" rtlCol="0">
                <a:spAutoFit/>
              </a:bodyPr>
              <a:lstStyle/>
              <a:p>
                <a:r>
                  <a:rPr lang="en-US" sz="1400" dirty="0" err="1">
                    <a:solidFill>
                      <a:prstClr val="black"/>
                    </a:solidFill>
                  </a:rPr>
                  <a:t>F</a:t>
                </a:r>
                <a:r>
                  <a:rPr lang="en-US" sz="1400" baseline="-25000" dirty="0" err="1">
                    <a:solidFill>
                      <a:prstClr val="black"/>
                    </a:solidFill>
                  </a:rPr>
                  <a:t>2</a:t>
                </a:r>
                <a:endParaRPr lang="el-GR" sz="1400" dirty="0">
                  <a:solidFill>
                    <a:prstClr val="black"/>
                  </a:solidFill>
                </a:endParaRPr>
              </a:p>
            </p:txBody>
          </p:sp>
          <p:sp>
            <p:nvSpPr>
              <p:cNvPr id="98" name="TextBox 97"/>
              <p:cNvSpPr txBox="1"/>
              <p:nvPr/>
            </p:nvSpPr>
            <p:spPr>
              <a:xfrm>
                <a:off x="2125665" y="5627888"/>
                <a:ext cx="504056" cy="448414"/>
              </a:xfrm>
              <a:prstGeom prst="rect">
                <a:avLst/>
              </a:prstGeom>
              <a:noFill/>
            </p:spPr>
            <p:txBody>
              <a:bodyPr wrap="square" rtlCol="0">
                <a:spAutoFit/>
              </a:bodyPr>
              <a:lstStyle/>
              <a:p>
                <a:r>
                  <a:rPr lang="en-US" sz="1400" dirty="0">
                    <a:solidFill>
                      <a:prstClr val="black"/>
                    </a:solidFill>
                  </a:rPr>
                  <a:t>F</a:t>
                </a:r>
                <a:r>
                  <a:rPr lang="en-US" sz="1400" b="1" baseline="-25000" dirty="0">
                    <a:solidFill>
                      <a:prstClr val="black"/>
                    </a:solidFill>
                  </a:rPr>
                  <a:t>j</a:t>
                </a:r>
                <a:endParaRPr lang="el-GR" sz="1400" b="1" dirty="0">
                  <a:solidFill>
                    <a:prstClr val="black"/>
                  </a:solidFill>
                </a:endParaRPr>
              </a:p>
            </p:txBody>
          </p:sp>
        </p:grpSp>
        <p:sp>
          <p:nvSpPr>
            <p:cNvPr id="94" name="TextBox 93"/>
            <p:cNvSpPr txBox="1"/>
            <p:nvPr/>
          </p:nvSpPr>
          <p:spPr>
            <a:xfrm>
              <a:off x="5784092" y="1629528"/>
              <a:ext cx="576064" cy="411419"/>
            </a:xfrm>
            <a:prstGeom prst="rect">
              <a:avLst/>
            </a:prstGeom>
            <a:noFill/>
          </p:spPr>
          <p:txBody>
            <a:bodyPr wrap="square" rtlCol="0">
              <a:spAutoFit/>
            </a:bodyPr>
            <a:lstStyle/>
            <a:p>
              <a:r>
                <a:rPr lang="en-US" sz="1235" dirty="0">
                  <a:solidFill>
                    <a:prstClr val="black"/>
                  </a:solidFill>
                </a:rPr>
                <a:t>…</a:t>
              </a:r>
              <a:endParaRPr lang="el-GR" sz="1235" dirty="0">
                <a:solidFill>
                  <a:prstClr val="black"/>
                </a:solidFill>
              </a:endParaRPr>
            </a:p>
          </p:txBody>
        </p:sp>
      </p:grpSp>
      <p:grpSp>
        <p:nvGrpSpPr>
          <p:cNvPr id="102" name="Group 141"/>
          <p:cNvGrpSpPr/>
          <p:nvPr/>
        </p:nvGrpSpPr>
        <p:grpSpPr>
          <a:xfrm>
            <a:off x="8382604" y="2850426"/>
            <a:ext cx="444816" cy="345968"/>
            <a:chOff x="8460432" y="1628800"/>
            <a:chExt cx="648072" cy="504056"/>
          </a:xfrm>
        </p:grpSpPr>
        <p:sp>
          <p:nvSpPr>
            <p:cNvPr id="103" name="Rectangle 142"/>
            <p:cNvSpPr/>
            <p:nvPr/>
          </p:nvSpPr>
          <p:spPr>
            <a:xfrm>
              <a:off x="8460432" y="1628800"/>
              <a:ext cx="64807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04" name="TextBox 103"/>
            <p:cNvSpPr txBox="1"/>
            <p:nvPr/>
          </p:nvSpPr>
          <p:spPr>
            <a:xfrm>
              <a:off x="8601326" y="1681324"/>
              <a:ext cx="504056" cy="448414"/>
            </a:xfrm>
            <a:prstGeom prst="rect">
              <a:avLst/>
            </a:prstGeom>
            <a:noFill/>
          </p:spPr>
          <p:txBody>
            <a:bodyPr wrap="square" rtlCol="0">
              <a:spAutoFit/>
            </a:bodyPr>
            <a:lstStyle/>
            <a:p>
              <a:r>
                <a:rPr lang="en-US" sz="1400" dirty="0" err="1">
                  <a:solidFill>
                    <a:prstClr val="black"/>
                  </a:solidFill>
                </a:rPr>
                <a:t>F</a:t>
              </a:r>
              <a:r>
                <a:rPr lang="en-US" sz="1400" baseline="-25000" dirty="0" err="1">
                  <a:solidFill>
                    <a:prstClr val="black"/>
                  </a:solidFill>
                </a:rPr>
                <a:t>n</a:t>
              </a:r>
              <a:endParaRPr lang="el-GR" sz="1235" dirty="0">
                <a:solidFill>
                  <a:prstClr val="black"/>
                </a:solidFill>
              </a:endParaRPr>
            </a:p>
          </p:txBody>
        </p:sp>
      </p:grpSp>
      <p:sp>
        <p:nvSpPr>
          <p:cNvPr id="105" name="TextBox 104"/>
          <p:cNvSpPr txBox="1"/>
          <p:nvPr/>
        </p:nvSpPr>
        <p:spPr>
          <a:xfrm>
            <a:off x="8160890" y="2845578"/>
            <a:ext cx="395392" cy="282385"/>
          </a:xfrm>
          <a:prstGeom prst="rect">
            <a:avLst/>
          </a:prstGeom>
          <a:noFill/>
        </p:spPr>
        <p:txBody>
          <a:bodyPr wrap="square" rtlCol="0">
            <a:spAutoFit/>
          </a:bodyPr>
          <a:lstStyle/>
          <a:p>
            <a:r>
              <a:rPr lang="en-US" sz="1235" dirty="0">
                <a:solidFill>
                  <a:prstClr val="black"/>
                </a:solidFill>
              </a:rPr>
              <a:t>…</a:t>
            </a:r>
            <a:endParaRPr lang="el-GR" sz="1235" dirty="0">
              <a:solidFill>
                <a:prstClr val="black"/>
              </a:solidFill>
            </a:endParaRPr>
          </a:p>
        </p:txBody>
      </p:sp>
      <p:cxnSp>
        <p:nvCxnSpPr>
          <p:cNvPr id="107" name="Straight Connector 150"/>
          <p:cNvCxnSpPr/>
          <p:nvPr/>
        </p:nvCxnSpPr>
        <p:spPr>
          <a:xfrm flipH="1" flipV="1">
            <a:off x="2933044" y="2406708"/>
            <a:ext cx="1527346" cy="5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Arrow Connector 154"/>
          <p:cNvCxnSpPr/>
          <p:nvPr/>
        </p:nvCxnSpPr>
        <p:spPr>
          <a:xfrm>
            <a:off x="6159500" y="4847640"/>
            <a:ext cx="29547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57"/>
          <p:cNvCxnSpPr/>
          <p:nvPr/>
        </p:nvCxnSpPr>
        <p:spPr>
          <a:xfrm>
            <a:off x="6215435" y="4853014"/>
            <a:ext cx="0" cy="621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65"/>
          <p:cNvCxnSpPr/>
          <p:nvPr/>
        </p:nvCxnSpPr>
        <p:spPr>
          <a:xfrm flipV="1">
            <a:off x="8608549" y="2399565"/>
            <a:ext cx="350342" cy="29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70"/>
          <p:cNvSpPr txBox="1"/>
          <p:nvPr/>
        </p:nvSpPr>
        <p:spPr>
          <a:xfrm>
            <a:off x="3634838" y="5556221"/>
            <a:ext cx="2110020"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0070C0"/>
                </a:solidFill>
              </a:rPr>
              <a:t>Layer 2: Blender</a:t>
            </a:r>
            <a:endParaRPr lang="el-GR" b="1" dirty="0">
              <a:solidFill>
                <a:srgbClr val="0070C0"/>
              </a:solidFill>
            </a:endParaRPr>
          </a:p>
        </p:txBody>
      </p:sp>
      <p:grpSp>
        <p:nvGrpSpPr>
          <p:cNvPr id="115" name="Group 52"/>
          <p:cNvGrpSpPr/>
          <p:nvPr/>
        </p:nvGrpSpPr>
        <p:grpSpPr>
          <a:xfrm>
            <a:off x="30605" y="4207368"/>
            <a:ext cx="722358" cy="338554"/>
            <a:chOff x="2252848" y="2808001"/>
            <a:chExt cx="1281054" cy="674334"/>
          </a:xfrm>
        </p:grpSpPr>
        <p:sp>
          <p:nvSpPr>
            <p:cNvPr id="116" name="Oval 193"/>
            <p:cNvSpPr/>
            <p:nvPr/>
          </p:nvSpPr>
          <p:spPr>
            <a:xfrm>
              <a:off x="2276332" y="2809368"/>
              <a:ext cx="1238209" cy="65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117" name="TextBox 80"/>
            <p:cNvSpPr txBox="1"/>
            <p:nvPr/>
          </p:nvSpPr>
          <p:spPr>
            <a:xfrm>
              <a:off x="2252848" y="2808001"/>
              <a:ext cx="1281054" cy="67433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rgbClr val="4F81BD">
                      <a:lumMod val="50000"/>
                    </a:srgbClr>
                  </a:solidFill>
                </a:rPr>
                <a:t>KNN</a:t>
              </a:r>
              <a:endParaRPr lang="el-GR" sz="1600" b="1" dirty="0">
                <a:solidFill>
                  <a:srgbClr val="4F81BD">
                    <a:lumMod val="50000"/>
                  </a:srgbClr>
                </a:solidFill>
              </a:endParaRPr>
            </a:p>
          </p:txBody>
        </p:sp>
      </p:grpSp>
      <p:sp>
        <p:nvSpPr>
          <p:cNvPr id="121" name="Diamond 202"/>
          <p:cNvSpPr/>
          <p:nvPr/>
        </p:nvSpPr>
        <p:spPr>
          <a:xfrm>
            <a:off x="1220863" y="2089075"/>
            <a:ext cx="1236230" cy="444816"/>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a:solidFill>
                  <a:prstClr val="black"/>
                </a:solidFill>
              </a:rPr>
              <a:t>k=1..m</a:t>
            </a:r>
            <a:endParaRPr lang="el-GR" sz="1235">
              <a:solidFill>
                <a:prstClr val="black"/>
              </a:solidFill>
            </a:endParaRPr>
          </a:p>
        </p:txBody>
      </p:sp>
      <p:cxnSp>
        <p:nvCxnSpPr>
          <p:cNvPr id="122" name="Straight Connector 206"/>
          <p:cNvCxnSpPr/>
          <p:nvPr/>
        </p:nvCxnSpPr>
        <p:spPr>
          <a:xfrm>
            <a:off x="6066359" y="4012480"/>
            <a:ext cx="558515" cy="644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211"/>
          <p:cNvCxnSpPr/>
          <p:nvPr/>
        </p:nvCxnSpPr>
        <p:spPr>
          <a:xfrm>
            <a:off x="5092718" y="2657240"/>
            <a:ext cx="0" cy="203366"/>
          </a:xfrm>
          <a:prstGeom prst="line">
            <a:avLst/>
          </a:prstGeom>
        </p:spPr>
        <p:style>
          <a:lnRef idx="1">
            <a:schemeClr val="accent1"/>
          </a:lnRef>
          <a:fillRef idx="0">
            <a:schemeClr val="accent1"/>
          </a:fillRef>
          <a:effectRef idx="0">
            <a:schemeClr val="accent1"/>
          </a:effectRef>
          <a:fontRef idx="minor">
            <a:schemeClr val="tx1"/>
          </a:fontRef>
        </p:style>
      </p:cxnSp>
      <p:sp>
        <p:nvSpPr>
          <p:cNvPr id="131" name="Rectangle 219"/>
          <p:cNvSpPr/>
          <p:nvPr/>
        </p:nvSpPr>
        <p:spPr>
          <a:xfrm>
            <a:off x="578197" y="2756601"/>
            <a:ext cx="444815" cy="345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32" name="Rectangle 220"/>
          <p:cNvSpPr/>
          <p:nvPr/>
        </p:nvSpPr>
        <p:spPr>
          <a:xfrm>
            <a:off x="1059346" y="2757493"/>
            <a:ext cx="444815" cy="345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33" name="Rectangle 221"/>
          <p:cNvSpPr/>
          <p:nvPr/>
        </p:nvSpPr>
        <p:spPr>
          <a:xfrm>
            <a:off x="1706081" y="2753903"/>
            <a:ext cx="460585" cy="34596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28" name="TextBox 127"/>
          <p:cNvSpPr txBox="1"/>
          <p:nvPr/>
        </p:nvSpPr>
        <p:spPr>
          <a:xfrm>
            <a:off x="629169" y="2752467"/>
            <a:ext cx="468668" cy="307777"/>
          </a:xfrm>
          <a:prstGeom prst="rect">
            <a:avLst/>
          </a:prstGeom>
          <a:noFill/>
        </p:spPr>
        <p:txBody>
          <a:bodyPr wrap="square" rtlCol="0">
            <a:spAutoFit/>
          </a:bodyPr>
          <a:lstStyle/>
          <a:p>
            <a:r>
              <a:rPr lang="en-US" sz="1400" dirty="0" err="1" smtClean="0">
                <a:solidFill>
                  <a:prstClr val="black"/>
                </a:solidFill>
              </a:rPr>
              <a:t>H</a:t>
            </a:r>
            <a:r>
              <a:rPr lang="en-US" sz="1400" baseline="-25000" dirty="0" err="1" smtClean="0">
                <a:solidFill>
                  <a:prstClr val="black"/>
                </a:solidFill>
              </a:rPr>
              <a:t>1</a:t>
            </a:r>
            <a:endParaRPr lang="el-GR" sz="1400" dirty="0">
              <a:solidFill>
                <a:prstClr val="black"/>
              </a:solidFill>
            </a:endParaRPr>
          </a:p>
        </p:txBody>
      </p:sp>
      <p:sp>
        <p:nvSpPr>
          <p:cNvPr id="129" name="TextBox 128"/>
          <p:cNvSpPr txBox="1"/>
          <p:nvPr/>
        </p:nvSpPr>
        <p:spPr>
          <a:xfrm>
            <a:off x="1138618" y="2749155"/>
            <a:ext cx="389202" cy="307777"/>
          </a:xfrm>
          <a:prstGeom prst="rect">
            <a:avLst/>
          </a:prstGeom>
          <a:noFill/>
        </p:spPr>
        <p:txBody>
          <a:bodyPr wrap="square" rtlCol="0">
            <a:spAutoFit/>
          </a:bodyPr>
          <a:lstStyle/>
          <a:p>
            <a:r>
              <a:rPr lang="en-US" sz="1400" dirty="0" err="1">
                <a:solidFill>
                  <a:prstClr val="black"/>
                </a:solidFill>
              </a:rPr>
              <a:t>H</a:t>
            </a:r>
            <a:r>
              <a:rPr lang="en-US" sz="1400" baseline="-25000" dirty="0" err="1">
                <a:solidFill>
                  <a:prstClr val="black"/>
                </a:solidFill>
              </a:rPr>
              <a:t>2</a:t>
            </a:r>
            <a:endParaRPr lang="el-GR" sz="1400" dirty="0">
              <a:solidFill>
                <a:prstClr val="black"/>
              </a:solidFill>
            </a:endParaRPr>
          </a:p>
        </p:txBody>
      </p:sp>
      <p:sp>
        <p:nvSpPr>
          <p:cNvPr id="130" name="TextBox 129"/>
          <p:cNvSpPr txBox="1"/>
          <p:nvPr/>
        </p:nvSpPr>
        <p:spPr>
          <a:xfrm>
            <a:off x="1734387" y="2768133"/>
            <a:ext cx="415916" cy="307776"/>
          </a:xfrm>
          <a:prstGeom prst="rect">
            <a:avLst/>
          </a:prstGeom>
          <a:noFill/>
        </p:spPr>
        <p:txBody>
          <a:bodyPr wrap="square" rtlCol="0">
            <a:spAutoFit/>
          </a:bodyPr>
          <a:lstStyle/>
          <a:p>
            <a:pPr algn="ctr"/>
            <a:r>
              <a:rPr lang="en-US" sz="1400" dirty="0">
                <a:solidFill>
                  <a:prstClr val="black"/>
                </a:solidFill>
              </a:rPr>
              <a:t>H</a:t>
            </a:r>
            <a:r>
              <a:rPr lang="en-US" sz="1400" b="1" baseline="-25000" dirty="0">
                <a:solidFill>
                  <a:prstClr val="black"/>
                </a:solidFill>
              </a:rPr>
              <a:t>K</a:t>
            </a:r>
            <a:endParaRPr lang="el-GR" sz="1400" b="1" dirty="0">
              <a:solidFill>
                <a:prstClr val="black"/>
              </a:solidFill>
            </a:endParaRPr>
          </a:p>
        </p:txBody>
      </p:sp>
      <p:sp>
        <p:nvSpPr>
          <p:cNvPr id="126" name="TextBox 125"/>
          <p:cNvSpPr txBox="1"/>
          <p:nvPr/>
        </p:nvSpPr>
        <p:spPr>
          <a:xfrm>
            <a:off x="1449144" y="2726606"/>
            <a:ext cx="395391" cy="307776"/>
          </a:xfrm>
          <a:prstGeom prst="rect">
            <a:avLst/>
          </a:prstGeom>
          <a:noFill/>
        </p:spPr>
        <p:txBody>
          <a:bodyPr wrap="square" rtlCol="0">
            <a:spAutoFit/>
          </a:bodyPr>
          <a:lstStyle/>
          <a:p>
            <a:r>
              <a:rPr lang="en-US" sz="1400" dirty="0">
                <a:solidFill>
                  <a:prstClr val="black"/>
                </a:solidFill>
              </a:rPr>
              <a:t>…</a:t>
            </a:r>
            <a:endParaRPr lang="el-GR" sz="1400" dirty="0">
              <a:solidFill>
                <a:prstClr val="black"/>
              </a:solidFill>
            </a:endParaRPr>
          </a:p>
        </p:txBody>
      </p:sp>
      <p:grpSp>
        <p:nvGrpSpPr>
          <p:cNvPr id="134" name="Group 222"/>
          <p:cNvGrpSpPr/>
          <p:nvPr/>
        </p:nvGrpSpPr>
        <p:grpSpPr>
          <a:xfrm>
            <a:off x="2354429" y="2749528"/>
            <a:ext cx="467316" cy="345968"/>
            <a:chOff x="8460432" y="1628800"/>
            <a:chExt cx="680853" cy="504056"/>
          </a:xfrm>
        </p:grpSpPr>
        <p:sp>
          <p:nvSpPr>
            <p:cNvPr id="135" name="Rectangle 223"/>
            <p:cNvSpPr/>
            <p:nvPr/>
          </p:nvSpPr>
          <p:spPr>
            <a:xfrm>
              <a:off x="8460432" y="1628800"/>
              <a:ext cx="64807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35">
                <a:solidFill>
                  <a:prstClr val="white"/>
                </a:solidFill>
              </a:endParaRPr>
            </a:p>
          </p:txBody>
        </p:sp>
        <p:sp>
          <p:nvSpPr>
            <p:cNvPr id="136" name="TextBox 135"/>
            <p:cNvSpPr txBox="1"/>
            <p:nvPr/>
          </p:nvSpPr>
          <p:spPr>
            <a:xfrm>
              <a:off x="8550720" y="1639373"/>
              <a:ext cx="590565" cy="448414"/>
            </a:xfrm>
            <a:prstGeom prst="rect">
              <a:avLst/>
            </a:prstGeom>
            <a:noFill/>
          </p:spPr>
          <p:txBody>
            <a:bodyPr wrap="square" rtlCol="0">
              <a:spAutoFit/>
            </a:bodyPr>
            <a:lstStyle/>
            <a:p>
              <a:r>
                <a:rPr lang="en-US" sz="1400" dirty="0" err="1" smtClean="0">
                  <a:solidFill>
                    <a:prstClr val="black"/>
                  </a:solidFill>
                </a:rPr>
                <a:t>H</a:t>
              </a:r>
              <a:r>
                <a:rPr lang="en-US" sz="1400" baseline="-25000" dirty="0" err="1">
                  <a:solidFill>
                    <a:prstClr val="black"/>
                  </a:solidFill>
                </a:rPr>
                <a:t>m</a:t>
              </a:r>
              <a:endParaRPr lang="el-GR" sz="1400" dirty="0">
                <a:solidFill>
                  <a:prstClr val="black"/>
                </a:solidFill>
              </a:endParaRPr>
            </a:p>
          </p:txBody>
        </p:sp>
      </p:grpSp>
      <p:sp>
        <p:nvSpPr>
          <p:cNvPr id="138" name="TextBox 137"/>
          <p:cNvSpPr txBox="1"/>
          <p:nvPr/>
        </p:nvSpPr>
        <p:spPr>
          <a:xfrm>
            <a:off x="296153" y="2446475"/>
            <a:ext cx="1099171" cy="246221"/>
          </a:xfrm>
          <a:prstGeom prst="rect">
            <a:avLst/>
          </a:prstGeom>
          <a:noFill/>
        </p:spPr>
        <p:txBody>
          <a:bodyPr wrap="square" rtlCol="0">
            <a:spAutoFit/>
          </a:bodyPr>
          <a:lstStyle/>
          <a:p>
            <a:r>
              <a:rPr lang="en-US" sz="1000" dirty="0">
                <a:solidFill>
                  <a:prstClr val="black"/>
                </a:solidFill>
              </a:rPr>
              <a:t>Folds </a:t>
            </a:r>
            <a:r>
              <a:rPr lang="en-US" sz="1000" dirty="0" err="1">
                <a:solidFill>
                  <a:prstClr val="black"/>
                </a:solidFill>
              </a:rPr>
              <a:t>H</a:t>
            </a:r>
            <a:r>
              <a:rPr lang="en-US" sz="1000" baseline="-25000" dirty="0" err="1">
                <a:solidFill>
                  <a:prstClr val="black"/>
                </a:solidFill>
              </a:rPr>
              <a:t>1</a:t>
            </a:r>
            <a:r>
              <a:rPr lang="en-US" sz="1000" dirty="0">
                <a:solidFill>
                  <a:prstClr val="black"/>
                </a:solidFill>
              </a:rPr>
              <a:t>, </a:t>
            </a:r>
            <a:r>
              <a:rPr lang="en-US" sz="1000" dirty="0" err="1">
                <a:solidFill>
                  <a:prstClr val="black"/>
                </a:solidFill>
              </a:rPr>
              <a:t>H</a:t>
            </a:r>
            <a:r>
              <a:rPr lang="en-US" sz="1000" baseline="-25000" dirty="0" err="1">
                <a:solidFill>
                  <a:prstClr val="black"/>
                </a:solidFill>
              </a:rPr>
              <a:t>2</a:t>
            </a:r>
            <a:r>
              <a:rPr lang="en-US" sz="1000" dirty="0">
                <a:solidFill>
                  <a:prstClr val="black"/>
                </a:solidFill>
              </a:rPr>
              <a:t> .. </a:t>
            </a:r>
            <a:r>
              <a:rPr lang="en-US" sz="1000" dirty="0" err="1">
                <a:solidFill>
                  <a:prstClr val="black"/>
                </a:solidFill>
              </a:rPr>
              <a:t>H</a:t>
            </a:r>
            <a:r>
              <a:rPr lang="en-US" sz="1000" baseline="-25000" dirty="0" err="1">
                <a:solidFill>
                  <a:prstClr val="black"/>
                </a:solidFill>
              </a:rPr>
              <a:t>m</a:t>
            </a:r>
            <a:r>
              <a:rPr lang="en-US" sz="1000" baseline="-25000" dirty="0">
                <a:solidFill>
                  <a:prstClr val="black"/>
                </a:solidFill>
              </a:rPr>
              <a:t> </a:t>
            </a:r>
            <a:r>
              <a:rPr lang="en-US" sz="1000" dirty="0">
                <a:solidFill>
                  <a:prstClr val="black"/>
                </a:solidFill>
              </a:rPr>
              <a:t> </a:t>
            </a:r>
            <a:endParaRPr lang="el-GR" sz="1000" b="1" dirty="0">
              <a:solidFill>
                <a:prstClr val="black"/>
              </a:solidFill>
            </a:endParaRPr>
          </a:p>
        </p:txBody>
      </p:sp>
      <p:cxnSp>
        <p:nvCxnSpPr>
          <p:cNvPr id="139" name="Straight Connector 227"/>
          <p:cNvCxnSpPr/>
          <p:nvPr/>
        </p:nvCxnSpPr>
        <p:spPr>
          <a:xfrm>
            <a:off x="1840499" y="2552353"/>
            <a:ext cx="0" cy="203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232"/>
          <p:cNvCxnSpPr/>
          <p:nvPr/>
        </p:nvCxnSpPr>
        <p:spPr>
          <a:xfrm>
            <a:off x="796937" y="3295746"/>
            <a:ext cx="1676325" cy="13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Straight Connector 233"/>
          <p:cNvCxnSpPr/>
          <p:nvPr/>
        </p:nvCxnSpPr>
        <p:spPr>
          <a:xfrm>
            <a:off x="797681" y="3104284"/>
            <a:ext cx="0" cy="184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234"/>
          <p:cNvCxnSpPr/>
          <p:nvPr/>
        </p:nvCxnSpPr>
        <p:spPr>
          <a:xfrm>
            <a:off x="1272611" y="3119761"/>
            <a:ext cx="0" cy="1687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3" name="TextBox 70"/>
          <p:cNvSpPr txBox="1"/>
          <p:nvPr/>
        </p:nvSpPr>
        <p:spPr>
          <a:xfrm>
            <a:off x="894099" y="1437827"/>
            <a:ext cx="1151922" cy="472437"/>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35" dirty="0">
                <a:solidFill>
                  <a:prstClr val="black"/>
                </a:solidFill>
              </a:rPr>
              <a:t>Historical data </a:t>
            </a:r>
          </a:p>
          <a:p>
            <a:pPr algn="ctr"/>
            <a:r>
              <a:rPr lang="en-US" sz="1235" dirty="0">
                <a:solidFill>
                  <a:prstClr val="black"/>
                </a:solidFill>
              </a:rPr>
              <a:t>(ratings)</a:t>
            </a:r>
            <a:endParaRPr lang="el-GR" sz="1235" dirty="0">
              <a:solidFill>
                <a:prstClr val="black"/>
              </a:solidFill>
            </a:endParaRPr>
          </a:p>
        </p:txBody>
      </p:sp>
      <p:cxnSp>
        <p:nvCxnSpPr>
          <p:cNvPr id="144" name="Straight Connector 255"/>
          <p:cNvCxnSpPr/>
          <p:nvPr/>
        </p:nvCxnSpPr>
        <p:spPr>
          <a:xfrm>
            <a:off x="2474006" y="3136069"/>
            <a:ext cx="0" cy="167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5" name="Rectangle 256"/>
          <p:cNvSpPr/>
          <p:nvPr/>
        </p:nvSpPr>
        <p:spPr>
          <a:xfrm>
            <a:off x="729680" y="3513169"/>
            <a:ext cx="642512" cy="2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H-</a:t>
            </a:r>
            <a:r>
              <a:rPr lang="en-US" sz="1400" dirty="0" err="1">
                <a:solidFill>
                  <a:prstClr val="black"/>
                </a:solidFill>
              </a:rPr>
              <a:t>H</a:t>
            </a:r>
            <a:r>
              <a:rPr lang="en-US" sz="1400" b="1" baseline="-25000" dirty="0" err="1">
                <a:solidFill>
                  <a:prstClr val="black"/>
                </a:solidFill>
              </a:rPr>
              <a:t>k</a:t>
            </a:r>
            <a:endParaRPr lang="el-GR" sz="1400" b="1" dirty="0">
              <a:solidFill>
                <a:prstClr val="black"/>
              </a:solidFill>
            </a:endParaRPr>
          </a:p>
        </p:txBody>
      </p:sp>
      <p:cxnSp>
        <p:nvCxnSpPr>
          <p:cNvPr id="146" name="Straight Arrow Connector 257"/>
          <p:cNvCxnSpPr/>
          <p:nvPr/>
        </p:nvCxnSpPr>
        <p:spPr>
          <a:xfrm>
            <a:off x="1037879" y="3289629"/>
            <a:ext cx="0" cy="20779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50" name="Straight Connector 322"/>
          <p:cNvCxnSpPr/>
          <p:nvPr/>
        </p:nvCxnSpPr>
        <p:spPr>
          <a:xfrm>
            <a:off x="2475993" y="1854208"/>
            <a:ext cx="2896" cy="480593"/>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1" name="Straight Connector 323"/>
          <p:cNvCxnSpPr/>
          <p:nvPr/>
        </p:nvCxnSpPr>
        <p:spPr>
          <a:xfrm>
            <a:off x="2471381" y="1852556"/>
            <a:ext cx="5535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2" name="Straight Arrow Connector 326"/>
          <p:cNvCxnSpPr/>
          <p:nvPr/>
        </p:nvCxnSpPr>
        <p:spPr>
          <a:xfrm>
            <a:off x="8001690" y="1839133"/>
            <a:ext cx="0" cy="329543"/>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53" name="TextBox 69"/>
          <p:cNvSpPr txBox="1"/>
          <p:nvPr/>
        </p:nvSpPr>
        <p:spPr>
          <a:xfrm>
            <a:off x="735898" y="5559884"/>
            <a:ext cx="1649425"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Layer 1: Trainer</a:t>
            </a:r>
            <a:endParaRPr lang="el-GR" b="1" dirty="0">
              <a:solidFill>
                <a:srgbClr val="0070C0"/>
              </a:solidFill>
            </a:endParaRPr>
          </a:p>
        </p:txBody>
      </p:sp>
      <p:grpSp>
        <p:nvGrpSpPr>
          <p:cNvPr id="156" name="Group 43"/>
          <p:cNvGrpSpPr/>
          <p:nvPr/>
        </p:nvGrpSpPr>
        <p:grpSpPr>
          <a:xfrm>
            <a:off x="1922194" y="4087489"/>
            <a:ext cx="934326" cy="476579"/>
            <a:chOff x="7241812" y="2395245"/>
            <a:chExt cx="1259507" cy="648072"/>
          </a:xfrm>
        </p:grpSpPr>
        <p:sp>
          <p:nvSpPr>
            <p:cNvPr id="157" name="Rectangle 346"/>
            <p:cNvSpPr/>
            <p:nvPr/>
          </p:nvSpPr>
          <p:spPr>
            <a:xfrm>
              <a:off x="7337587" y="2395245"/>
              <a:ext cx="106132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158" name="TextBox 200"/>
            <p:cNvSpPr txBox="1"/>
            <p:nvPr/>
          </p:nvSpPr>
          <p:spPr>
            <a:xfrm>
              <a:off x="7241812" y="2505496"/>
              <a:ext cx="1259507" cy="44731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prstClr val="black"/>
                  </a:solidFill>
                </a:rPr>
                <a:t>Predict</a:t>
              </a:r>
              <a:endParaRPr lang="el-GR" sz="1400" dirty="0">
                <a:solidFill>
                  <a:prstClr val="black"/>
                </a:solidFill>
              </a:endParaRPr>
            </a:p>
          </p:txBody>
        </p:sp>
      </p:grpSp>
      <p:cxnSp>
        <p:nvCxnSpPr>
          <p:cNvPr id="159" name="Straight Connector 352"/>
          <p:cNvCxnSpPr/>
          <p:nvPr/>
        </p:nvCxnSpPr>
        <p:spPr>
          <a:xfrm flipV="1">
            <a:off x="818967" y="4372497"/>
            <a:ext cx="3977" cy="11652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354"/>
          <p:cNvCxnSpPr/>
          <p:nvPr/>
        </p:nvCxnSpPr>
        <p:spPr>
          <a:xfrm>
            <a:off x="748912" y="5532688"/>
            <a:ext cx="728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4" name="Straight Arrow Connector 357"/>
          <p:cNvCxnSpPr/>
          <p:nvPr/>
        </p:nvCxnSpPr>
        <p:spPr>
          <a:xfrm>
            <a:off x="828637" y="5003194"/>
            <a:ext cx="136468"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nvGrpSpPr>
          <p:cNvPr id="165" name="Group 43"/>
          <p:cNvGrpSpPr/>
          <p:nvPr/>
        </p:nvGrpSpPr>
        <p:grpSpPr>
          <a:xfrm>
            <a:off x="1069305" y="4075685"/>
            <a:ext cx="884752" cy="552915"/>
            <a:chOff x="7301864" y="2369985"/>
            <a:chExt cx="1192706" cy="762302"/>
          </a:xfrm>
        </p:grpSpPr>
        <p:sp>
          <p:nvSpPr>
            <p:cNvPr id="166" name="Rectangle 368"/>
            <p:cNvSpPr/>
            <p:nvPr/>
          </p:nvSpPr>
          <p:spPr>
            <a:xfrm>
              <a:off x="7337587" y="2395245"/>
              <a:ext cx="106132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167" name="TextBox 200"/>
            <p:cNvSpPr txBox="1"/>
            <p:nvPr/>
          </p:nvSpPr>
          <p:spPr>
            <a:xfrm>
              <a:off x="7301864" y="2369985"/>
              <a:ext cx="1192706" cy="76230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prstClr val="black"/>
                  </a:solidFill>
                </a:rPr>
                <a:t>Meta-features</a:t>
              </a:r>
              <a:endParaRPr lang="el-GR" sz="1235" dirty="0">
                <a:solidFill>
                  <a:prstClr val="black"/>
                </a:solidFill>
              </a:endParaRPr>
            </a:p>
          </p:txBody>
        </p:sp>
      </p:grpSp>
      <p:cxnSp>
        <p:nvCxnSpPr>
          <p:cNvPr id="168" name="Straight Arrow Connector 370"/>
          <p:cNvCxnSpPr/>
          <p:nvPr/>
        </p:nvCxnSpPr>
        <p:spPr>
          <a:xfrm flipV="1">
            <a:off x="1767528" y="3119761"/>
            <a:ext cx="2796" cy="948610"/>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398"/>
          <p:cNvCxnSpPr/>
          <p:nvPr/>
        </p:nvCxnSpPr>
        <p:spPr>
          <a:xfrm>
            <a:off x="1009579" y="3826997"/>
            <a:ext cx="0" cy="9720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400"/>
          <p:cNvCxnSpPr/>
          <p:nvPr/>
        </p:nvCxnSpPr>
        <p:spPr>
          <a:xfrm>
            <a:off x="1242156" y="3848032"/>
            <a:ext cx="52" cy="20986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74" name="TextBox 70"/>
          <p:cNvSpPr txBox="1"/>
          <p:nvPr/>
        </p:nvSpPr>
        <p:spPr>
          <a:xfrm>
            <a:off x="-70490" y="3626086"/>
            <a:ext cx="1165023" cy="584775"/>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solidFill>
                  <a:prstClr val="black"/>
                </a:solidFill>
              </a:rPr>
              <a:t>Recom</a:t>
            </a:r>
            <a:r>
              <a:rPr lang="en-US" sz="1600" b="1" dirty="0" smtClean="0">
                <a:solidFill>
                  <a:prstClr val="black"/>
                </a:solidFill>
              </a:rPr>
              <a:t>. Algorithms</a:t>
            </a:r>
            <a:endParaRPr lang="el-GR" sz="1600" b="1" dirty="0">
              <a:solidFill>
                <a:prstClr val="black"/>
              </a:solidFill>
            </a:endParaRPr>
          </a:p>
        </p:txBody>
      </p:sp>
      <p:sp>
        <p:nvSpPr>
          <p:cNvPr id="175" name="TextBox 70"/>
          <p:cNvSpPr txBox="1"/>
          <p:nvPr/>
        </p:nvSpPr>
        <p:spPr>
          <a:xfrm>
            <a:off x="7002746" y="1427061"/>
            <a:ext cx="1902475" cy="472437"/>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35" dirty="0" err="1">
                <a:solidFill>
                  <a:prstClr val="black"/>
                </a:solidFill>
              </a:rPr>
              <a:t>Blendset</a:t>
            </a:r>
            <a:endParaRPr lang="en-US" sz="1235" dirty="0">
              <a:solidFill>
                <a:prstClr val="black"/>
              </a:solidFill>
            </a:endParaRPr>
          </a:p>
          <a:p>
            <a:pPr algn="ctr"/>
            <a:r>
              <a:rPr lang="en-US" sz="1235" dirty="0">
                <a:solidFill>
                  <a:prstClr val="black"/>
                </a:solidFill>
              </a:rPr>
              <a:t>(dataset used for blending)</a:t>
            </a:r>
            <a:endParaRPr lang="el-GR" sz="1235" dirty="0">
              <a:solidFill>
                <a:prstClr val="black"/>
              </a:solidFill>
            </a:endParaRPr>
          </a:p>
        </p:txBody>
      </p:sp>
      <p:sp>
        <p:nvSpPr>
          <p:cNvPr id="176" name="TextBox 175"/>
          <p:cNvSpPr txBox="1"/>
          <p:nvPr/>
        </p:nvSpPr>
        <p:spPr>
          <a:xfrm>
            <a:off x="5350389" y="2527436"/>
            <a:ext cx="771203" cy="276999"/>
          </a:xfrm>
          <a:prstGeom prst="rect">
            <a:avLst/>
          </a:prstGeom>
          <a:noFill/>
        </p:spPr>
        <p:txBody>
          <a:bodyPr wrap="square" rtlCol="0">
            <a:spAutoFit/>
          </a:bodyPr>
          <a:lstStyle/>
          <a:p>
            <a:r>
              <a:rPr lang="en-US" sz="1200" b="1" dirty="0">
                <a:solidFill>
                  <a:prstClr val="black"/>
                </a:solidFill>
              </a:rPr>
              <a:t>inner CV</a:t>
            </a:r>
            <a:endParaRPr lang="el-GR" sz="1200" b="1" dirty="0">
              <a:solidFill>
                <a:prstClr val="black"/>
              </a:solidFill>
            </a:endParaRPr>
          </a:p>
        </p:txBody>
      </p:sp>
      <p:sp>
        <p:nvSpPr>
          <p:cNvPr id="177" name="TextBox 176"/>
          <p:cNvSpPr txBox="1"/>
          <p:nvPr/>
        </p:nvSpPr>
        <p:spPr>
          <a:xfrm>
            <a:off x="8276998" y="2478649"/>
            <a:ext cx="769181" cy="276999"/>
          </a:xfrm>
          <a:prstGeom prst="rect">
            <a:avLst/>
          </a:prstGeom>
          <a:noFill/>
        </p:spPr>
        <p:txBody>
          <a:bodyPr wrap="square" rtlCol="0">
            <a:spAutoFit/>
          </a:bodyPr>
          <a:lstStyle/>
          <a:p>
            <a:r>
              <a:rPr lang="en-US" sz="1200" b="1" dirty="0" smtClean="0">
                <a:solidFill>
                  <a:prstClr val="black"/>
                </a:solidFill>
              </a:rPr>
              <a:t>outer CV</a:t>
            </a:r>
            <a:endParaRPr lang="el-GR" sz="1200" b="1" dirty="0">
              <a:solidFill>
                <a:prstClr val="black"/>
              </a:solidFill>
            </a:endParaRPr>
          </a:p>
        </p:txBody>
      </p:sp>
      <p:sp>
        <p:nvSpPr>
          <p:cNvPr id="181" name="TextBox 180"/>
          <p:cNvSpPr txBox="1"/>
          <p:nvPr/>
        </p:nvSpPr>
        <p:spPr>
          <a:xfrm rot="5400000">
            <a:off x="276036" y="5628541"/>
            <a:ext cx="292886" cy="345800"/>
          </a:xfrm>
          <a:prstGeom prst="rect">
            <a:avLst/>
          </a:prstGeom>
          <a:noFill/>
        </p:spPr>
        <p:txBody>
          <a:bodyPr wrap="square" rtlCol="0">
            <a:spAutoFit/>
          </a:bodyPr>
          <a:lstStyle/>
          <a:p>
            <a:r>
              <a:rPr lang="en-US" sz="1647" dirty="0">
                <a:solidFill>
                  <a:prstClr val="black"/>
                </a:solidFill>
              </a:rPr>
              <a:t>…</a:t>
            </a:r>
            <a:r>
              <a:rPr lang="en-US" sz="1235" dirty="0">
                <a:solidFill>
                  <a:prstClr val="black"/>
                </a:solidFill>
              </a:rPr>
              <a:t> </a:t>
            </a:r>
            <a:endParaRPr lang="el-GR" sz="1235" dirty="0">
              <a:solidFill>
                <a:prstClr val="black"/>
              </a:solidFill>
            </a:endParaRPr>
          </a:p>
        </p:txBody>
      </p:sp>
      <p:cxnSp>
        <p:nvCxnSpPr>
          <p:cNvPr id="193" name="Straight Arrow Connector 103"/>
          <p:cNvCxnSpPr/>
          <p:nvPr/>
        </p:nvCxnSpPr>
        <p:spPr>
          <a:xfrm>
            <a:off x="8218682" y="4904178"/>
            <a:ext cx="156350"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8" name="TextBox 200"/>
          <p:cNvSpPr txBox="1"/>
          <p:nvPr/>
        </p:nvSpPr>
        <p:spPr>
          <a:xfrm>
            <a:off x="2285976" y="1546193"/>
            <a:ext cx="2049068" cy="307777"/>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Generate predictions</a:t>
            </a:r>
            <a:endParaRPr lang="el-GR" sz="1400" b="1" dirty="0">
              <a:solidFill>
                <a:prstClr val="black"/>
              </a:solidFill>
            </a:endParaRPr>
          </a:p>
        </p:txBody>
      </p:sp>
      <p:sp>
        <p:nvSpPr>
          <p:cNvPr id="182" name="TextBox 181"/>
          <p:cNvSpPr txBox="1"/>
          <p:nvPr/>
        </p:nvSpPr>
        <p:spPr>
          <a:xfrm>
            <a:off x="2108011" y="2729102"/>
            <a:ext cx="395391" cy="307776"/>
          </a:xfrm>
          <a:prstGeom prst="rect">
            <a:avLst/>
          </a:prstGeom>
          <a:noFill/>
        </p:spPr>
        <p:txBody>
          <a:bodyPr wrap="square" rtlCol="0">
            <a:spAutoFit/>
          </a:bodyPr>
          <a:lstStyle/>
          <a:p>
            <a:r>
              <a:rPr lang="en-US" sz="1400" dirty="0">
                <a:solidFill>
                  <a:prstClr val="black"/>
                </a:solidFill>
              </a:rPr>
              <a:t>…</a:t>
            </a:r>
            <a:endParaRPr lang="el-GR" sz="1400" dirty="0">
              <a:solidFill>
                <a:prstClr val="black"/>
              </a:solidFill>
            </a:endParaRPr>
          </a:p>
        </p:txBody>
      </p:sp>
      <p:grpSp>
        <p:nvGrpSpPr>
          <p:cNvPr id="187" name="Group 43"/>
          <p:cNvGrpSpPr/>
          <p:nvPr/>
        </p:nvGrpSpPr>
        <p:grpSpPr>
          <a:xfrm>
            <a:off x="905996" y="4813718"/>
            <a:ext cx="860830" cy="463450"/>
            <a:chOff x="7241812" y="2395245"/>
            <a:chExt cx="1259507" cy="648072"/>
          </a:xfrm>
        </p:grpSpPr>
        <p:sp>
          <p:nvSpPr>
            <p:cNvPr id="188" name="Rectangle 346"/>
            <p:cNvSpPr/>
            <p:nvPr/>
          </p:nvSpPr>
          <p:spPr>
            <a:xfrm>
              <a:off x="7337587" y="2395245"/>
              <a:ext cx="106132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189" name="TextBox 200"/>
            <p:cNvSpPr txBox="1"/>
            <p:nvPr/>
          </p:nvSpPr>
          <p:spPr>
            <a:xfrm>
              <a:off x="7241812" y="2522765"/>
              <a:ext cx="1259507" cy="44731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prstClr val="black"/>
                  </a:solidFill>
                </a:rPr>
                <a:t>Train</a:t>
              </a:r>
              <a:endParaRPr lang="el-GR" sz="1400" dirty="0">
                <a:solidFill>
                  <a:prstClr val="black"/>
                </a:solidFill>
              </a:endParaRPr>
            </a:p>
          </p:txBody>
        </p:sp>
      </p:grpSp>
      <p:cxnSp>
        <p:nvCxnSpPr>
          <p:cNvPr id="197" name="Straight Arrow Connector 257"/>
          <p:cNvCxnSpPr/>
          <p:nvPr/>
        </p:nvCxnSpPr>
        <p:spPr>
          <a:xfrm flipH="1">
            <a:off x="2017286" y="3135473"/>
            <a:ext cx="2829" cy="930212"/>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199" name="Straight Connector 211"/>
          <p:cNvCxnSpPr/>
          <p:nvPr/>
        </p:nvCxnSpPr>
        <p:spPr>
          <a:xfrm rot="-5400000">
            <a:off x="2040195" y="4812769"/>
            <a:ext cx="480188" cy="1898"/>
          </a:xfrm>
          <a:prstGeom prst="line">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0" name="Straight Connector 211"/>
          <p:cNvCxnSpPr/>
          <p:nvPr/>
        </p:nvCxnSpPr>
        <p:spPr>
          <a:xfrm>
            <a:off x="1715605" y="5045443"/>
            <a:ext cx="56563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 name="Straight Arrow Connector 370"/>
          <p:cNvCxnSpPr/>
          <p:nvPr/>
        </p:nvCxnSpPr>
        <p:spPr>
          <a:xfrm flipV="1">
            <a:off x="2124823" y="3117526"/>
            <a:ext cx="2796" cy="948610"/>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nvGrpSpPr>
          <p:cNvPr id="206" name="Group 52"/>
          <p:cNvGrpSpPr/>
          <p:nvPr/>
        </p:nvGrpSpPr>
        <p:grpSpPr>
          <a:xfrm>
            <a:off x="21232" y="4594184"/>
            <a:ext cx="722358" cy="338554"/>
            <a:chOff x="2261016" y="2805691"/>
            <a:chExt cx="1281054" cy="674334"/>
          </a:xfrm>
        </p:grpSpPr>
        <p:sp>
          <p:nvSpPr>
            <p:cNvPr id="207" name="Oval 193"/>
            <p:cNvSpPr/>
            <p:nvPr/>
          </p:nvSpPr>
          <p:spPr>
            <a:xfrm>
              <a:off x="2276332" y="2809368"/>
              <a:ext cx="1238209" cy="65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08" name="TextBox 80"/>
            <p:cNvSpPr txBox="1"/>
            <p:nvPr/>
          </p:nvSpPr>
          <p:spPr>
            <a:xfrm>
              <a:off x="2261016" y="2805691"/>
              <a:ext cx="1281054" cy="67433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solidFill>
                    <a:srgbClr val="4F81BD">
                      <a:lumMod val="50000"/>
                    </a:srgbClr>
                  </a:solidFill>
                </a:rPr>
                <a:t>SVD</a:t>
              </a:r>
              <a:endParaRPr lang="el-GR" sz="1600" b="1" dirty="0">
                <a:solidFill>
                  <a:srgbClr val="4F81BD">
                    <a:lumMod val="50000"/>
                  </a:srgbClr>
                </a:solidFill>
              </a:endParaRPr>
            </a:p>
          </p:txBody>
        </p:sp>
      </p:grpSp>
      <p:grpSp>
        <p:nvGrpSpPr>
          <p:cNvPr id="209" name="Group 52"/>
          <p:cNvGrpSpPr/>
          <p:nvPr/>
        </p:nvGrpSpPr>
        <p:grpSpPr>
          <a:xfrm>
            <a:off x="-26530" y="4991169"/>
            <a:ext cx="827134" cy="330896"/>
            <a:chOff x="2159690" y="2805912"/>
            <a:chExt cx="1466867" cy="659081"/>
          </a:xfrm>
        </p:grpSpPr>
        <p:sp>
          <p:nvSpPr>
            <p:cNvPr id="210" name="Oval 193"/>
            <p:cNvSpPr/>
            <p:nvPr/>
          </p:nvSpPr>
          <p:spPr>
            <a:xfrm>
              <a:off x="2276332" y="2809368"/>
              <a:ext cx="1238209" cy="65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11" name="TextBox 80"/>
            <p:cNvSpPr txBox="1"/>
            <p:nvPr/>
          </p:nvSpPr>
          <p:spPr>
            <a:xfrm>
              <a:off x="2159690" y="2805912"/>
              <a:ext cx="1466867" cy="6130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solidFill>
                    <a:srgbClr val="4F81BD">
                      <a:lumMod val="50000"/>
                    </a:srgbClr>
                  </a:solidFill>
                </a:rPr>
                <a:t>AutoRec</a:t>
              </a:r>
              <a:endParaRPr lang="el-GR" sz="1400" b="1" dirty="0">
                <a:solidFill>
                  <a:srgbClr val="4F81BD">
                    <a:lumMod val="50000"/>
                  </a:srgbClr>
                </a:solidFill>
              </a:endParaRPr>
            </a:p>
          </p:txBody>
        </p:sp>
      </p:grpSp>
      <p:grpSp>
        <p:nvGrpSpPr>
          <p:cNvPr id="212" name="Group 52"/>
          <p:cNvGrpSpPr/>
          <p:nvPr/>
        </p:nvGrpSpPr>
        <p:grpSpPr>
          <a:xfrm>
            <a:off x="-21783" y="5373171"/>
            <a:ext cx="827134" cy="329161"/>
            <a:chOff x="2177965" y="2809368"/>
            <a:chExt cx="1466867" cy="655625"/>
          </a:xfrm>
        </p:grpSpPr>
        <p:sp>
          <p:nvSpPr>
            <p:cNvPr id="213" name="Oval 193"/>
            <p:cNvSpPr/>
            <p:nvPr/>
          </p:nvSpPr>
          <p:spPr>
            <a:xfrm>
              <a:off x="2276332" y="2809368"/>
              <a:ext cx="1238209" cy="65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35">
                <a:solidFill>
                  <a:prstClr val="white"/>
                </a:solidFill>
              </a:endParaRPr>
            </a:p>
          </p:txBody>
        </p:sp>
        <p:sp>
          <p:nvSpPr>
            <p:cNvPr id="214" name="TextBox 80"/>
            <p:cNvSpPr txBox="1"/>
            <p:nvPr/>
          </p:nvSpPr>
          <p:spPr>
            <a:xfrm>
              <a:off x="2177965" y="2825266"/>
              <a:ext cx="1466867" cy="6130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err="1" smtClean="0">
                  <a:solidFill>
                    <a:srgbClr val="4F81BD">
                      <a:lumMod val="50000"/>
                    </a:srgbClr>
                  </a:solidFill>
                </a:rPr>
                <a:t>RFCB</a:t>
              </a:r>
              <a:endParaRPr lang="el-GR" sz="1400" b="1" dirty="0">
                <a:solidFill>
                  <a:srgbClr val="4F81BD">
                    <a:lumMod val="50000"/>
                  </a:srgbClr>
                </a:solidFill>
              </a:endParaRPr>
            </a:p>
          </p:txBody>
        </p:sp>
      </p:grpSp>
      <p:cxnSp>
        <p:nvCxnSpPr>
          <p:cNvPr id="225" name="Straight Connector 354"/>
          <p:cNvCxnSpPr/>
          <p:nvPr/>
        </p:nvCxnSpPr>
        <p:spPr>
          <a:xfrm>
            <a:off x="752963" y="5157484"/>
            <a:ext cx="728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6" name="Straight Connector 354"/>
          <p:cNvCxnSpPr/>
          <p:nvPr/>
        </p:nvCxnSpPr>
        <p:spPr>
          <a:xfrm>
            <a:off x="746122" y="4756870"/>
            <a:ext cx="728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354"/>
          <p:cNvCxnSpPr/>
          <p:nvPr/>
        </p:nvCxnSpPr>
        <p:spPr>
          <a:xfrm>
            <a:off x="757655" y="4372497"/>
            <a:ext cx="728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2" name="Straight Arrow Connector 357"/>
          <p:cNvCxnSpPr/>
          <p:nvPr/>
        </p:nvCxnSpPr>
        <p:spPr>
          <a:xfrm flipV="1">
            <a:off x="3587621" y="4847640"/>
            <a:ext cx="173650" cy="5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154"/>
          <p:cNvCxnSpPr/>
          <p:nvPr/>
        </p:nvCxnSpPr>
        <p:spPr>
          <a:xfrm rot="5400000">
            <a:off x="8544026" y="5316076"/>
            <a:ext cx="295471"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58641" y="148141"/>
            <a:ext cx="8134350" cy="707886"/>
          </a:xfrm>
          <a:prstGeom prst="rect">
            <a:avLst/>
          </a:prstGeom>
          <a:noFill/>
        </p:spPr>
        <p:txBody>
          <a:bodyPr wrap="square" rtlCol="0">
            <a:spAutoFit/>
          </a:bodyPr>
          <a:lstStyle/>
          <a:p>
            <a:r>
              <a:rPr lang="en-US" sz="3200" dirty="0" smtClean="0"/>
              <a:t>The </a:t>
            </a:r>
            <a:r>
              <a:rPr lang="el-GR" sz="4000" dirty="0" smtClean="0"/>
              <a:t>ε</a:t>
            </a:r>
            <a:r>
              <a:rPr lang="en-US" sz="3200" dirty="0" smtClean="0"/>
              <a:t>n</a:t>
            </a:r>
            <a:r>
              <a:rPr lang="el-GR" sz="3200" dirty="0"/>
              <a:t>α</a:t>
            </a:r>
            <a:r>
              <a:rPr lang="en-US" sz="3200" dirty="0" err="1" smtClean="0"/>
              <a:t>bler</a:t>
            </a:r>
            <a:r>
              <a:rPr lang="en-US" sz="3200" dirty="0" smtClean="0"/>
              <a:t> Architecture</a:t>
            </a:r>
            <a:endParaRPr lang="en-US" sz="2800" dirty="0"/>
          </a:p>
        </p:txBody>
      </p:sp>
      <p:sp>
        <p:nvSpPr>
          <p:cNvPr id="70" name="Slide Number Placeholder 69"/>
          <p:cNvSpPr>
            <a:spLocks noGrp="1"/>
          </p:cNvSpPr>
          <p:nvPr>
            <p:ph type="sldNum" sz="quarter" idx="12"/>
          </p:nvPr>
        </p:nvSpPr>
        <p:spPr/>
        <p:txBody>
          <a:bodyPr/>
          <a:lstStyle/>
          <a:p>
            <a:fld id="{EF74C4E0-06F2-449B-AC76-67ACDC6D5424}"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188445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4" y="321628"/>
            <a:ext cx="7343775" cy="646331"/>
          </a:xfrm>
          <a:prstGeom prst="rect">
            <a:avLst/>
          </a:prstGeom>
          <a:noFill/>
        </p:spPr>
        <p:txBody>
          <a:bodyPr wrap="square" rtlCol="0">
            <a:spAutoFit/>
          </a:bodyPr>
          <a:lstStyle/>
          <a:p>
            <a:pPr algn="ctr"/>
            <a:r>
              <a:rPr lang="en-US" sz="3600" dirty="0" smtClean="0"/>
              <a:t>Innovation</a:t>
            </a:r>
            <a:endParaRPr lang="el-GR" sz="3400" dirty="0"/>
          </a:p>
        </p:txBody>
      </p:sp>
      <p:sp>
        <p:nvSpPr>
          <p:cNvPr id="6" name="TextBox 5"/>
          <p:cNvSpPr txBox="1"/>
          <p:nvPr/>
        </p:nvSpPr>
        <p:spPr>
          <a:xfrm>
            <a:off x="109690" y="2402089"/>
            <a:ext cx="8969915" cy="2323713"/>
          </a:xfrm>
          <a:prstGeom prst="rect">
            <a:avLst/>
          </a:prstGeom>
          <a:noFill/>
        </p:spPr>
        <p:txBody>
          <a:bodyPr wrap="square" rtlCol="0">
            <a:spAutoFit/>
          </a:bodyPr>
          <a:lstStyle/>
          <a:p>
            <a:pPr marL="457200" indent="-457200">
              <a:spcBef>
                <a:spcPts val="1800"/>
              </a:spcBef>
              <a:buFont typeface="+mj-lt"/>
              <a:buAutoNum type="arabicPeriod"/>
            </a:pPr>
            <a:r>
              <a:rPr lang="en-US" sz="2500" dirty="0"/>
              <a:t>M</a:t>
            </a:r>
            <a:r>
              <a:rPr lang="en-US" sz="2500" dirty="0" smtClean="0"/>
              <a:t>ultiple ML algorithms for combining  several recommenders</a:t>
            </a:r>
          </a:p>
          <a:p>
            <a:pPr marL="457200" indent="-457200">
              <a:spcBef>
                <a:spcPts val="1800"/>
              </a:spcBef>
              <a:buFont typeface="+mj-lt"/>
              <a:buAutoNum type="arabicPeriod"/>
            </a:pPr>
            <a:r>
              <a:rPr lang="en-US" sz="2500" dirty="0" smtClean="0"/>
              <a:t>Automatic selection of the best blender for the given input</a:t>
            </a:r>
          </a:p>
          <a:p>
            <a:pPr marL="457200" indent="-457200">
              <a:spcBef>
                <a:spcPts val="1800"/>
              </a:spcBef>
              <a:buFont typeface="+mj-lt"/>
              <a:buAutoNum type="arabicPeriod"/>
            </a:pPr>
            <a:r>
              <a:rPr lang="en-US" sz="2500" dirty="0" smtClean="0"/>
              <a:t>Nested cross-validation for conservative performance estimation </a:t>
            </a:r>
          </a:p>
          <a:p>
            <a:pPr marL="457200" indent="-457200">
              <a:spcBef>
                <a:spcPts val="1800"/>
              </a:spcBef>
              <a:buFont typeface="+mj-lt"/>
              <a:buAutoNum type="arabicPeriod"/>
            </a:pPr>
            <a:r>
              <a:rPr lang="en-US" sz="2500" dirty="0" smtClean="0"/>
              <a:t>Modularity for easy extensibility</a:t>
            </a:r>
            <a:endParaRPr lang="el-GR" sz="2500" dirty="0"/>
          </a:p>
        </p:txBody>
      </p:sp>
      <p:sp>
        <p:nvSpPr>
          <p:cNvPr id="4" name="TextBox 3"/>
          <p:cNvSpPr txBox="1"/>
          <p:nvPr/>
        </p:nvSpPr>
        <p:spPr>
          <a:xfrm>
            <a:off x="109690" y="1549696"/>
            <a:ext cx="8689978" cy="646331"/>
          </a:xfrm>
          <a:prstGeom prst="rect">
            <a:avLst/>
          </a:prstGeom>
          <a:noFill/>
        </p:spPr>
        <p:txBody>
          <a:bodyPr wrap="square" rtlCol="0">
            <a:spAutoFit/>
          </a:bodyPr>
          <a:lstStyle/>
          <a:p>
            <a:pPr marL="342900" lvl="0" indent="-342900">
              <a:spcBef>
                <a:spcPts val="1200"/>
              </a:spcBef>
            </a:pPr>
            <a:r>
              <a:rPr lang="en-US" sz="2800" dirty="0" smtClean="0"/>
              <a:t>The </a:t>
            </a:r>
            <a:r>
              <a:rPr lang="el-GR" sz="3600" dirty="0"/>
              <a:t>ε</a:t>
            </a:r>
            <a:r>
              <a:rPr lang="en-US" sz="2800" dirty="0"/>
              <a:t>n</a:t>
            </a:r>
            <a:r>
              <a:rPr lang="el-GR" sz="2800" dirty="0"/>
              <a:t>α</a:t>
            </a:r>
            <a:r>
              <a:rPr lang="en-US" sz="2800" dirty="0" err="1"/>
              <a:t>bler</a:t>
            </a:r>
            <a:r>
              <a:rPr lang="en-US" sz="2800" dirty="0"/>
              <a:t> </a:t>
            </a:r>
            <a:r>
              <a:rPr lang="en-US" sz="2800" dirty="0" smtClean="0"/>
              <a:t>employs:</a:t>
            </a:r>
          </a:p>
        </p:txBody>
      </p:sp>
      <p:sp>
        <p:nvSpPr>
          <p:cNvPr id="5" name="Slide Number Placeholder 4"/>
          <p:cNvSpPr>
            <a:spLocks noGrp="1"/>
          </p:cNvSpPr>
          <p:nvPr>
            <p:ph type="sldNum" sz="quarter" idx="4"/>
          </p:nvPr>
        </p:nvSpPr>
        <p:spPr/>
        <p:txBody>
          <a:bodyPr/>
          <a:lstStyle/>
          <a:p>
            <a:fld id="{BA8872A9-5411-EC46-91F5-8E9C449D4FCD}" type="slidenum">
              <a:rPr lang="en-US" smtClean="0"/>
              <a:pPr/>
              <a:t>36</a:t>
            </a:fld>
            <a:endParaRPr lang="en-US"/>
          </a:p>
        </p:txBody>
      </p:sp>
    </p:spTree>
    <p:extLst>
      <p:ext uri="{BB962C8B-B14F-4D97-AF65-F5344CB8AC3E}">
        <p14:creationId xmlns:p14="http://schemas.microsoft.com/office/powerpoint/2010/main" val="1539776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4" y="321628"/>
            <a:ext cx="7343775" cy="646331"/>
          </a:xfrm>
          <a:prstGeom prst="rect">
            <a:avLst/>
          </a:prstGeom>
          <a:noFill/>
        </p:spPr>
        <p:txBody>
          <a:bodyPr wrap="square" rtlCol="0">
            <a:spAutoFit/>
          </a:bodyPr>
          <a:lstStyle/>
          <a:p>
            <a:pPr algn="ctr"/>
            <a:r>
              <a:rPr lang="en-US" sz="3600" dirty="0" smtClean="0"/>
              <a:t>Contribution</a:t>
            </a:r>
            <a:endParaRPr lang="el-GR" sz="3400" dirty="0"/>
          </a:p>
        </p:txBody>
      </p:sp>
      <p:sp>
        <p:nvSpPr>
          <p:cNvPr id="4" name="Rectangle 3"/>
          <p:cNvSpPr/>
          <p:nvPr/>
        </p:nvSpPr>
        <p:spPr>
          <a:xfrm>
            <a:off x="0" y="1308928"/>
            <a:ext cx="9144001" cy="4052391"/>
          </a:xfrm>
          <a:prstGeom prst="rect">
            <a:avLst/>
          </a:prstGeom>
          <a:noFill/>
        </p:spPr>
        <p:txBody>
          <a:bodyPr wrap="square">
            <a:spAutoFit/>
          </a:bodyPr>
          <a:lstStyle/>
          <a:p>
            <a:pPr>
              <a:spcBef>
                <a:spcPts val="800"/>
              </a:spcBef>
              <a:defRPr/>
            </a:pPr>
            <a:r>
              <a:rPr lang="en-US" sz="2400" dirty="0"/>
              <a:t>D</a:t>
            </a:r>
            <a:r>
              <a:rPr lang="en-US" sz="2400" dirty="0" smtClean="0"/>
              <a:t>evelopment of the </a:t>
            </a:r>
            <a:r>
              <a:rPr lang="el-GR" sz="3400" dirty="0"/>
              <a:t>ε</a:t>
            </a:r>
            <a:r>
              <a:rPr lang="en-US" sz="2400" dirty="0"/>
              <a:t>n</a:t>
            </a:r>
            <a:r>
              <a:rPr lang="el-GR" sz="2400" dirty="0"/>
              <a:t>α</a:t>
            </a:r>
            <a:r>
              <a:rPr lang="en-US" sz="2400" dirty="0" err="1" smtClean="0"/>
              <a:t>bler</a:t>
            </a:r>
            <a:r>
              <a:rPr lang="en-US" sz="2400" dirty="0" smtClean="0"/>
              <a:t> </a:t>
            </a:r>
            <a:r>
              <a:rPr lang="en-US" sz="2000" baseline="30000" dirty="0" smtClean="0"/>
              <a:t>[1]</a:t>
            </a:r>
            <a:endParaRPr lang="en-US" sz="2000" kern="0" dirty="0" smtClean="0">
              <a:solidFill>
                <a:prstClr val="black"/>
              </a:solidFill>
            </a:endParaRPr>
          </a:p>
          <a:p>
            <a:pPr lvl="0">
              <a:spcBef>
                <a:spcPts val="1800"/>
              </a:spcBef>
              <a:defRPr/>
            </a:pPr>
            <a:r>
              <a:rPr lang="en-US" sz="2400" kern="0" dirty="0" smtClean="0">
                <a:solidFill>
                  <a:prstClr val="black"/>
                </a:solidFill>
              </a:rPr>
              <a:t>Extensive performance analysis on benchmark datasets</a:t>
            </a:r>
          </a:p>
          <a:p>
            <a:pPr marL="800100" lvl="1" indent="-342900">
              <a:spcBef>
                <a:spcPts val="600"/>
              </a:spcBef>
              <a:buFont typeface="Arial" charset="0"/>
              <a:buChar char="•"/>
              <a:defRPr/>
            </a:pPr>
            <a:r>
              <a:rPr lang="en-US" sz="2400" kern="0" dirty="0" smtClean="0">
                <a:solidFill>
                  <a:prstClr val="black"/>
                </a:solidFill>
              </a:rPr>
              <a:t>Compared with several recommenders</a:t>
            </a:r>
          </a:p>
          <a:p>
            <a:pPr marL="800100" lvl="1" indent="-342900">
              <a:spcBef>
                <a:spcPts val="600"/>
              </a:spcBef>
              <a:buFont typeface="Arial" charset="0"/>
              <a:buChar char="•"/>
              <a:defRPr/>
            </a:pPr>
            <a:r>
              <a:rPr lang="en-US" sz="2400" kern="0" dirty="0" smtClean="0">
                <a:solidFill>
                  <a:prstClr val="black"/>
                </a:solidFill>
              </a:rPr>
              <a:t>Performance of </a:t>
            </a:r>
            <a:r>
              <a:rPr lang="en-US" sz="2400" dirty="0"/>
              <a:t>the </a:t>
            </a:r>
            <a:r>
              <a:rPr lang="el-GR" sz="3400" dirty="0"/>
              <a:t>ε</a:t>
            </a:r>
            <a:r>
              <a:rPr lang="en-US" sz="2400" dirty="0"/>
              <a:t>n</a:t>
            </a:r>
            <a:r>
              <a:rPr lang="el-GR" sz="2400" dirty="0"/>
              <a:t>α</a:t>
            </a:r>
            <a:r>
              <a:rPr lang="en-US" sz="2400" dirty="0" err="1" smtClean="0"/>
              <a:t>bler</a:t>
            </a:r>
            <a:r>
              <a:rPr lang="en-US" sz="2400" dirty="0" smtClean="0"/>
              <a:t> with different blenders</a:t>
            </a:r>
            <a:endParaRPr lang="en-US" sz="2400" kern="0" dirty="0">
              <a:solidFill>
                <a:prstClr val="black"/>
              </a:solidFill>
            </a:endParaRPr>
          </a:p>
          <a:p>
            <a:pPr>
              <a:spcBef>
                <a:spcPts val="1800"/>
              </a:spcBef>
              <a:defRPr/>
            </a:pPr>
            <a:r>
              <a:rPr lang="en-US" sz="2400" kern="0" dirty="0" smtClean="0">
                <a:solidFill>
                  <a:prstClr val="black"/>
                </a:solidFill>
              </a:rPr>
              <a:t>Development of a pilot light </a:t>
            </a:r>
            <a:r>
              <a:rPr lang="el-GR" sz="3400" dirty="0" smtClean="0"/>
              <a:t>ε</a:t>
            </a:r>
            <a:r>
              <a:rPr lang="en-US" sz="2400" dirty="0" smtClean="0"/>
              <a:t>n</a:t>
            </a:r>
            <a:r>
              <a:rPr lang="el-GR" sz="2400" dirty="0" smtClean="0"/>
              <a:t>α</a:t>
            </a:r>
            <a:r>
              <a:rPr lang="en-US" sz="2400" dirty="0" err="1" smtClean="0"/>
              <a:t>bler</a:t>
            </a:r>
            <a:r>
              <a:rPr lang="en-US" sz="2400" dirty="0" smtClean="0"/>
              <a:t> for a large Greek telecom operator</a:t>
            </a:r>
            <a:endParaRPr lang="en-US" sz="2400" kern="0" dirty="0" smtClean="0">
              <a:solidFill>
                <a:prstClr val="black"/>
              </a:solidFill>
            </a:endParaRPr>
          </a:p>
          <a:p>
            <a:pPr marL="342900" lvl="0" indent="-342900">
              <a:spcBef>
                <a:spcPts val="600"/>
              </a:spcBef>
              <a:buFont typeface="Arial" charset="0"/>
              <a:buChar char="•"/>
              <a:defRPr/>
            </a:pPr>
            <a:r>
              <a:rPr lang="en-US" sz="2400" kern="0" spc="-40" dirty="0" smtClean="0">
                <a:solidFill>
                  <a:prstClr val="black"/>
                </a:solidFill>
              </a:rPr>
              <a:t>Out in the wild field study with real customers for performance analysis</a:t>
            </a:r>
          </a:p>
          <a:p>
            <a:pPr marL="342900" indent="-342900">
              <a:lnSpc>
                <a:spcPts val="3980"/>
              </a:lnSpc>
              <a:spcBef>
                <a:spcPts val="600"/>
              </a:spcBef>
              <a:buFont typeface="Arial" charset="0"/>
              <a:buChar char="•"/>
              <a:defRPr/>
            </a:pPr>
            <a:r>
              <a:rPr lang="en-US" sz="2400" kern="0" spc="-40" noProof="0" dirty="0" smtClean="0">
                <a:solidFill>
                  <a:prstClr val="black"/>
                </a:solidFill>
              </a:rPr>
              <a:t>Post-phase analysis of the full </a:t>
            </a:r>
            <a:r>
              <a:rPr lang="el-GR" sz="3400" dirty="0"/>
              <a:t>ε</a:t>
            </a:r>
            <a:r>
              <a:rPr lang="en-US" sz="2400" dirty="0"/>
              <a:t>n</a:t>
            </a:r>
            <a:r>
              <a:rPr lang="el-GR" sz="2400" dirty="0"/>
              <a:t>α</a:t>
            </a:r>
            <a:r>
              <a:rPr lang="en-US" sz="2400" dirty="0" err="1" smtClean="0"/>
              <a:t>bler</a:t>
            </a:r>
            <a:r>
              <a:rPr lang="en-US" sz="2400" dirty="0" smtClean="0"/>
              <a:t> version</a:t>
            </a:r>
            <a:endParaRPr lang="en-US" sz="2400" kern="0" dirty="0">
              <a:solidFill>
                <a:prstClr val="black"/>
              </a:solidFill>
            </a:endParaRPr>
          </a:p>
        </p:txBody>
      </p:sp>
      <p:sp>
        <p:nvSpPr>
          <p:cNvPr id="5" name="Slide Number Placeholder 4"/>
          <p:cNvSpPr>
            <a:spLocks noGrp="1"/>
          </p:cNvSpPr>
          <p:nvPr>
            <p:ph type="sldNum" sz="quarter" idx="4"/>
          </p:nvPr>
        </p:nvSpPr>
        <p:spPr/>
        <p:txBody>
          <a:bodyPr/>
          <a:lstStyle/>
          <a:p>
            <a:fld id="{BA8872A9-5411-EC46-91F5-8E9C449D4FCD}" type="slidenum">
              <a:rPr lang="en-US" smtClean="0"/>
              <a:pPr/>
              <a:t>37</a:t>
            </a:fld>
            <a:endParaRPr lang="en-US"/>
          </a:p>
        </p:txBody>
      </p:sp>
      <p:sp>
        <p:nvSpPr>
          <p:cNvPr id="6" name="TextBox 5"/>
          <p:cNvSpPr txBox="1"/>
          <p:nvPr/>
        </p:nvSpPr>
        <p:spPr>
          <a:xfrm>
            <a:off x="43359" y="6033184"/>
            <a:ext cx="8186240" cy="646331"/>
          </a:xfrm>
          <a:prstGeom prst="rect">
            <a:avLst/>
          </a:prstGeom>
          <a:noFill/>
        </p:spPr>
        <p:txBody>
          <a:bodyPr wrap="square" rtlCol="0">
            <a:spAutoFit/>
          </a:bodyPr>
          <a:lstStyle/>
          <a:p>
            <a:r>
              <a:rPr lang="en-US" dirty="0" smtClean="0"/>
              <a:t>[1]    E. </a:t>
            </a:r>
            <a:r>
              <a:rPr lang="en-US" dirty="0" err="1" smtClean="0"/>
              <a:t>Tzamousis</a:t>
            </a:r>
            <a:r>
              <a:rPr lang="en-US" dirty="0" smtClean="0"/>
              <a:t> </a:t>
            </a:r>
            <a:r>
              <a:rPr lang="en-US" dirty="0"/>
              <a:t>and M. Papadopouli</a:t>
            </a:r>
            <a:r>
              <a:rPr lang="en-US" dirty="0" smtClean="0"/>
              <a:t>, “On hybrid modular recommendation systems</a:t>
            </a:r>
          </a:p>
          <a:p>
            <a:r>
              <a:rPr lang="en-US" dirty="0"/>
              <a:t> </a:t>
            </a:r>
            <a:r>
              <a:rPr lang="en-US" dirty="0" smtClean="0"/>
              <a:t>        for video streaming,” ACM Transactions on Web. (</a:t>
            </a:r>
            <a:r>
              <a:rPr lang="en-US" i="1" dirty="0" smtClean="0"/>
              <a:t>under submission</a:t>
            </a:r>
            <a:r>
              <a:rPr lang="en-US" dirty="0" smtClean="0"/>
              <a:t>)</a:t>
            </a:r>
            <a:endParaRPr lang="en-US" b="1" dirty="0" smtClean="0"/>
          </a:p>
        </p:txBody>
      </p:sp>
    </p:spTree>
    <p:extLst>
      <p:ext uri="{BB962C8B-B14F-4D97-AF65-F5344CB8AC3E}">
        <p14:creationId xmlns:p14="http://schemas.microsoft.com/office/powerpoint/2010/main" val="748918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solidFill>
                  <a:schemeClr val="bg2">
                    <a:lumMod val="75000"/>
                  </a:schemeClr>
                </a:solidFill>
              </a:rPr>
              <a:t> Introduction</a:t>
            </a:r>
          </a:p>
          <a:p>
            <a:pPr marL="457200" indent="-457200">
              <a:buFont typeface="+mj-lt"/>
              <a:buAutoNum type="arabicPeriod"/>
            </a:pPr>
            <a:r>
              <a:rPr lang="en-US" sz="2400" dirty="0" smtClean="0">
                <a:solidFill>
                  <a:schemeClr val="bg2">
                    <a:lumMod val="75000"/>
                  </a:schemeClr>
                </a:solidFill>
              </a:rPr>
              <a:t> Related work</a:t>
            </a:r>
          </a:p>
          <a:p>
            <a:pPr marL="457200" indent="-457200">
              <a:spcBef>
                <a:spcPts val="0"/>
              </a:spcBef>
              <a:buFont typeface="+mj-lt"/>
              <a:buAutoNum type="arabicPeriod"/>
            </a:pPr>
            <a:r>
              <a:rPr lang="en-US" sz="2400" dirty="0" smtClean="0">
                <a:solidFill>
                  <a:schemeClr val="bg2">
                    <a:lumMod val="75000"/>
                  </a:schemeClr>
                </a:solidFill>
              </a:rPr>
              <a:t> The </a:t>
            </a:r>
            <a:r>
              <a:rPr lang="el-GR" sz="3400" dirty="0" smtClean="0">
                <a:solidFill>
                  <a:schemeClr val="bg2">
                    <a:lumMod val="75000"/>
                  </a:schemeClr>
                </a:solidFill>
              </a:rPr>
              <a:t>ε</a:t>
            </a:r>
            <a:r>
              <a:rPr lang="en-US" sz="2400" dirty="0" smtClean="0">
                <a:solidFill>
                  <a:schemeClr val="bg2">
                    <a:lumMod val="75000"/>
                  </a:schemeClr>
                </a:solidFill>
              </a:rPr>
              <a:t>n</a:t>
            </a:r>
            <a:r>
              <a:rPr lang="el-GR" sz="2400" dirty="0" smtClean="0">
                <a:solidFill>
                  <a:schemeClr val="bg2">
                    <a:lumMod val="75000"/>
                  </a:schemeClr>
                </a:solidFill>
              </a:rPr>
              <a:t>α</a:t>
            </a:r>
            <a:r>
              <a:rPr lang="en-US" sz="2400" dirty="0" smtClean="0">
                <a:solidFill>
                  <a:schemeClr val="bg2">
                    <a:lumMod val="75000"/>
                  </a:schemeClr>
                </a:solidFill>
              </a:rPr>
              <a:t>bler system</a:t>
            </a:r>
          </a:p>
          <a:p>
            <a:pPr marL="457200" indent="-457200">
              <a:buFont typeface="+mj-lt"/>
              <a:buAutoNum type="arabicPeriod"/>
            </a:pPr>
            <a:r>
              <a:rPr lang="en-US" sz="2400" dirty="0" smtClean="0"/>
              <a:t> </a:t>
            </a:r>
            <a:r>
              <a:rPr lang="en-US" sz="2400" b="1" dirty="0" smtClean="0"/>
              <a:t>Comparative performance analysis </a:t>
            </a:r>
          </a:p>
          <a:p>
            <a:pPr marL="457200" indent="-457200">
              <a:buFont typeface="+mj-lt"/>
              <a:buAutoNum type="arabicPeriod"/>
            </a:pPr>
            <a:r>
              <a:rPr lang="en-US" sz="2400" dirty="0" smtClean="0"/>
              <a:t> Pilot light </a:t>
            </a:r>
            <a:r>
              <a:rPr lang="el-GR" sz="3400" dirty="0"/>
              <a:t>ε</a:t>
            </a:r>
            <a:r>
              <a:rPr lang="en-US" sz="2400" dirty="0"/>
              <a:t>n</a:t>
            </a:r>
            <a:r>
              <a:rPr lang="el-GR" sz="2400" dirty="0"/>
              <a:t>α</a:t>
            </a:r>
            <a:r>
              <a:rPr lang="en-US" sz="2400" dirty="0" err="1"/>
              <a:t>bler</a:t>
            </a:r>
            <a:r>
              <a:rPr lang="en-US" sz="2400" dirty="0"/>
              <a:t> </a:t>
            </a:r>
            <a:endParaRPr lang="en-US" sz="2400" dirty="0" smtClean="0"/>
          </a:p>
          <a:p>
            <a:pPr marL="457200" indent="-457200">
              <a:buFont typeface="+mj-lt"/>
              <a:buAutoNum type="arabicPeriod"/>
            </a:pPr>
            <a:r>
              <a:rPr lang="en-US" sz="2400" dirty="0" smtClean="0"/>
              <a:t> Conclusions &amp; Future Work</a:t>
            </a:r>
            <a:endParaRPr lang="el-GR" sz="2400" dirty="0" smtClean="0"/>
          </a:p>
        </p:txBody>
      </p:sp>
      <p:sp>
        <p:nvSpPr>
          <p:cNvPr id="5" name="Slide Number Placeholder 4"/>
          <p:cNvSpPr>
            <a:spLocks noGrp="1"/>
          </p:cNvSpPr>
          <p:nvPr>
            <p:ph type="sldNum" sz="quarter" idx="4"/>
          </p:nvPr>
        </p:nvSpPr>
        <p:spPr/>
        <p:txBody>
          <a:bodyPr/>
          <a:lstStyle/>
          <a:p>
            <a:fld id="{BA8872A9-5411-EC46-91F5-8E9C449D4FCD}" type="slidenum">
              <a:rPr lang="en-US" smtClean="0"/>
              <a:pPr/>
              <a:t>38</a:t>
            </a:fld>
            <a:endParaRPr lang="en-US"/>
          </a:p>
        </p:txBody>
      </p:sp>
    </p:spTree>
    <p:extLst>
      <p:ext uri="{BB962C8B-B14F-4D97-AF65-F5344CB8AC3E}">
        <p14:creationId xmlns:p14="http://schemas.microsoft.com/office/powerpoint/2010/main" val="1091979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911" y="3072421"/>
            <a:ext cx="8568050" cy="907941"/>
          </a:xfrm>
          <a:prstGeom prst="rect">
            <a:avLst/>
          </a:prstGeom>
          <a:noFill/>
        </p:spPr>
        <p:txBody>
          <a:bodyPr wrap="square" rtlCol="0">
            <a:spAutoFit/>
          </a:bodyPr>
          <a:lstStyle/>
          <a:p>
            <a:r>
              <a:rPr lang="en-US" sz="2400" dirty="0" smtClean="0"/>
              <a:t>Benchmark </a:t>
            </a:r>
            <a:r>
              <a:rPr lang="en-US" sz="2400" dirty="0"/>
              <a:t>d</a:t>
            </a:r>
            <a:r>
              <a:rPr lang="en-US" sz="2400" dirty="0" smtClean="0"/>
              <a:t>ataset: </a:t>
            </a:r>
            <a:r>
              <a:rPr lang="en-US" sz="2400" dirty="0" err="1" smtClean="0"/>
              <a:t>Movielens</a:t>
            </a:r>
            <a:r>
              <a:rPr lang="en-US" sz="2400" dirty="0" smtClean="0"/>
              <a:t> 1M</a:t>
            </a:r>
          </a:p>
          <a:p>
            <a:pPr>
              <a:spcBef>
                <a:spcPts val="600"/>
              </a:spcBef>
            </a:pPr>
            <a:r>
              <a:rPr lang="en-US" sz="2400" b="1" dirty="0" smtClean="0"/>
              <a:t>1 million </a:t>
            </a:r>
            <a:r>
              <a:rPr lang="en-US" sz="2400" dirty="0" smtClean="0"/>
              <a:t>ratings (1-5 scale) by </a:t>
            </a:r>
            <a:r>
              <a:rPr lang="en-US" sz="2400" b="1" dirty="0" smtClean="0"/>
              <a:t>6,040</a:t>
            </a:r>
            <a:r>
              <a:rPr lang="en-US" sz="2400" dirty="0" smtClean="0"/>
              <a:t> users for </a:t>
            </a:r>
            <a:r>
              <a:rPr lang="en-US" sz="2400" b="1" dirty="0" smtClean="0"/>
              <a:t>3,900</a:t>
            </a:r>
            <a:r>
              <a:rPr lang="en-US" sz="2400" dirty="0" smtClean="0"/>
              <a:t> movies  </a:t>
            </a:r>
            <a:endParaRPr lang="en-US" sz="2400" dirty="0"/>
          </a:p>
        </p:txBody>
      </p:sp>
      <p:sp>
        <p:nvSpPr>
          <p:cNvPr id="7" name="Rectangle 4"/>
          <p:cNvSpPr/>
          <p:nvPr/>
        </p:nvSpPr>
        <p:spPr>
          <a:xfrm>
            <a:off x="239911" y="4439845"/>
            <a:ext cx="5696865"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noProof="0" dirty="0" smtClean="0">
                <a:solidFill>
                  <a:prstClr val="black"/>
                </a:solidFill>
              </a:rPr>
              <a:t>Metric:  Root-Mean-Square </a:t>
            </a:r>
            <a:r>
              <a:rPr lang="en-US" sz="2400" kern="0" dirty="0">
                <a:solidFill>
                  <a:prstClr val="black"/>
                </a:solidFill>
              </a:rPr>
              <a:t>E</a:t>
            </a:r>
            <a:r>
              <a:rPr lang="en-US" sz="2400" kern="0" noProof="0" dirty="0" err="1" smtClean="0">
                <a:solidFill>
                  <a:prstClr val="black"/>
                </a:solidFill>
              </a:rPr>
              <a:t>rror</a:t>
            </a:r>
            <a:r>
              <a:rPr lang="en-US" sz="2400" kern="0" noProof="0" dirty="0" smtClean="0">
                <a:solidFill>
                  <a:prstClr val="black"/>
                </a:solidFill>
              </a:rPr>
              <a:t> </a:t>
            </a:r>
            <a:r>
              <a:rPr lang="en-US" sz="2400" b="1" kern="0" noProof="0" dirty="0" smtClean="0">
                <a:solidFill>
                  <a:prstClr val="black"/>
                </a:solidFill>
              </a:rPr>
              <a:t>(RMSE)</a:t>
            </a:r>
          </a:p>
        </p:txBody>
      </p:sp>
      <p:pic>
        <p:nvPicPr>
          <p:cNvPr id="9" name="Εικόνα 8"/>
          <p:cNvPicPr>
            <a:picLocks noChangeAspect="1"/>
          </p:cNvPicPr>
          <p:nvPr/>
        </p:nvPicPr>
        <p:blipFill rotWithShape="1">
          <a:blip r:embed="rId3" cstate="print"/>
          <a:srcRect t="10922" r="4535" b="10572"/>
          <a:stretch/>
        </p:blipFill>
        <p:spPr>
          <a:xfrm>
            <a:off x="2141278" y="4990501"/>
            <a:ext cx="3795498" cy="817259"/>
          </a:xfrm>
          <a:prstGeom prst="rect">
            <a:avLst/>
          </a:prstGeom>
        </p:spPr>
      </p:pic>
      <p:sp>
        <p:nvSpPr>
          <p:cNvPr id="3" name="Slide Number Placeholder 2"/>
          <p:cNvSpPr>
            <a:spLocks noGrp="1"/>
          </p:cNvSpPr>
          <p:nvPr>
            <p:ph type="sldNum" sz="quarter" idx="4"/>
          </p:nvPr>
        </p:nvSpPr>
        <p:spPr/>
        <p:txBody>
          <a:bodyPr/>
          <a:lstStyle/>
          <a:p>
            <a:fld id="{BA8872A9-5411-EC46-91F5-8E9C449D4FCD}" type="slidenum">
              <a:rPr lang="en-US" smtClean="0"/>
              <a:pPr/>
              <a:t>39</a:t>
            </a:fld>
            <a:endParaRPr lang="en-US"/>
          </a:p>
        </p:txBody>
      </p:sp>
      <p:sp>
        <p:nvSpPr>
          <p:cNvPr id="4" name="Rectangle 3"/>
          <p:cNvSpPr/>
          <p:nvPr/>
        </p:nvSpPr>
        <p:spPr>
          <a:xfrm>
            <a:off x="239911" y="1018635"/>
            <a:ext cx="8568050" cy="1538883"/>
          </a:xfrm>
          <a:prstGeom prst="rect">
            <a:avLst/>
          </a:prstGeom>
        </p:spPr>
        <p:txBody>
          <a:bodyPr wrap="square">
            <a:spAutoFit/>
          </a:bodyPr>
          <a:lstStyle/>
          <a:p>
            <a:pPr lvl="0">
              <a:spcBef>
                <a:spcPts val="1800"/>
              </a:spcBef>
              <a:defRPr/>
            </a:pPr>
            <a:r>
              <a:rPr lang="en-US" sz="2800" kern="0" dirty="0" smtClean="0">
                <a:solidFill>
                  <a:prstClr val="black"/>
                </a:solidFill>
              </a:rPr>
              <a:t>The </a:t>
            </a:r>
            <a:r>
              <a:rPr lang="el-GR" sz="3600" dirty="0" smtClean="0"/>
              <a:t>ε</a:t>
            </a:r>
            <a:r>
              <a:rPr lang="en-US" sz="2800" dirty="0"/>
              <a:t>n</a:t>
            </a:r>
            <a:r>
              <a:rPr lang="el-GR" sz="2800" dirty="0"/>
              <a:t>α</a:t>
            </a:r>
            <a:r>
              <a:rPr lang="en-US" sz="2800" dirty="0" err="1"/>
              <a:t>bler</a:t>
            </a:r>
            <a:r>
              <a:rPr lang="en-US" sz="2800" kern="0" dirty="0" smtClean="0">
                <a:solidFill>
                  <a:prstClr val="black"/>
                </a:solidFill>
              </a:rPr>
              <a:t> is extensively evaluated</a:t>
            </a:r>
            <a:endParaRPr lang="en-US" sz="2800" kern="0" dirty="0">
              <a:solidFill>
                <a:prstClr val="black"/>
              </a:solidFill>
            </a:endParaRPr>
          </a:p>
          <a:p>
            <a:pPr marL="800100" lvl="1" indent="-342900">
              <a:spcBef>
                <a:spcPts val="600"/>
              </a:spcBef>
              <a:buFont typeface="Arial" charset="0"/>
              <a:buChar char="•"/>
              <a:defRPr/>
            </a:pPr>
            <a:r>
              <a:rPr lang="en-US" sz="2400" kern="0" dirty="0">
                <a:solidFill>
                  <a:prstClr val="black"/>
                </a:solidFill>
              </a:rPr>
              <a:t>Compared with several recommenders</a:t>
            </a:r>
          </a:p>
          <a:p>
            <a:pPr marL="800100" lvl="1" indent="-342900">
              <a:spcBef>
                <a:spcPts val="600"/>
              </a:spcBef>
              <a:buFont typeface="Arial" charset="0"/>
              <a:buChar char="•"/>
              <a:defRPr/>
            </a:pPr>
            <a:r>
              <a:rPr lang="en-US" sz="2400" kern="0" dirty="0" smtClean="0">
                <a:solidFill>
                  <a:prstClr val="black"/>
                </a:solidFill>
              </a:rPr>
              <a:t>Evaluated with different </a:t>
            </a:r>
            <a:r>
              <a:rPr lang="en-US" sz="2400" dirty="0" smtClean="0"/>
              <a:t>blenders</a:t>
            </a:r>
            <a:endParaRPr lang="en-US" sz="2400" kern="0" dirty="0">
              <a:solidFill>
                <a:prstClr val="black"/>
              </a:solidFill>
            </a:endParaRPr>
          </a:p>
        </p:txBody>
      </p:sp>
    </p:spTree>
    <p:extLst>
      <p:ext uri="{BB962C8B-B14F-4D97-AF65-F5344CB8AC3E}">
        <p14:creationId xmlns:p14="http://schemas.microsoft.com/office/powerpoint/2010/main" val="261465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3894" y="674117"/>
            <a:ext cx="4897419" cy="584775"/>
          </a:xfrm>
          <a:prstGeom prst="rect">
            <a:avLst/>
          </a:prstGeom>
          <a:noFill/>
        </p:spPr>
        <p:txBody>
          <a:bodyPr wrap="square" rtlCol="0">
            <a:spAutoFit/>
          </a:bodyPr>
          <a:lstStyle/>
          <a:p>
            <a:r>
              <a:rPr lang="en-US" sz="3200" b="1" dirty="0">
                <a:solidFill>
                  <a:prstClr val="black"/>
                </a:solidFill>
                <a:latin typeface="Verdana" panose="020B0604030504040204" pitchFamily="34" charset="0"/>
                <a:ea typeface="Verdana" panose="020B0604030504040204" pitchFamily="34" charset="0"/>
                <a:cs typeface="Verdana" panose="020B0604030504040204" pitchFamily="34" charset="0"/>
              </a:rPr>
              <a:t>User </a:t>
            </a:r>
            <a:r>
              <a:rPr lang="en-US" sz="3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feedback</a:t>
            </a:r>
            <a:endParaRPr lang="el-GR" sz="32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77118" y="1732900"/>
            <a:ext cx="9066882" cy="4324261"/>
          </a:xfrm>
          <a:prstGeom prst="rect">
            <a:avLst/>
          </a:prstGeom>
          <a:noFill/>
        </p:spPr>
        <p:txBody>
          <a:bodyPr wrap="square" rtlCol="0">
            <a:spAutoFit/>
          </a:bodyPr>
          <a:lstStyle/>
          <a:p>
            <a:pPr>
              <a:spcAft>
                <a:spcPts val="600"/>
              </a:spcAft>
            </a:pPr>
            <a:r>
              <a:rPr lang="en-US" sz="2400" dirty="0">
                <a:solidFill>
                  <a:srgbClr val="0070C0"/>
                </a:solidFill>
                <a:latin typeface="Verdana" panose="020B0604030504040204" pitchFamily="34" charset="0"/>
                <a:ea typeface="Verdana" panose="020B0604030504040204" pitchFamily="34" charset="0"/>
                <a:cs typeface="Verdana" panose="020B0604030504040204" pitchFamily="34" charset="0"/>
              </a:rPr>
              <a:t>Explicit feedback</a:t>
            </a:r>
            <a:r>
              <a:rPr lang="en-US" sz="2400" dirty="0">
                <a:latin typeface="Verdana" panose="020B0604030504040204" pitchFamily="34" charset="0"/>
                <a:ea typeface="Verdana" panose="020B0604030504040204" pitchFamily="34" charset="0"/>
                <a:cs typeface="Verdana" panose="020B0604030504040204" pitchFamily="34" charset="0"/>
              </a:rPr>
              <a:t>: Users indicate their preference for items</a:t>
            </a:r>
          </a:p>
          <a:p>
            <a:pPr marL="342900" indent="-342900">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Ratings scales (1-5 stars, 1-10 stars)</a:t>
            </a:r>
          </a:p>
          <a:p>
            <a:pPr marL="342900" indent="-342900">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Binary values (liked/disliked)</a:t>
            </a:r>
          </a:p>
          <a:p>
            <a:pPr marL="342900" indent="-342900">
              <a:spcAft>
                <a:spcPts val="600"/>
              </a:spcAf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2400" dirty="0">
                <a:solidFill>
                  <a:srgbClr val="0070C0"/>
                </a:solidFill>
                <a:latin typeface="Verdana" panose="020B0604030504040204" pitchFamily="34" charset="0"/>
                <a:ea typeface="Verdana" panose="020B0604030504040204" pitchFamily="34" charset="0"/>
                <a:cs typeface="Verdana" panose="020B0604030504040204" pitchFamily="34" charset="0"/>
              </a:rPr>
              <a:t>Implicit feedback</a:t>
            </a:r>
            <a:r>
              <a:rPr lang="en-US" sz="2400" dirty="0">
                <a:latin typeface="Verdana" panose="020B0604030504040204" pitchFamily="34" charset="0"/>
                <a:ea typeface="Verdana" panose="020B0604030504040204" pitchFamily="34" charset="0"/>
                <a:cs typeface="Verdana" panose="020B0604030504040204" pitchFamily="34" charset="0"/>
              </a:rPr>
              <a:t>: Users interact with items</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SzPct val="90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Purchase history</a:t>
            </a:r>
          </a:p>
          <a:p>
            <a:pPr marL="342900" indent="-342900">
              <a:spcAft>
                <a:spcPts val="600"/>
              </a:spcAft>
              <a:buSzPct val="90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Viewing duration</a:t>
            </a:r>
          </a:p>
          <a:p>
            <a:pPr marL="342900" indent="-342900">
              <a:spcAft>
                <a:spcPts val="600"/>
              </a:spcAft>
              <a:buSzPct val="90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Click patterns</a:t>
            </a:r>
          </a:p>
        </p:txBody>
      </p:sp>
      <p:pic>
        <p:nvPicPr>
          <p:cNvPr id="5" name="Picture 4"/>
          <p:cNvPicPr>
            <a:picLocks noChangeAspect="1"/>
          </p:cNvPicPr>
          <p:nvPr/>
        </p:nvPicPr>
        <p:blipFill>
          <a:blip r:embed="rId2" cstate="print"/>
          <a:stretch>
            <a:fillRect/>
          </a:stretch>
        </p:blipFill>
        <p:spPr>
          <a:xfrm>
            <a:off x="4658773" y="5452869"/>
            <a:ext cx="1034591" cy="792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53001" y="4868421"/>
            <a:ext cx="761999" cy="540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602" y="5539955"/>
            <a:ext cx="1029724" cy="792000"/>
          </a:xfrm>
          <a:prstGeom prst="rect">
            <a:avLst/>
          </a:prstGeom>
        </p:spPr>
      </p:pic>
      <p:pic>
        <p:nvPicPr>
          <p:cNvPr id="9" name="Picture 8"/>
          <p:cNvPicPr>
            <a:picLocks noChangeAspect="1"/>
          </p:cNvPicPr>
          <p:nvPr/>
        </p:nvPicPr>
        <p:blipFill>
          <a:blip r:embed="rId5" cstate="print"/>
          <a:stretch>
            <a:fillRect/>
          </a:stretch>
        </p:blipFill>
        <p:spPr>
          <a:xfrm>
            <a:off x="8103066" y="5140564"/>
            <a:ext cx="670819" cy="540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4230" y="3448903"/>
            <a:ext cx="1251305" cy="3240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1573" y="3507772"/>
            <a:ext cx="1191764" cy="324000"/>
          </a:xfrm>
          <a:prstGeom prst="rect">
            <a:avLst/>
          </a:prstGeom>
        </p:spPr>
      </p:pic>
      <p:sp>
        <p:nvSpPr>
          <p:cNvPr id="10" name="Θέση αριθμού διαφάνειας 9"/>
          <p:cNvSpPr>
            <a:spLocks noGrp="1"/>
          </p:cNvSpPr>
          <p:nvPr>
            <p:ph type="sldNum" sz="quarter" idx="12"/>
          </p:nvPr>
        </p:nvSpPr>
        <p:spPr/>
        <p:txBody>
          <a:bodyPr/>
          <a:lstStyle/>
          <a:p>
            <a:fld id="{1D401819-1745-4133-A415-0B39F084B6FF}" type="slidenum">
              <a:rPr lang="el-GR" smtClean="0"/>
              <a:pPr/>
              <a:t>4</a:t>
            </a:fld>
            <a:endParaRPr lang="el-GR"/>
          </a:p>
        </p:txBody>
      </p:sp>
    </p:spTree>
    <p:extLst>
      <p:ext uri="{BB962C8B-B14F-4D97-AF65-F5344CB8AC3E}">
        <p14:creationId xmlns:p14="http://schemas.microsoft.com/office/powerpoint/2010/main" val="8148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8615" y="1597007"/>
            <a:ext cx="7669530" cy="3648682"/>
            <a:chOff x="396240" y="2056484"/>
            <a:chExt cx="8321040" cy="3935651"/>
          </a:xfrm>
        </p:grpSpPr>
        <p:pic>
          <p:nvPicPr>
            <p:cNvPr id="7" name="Picture 6"/>
            <p:cNvPicPr>
              <a:picLocks noChangeAspect="1"/>
            </p:cNvPicPr>
            <p:nvPr/>
          </p:nvPicPr>
          <p:blipFill>
            <a:blip r:embed="rId3" cstate="print"/>
            <a:stretch>
              <a:fillRect/>
            </a:stretch>
          </p:blipFill>
          <p:spPr>
            <a:xfrm>
              <a:off x="396240" y="2056484"/>
              <a:ext cx="8321040" cy="3604719"/>
            </a:xfrm>
            <a:prstGeom prst="rect">
              <a:avLst/>
            </a:prstGeom>
          </p:spPr>
        </p:pic>
        <p:sp>
          <p:nvSpPr>
            <p:cNvPr id="8" name="Rectangle 7"/>
            <p:cNvSpPr/>
            <p:nvPr/>
          </p:nvSpPr>
          <p:spPr>
            <a:xfrm>
              <a:off x="6713158" y="5177963"/>
              <a:ext cx="1303646" cy="307084"/>
            </a:xfrm>
            <a:prstGeom prst="rect">
              <a:avLst/>
            </a:prstGeom>
            <a:solidFill>
              <a:schemeClr val="bg1"/>
            </a:solidFill>
          </p:spPr>
          <p:txBody>
            <a:bodyPr wrap="square">
              <a:spAutoFit/>
            </a:bodyPr>
            <a:lstStyle/>
            <a:p>
              <a:pPr>
                <a:lnSpc>
                  <a:spcPts val="1500"/>
                </a:lnSpc>
              </a:pPr>
              <a:r>
                <a:rPr lang="el-GR" sz="2800" dirty="0" smtClean="0">
                  <a:solidFill>
                    <a:srgbClr val="0000FF"/>
                  </a:solidFill>
                </a:rPr>
                <a:t>ε</a:t>
              </a:r>
              <a:r>
                <a:rPr lang="en-US" dirty="0" smtClean="0">
                  <a:solidFill>
                    <a:srgbClr val="0000FF"/>
                  </a:solidFill>
                </a:rPr>
                <a:t>n</a:t>
              </a:r>
              <a:r>
                <a:rPr lang="el-GR" dirty="0" smtClean="0">
                  <a:solidFill>
                    <a:srgbClr val="0000FF"/>
                  </a:solidFill>
                </a:rPr>
                <a:t>α</a:t>
              </a:r>
              <a:r>
                <a:rPr lang="en-US" dirty="0" smtClean="0">
                  <a:solidFill>
                    <a:srgbClr val="0000FF"/>
                  </a:solidFill>
                </a:rPr>
                <a:t>bler </a:t>
              </a:r>
              <a:endParaRPr lang="el-GR" dirty="0">
                <a:solidFill>
                  <a:srgbClr val="0000FF"/>
                </a:solidFill>
              </a:endParaRPr>
            </a:p>
          </p:txBody>
        </p:sp>
        <p:sp>
          <p:nvSpPr>
            <p:cNvPr id="9" name="Rectangle 8"/>
            <p:cNvSpPr/>
            <p:nvPr/>
          </p:nvSpPr>
          <p:spPr>
            <a:xfrm>
              <a:off x="2017520" y="5384204"/>
              <a:ext cx="498855" cy="276999"/>
            </a:xfrm>
            <a:prstGeom prst="rect">
              <a:avLst/>
            </a:prstGeom>
          </p:spPr>
          <p:txBody>
            <a:bodyPr wrap="none">
              <a:spAutoFit/>
            </a:bodyPr>
            <a:lstStyle/>
            <a:p>
              <a:r>
                <a:rPr lang="en-US" sz="1200" dirty="0" smtClean="0"/>
                <a:t>1994</a:t>
              </a:r>
              <a:endParaRPr lang="el-GR" sz="1000" dirty="0"/>
            </a:p>
          </p:txBody>
        </p:sp>
        <p:sp>
          <p:nvSpPr>
            <p:cNvPr id="10" name="Rectangle 9"/>
            <p:cNvSpPr/>
            <p:nvPr/>
          </p:nvSpPr>
          <p:spPr>
            <a:xfrm>
              <a:off x="2820798" y="5384204"/>
              <a:ext cx="498855" cy="276999"/>
            </a:xfrm>
            <a:prstGeom prst="rect">
              <a:avLst/>
            </a:prstGeom>
          </p:spPr>
          <p:txBody>
            <a:bodyPr wrap="none">
              <a:spAutoFit/>
            </a:bodyPr>
            <a:lstStyle/>
            <a:p>
              <a:r>
                <a:rPr lang="en-US" sz="1200" dirty="0" smtClean="0"/>
                <a:t>2001</a:t>
              </a:r>
              <a:endParaRPr lang="el-GR" sz="1000" dirty="0"/>
            </a:p>
          </p:txBody>
        </p:sp>
        <p:sp>
          <p:nvSpPr>
            <p:cNvPr id="11" name="Rectangle 10"/>
            <p:cNvSpPr/>
            <p:nvPr/>
          </p:nvSpPr>
          <p:spPr>
            <a:xfrm>
              <a:off x="3638800" y="5384204"/>
              <a:ext cx="498855" cy="276999"/>
            </a:xfrm>
            <a:prstGeom prst="rect">
              <a:avLst/>
            </a:prstGeom>
          </p:spPr>
          <p:txBody>
            <a:bodyPr wrap="none">
              <a:spAutoFit/>
            </a:bodyPr>
            <a:lstStyle/>
            <a:p>
              <a:r>
                <a:rPr lang="en-US" sz="1200" dirty="0" smtClean="0"/>
                <a:t>2007</a:t>
              </a:r>
              <a:endParaRPr lang="el-GR" sz="1000" dirty="0"/>
            </a:p>
          </p:txBody>
        </p:sp>
        <p:sp>
          <p:nvSpPr>
            <p:cNvPr id="12" name="Rectangle 11"/>
            <p:cNvSpPr/>
            <p:nvPr/>
          </p:nvSpPr>
          <p:spPr>
            <a:xfrm>
              <a:off x="4069335" y="5384204"/>
              <a:ext cx="1104901" cy="430887"/>
            </a:xfrm>
            <a:prstGeom prst="rect">
              <a:avLst/>
            </a:prstGeom>
            <a:solidFill>
              <a:schemeClr val="bg1"/>
            </a:solidFill>
          </p:spPr>
          <p:txBody>
            <a:bodyPr wrap="square">
              <a:spAutoFit/>
            </a:bodyPr>
            <a:lstStyle/>
            <a:p>
              <a:pPr algn="ctr"/>
              <a:r>
                <a:rPr lang="en-US" sz="1200" dirty="0" smtClean="0"/>
                <a:t>   2009</a:t>
              </a:r>
            </a:p>
            <a:p>
              <a:endParaRPr lang="el-GR" sz="1000" dirty="0"/>
            </a:p>
          </p:txBody>
        </p:sp>
        <p:sp>
          <p:nvSpPr>
            <p:cNvPr id="13" name="Rectangle 12"/>
            <p:cNvSpPr/>
            <p:nvPr/>
          </p:nvSpPr>
          <p:spPr>
            <a:xfrm>
              <a:off x="5244847" y="5376583"/>
              <a:ext cx="498855" cy="276999"/>
            </a:xfrm>
            <a:prstGeom prst="rect">
              <a:avLst/>
            </a:prstGeom>
          </p:spPr>
          <p:txBody>
            <a:bodyPr wrap="none">
              <a:spAutoFit/>
            </a:bodyPr>
            <a:lstStyle/>
            <a:p>
              <a:r>
                <a:rPr lang="en-US" sz="1200" dirty="0" smtClean="0"/>
                <a:t>2013</a:t>
              </a:r>
              <a:endParaRPr lang="el-GR" sz="1000" dirty="0"/>
            </a:p>
          </p:txBody>
        </p:sp>
        <p:sp>
          <p:nvSpPr>
            <p:cNvPr id="14" name="Rectangle 13"/>
            <p:cNvSpPr/>
            <p:nvPr/>
          </p:nvSpPr>
          <p:spPr>
            <a:xfrm>
              <a:off x="6062849" y="5376582"/>
              <a:ext cx="498855" cy="276999"/>
            </a:xfrm>
            <a:prstGeom prst="rect">
              <a:avLst/>
            </a:prstGeom>
          </p:spPr>
          <p:txBody>
            <a:bodyPr wrap="none">
              <a:spAutoFit/>
            </a:bodyPr>
            <a:lstStyle/>
            <a:p>
              <a:r>
                <a:rPr lang="en-US" sz="1200" dirty="0" smtClean="0"/>
                <a:t>2015</a:t>
              </a:r>
              <a:endParaRPr lang="el-GR" sz="1000" dirty="0"/>
            </a:p>
          </p:txBody>
        </p:sp>
        <p:sp>
          <p:nvSpPr>
            <p:cNvPr id="15" name="Rectangle 14"/>
            <p:cNvSpPr/>
            <p:nvPr/>
          </p:nvSpPr>
          <p:spPr>
            <a:xfrm>
              <a:off x="6891209" y="5368176"/>
              <a:ext cx="541232" cy="298785"/>
            </a:xfrm>
            <a:prstGeom prst="rect">
              <a:avLst/>
            </a:prstGeom>
          </p:spPr>
          <p:txBody>
            <a:bodyPr wrap="none">
              <a:spAutoFit/>
            </a:bodyPr>
            <a:lstStyle/>
            <a:p>
              <a:r>
                <a:rPr lang="en-US" sz="1200" dirty="0" smtClean="0">
                  <a:solidFill>
                    <a:srgbClr val="0000FF"/>
                  </a:solidFill>
                </a:rPr>
                <a:t>2017</a:t>
              </a:r>
              <a:endParaRPr lang="el-GR" sz="1000" dirty="0">
                <a:solidFill>
                  <a:srgbClr val="0000FF"/>
                </a:solidFill>
              </a:endParaRPr>
            </a:p>
          </p:txBody>
        </p:sp>
        <p:sp>
          <p:nvSpPr>
            <p:cNvPr id="16" name="Rectangle 15"/>
            <p:cNvSpPr/>
            <p:nvPr/>
          </p:nvSpPr>
          <p:spPr>
            <a:xfrm>
              <a:off x="3816282" y="5653581"/>
              <a:ext cx="1747711" cy="338554"/>
            </a:xfrm>
            <a:prstGeom prst="rect">
              <a:avLst/>
            </a:prstGeom>
          </p:spPr>
          <p:txBody>
            <a:bodyPr wrap="square">
              <a:spAutoFit/>
            </a:bodyPr>
            <a:lstStyle/>
            <a:p>
              <a:pPr algn="ctr"/>
              <a:r>
                <a:rPr lang="en-US" sz="1600" dirty="0" smtClean="0"/>
                <a:t>Algorithms</a:t>
              </a:r>
              <a:endParaRPr lang="el-GR" sz="1100" dirty="0"/>
            </a:p>
          </p:txBody>
        </p:sp>
      </p:grpSp>
      <p:sp>
        <p:nvSpPr>
          <p:cNvPr id="17" name="Rectangle 16"/>
          <p:cNvSpPr/>
          <p:nvPr/>
        </p:nvSpPr>
        <p:spPr>
          <a:xfrm>
            <a:off x="557197" y="1444336"/>
            <a:ext cx="7749480" cy="400110"/>
          </a:xfrm>
          <a:prstGeom prst="rect">
            <a:avLst/>
          </a:prstGeom>
          <a:noFill/>
        </p:spPr>
        <p:txBody>
          <a:bodyPr wrap="square">
            <a:spAutoFit/>
          </a:bodyPr>
          <a:lstStyle/>
          <a:p>
            <a:pPr lvl="0" algn="ctr">
              <a:spcBef>
                <a:spcPct val="20000"/>
              </a:spcBef>
            </a:pPr>
            <a:r>
              <a:rPr lang="en-US" sz="2000" dirty="0" smtClean="0">
                <a:solidFill>
                  <a:prstClr val="black"/>
                </a:solidFill>
              </a:rPr>
              <a:t>Improvement of prediction accuracy is </a:t>
            </a:r>
            <a:r>
              <a:rPr lang="en-US" sz="2000" b="1" dirty="0" smtClean="0">
                <a:solidFill>
                  <a:prstClr val="black"/>
                </a:solidFill>
              </a:rPr>
              <a:t>challenging</a:t>
            </a:r>
          </a:p>
        </p:txBody>
      </p:sp>
      <p:sp>
        <p:nvSpPr>
          <p:cNvPr id="19" name="TextBox 18"/>
          <p:cNvSpPr txBox="1"/>
          <p:nvPr/>
        </p:nvSpPr>
        <p:spPr>
          <a:xfrm>
            <a:off x="388615" y="5317709"/>
            <a:ext cx="8086645" cy="1123384"/>
          </a:xfrm>
          <a:prstGeom prst="rect">
            <a:avLst/>
          </a:prstGeom>
          <a:solidFill>
            <a:schemeClr val="accent2">
              <a:lumMod val="20000"/>
              <a:lumOff val="80000"/>
            </a:schemeClr>
          </a:solidFill>
        </p:spPr>
        <p:txBody>
          <a:bodyPr wrap="square" rtlCol="0">
            <a:spAutoFit/>
          </a:bodyPr>
          <a:lstStyle/>
          <a:p>
            <a:pPr>
              <a:spcBef>
                <a:spcPts val="600"/>
              </a:spcBef>
            </a:pPr>
            <a:r>
              <a:rPr lang="en-US" sz="2600" dirty="0" smtClean="0"/>
              <a:t>The</a:t>
            </a:r>
            <a:r>
              <a:rPr lang="en-US" sz="3600" dirty="0" smtClean="0"/>
              <a:t> </a:t>
            </a:r>
            <a:r>
              <a:rPr lang="el-GR" sz="3600" dirty="0" smtClean="0"/>
              <a:t>ε</a:t>
            </a:r>
            <a:r>
              <a:rPr lang="en-US" sz="2800" dirty="0" smtClean="0"/>
              <a:t>n</a:t>
            </a:r>
            <a:r>
              <a:rPr lang="el-GR" sz="2800" dirty="0" smtClean="0"/>
              <a:t>α</a:t>
            </a:r>
            <a:r>
              <a:rPr lang="en-US" sz="2800" dirty="0" smtClean="0"/>
              <a:t>bler </a:t>
            </a:r>
            <a:r>
              <a:rPr lang="en-US" sz="2600" b="1" dirty="0" smtClean="0"/>
              <a:t>outperforms</a:t>
            </a:r>
            <a:r>
              <a:rPr lang="en-US" sz="2600" dirty="0" smtClean="0"/>
              <a:t> the state-of-the-art AutoRec</a:t>
            </a:r>
          </a:p>
          <a:p>
            <a:pPr marL="342900" indent="-342900">
              <a:spcBef>
                <a:spcPts val="600"/>
              </a:spcBef>
              <a:buFont typeface="Arial" charset="0"/>
              <a:buChar char="•"/>
            </a:pPr>
            <a:r>
              <a:rPr lang="en-US" sz="2600" kern="0" spc="-20" dirty="0" smtClean="0">
                <a:solidFill>
                  <a:prstClr val="black"/>
                </a:solidFill>
                <a:sym typeface="Wingdings"/>
              </a:rPr>
              <a:t>A substantial reduction of RMSE by 0.006</a:t>
            </a:r>
            <a:r>
              <a:rPr lang="el-GR" sz="2600" kern="0" spc="-20" dirty="0" smtClean="0">
                <a:solidFill>
                  <a:prstClr val="black"/>
                </a:solidFill>
                <a:sym typeface="Wingdings"/>
              </a:rPr>
              <a:t>4</a:t>
            </a:r>
            <a:r>
              <a:rPr lang="en-US" sz="2600" kern="0" spc="-20" dirty="0" smtClean="0">
                <a:solidFill>
                  <a:prstClr val="black"/>
                </a:solidFill>
                <a:sym typeface="Wingdings"/>
              </a:rPr>
              <a:t> is achieved</a:t>
            </a:r>
            <a:endParaRPr lang="en-US" sz="2600" dirty="0" smtClean="0"/>
          </a:p>
        </p:txBody>
      </p:sp>
      <p:sp>
        <p:nvSpPr>
          <p:cNvPr id="20" name="TextBox 19"/>
          <p:cNvSpPr txBox="1"/>
          <p:nvPr/>
        </p:nvSpPr>
        <p:spPr>
          <a:xfrm>
            <a:off x="6151067" y="3248161"/>
            <a:ext cx="946818" cy="369332"/>
          </a:xfrm>
          <a:prstGeom prst="rect">
            <a:avLst/>
          </a:prstGeom>
          <a:noFill/>
        </p:spPr>
        <p:txBody>
          <a:bodyPr wrap="square" rtlCol="0">
            <a:spAutoFit/>
          </a:bodyPr>
          <a:lstStyle/>
          <a:p>
            <a:r>
              <a:rPr lang="en-US" dirty="0" smtClean="0">
                <a:solidFill>
                  <a:srgbClr val="0000FF"/>
                </a:solidFill>
                <a:latin typeface="Cambria Math" panose="02040503050406030204" pitchFamily="18" charset="0"/>
                <a:ea typeface="Cambria Math" panose="02040503050406030204" pitchFamily="18" charset="0"/>
              </a:rPr>
              <a:t>0.8206</a:t>
            </a:r>
            <a:endParaRPr lang="en-US" sz="1600" dirty="0">
              <a:solidFill>
                <a:srgbClr val="0000FF"/>
              </a:solidFill>
              <a:latin typeface="Cambria Math" panose="02040503050406030204" pitchFamily="18" charset="0"/>
              <a:ea typeface="Cambria Math" panose="02040503050406030204" pitchFamily="18" charset="0"/>
            </a:endParaRPr>
          </a:p>
        </p:txBody>
      </p:sp>
      <p:sp>
        <p:nvSpPr>
          <p:cNvPr id="21" name="TextBox 20"/>
          <p:cNvSpPr txBox="1"/>
          <p:nvPr/>
        </p:nvSpPr>
        <p:spPr>
          <a:xfrm>
            <a:off x="5442955" y="3091604"/>
            <a:ext cx="796980"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0.827</a:t>
            </a:r>
            <a:endParaRPr lang="en-US" sz="1400" dirty="0">
              <a:latin typeface="Cambria Math" panose="02040503050406030204" pitchFamily="18" charset="0"/>
              <a:ea typeface="Cambria Math" panose="02040503050406030204" pitchFamily="18" charset="0"/>
            </a:endParaRPr>
          </a:p>
        </p:txBody>
      </p:sp>
      <p:sp>
        <p:nvSpPr>
          <p:cNvPr id="22" name="TextBox 21"/>
          <p:cNvSpPr txBox="1"/>
          <p:nvPr/>
        </p:nvSpPr>
        <p:spPr>
          <a:xfrm>
            <a:off x="4753259" y="3004395"/>
            <a:ext cx="796980"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0.833</a:t>
            </a:r>
            <a:endParaRPr lang="en-US" sz="1400" dirty="0">
              <a:latin typeface="Cambria Math" panose="02040503050406030204" pitchFamily="18" charset="0"/>
              <a:ea typeface="Cambria Math" panose="02040503050406030204" pitchFamily="18" charset="0"/>
            </a:endParaRPr>
          </a:p>
        </p:txBody>
      </p:sp>
      <p:sp>
        <p:nvSpPr>
          <p:cNvPr id="23" name="TextBox 22"/>
          <p:cNvSpPr txBox="1"/>
          <p:nvPr/>
        </p:nvSpPr>
        <p:spPr>
          <a:xfrm>
            <a:off x="4001466" y="2783472"/>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0.845</a:t>
            </a:r>
            <a:endParaRPr lang="en-US" sz="1400" dirty="0">
              <a:latin typeface="Cambria Math" panose="02040503050406030204" pitchFamily="18" charset="0"/>
              <a:ea typeface="Cambria Math" panose="02040503050406030204" pitchFamily="18" charset="0"/>
            </a:endParaRPr>
          </a:p>
        </p:txBody>
      </p:sp>
      <p:sp>
        <p:nvSpPr>
          <p:cNvPr id="24" name="TextBox 23"/>
          <p:cNvSpPr txBox="1"/>
          <p:nvPr/>
        </p:nvSpPr>
        <p:spPr>
          <a:xfrm>
            <a:off x="3302245" y="2589807"/>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0.854</a:t>
            </a:r>
            <a:endParaRPr lang="en-US" sz="1400" dirty="0">
              <a:latin typeface="Cambria Math" panose="02040503050406030204" pitchFamily="18" charset="0"/>
              <a:ea typeface="Cambria Math" panose="02040503050406030204" pitchFamily="18" charset="0"/>
            </a:endParaRPr>
          </a:p>
        </p:txBody>
      </p:sp>
      <p:sp>
        <p:nvSpPr>
          <p:cNvPr id="25" name="TextBox 24"/>
          <p:cNvSpPr txBox="1"/>
          <p:nvPr/>
        </p:nvSpPr>
        <p:spPr>
          <a:xfrm>
            <a:off x="2594465" y="2180232"/>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0.876</a:t>
            </a:r>
            <a:endParaRPr lang="en-US" sz="1400" dirty="0">
              <a:latin typeface="Cambria Math" panose="02040503050406030204" pitchFamily="18" charset="0"/>
              <a:ea typeface="Cambria Math" panose="02040503050406030204" pitchFamily="18" charset="0"/>
            </a:endParaRPr>
          </a:p>
        </p:txBody>
      </p:sp>
      <p:sp>
        <p:nvSpPr>
          <p:cNvPr id="26" name="TextBox 25"/>
          <p:cNvSpPr txBox="1"/>
          <p:nvPr/>
        </p:nvSpPr>
        <p:spPr>
          <a:xfrm>
            <a:off x="1748954" y="1782169"/>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0.905</a:t>
            </a:r>
            <a:endParaRPr lang="en-US" sz="1400" dirty="0">
              <a:latin typeface="Cambria Math" panose="02040503050406030204" pitchFamily="18" charset="0"/>
              <a:ea typeface="Cambria Math" panose="02040503050406030204" pitchFamily="18" charset="0"/>
            </a:endParaRPr>
          </a:p>
        </p:txBody>
      </p:sp>
      <p:sp>
        <p:nvSpPr>
          <p:cNvPr id="28" name="Slide Number Placeholder 27"/>
          <p:cNvSpPr>
            <a:spLocks noGrp="1"/>
          </p:cNvSpPr>
          <p:nvPr>
            <p:ph type="sldNum" sz="quarter" idx="12"/>
          </p:nvPr>
        </p:nvSpPr>
        <p:spPr/>
        <p:txBody>
          <a:bodyPr/>
          <a:lstStyle/>
          <a:p>
            <a:fld id="{EF74C4E0-06F2-449B-AC76-67ACDC6D5424}" type="slidenum">
              <a:rPr lang="el-GR" smtClean="0">
                <a:solidFill>
                  <a:prstClr val="black"/>
                </a:solidFill>
              </a:rPr>
              <a:pPr/>
              <a:t>40</a:t>
            </a:fld>
            <a:endParaRPr lang="el-GR">
              <a:solidFill>
                <a:prstClr val="black"/>
              </a:solidFill>
            </a:endParaRPr>
          </a:p>
        </p:txBody>
      </p:sp>
      <p:sp>
        <p:nvSpPr>
          <p:cNvPr id="30" name="Rectangle 29"/>
          <p:cNvSpPr/>
          <p:nvPr/>
        </p:nvSpPr>
        <p:spPr>
          <a:xfrm>
            <a:off x="471574" y="352146"/>
            <a:ext cx="7749480" cy="584775"/>
          </a:xfrm>
          <a:prstGeom prst="rect">
            <a:avLst/>
          </a:prstGeom>
          <a:noFill/>
        </p:spPr>
        <p:txBody>
          <a:bodyPr wrap="square">
            <a:spAutoFit/>
          </a:bodyPr>
          <a:lstStyle/>
          <a:p>
            <a:pPr lvl="0" algn="ctr">
              <a:spcBef>
                <a:spcPct val="20000"/>
              </a:spcBef>
            </a:pPr>
            <a:r>
              <a:rPr lang="en-US" sz="3200" dirty="0" smtClean="0">
                <a:solidFill>
                  <a:prstClr val="black"/>
                </a:solidFill>
              </a:rPr>
              <a:t>Comparative Performance </a:t>
            </a:r>
            <a:r>
              <a:rPr lang="en-US" sz="3200" dirty="0">
                <a:solidFill>
                  <a:prstClr val="black"/>
                </a:solidFill>
              </a:rPr>
              <a:t>A</a:t>
            </a:r>
            <a:r>
              <a:rPr lang="en-US" sz="3200" dirty="0" smtClean="0">
                <a:solidFill>
                  <a:prstClr val="black"/>
                </a:solidFill>
              </a:rPr>
              <a:t>nalysis</a:t>
            </a:r>
          </a:p>
        </p:txBody>
      </p:sp>
    </p:spTree>
    <p:extLst>
      <p:ext uri="{BB962C8B-B14F-4D97-AF65-F5344CB8AC3E}">
        <p14:creationId xmlns:p14="http://schemas.microsoft.com/office/powerpoint/2010/main" val="2318681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0783" y="254051"/>
            <a:ext cx="7727728" cy="523220"/>
          </a:xfrm>
          <a:prstGeom prst="rect">
            <a:avLst/>
          </a:prstGeom>
          <a:noFill/>
        </p:spPr>
        <p:txBody>
          <a:bodyPr wrap="square" rtlCol="0">
            <a:spAutoFit/>
          </a:bodyPr>
          <a:lstStyle/>
          <a:p>
            <a:r>
              <a:rPr lang="en-US" sz="2800" b="1" dirty="0" smtClean="0"/>
              <a:t>AutoRec</a:t>
            </a:r>
            <a:r>
              <a:rPr lang="en-US" sz="2800" dirty="0" smtClean="0"/>
              <a:t>: state-of-the-art recommender</a:t>
            </a:r>
            <a:endParaRPr lang="en-US" sz="2800" dirty="0"/>
          </a:p>
        </p:txBody>
      </p:sp>
      <p:sp>
        <p:nvSpPr>
          <p:cNvPr id="5" name="TextBox 4"/>
          <p:cNvSpPr txBox="1"/>
          <p:nvPr/>
        </p:nvSpPr>
        <p:spPr>
          <a:xfrm>
            <a:off x="83979" y="1165612"/>
            <a:ext cx="9060021" cy="2077492"/>
          </a:xfrm>
          <a:prstGeom prst="rect">
            <a:avLst/>
          </a:prstGeom>
          <a:noFill/>
        </p:spPr>
        <p:txBody>
          <a:bodyPr wrap="square" rtlCol="0">
            <a:spAutoFit/>
          </a:bodyPr>
          <a:lstStyle/>
          <a:p>
            <a:r>
              <a:rPr lang="en-US" sz="2400" dirty="0" smtClean="0"/>
              <a:t>Neural-net-based</a:t>
            </a:r>
            <a:endParaRPr lang="en-US" sz="2400" dirty="0"/>
          </a:p>
          <a:p>
            <a:r>
              <a:rPr lang="en-US" sz="2400" dirty="0" smtClean="0"/>
              <a:t>Learns a representation of the input data &amp; reconstructs it</a:t>
            </a:r>
          </a:p>
          <a:p>
            <a:endParaRPr lang="en-US" sz="2200" b="1" dirty="0" smtClean="0"/>
          </a:p>
          <a:p>
            <a:r>
              <a:rPr lang="en-US" sz="2200" b="1" dirty="0" smtClean="0"/>
              <a:t>Input</a:t>
            </a:r>
            <a:r>
              <a:rPr lang="en-US" sz="2200" dirty="0" smtClean="0"/>
              <a:t>: each partially observed item rating vector</a:t>
            </a:r>
          </a:p>
          <a:p>
            <a:pPr>
              <a:spcBef>
                <a:spcPts val="1800"/>
              </a:spcBef>
            </a:pPr>
            <a:r>
              <a:rPr lang="en-US" sz="2200" b="1" dirty="0" smtClean="0"/>
              <a:t>Output: </a:t>
            </a:r>
            <a:r>
              <a:rPr lang="en-US" sz="2200" dirty="0" smtClean="0"/>
              <a:t>reconstruction of the input vector &amp; filling missing values</a:t>
            </a:r>
          </a:p>
        </p:txBody>
      </p:sp>
      <p:pic>
        <p:nvPicPr>
          <p:cNvPr id="6" name="Εικόνα 5"/>
          <p:cNvPicPr>
            <a:picLocks noChangeAspect="1"/>
          </p:cNvPicPr>
          <p:nvPr/>
        </p:nvPicPr>
        <p:blipFill>
          <a:blip r:embed="rId3" cstate="print"/>
          <a:stretch>
            <a:fillRect/>
          </a:stretch>
        </p:blipFill>
        <p:spPr>
          <a:xfrm>
            <a:off x="5656739" y="3685719"/>
            <a:ext cx="3222325" cy="2100678"/>
          </a:xfrm>
          <a:prstGeom prst="rect">
            <a:avLst/>
          </a:prstGeom>
        </p:spPr>
      </p:pic>
      <p:pic>
        <p:nvPicPr>
          <p:cNvPr id="8" name="Εικόνα 7"/>
          <p:cNvPicPr>
            <a:picLocks noChangeAspect="1"/>
          </p:cNvPicPr>
          <p:nvPr/>
        </p:nvPicPr>
        <p:blipFill rotWithShape="1">
          <a:blip r:embed="rId4" cstate="print"/>
          <a:srcRect l="-1186" t="51593" r="-1385" b="32254"/>
          <a:stretch/>
        </p:blipFill>
        <p:spPr>
          <a:xfrm>
            <a:off x="7898438" y="5786396"/>
            <a:ext cx="349091" cy="360000"/>
          </a:xfrm>
          <a:prstGeom prst="rect">
            <a:avLst/>
          </a:prstGeom>
        </p:spPr>
      </p:pic>
      <p:pic>
        <p:nvPicPr>
          <p:cNvPr id="9" name="Εικόνα 8"/>
          <p:cNvPicPr>
            <a:picLocks noChangeAspect="1"/>
          </p:cNvPicPr>
          <p:nvPr/>
        </p:nvPicPr>
        <p:blipFill rotWithShape="1">
          <a:blip r:embed="rId4" cstate="print"/>
          <a:srcRect l="759" t="35929" r="9492" b="48407"/>
          <a:stretch/>
        </p:blipFill>
        <p:spPr>
          <a:xfrm>
            <a:off x="6314999" y="5769145"/>
            <a:ext cx="241539" cy="276046"/>
          </a:xfrm>
          <a:prstGeom prst="rect">
            <a:avLst/>
          </a:prstGeom>
        </p:spPr>
      </p:pic>
      <p:pic>
        <p:nvPicPr>
          <p:cNvPr id="10" name="Εικόνα 9"/>
          <p:cNvPicPr>
            <a:picLocks noChangeAspect="1"/>
          </p:cNvPicPr>
          <p:nvPr/>
        </p:nvPicPr>
        <p:blipFill rotWithShape="1">
          <a:blip r:embed="rId4" cstate="print"/>
          <a:srcRect l="834" t="19901" r="3005" b="63946"/>
          <a:stretch/>
        </p:blipFill>
        <p:spPr>
          <a:xfrm>
            <a:off x="6785603" y="5748732"/>
            <a:ext cx="327272" cy="360000"/>
          </a:xfrm>
          <a:prstGeom prst="rect">
            <a:avLst/>
          </a:prstGeom>
        </p:spPr>
      </p:pic>
      <p:pic>
        <p:nvPicPr>
          <p:cNvPr id="13" name="Εικόνα 12"/>
          <p:cNvPicPr>
            <a:picLocks noChangeAspect="1"/>
          </p:cNvPicPr>
          <p:nvPr/>
        </p:nvPicPr>
        <p:blipFill rotWithShape="1">
          <a:blip r:embed="rId4" cstate="print"/>
          <a:srcRect l="759" t="35929" r="9492" b="48407"/>
          <a:stretch/>
        </p:blipFill>
        <p:spPr>
          <a:xfrm>
            <a:off x="6308415" y="3394246"/>
            <a:ext cx="283499" cy="324000"/>
          </a:xfrm>
          <a:prstGeom prst="rect">
            <a:avLst/>
          </a:prstGeom>
        </p:spPr>
      </p:pic>
      <p:pic>
        <p:nvPicPr>
          <p:cNvPr id="15" name="Εικόνα 14"/>
          <p:cNvPicPr>
            <a:picLocks noChangeAspect="1"/>
          </p:cNvPicPr>
          <p:nvPr/>
        </p:nvPicPr>
        <p:blipFill rotWithShape="1">
          <a:blip r:embed="rId4" cstate="print"/>
          <a:srcRect l="759" t="35929" r="9492" b="48407"/>
          <a:stretch/>
        </p:blipFill>
        <p:spPr>
          <a:xfrm>
            <a:off x="6314999" y="5786397"/>
            <a:ext cx="283499" cy="324000"/>
          </a:xfrm>
          <a:prstGeom prst="rect">
            <a:avLst/>
          </a:prstGeom>
        </p:spPr>
      </p:pic>
      <p:pic>
        <p:nvPicPr>
          <p:cNvPr id="16" name="Εικόνα 15"/>
          <p:cNvPicPr>
            <a:picLocks noChangeAspect="1"/>
          </p:cNvPicPr>
          <p:nvPr/>
        </p:nvPicPr>
        <p:blipFill rotWithShape="1">
          <a:blip r:embed="rId4" cstate="print"/>
          <a:srcRect l="834" t="19901" r="3005" b="63946"/>
          <a:stretch/>
        </p:blipFill>
        <p:spPr>
          <a:xfrm>
            <a:off x="6757994" y="3358246"/>
            <a:ext cx="327272" cy="360000"/>
          </a:xfrm>
          <a:prstGeom prst="rect">
            <a:avLst/>
          </a:prstGeom>
        </p:spPr>
      </p:pic>
      <p:pic>
        <p:nvPicPr>
          <p:cNvPr id="17" name="Εικόνα 16"/>
          <p:cNvPicPr>
            <a:picLocks noChangeAspect="1"/>
          </p:cNvPicPr>
          <p:nvPr/>
        </p:nvPicPr>
        <p:blipFill rotWithShape="1">
          <a:blip r:embed="rId4" cstate="print"/>
          <a:srcRect l="-2385" t="3297" r="4146" b="81381"/>
          <a:stretch/>
        </p:blipFill>
        <p:spPr>
          <a:xfrm>
            <a:off x="7273708" y="3348745"/>
            <a:ext cx="367108" cy="357550"/>
          </a:xfrm>
          <a:prstGeom prst="rect">
            <a:avLst/>
          </a:prstGeom>
        </p:spPr>
      </p:pic>
      <p:pic>
        <p:nvPicPr>
          <p:cNvPr id="18" name="Εικόνα 17"/>
          <p:cNvPicPr>
            <a:picLocks noChangeAspect="1"/>
          </p:cNvPicPr>
          <p:nvPr/>
        </p:nvPicPr>
        <p:blipFill rotWithShape="1">
          <a:blip r:embed="rId4" cstate="print"/>
          <a:srcRect l="-1186" t="51593" r="-1385" b="32254"/>
          <a:stretch/>
        </p:blipFill>
        <p:spPr>
          <a:xfrm>
            <a:off x="7889811" y="3366745"/>
            <a:ext cx="349091" cy="360000"/>
          </a:xfrm>
          <a:prstGeom prst="rect">
            <a:avLst/>
          </a:prstGeom>
        </p:spPr>
      </p:pic>
      <p:pic>
        <p:nvPicPr>
          <p:cNvPr id="19" name="Εικόνα 18"/>
          <p:cNvPicPr>
            <a:picLocks noChangeAspect="1"/>
          </p:cNvPicPr>
          <p:nvPr/>
        </p:nvPicPr>
        <p:blipFill rotWithShape="1">
          <a:blip r:embed="rId4" cstate="print"/>
          <a:srcRect l="-2385" t="3297" r="4146" b="81381"/>
          <a:stretch/>
        </p:blipFill>
        <p:spPr>
          <a:xfrm>
            <a:off x="7273708" y="5749040"/>
            <a:ext cx="367108" cy="357550"/>
          </a:xfrm>
          <a:prstGeom prst="rect">
            <a:avLst/>
          </a:prstGeom>
        </p:spPr>
      </p:pic>
      <p:pic>
        <p:nvPicPr>
          <p:cNvPr id="20" name="Εικόνα 19"/>
          <p:cNvPicPr>
            <a:picLocks noChangeAspect="1"/>
          </p:cNvPicPr>
          <p:nvPr/>
        </p:nvPicPr>
        <p:blipFill rotWithShape="1">
          <a:blip r:embed="rId5" cstate="print"/>
          <a:srcRect l="37846" r="47664"/>
          <a:stretch/>
        </p:blipFill>
        <p:spPr>
          <a:xfrm>
            <a:off x="5408569" y="5033426"/>
            <a:ext cx="276046" cy="571500"/>
          </a:xfrm>
          <a:prstGeom prst="rect">
            <a:avLst/>
          </a:prstGeom>
        </p:spPr>
      </p:pic>
      <p:pic>
        <p:nvPicPr>
          <p:cNvPr id="21" name="Εικόνα 20"/>
          <p:cNvPicPr>
            <a:picLocks noChangeAspect="1"/>
          </p:cNvPicPr>
          <p:nvPr/>
        </p:nvPicPr>
        <p:blipFill rotWithShape="1">
          <a:blip r:embed="rId5" cstate="print"/>
          <a:srcRect l="37846" r="47664"/>
          <a:stretch/>
        </p:blipFill>
        <p:spPr>
          <a:xfrm>
            <a:off x="5380693" y="3821257"/>
            <a:ext cx="276046" cy="571500"/>
          </a:xfrm>
          <a:prstGeom prst="rect">
            <a:avLst/>
          </a:prstGeom>
        </p:spPr>
      </p:pic>
      <p:pic>
        <p:nvPicPr>
          <p:cNvPr id="22" name="Εικόνα 21"/>
          <p:cNvPicPr>
            <a:picLocks noChangeAspect="1"/>
          </p:cNvPicPr>
          <p:nvPr/>
        </p:nvPicPr>
        <p:blipFill>
          <a:blip r:embed="rId6" cstate="print"/>
          <a:stretch>
            <a:fillRect/>
          </a:stretch>
        </p:blipFill>
        <p:spPr>
          <a:xfrm>
            <a:off x="5716126" y="2235804"/>
            <a:ext cx="1041868" cy="424465"/>
          </a:xfrm>
          <a:prstGeom prst="rect">
            <a:avLst/>
          </a:prstGeom>
        </p:spPr>
      </p:pic>
      <p:sp>
        <p:nvSpPr>
          <p:cNvPr id="26" name="TextBox 25"/>
          <p:cNvSpPr txBox="1"/>
          <p:nvPr/>
        </p:nvSpPr>
        <p:spPr>
          <a:xfrm>
            <a:off x="5227809" y="5536143"/>
            <a:ext cx="594829" cy="276999"/>
          </a:xfrm>
          <a:prstGeom prst="rect">
            <a:avLst/>
          </a:prstGeom>
          <a:noFill/>
        </p:spPr>
        <p:txBody>
          <a:bodyPr wrap="square" rtlCol="0">
            <a:spAutoFit/>
          </a:bodyPr>
          <a:lstStyle/>
          <a:p>
            <a:r>
              <a:rPr lang="en-US" sz="1200" b="1" dirty="0" smtClean="0"/>
              <a:t>input</a:t>
            </a:r>
            <a:endParaRPr lang="en-US" sz="1600" b="1" dirty="0"/>
          </a:p>
        </p:txBody>
      </p:sp>
      <p:sp>
        <p:nvSpPr>
          <p:cNvPr id="27" name="TextBox 26"/>
          <p:cNvSpPr txBox="1"/>
          <p:nvPr/>
        </p:nvSpPr>
        <p:spPr>
          <a:xfrm>
            <a:off x="5104647" y="3567795"/>
            <a:ext cx="796980" cy="276999"/>
          </a:xfrm>
          <a:prstGeom prst="rect">
            <a:avLst/>
          </a:prstGeom>
          <a:noFill/>
        </p:spPr>
        <p:txBody>
          <a:bodyPr wrap="square" rtlCol="0">
            <a:spAutoFit/>
          </a:bodyPr>
          <a:lstStyle/>
          <a:p>
            <a:r>
              <a:rPr lang="en-US" sz="1200" b="1" dirty="0" smtClean="0"/>
              <a:t>output</a:t>
            </a:r>
            <a:endParaRPr lang="en-US" sz="1400" b="1" dirty="0"/>
          </a:p>
        </p:txBody>
      </p:sp>
      <p:pic>
        <p:nvPicPr>
          <p:cNvPr id="30" name="Εικόνα 29"/>
          <p:cNvPicPr>
            <a:picLocks noChangeAspect="1"/>
          </p:cNvPicPr>
          <p:nvPr/>
        </p:nvPicPr>
        <p:blipFill rotWithShape="1">
          <a:blip r:embed="rId7" cstate="print"/>
          <a:srcRect l="75706" t="60948" r="18354" b="4730"/>
          <a:stretch/>
        </p:blipFill>
        <p:spPr>
          <a:xfrm>
            <a:off x="8879064" y="5086010"/>
            <a:ext cx="142800" cy="252000"/>
          </a:xfrm>
          <a:prstGeom prst="rect">
            <a:avLst/>
          </a:prstGeom>
        </p:spPr>
      </p:pic>
      <p:pic>
        <p:nvPicPr>
          <p:cNvPr id="31" name="Εικόνα 30"/>
          <p:cNvPicPr>
            <a:picLocks noChangeAspect="1"/>
          </p:cNvPicPr>
          <p:nvPr/>
        </p:nvPicPr>
        <p:blipFill rotWithShape="1">
          <a:blip r:embed="rId7" cstate="print"/>
          <a:srcRect l="91225" t="62577" r="3184" b="7678"/>
          <a:stretch/>
        </p:blipFill>
        <p:spPr>
          <a:xfrm>
            <a:off x="8859288" y="4620382"/>
            <a:ext cx="132923" cy="216000"/>
          </a:xfrm>
          <a:prstGeom prst="rect">
            <a:avLst/>
          </a:prstGeom>
        </p:spPr>
      </p:pic>
      <p:grpSp>
        <p:nvGrpSpPr>
          <p:cNvPr id="7" name="Group 6"/>
          <p:cNvGrpSpPr/>
          <p:nvPr/>
        </p:nvGrpSpPr>
        <p:grpSpPr>
          <a:xfrm>
            <a:off x="225919" y="3916507"/>
            <a:ext cx="4793687" cy="1451524"/>
            <a:chOff x="216684" y="4294743"/>
            <a:chExt cx="4793687" cy="1451524"/>
          </a:xfrm>
        </p:grpSpPr>
        <p:pic>
          <p:nvPicPr>
            <p:cNvPr id="24" name="Εικόνα 23"/>
            <p:cNvPicPr>
              <a:picLocks noChangeAspect="1"/>
            </p:cNvPicPr>
            <p:nvPr/>
          </p:nvPicPr>
          <p:blipFill rotWithShape="1">
            <a:blip r:embed="rId7" cstate="print"/>
            <a:srcRect t="-65" r="33934" b="56824"/>
            <a:stretch/>
          </p:blipFill>
          <p:spPr>
            <a:xfrm>
              <a:off x="2967719" y="4294743"/>
              <a:ext cx="2042652" cy="408310"/>
            </a:xfrm>
            <a:prstGeom prst="rect">
              <a:avLst/>
            </a:prstGeom>
          </p:spPr>
        </p:pic>
        <p:pic>
          <p:nvPicPr>
            <p:cNvPr id="25" name="Εικόνα 24"/>
            <p:cNvPicPr>
              <a:picLocks noChangeAspect="1"/>
            </p:cNvPicPr>
            <p:nvPr/>
          </p:nvPicPr>
          <p:blipFill rotWithShape="1">
            <a:blip r:embed="rId7" cstate="print"/>
            <a:srcRect t="59198" b="6210"/>
            <a:stretch/>
          </p:blipFill>
          <p:spPr>
            <a:xfrm>
              <a:off x="1186445" y="4975924"/>
              <a:ext cx="3244365" cy="342762"/>
            </a:xfrm>
            <a:prstGeom prst="rect">
              <a:avLst/>
            </a:prstGeom>
          </p:spPr>
        </p:pic>
        <p:sp>
          <p:nvSpPr>
            <p:cNvPr id="3" name="TextBox 2"/>
            <p:cNvSpPr txBox="1"/>
            <p:nvPr/>
          </p:nvSpPr>
          <p:spPr>
            <a:xfrm>
              <a:off x="216684" y="4315106"/>
              <a:ext cx="2821791" cy="1431161"/>
            </a:xfrm>
            <a:prstGeom prst="rect">
              <a:avLst/>
            </a:prstGeom>
            <a:noFill/>
          </p:spPr>
          <p:txBody>
            <a:bodyPr wrap="square" rtlCol="0">
              <a:spAutoFit/>
            </a:bodyPr>
            <a:lstStyle/>
            <a:p>
              <a:pPr>
                <a:spcBef>
                  <a:spcPts val="2400"/>
                </a:spcBef>
              </a:pPr>
              <a:r>
                <a:rPr lang="en-US" sz="2400" dirty="0"/>
                <a:t>Prediction is given </a:t>
              </a:r>
              <a:r>
                <a:rPr lang="en-US" sz="2400" dirty="0" smtClean="0"/>
                <a:t>by</a:t>
              </a:r>
            </a:p>
            <a:p>
              <a:pPr>
                <a:spcBef>
                  <a:spcPts val="1800"/>
                </a:spcBef>
              </a:pPr>
              <a:r>
                <a:rPr lang="en-US" sz="2400" dirty="0" smtClean="0"/>
                <a:t>where   </a:t>
              </a:r>
              <a:endParaRPr lang="en-US" sz="2400" dirty="0"/>
            </a:p>
            <a:p>
              <a:endParaRPr lang="el-GR" sz="2400" dirty="0"/>
            </a:p>
          </p:txBody>
        </p:sp>
      </p:grpSp>
      <p:sp>
        <p:nvSpPr>
          <p:cNvPr id="28" name="Slide Number Placeholder 27"/>
          <p:cNvSpPr>
            <a:spLocks noGrp="1"/>
          </p:cNvSpPr>
          <p:nvPr>
            <p:ph type="sldNum" sz="quarter" idx="12"/>
          </p:nvPr>
        </p:nvSpPr>
        <p:spPr/>
        <p:txBody>
          <a:bodyPr/>
          <a:lstStyle/>
          <a:p>
            <a:fld id="{EF74C4E0-06F2-449B-AC76-67ACDC6D5424}"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946290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3495" r="6610"/>
          <a:stretch/>
        </p:blipFill>
        <p:spPr>
          <a:xfrm>
            <a:off x="3800918" y="2209898"/>
            <a:ext cx="4733925" cy="3916203"/>
          </a:xfrm>
          <a:prstGeom prst="rect">
            <a:avLst/>
          </a:prstGeom>
        </p:spPr>
      </p:pic>
      <p:sp>
        <p:nvSpPr>
          <p:cNvPr id="3" name="TextBox 2"/>
          <p:cNvSpPr txBox="1"/>
          <p:nvPr/>
        </p:nvSpPr>
        <p:spPr>
          <a:xfrm>
            <a:off x="151535" y="147398"/>
            <a:ext cx="8673863" cy="523220"/>
          </a:xfrm>
          <a:prstGeom prst="rect">
            <a:avLst/>
          </a:prstGeom>
          <a:solidFill>
            <a:schemeClr val="bg1">
              <a:lumMod val="95000"/>
            </a:schemeClr>
          </a:solidFill>
        </p:spPr>
        <p:txBody>
          <a:bodyPr wrap="square" rtlCol="0">
            <a:spAutoFit/>
          </a:bodyPr>
          <a:lstStyle/>
          <a:p>
            <a:r>
              <a:rPr lang="en-US" sz="2800" dirty="0" smtClean="0"/>
              <a:t>Linear regression (</a:t>
            </a:r>
            <a:r>
              <a:rPr lang="en-US" sz="2800" err="1" smtClean="0"/>
              <a:t>LR</a:t>
            </a:r>
            <a:r>
              <a:rPr lang="en-US" sz="2800" smtClean="0"/>
              <a:t>) captures </a:t>
            </a:r>
            <a:r>
              <a:rPr lang="en-US" sz="2800" dirty="0" smtClean="0"/>
              <a:t>simple linear relationships</a:t>
            </a:r>
            <a:endParaRPr lang="en-US" sz="2800" dirty="0"/>
          </a:p>
        </p:txBody>
      </p:sp>
      <p:sp>
        <p:nvSpPr>
          <p:cNvPr id="4" name="TextBox 3"/>
          <p:cNvSpPr txBox="1"/>
          <p:nvPr/>
        </p:nvSpPr>
        <p:spPr>
          <a:xfrm>
            <a:off x="123825" y="777627"/>
            <a:ext cx="8890000" cy="1354217"/>
          </a:xfrm>
          <a:prstGeom prst="rect">
            <a:avLst/>
          </a:prstGeom>
          <a:noFill/>
        </p:spPr>
        <p:txBody>
          <a:bodyPr wrap="square" rtlCol="0">
            <a:spAutoFit/>
          </a:bodyPr>
          <a:lstStyle/>
          <a:p>
            <a:pPr>
              <a:spcBef>
                <a:spcPts val="1200"/>
              </a:spcBef>
            </a:pPr>
            <a:r>
              <a:rPr lang="en-US" sz="2400" b="1" dirty="0" smtClean="0"/>
              <a:t>Binned</a:t>
            </a:r>
            <a:r>
              <a:rPr lang="en-US" sz="2400" dirty="0" smtClean="0"/>
              <a:t> </a:t>
            </a:r>
            <a:r>
              <a:rPr lang="en-US" sz="2400" dirty="0"/>
              <a:t>linear regression</a:t>
            </a:r>
            <a:r>
              <a:rPr lang="en-US" sz="2000" dirty="0"/>
              <a:t> </a:t>
            </a:r>
            <a:r>
              <a:rPr lang="en-US" sz="2000" baseline="30000" dirty="0"/>
              <a:t>[1] </a:t>
            </a:r>
            <a:endParaRPr lang="en-US" sz="2400" baseline="30000" dirty="0" smtClean="0"/>
          </a:p>
          <a:p>
            <a:pPr marL="342900" indent="-342900">
              <a:spcBef>
                <a:spcPts val="600"/>
              </a:spcBef>
              <a:buFont typeface="Arial" charset="0"/>
              <a:buChar char="•"/>
            </a:pPr>
            <a:r>
              <a:rPr lang="en-US" sz="2400" dirty="0" smtClean="0"/>
              <a:t>Divides the data into equally sized bins based on a criterion</a:t>
            </a:r>
          </a:p>
          <a:p>
            <a:pPr marL="342900" indent="-342900">
              <a:spcBef>
                <a:spcPts val="600"/>
              </a:spcBef>
              <a:buFont typeface="Arial" charset="0"/>
              <a:buChar char="•"/>
            </a:pPr>
            <a:r>
              <a:rPr lang="en-US" sz="2400" dirty="0" smtClean="0"/>
              <a:t>Determines separate blending for each bin</a:t>
            </a:r>
            <a:endParaRPr lang="en-US" sz="2400" dirty="0"/>
          </a:p>
        </p:txBody>
      </p:sp>
      <p:sp>
        <p:nvSpPr>
          <p:cNvPr id="7" name="TextBox 6"/>
          <p:cNvSpPr txBox="1"/>
          <p:nvPr/>
        </p:nvSpPr>
        <p:spPr>
          <a:xfrm>
            <a:off x="123825" y="3104610"/>
            <a:ext cx="3581400" cy="830997"/>
          </a:xfrm>
          <a:prstGeom prst="rect">
            <a:avLst/>
          </a:prstGeom>
          <a:noFill/>
        </p:spPr>
        <p:txBody>
          <a:bodyPr wrap="square" rtlCol="0">
            <a:spAutoFit/>
          </a:bodyPr>
          <a:lstStyle/>
          <a:p>
            <a:r>
              <a:rPr lang="en-US" sz="2400" dirty="0" smtClean="0"/>
              <a:t>Binned LR performs </a:t>
            </a:r>
            <a:r>
              <a:rPr lang="en-US" sz="2400" b="1" dirty="0" smtClean="0"/>
              <a:t>better</a:t>
            </a:r>
            <a:r>
              <a:rPr lang="en-US" sz="2400" dirty="0" smtClean="0"/>
              <a:t> than standard LR</a:t>
            </a:r>
          </a:p>
        </p:txBody>
      </p:sp>
      <p:sp>
        <p:nvSpPr>
          <p:cNvPr id="5" name="TextBox 4"/>
          <p:cNvSpPr txBox="1"/>
          <p:nvPr/>
        </p:nvSpPr>
        <p:spPr>
          <a:xfrm>
            <a:off x="123824" y="6544868"/>
            <a:ext cx="7532569" cy="307777"/>
          </a:xfrm>
          <a:prstGeom prst="rect">
            <a:avLst/>
          </a:prstGeom>
          <a:noFill/>
        </p:spPr>
        <p:txBody>
          <a:bodyPr wrap="square" rtlCol="0">
            <a:spAutoFit/>
          </a:bodyPr>
          <a:lstStyle/>
          <a:p>
            <a:r>
              <a:rPr lang="en-US" sz="1400" dirty="0" smtClean="0"/>
              <a:t>[1] </a:t>
            </a:r>
            <a:r>
              <a:rPr lang="en-US" sz="1400" dirty="0" err="1" smtClean="0"/>
              <a:t>Jahrer</a:t>
            </a:r>
            <a:r>
              <a:rPr lang="en-US" sz="1400" dirty="0" smtClean="0"/>
              <a:t> </a:t>
            </a:r>
            <a:r>
              <a:rPr lang="en-US" sz="1400" i="1" dirty="0" smtClean="0"/>
              <a:t>et al.</a:t>
            </a:r>
            <a:r>
              <a:rPr lang="en-US" sz="1400" dirty="0" smtClean="0"/>
              <a:t> </a:t>
            </a:r>
            <a:r>
              <a:rPr lang="en-US" sz="1400" dirty="0"/>
              <a:t>"Combining predictions for accurate recommender systems</a:t>
            </a:r>
            <a:r>
              <a:rPr lang="en-US" sz="1400" dirty="0" smtClean="0"/>
              <a:t>.“, </a:t>
            </a:r>
            <a:r>
              <a:rPr lang="en-US" sz="1400" i="1" dirty="0" smtClean="0"/>
              <a:t>ACM SIGKDD</a:t>
            </a:r>
            <a:r>
              <a:rPr lang="en-US" sz="1400" dirty="0" smtClean="0"/>
              <a:t>, 2010.</a:t>
            </a:r>
            <a:endParaRPr lang="el-GR" sz="1400" dirty="0"/>
          </a:p>
        </p:txBody>
      </p:sp>
      <p:sp>
        <p:nvSpPr>
          <p:cNvPr id="8" name="TextBox 7"/>
          <p:cNvSpPr txBox="1"/>
          <p:nvPr/>
        </p:nvSpPr>
        <p:spPr>
          <a:xfrm>
            <a:off x="123825" y="4492874"/>
            <a:ext cx="3363654" cy="830997"/>
          </a:xfrm>
          <a:prstGeom prst="rect">
            <a:avLst/>
          </a:prstGeom>
          <a:noFill/>
        </p:spPr>
        <p:txBody>
          <a:bodyPr wrap="square" rtlCol="0">
            <a:spAutoFit/>
          </a:bodyPr>
          <a:lstStyle/>
          <a:p>
            <a:r>
              <a:rPr lang="en-US" sz="2400" b="1" dirty="0" smtClean="0"/>
              <a:t>Trade-off</a:t>
            </a:r>
            <a:r>
              <a:rPr lang="en-US" sz="2400" dirty="0" smtClean="0"/>
              <a:t>: Too many bins </a:t>
            </a:r>
          </a:p>
          <a:p>
            <a:r>
              <a:rPr lang="en-US" sz="2400" dirty="0" smtClean="0"/>
              <a:t>can increase RMSE </a:t>
            </a:r>
          </a:p>
        </p:txBody>
      </p:sp>
      <p:sp>
        <p:nvSpPr>
          <p:cNvPr id="14" name="Slide Number Placeholder 13"/>
          <p:cNvSpPr>
            <a:spLocks noGrp="1"/>
          </p:cNvSpPr>
          <p:nvPr>
            <p:ph type="sldNum" sz="quarter" idx="12"/>
          </p:nvPr>
        </p:nvSpPr>
        <p:spPr/>
        <p:txBody>
          <a:bodyPr/>
          <a:lstStyle/>
          <a:p>
            <a:fld id="{EF74C4E0-06F2-449B-AC76-67ACDC6D5424}"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162069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871274" y="1398178"/>
            <a:ext cx="5211914" cy="4151693"/>
          </a:xfrm>
          <a:prstGeom prst="rect">
            <a:avLst/>
          </a:prstGeom>
        </p:spPr>
      </p:pic>
      <p:sp>
        <p:nvSpPr>
          <p:cNvPr id="3" name="TextBox 2"/>
          <p:cNvSpPr txBox="1"/>
          <p:nvPr/>
        </p:nvSpPr>
        <p:spPr>
          <a:xfrm>
            <a:off x="0" y="5763825"/>
            <a:ext cx="9144000" cy="461665"/>
          </a:xfrm>
          <a:prstGeom prst="rect">
            <a:avLst/>
          </a:prstGeom>
          <a:noFill/>
        </p:spPr>
        <p:txBody>
          <a:bodyPr wrap="square" rtlCol="0">
            <a:spAutoFit/>
          </a:bodyPr>
          <a:lstStyle/>
          <a:p>
            <a:r>
              <a:rPr lang="en-US" sz="2400" spc="-30" dirty="0" smtClean="0">
                <a:solidFill>
                  <a:schemeClr val="tx1">
                    <a:lumMod val="95000"/>
                    <a:lumOff val="5000"/>
                  </a:schemeClr>
                </a:solidFill>
              </a:rPr>
              <a:t>The increase of RF size improves the performance, with </a:t>
            </a:r>
            <a:r>
              <a:rPr lang="en-US" sz="2400" spc="-30" dirty="0" smtClean="0">
                <a:solidFill>
                  <a:srgbClr val="FF0000"/>
                </a:solidFill>
              </a:rPr>
              <a:t>decreasing</a:t>
            </a:r>
            <a:r>
              <a:rPr lang="en-US" sz="2400" spc="-30" dirty="0" smtClean="0">
                <a:solidFill>
                  <a:schemeClr val="tx1">
                    <a:lumMod val="95000"/>
                    <a:lumOff val="5000"/>
                  </a:schemeClr>
                </a:solidFill>
              </a:rPr>
              <a:t> benefit</a:t>
            </a:r>
          </a:p>
        </p:txBody>
      </p:sp>
      <p:sp>
        <p:nvSpPr>
          <p:cNvPr id="5" name="TextBox 4"/>
          <p:cNvSpPr txBox="1"/>
          <p:nvPr/>
        </p:nvSpPr>
        <p:spPr>
          <a:xfrm>
            <a:off x="181694" y="189311"/>
            <a:ext cx="8531226" cy="523220"/>
          </a:xfrm>
          <a:prstGeom prst="rect">
            <a:avLst/>
          </a:prstGeom>
          <a:solidFill>
            <a:schemeClr val="bg1">
              <a:lumMod val="95000"/>
            </a:schemeClr>
          </a:solidFill>
        </p:spPr>
        <p:txBody>
          <a:bodyPr wrap="square" rtlCol="0">
            <a:spAutoFit/>
          </a:bodyPr>
          <a:lstStyle/>
          <a:p>
            <a:r>
              <a:rPr lang="en-US" sz="2800" dirty="0" smtClean="0"/>
              <a:t>Random forest (RF) constructs several </a:t>
            </a:r>
            <a:r>
              <a:rPr lang="en-US" sz="2800" smtClean="0"/>
              <a:t>decision trees</a:t>
            </a:r>
            <a:endParaRPr lang="en-US" sz="2600" dirty="0"/>
          </a:p>
        </p:txBody>
      </p:sp>
      <p:sp>
        <p:nvSpPr>
          <p:cNvPr id="11" name="Slide Number Placeholder 10"/>
          <p:cNvSpPr>
            <a:spLocks noGrp="1"/>
          </p:cNvSpPr>
          <p:nvPr>
            <p:ph type="sldNum" sz="quarter" idx="12"/>
          </p:nvPr>
        </p:nvSpPr>
        <p:spPr/>
        <p:txBody>
          <a:bodyPr/>
          <a:lstStyle/>
          <a:p>
            <a:fld id="{EF74C4E0-06F2-449B-AC76-67ACDC6D5424}" type="slidenum">
              <a:rPr lang="el-GR" smtClean="0">
                <a:solidFill>
                  <a:prstClr val="black"/>
                </a:solidFill>
              </a:rPr>
              <a:pPr/>
              <a:t>43</a:t>
            </a:fld>
            <a:endParaRPr lang="el-GR">
              <a:solidFill>
                <a:prstClr val="black"/>
              </a:solidFill>
            </a:endParaRPr>
          </a:p>
        </p:txBody>
      </p:sp>
      <p:sp>
        <p:nvSpPr>
          <p:cNvPr id="13" name="TextBox 12"/>
          <p:cNvSpPr txBox="1"/>
          <p:nvPr/>
        </p:nvSpPr>
        <p:spPr>
          <a:xfrm>
            <a:off x="153985" y="836090"/>
            <a:ext cx="8531226" cy="461665"/>
          </a:xfrm>
          <a:prstGeom prst="rect">
            <a:avLst/>
          </a:prstGeom>
          <a:noFill/>
        </p:spPr>
        <p:txBody>
          <a:bodyPr wrap="square" rtlCol="0">
            <a:spAutoFit/>
          </a:bodyPr>
          <a:lstStyle/>
          <a:p>
            <a:r>
              <a:rPr lang="en-US" sz="2400" dirty="0"/>
              <a:t>Final prediction: mean prediction of the individual trees</a:t>
            </a:r>
            <a:endParaRPr lang="en-US" sz="2800" dirty="0"/>
          </a:p>
        </p:txBody>
      </p:sp>
    </p:spTree>
    <p:extLst>
      <p:ext uri="{BB962C8B-B14F-4D97-AF65-F5344CB8AC3E}">
        <p14:creationId xmlns:p14="http://schemas.microsoft.com/office/powerpoint/2010/main" val="143730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3" cstate="print"/>
          <a:srcRect b="7313"/>
          <a:stretch/>
        </p:blipFill>
        <p:spPr>
          <a:xfrm>
            <a:off x="1190069" y="1487397"/>
            <a:ext cx="6477003" cy="3699762"/>
          </a:xfrm>
          <a:prstGeom prst="rect">
            <a:avLst/>
          </a:prstGeom>
        </p:spPr>
      </p:pic>
      <p:sp>
        <p:nvSpPr>
          <p:cNvPr id="3" name="TextBox 2"/>
          <p:cNvSpPr txBox="1"/>
          <p:nvPr/>
        </p:nvSpPr>
        <p:spPr>
          <a:xfrm>
            <a:off x="271196" y="123434"/>
            <a:ext cx="8686800" cy="523220"/>
          </a:xfrm>
          <a:prstGeom prst="rect">
            <a:avLst/>
          </a:prstGeom>
          <a:solidFill>
            <a:schemeClr val="bg1">
              <a:lumMod val="95000"/>
            </a:schemeClr>
          </a:solidFill>
        </p:spPr>
        <p:txBody>
          <a:bodyPr wrap="square" rtlCol="0">
            <a:spAutoFit/>
          </a:bodyPr>
          <a:lstStyle/>
          <a:p>
            <a:r>
              <a:rPr lang="en-US" sz="2800" dirty="0" smtClean="0"/>
              <a:t>Artificial Neural Networks (ANN) identify complex relations</a:t>
            </a:r>
          </a:p>
        </p:txBody>
      </p:sp>
      <p:sp>
        <p:nvSpPr>
          <p:cNvPr id="5" name="TextBox 4"/>
          <p:cNvSpPr txBox="1"/>
          <p:nvPr/>
        </p:nvSpPr>
        <p:spPr>
          <a:xfrm>
            <a:off x="271196" y="5894685"/>
            <a:ext cx="7380260" cy="461665"/>
          </a:xfrm>
          <a:prstGeom prst="rect">
            <a:avLst/>
          </a:prstGeom>
          <a:noFill/>
        </p:spPr>
        <p:txBody>
          <a:bodyPr wrap="square" rtlCol="0">
            <a:spAutoFit/>
          </a:bodyPr>
          <a:lstStyle/>
          <a:p>
            <a:r>
              <a:rPr lang="en-US" sz="2400" dirty="0" smtClean="0"/>
              <a:t>The </a:t>
            </a:r>
            <a:r>
              <a:rPr lang="en-US" sz="2400" dirty="0" smtClean="0">
                <a:solidFill>
                  <a:srgbClr val="0000FF"/>
                </a:solidFill>
              </a:rPr>
              <a:t>deeper</a:t>
            </a:r>
            <a:r>
              <a:rPr lang="en-US" sz="2400" dirty="0"/>
              <a:t> </a:t>
            </a:r>
            <a:r>
              <a:rPr lang="en-US" sz="2400" smtClean="0"/>
              <a:t>the architecture, </a:t>
            </a:r>
            <a:r>
              <a:rPr lang="en-US" sz="2400" dirty="0" smtClean="0"/>
              <a:t>the </a:t>
            </a:r>
            <a:r>
              <a:rPr lang="en-US" sz="2400" dirty="0" smtClean="0">
                <a:solidFill>
                  <a:srgbClr val="0000FF"/>
                </a:solidFill>
              </a:rPr>
              <a:t>higher</a:t>
            </a:r>
            <a:r>
              <a:rPr lang="en-US" sz="2400" dirty="0" smtClean="0"/>
              <a:t> the performance</a:t>
            </a:r>
          </a:p>
        </p:txBody>
      </p:sp>
      <p:sp>
        <p:nvSpPr>
          <p:cNvPr id="8" name="TextBox 7"/>
          <p:cNvSpPr txBox="1"/>
          <p:nvPr/>
        </p:nvSpPr>
        <p:spPr>
          <a:xfrm>
            <a:off x="842565" y="961051"/>
            <a:ext cx="7057009" cy="544060"/>
          </a:xfrm>
          <a:prstGeom prst="rect">
            <a:avLst/>
          </a:prstGeom>
          <a:solidFill>
            <a:schemeClr val="accent6">
              <a:lumMod val="40000"/>
              <a:lumOff val="60000"/>
            </a:schemeClr>
          </a:solidFill>
        </p:spPr>
        <p:txBody>
          <a:bodyPr wrap="square" rtlCol="0">
            <a:spAutoFit/>
          </a:bodyPr>
          <a:lstStyle/>
          <a:p>
            <a:pPr algn="ctr">
              <a:lnSpc>
                <a:spcPts val="3480"/>
              </a:lnSpc>
            </a:pPr>
            <a:r>
              <a:rPr lang="el-GR" sz="3400" dirty="0" smtClean="0"/>
              <a:t>ε</a:t>
            </a:r>
            <a:r>
              <a:rPr lang="en-US" sz="2400" dirty="0" smtClean="0"/>
              <a:t>n</a:t>
            </a:r>
            <a:r>
              <a:rPr lang="el-GR" sz="2400" dirty="0" smtClean="0"/>
              <a:t>α</a:t>
            </a:r>
            <a:r>
              <a:rPr lang="en-US" sz="2400" dirty="0" err="1" smtClean="0"/>
              <a:t>bler</a:t>
            </a:r>
            <a:r>
              <a:rPr lang="en-US" sz="2400" dirty="0" smtClean="0"/>
              <a:t> selects the ANN as the </a:t>
            </a:r>
            <a:r>
              <a:rPr lang="en-US" sz="2400" b="1" dirty="0" smtClean="0"/>
              <a:t>best blender</a:t>
            </a:r>
          </a:p>
        </p:txBody>
      </p:sp>
      <p:pic>
        <p:nvPicPr>
          <p:cNvPr id="6" name="Picture 2"/>
          <p:cNvPicPr>
            <a:picLocks noChangeAspect="1"/>
          </p:cNvPicPr>
          <p:nvPr/>
        </p:nvPicPr>
        <p:blipFill rotWithShape="1">
          <a:blip r:embed="rId3" cstate="print"/>
          <a:srcRect t="93994"/>
          <a:stretch/>
        </p:blipFill>
        <p:spPr>
          <a:xfrm>
            <a:off x="1364945" y="5518795"/>
            <a:ext cx="6302128" cy="233286"/>
          </a:xfrm>
          <a:prstGeom prst="rect">
            <a:avLst/>
          </a:prstGeom>
        </p:spPr>
      </p:pic>
      <p:sp>
        <p:nvSpPr>
          <p:cNvPr id="7" name="Right Brace 6"/>
          <p:cNvSpPr/>
          <p:nvPr/>
        </p:nvSpPr>
        <p:spPr>
          <a:xfrm rot="5400000">
            <a:off x="3617691" y="4424197"/>
            <a:ext cx="171281" cy="1280887"/>
          </a:xfrm>
          <a:prstGeom prst="rightBrace">
            <a:avLst>
              <a:gd name="adj1" fmla="val 181004"/>
              <a:gd name="adj2" fmla="val 48408"/>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Right Brace 8"/>
          <p:cNvSpPr/>
          <p:nvPr/>
        </p:nvSpPr>
        <p:spPr>
          <a:xfrm rot="5400000">
            <a:off x="4831879" y="4676725"/>
            <a:ext cx="171281" cy="965201"/>
          </a:xfrm>
          <a:prstGeom prst="rightBrace">
            <a:avLst>
              <a:gd name="adj1" fmla="val 136394"/>
              <a:gd name="adj2" fmla="val 48408"/>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Right Brace 9"/>
          <p:cNvSpPr/>
          <p:nvPr/>
        </p:nvSpPr>
        <p:spPr>
          <a:xfrm rot="5400000">
            <a:off x="5965354" y="4769719"/>
            <a:ext cx="171281" cy="965201"/>
          </a:xfrm>
          <a:prstGeom prst="rightBrace">
            <a:avLst>
              <a:gd name="adj1" fmla="val 136394"/>
              <a:gd name="adj2" fmla="val 48408"/>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3136547" y="5098772"/>
            <a:ext cx="1252799" cy="292388"/>
          </a:xfrm>
          <a:prstGeom prst="rect">
            <a:avLst/>
          </a:prstGeom>
          <a:noFill/>
        </p:spPr>
        <p:txBody>
          <a:bodyPr wrap="square" rtlCol="0">
            <a:spAutoFit/>
          </a:bodyPr>
          <a:lstStyle/>
          <a:p>
            <a:r>
              <a:rPr lang="en-US" sz="1300" dirty="0" smtClean="0">
                <a:solidFill>
                  <a:schemeClr val="accent1">
                    <a:lumMod val="75000"/>
                  </a:schemeClr>
                </a:solidFill>
              </a:rPr>
              <a:t>1 hidden layer</a:t>
            </a:r>
          </a:p>
        </p:txBody>
      </p:sp>
      <p:sp>
        <p:nvSpPr>
          <p:cNvPr id="12" name="TextBox 11"/>
          <p:cNvSpPr txBox="1"/>
          <p:nvPr/>
        </p:nvSpPr>
        <p:spPr>
          <a:xfrm>
            <a:off x="4343774" y="5220347"/>
            <a:ext cx="1224620" cy="292388"/>
          </a:xfrm>
          <a:prstGeom prst="rect">
            <a:avLst/>
          </a:prstGeom>
          <a:noFill/>
        </p:spPr>
        <p:txBody>
          <a:bodyPr wrap="square" rtlCol="0">
            <a:spAutoFit/>
          </a:bodyPr>
          <a:lstStyle/>
          <a:p>
            <a:r>
              <a:rPr lang="en-US" sz="1300" dirty="0">
                <a:solidFill>
                  <a:schemeClr val="accent1">
                    <a:lumMod val="75000"/>
                  </a:schemeClr>
                </a:solidFill>
              </a:rPr>
              <a:t>2</a:t>
            </a:r>
            <a:r>
              <a:rPr lang="en-US" sz="1300" dirty="0" smtClean="0">
                <a:solidFill>
                  <a:schemeClr val="accent1">
                    <a:lumMod val="75000"/>
                  </a:schemeClr>
                </a:solidFill>
              </a:rPr>
              <a:t> hidden layers</a:t>
            </a:r>
          </a:p>
        </p:txBody>
      </p:sp>
      <p:sp>
        <p:nvSpPr>
          <p:cNvPr id="13" name="TextBox 12"/>
          <p:cNvSpPr txBox="1"/>
          <p:nvPr/>
        </p:nvSpPr>
        <p:spPr>
          <a:xfrm>
            <a:off x="5525532" y="5302967"/>
            <a:ext cx="1224620" cy="292388"/>
          </a:xfrm>
          <a:prstGeom prst="rect">
            <a:avLst/>
          </a:prstGeom>
          <a:noFill/>
        </p:spPr>
        <p:txBody>
          <a:bodyPr wrap="square" rtlCol="0">
            <a:spAutoFit/>
          </a:bodyPr>
          <a:lstStyle/>
          <a:p>
            <a:r>
              <a:rPr lang="en-US" sz="1300" dirty="0" smtClean="0">
                <a:solidFill>
                  <a:schemeClr val="accent1">
                    <a:lumMod val="75000"/>
                  </a:schemeClr>
                </a:solidFill>
              </a:rPr>
              <a:t>3 hidden layers</a:t>
            </a:r>
          </a:p>
        </p:txBody>
      </p:sp>
      <p:sp>
        <p:nvSpPr>
          <p:cNvPr id="19" name="Slide Number Placeholder 18"/>
          <p:cNvSpPr>
            <a:spLocks noGrp="1"/>
          </p:cNvSpPr>
          <p:nvPr>
            <p:ph type="sldNum" sz="quarter" idx="12"/>
          </p:nvPr>
        </p:nvSpPr>
        <p:spPr/>
        <p:txBody>
          <a:bodyPr/>
          <a:lstStyle/>
          <a:p>
            <a:fld id="{EF74C4E0-06F2-449B-AC76-67ACDC6D5424}"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1359413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solidFill>
                  <a:schemeClr val="bg1">
                    <a:lumMod val="50000"/>
                  </a:schemeClr>
                </a:solidFill>
              </a:rPr>
              <a:t> Introduction</a:t>
            </a:r>
          </a:p>
          <a:p>
            <a:pPr marL="457200" indent="-457200">
              <a:buFont typeface="+mj-lt"/>
              <a:buAutoNum type="arabicPeriod"/>
            </a:pPr>
            <a:r>
              <a:rPr lang="en-US" sz="2400" dirty="0" smtClean="0">
                <a:solidFill>
                  <a:schemeClr val="bg1">
                    <a:lumMod val="50000"/>
                  </a:schemeClr>
                </a:solidFill>
              </a:rPr>
              <a:t> Related work</a:t>
            </a:r>
          </a:p>
          <a:p>
            <a:pPr marL="457200" indent="-457200">
              <a:spcBef>
                <a:spcPts val="0"/>
              </a:spcBef>
              <a:buFont typeface="+mj-lt"/>
              <a:buAutoNum type="arabicPeriod"/>
            </a:pPr>
            <a:r>
              <a:rPr lang="en-US" sz="2400" dirty="0" smtClean="0">
                <a:solidFill>
                  <a:schemeClr val="bg1">
                    <a:lumMod val="50000"/>
                  </a:schemeClr>
                </a:solidFill>
              </a:rPr>
              <a:t> The </a:t>
            </a:r>
            <a:r>
              <a:rPr lang="el-GR" sz="3400" dirty="0" smtClean="0">
                <a:solidFill>
                  <a:schemeClr val="bg1">
                    <a:lumMod val="50000"/>
                  </a:schemeClr>
                </a:solidFill>
              </a:rPr>
              <a:t>ε</a:t>
            </a:r>
            <a:r>
              <a:rPr lang="en-US" sz="2400" dirty="0" smtClean="0">
                <a:solidFill>
                  <a:schemeClr val="bg1">
                    <a:lumMod val="50000"/>
                  </a:schemeClr>
                </a:solidFill>
              </a:rPr>
              <a:t>n</a:t>
            </a:r>
            <a:r>
              <a:rPr lang="el-GR" sz="2400" dirty="0" smtClean="0">
                <a:solidFill>
                  <a:schemeClr val="bg1">
                    <a:lumMod val="50000"/>
                  </a:schemeClr>
                </a:solidFill>
              </a:rPr>
              <a:t>α</a:t>
            </a:r>
            <a:r>
              <a:rPr lang="en-US" sz="2400" dirty="0" smtClean="0">
                <a:solidFill>
                  <a:schemeClr val="bg1">
                    <a:lumMod val="50000"/>
                  </a:schemeClr>
                </a:solidFill>
              </a:rPr>
              <a:t>bler system</a:t>
            </a:r>
          </a:p>
          <a:p>
            <a:pPr marL="457200" indent="-457200">
              <a:buFont typeface="+mj-lt"/>
              <a:buAutoNum type="arabicPeriod"/>
            </a:pPr>
            <a:r>
              <a:rPr lang="en-US" sz="2400" dirty="0" smtClean="0">
                <a:solidFill>
                  <a:schemeClr val="bg1">
                    <a:lumMod val="50000"/>
                  </a:schemeClr>
                </a:solidFill>
              </a:rPr>
              <a:t> Comparative performance analysis </a:t>
            </a:r>
          </a:p>
          <a:p>
            <a:pPr marL="457200" indent="-457200">
              <a:buFont typeface="+mj-lt"/>
              <a:buAutoNum type="arabicPeriod"/>
            </a:pPr>
            <a:r>
              <a:rPr lang="en-US" sz="2400" b="1" dirty="0" smtClean="0">
                <a:solidFill>
                  <a:schemeClr val="tx1">
                    <a:lumMod val="95000"/>
                    <a:lumOff val="5000"/>
                  </a:schemeClr>
                </a:solidFill>
              </a:rPr>
              <a:t> Pilot light </a:t>
            </a:r>
            <a:r>
              <a:rPr lang="el-GR" sz="3600" dirty="0" smtClean="0"/>
              <a:t>ε</a:t>
            </a:r>
            <a:r>
              <a:rPr lang="en-US" sz="2400" b="1" dirty="0" smtClean="0"/>
              <a:t>n</a:t>
            </a:r>
            <a:r>
              <a:rPr lang="el-GR" sz="2400" b="1" dirty="0" smtClean="0"/>
              <a:t>α</a:t>
            </a:r>
            <a:r>
              <a:rPr lang="en-US" sz="2400" b="1" dirty="0" err="1" smtClean="0"/>
              <a:t>bler</a:t>
            </a:r>
            <a:r>
              <a:rPr lang="en-US" sz="2400" b="1" dirty="0" smtClean="0"/>
              <a:t> </a:t>
            </a:r>
            <a:endParaRPr lang="en-US" sz="2400" b="1" dirty="0" smtClean="0">
              <a:solidFill>
                <a:schemeClr val="tx1">
                  <a:lumMod val="95000"/>
                  <a:lumOff val="5000"/>
                </a:schemeClr>
              </a:solidFill>
            </a:endParaRPr>
          </a:p>
          <a:p>
            <a:pPr marL="457200" indent="-457200">
              <a:buFont typeface="+mj-lt"/>
              <a:buAutoNum type="arabicPeriod"/>
            </a:pPr>
            <a:r>
              <a:rPr lang="en-US" sz="2400" dirty="0" smtClean="0">
                <a:solidFill>
                  <a:schemeClr val="tx1">
                    <a:lumMod val="95000"/>
                    <a:lumOff val="5000"/>
                  </a:schemeClr>
                </a:solidFill>
              </a:rPr>
              <a:t> Conclusions &amp; future </a:t>
            </a:r>
            <a:r>
              <a:rPr lang="en-US" sz="2400" dirty="0">
                <a:solidFill>
                  <a:schemeClr val="tx1">
                    <a:lumMod val="95000"/>
                    <a:lumOff val="5000"/>
                  </a:schemeClr>
                </a:solidFill>
              </a:rPr>
              <a:t>w</a:t>
            </a:r>
            <a:r>
              <a:rPr lang="en-US" sz="2400" dirty="0" smtClean="0">
                <a:solidFill>
                  <a:schemeClr val="tx1">
                    <a:lumMod val="95000"/>
                    <a:lumOff val="5000"/>
                  </a:schemeClr>
                </a:solidFill>
              </a:rPr>
              <a:t>ork</a:t>
            </a:r>
            <a:endParaRPr lang="el-GR" sz="2400" dirty="0" smtClean="0">
              <a:solidFill>
                <a:schemeClr val="tx1">
                  <a:lumMod val="95000"/>
                  <a:lumOff val="5000"/>
                </a:schemeClr>
              </a:solidFill>
            </a:endParaRPr>
          </a:p>
        </p:txBody>
      </p:sp>
      <p:sp>
        <p:nvSpPr>
          <p:cNvPr id="5" name="Slide Number Placeholder 4"/>
          <p:cNvSpPr>
            <a:spLocks noGrp="1"/>
          </p:cNvSpPr>
          <p:nvPr>
            <p:ph type="sldNum" sz="quarter" idx="4"/>
          </p:nvPr>
        </p:nvSpPr>
        <p:spPr/>
        <p:txBody>
          <a:bodyPr/>
          <a:lstStyle/>
          <a:p>
            <a:fld id="{BA8872A9-5411-EC46-91F5-8E9C449D4FCD}" type="slidenum">
              <a:rPr lang="en-US" smtClean="0"/>
              <a:pPr/>
              <a:t>45</a:t>
            </a:fld>
            <a:endParaRPr lang="en-US"/>
          </a:p>
        </p:txBody>
      </p:sp>
    </p:spTree>
    <p:extLst>
      <p:ext uri="{BB962C8B-B14F-4D97-AF65-F5344CB8AC3E}">
        <p14:creationId xmlns:p14="http://schemas.microsoft.com/office/powerpoint/2010/main" val="2611070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004" y="2809393"/>
            <a:ext cx="8941699" cy="2400657"/>
          </a:xfrm>
          <a:prstGeom prst="rect">
            <a:avLst/>
          </a:prstGeom>
          <a:noFill/>
        </p:spPr>
        <p:txBody>
          <a:bodyPr wrap="square" rtlCol="0">
            <a:spAutoFit/>
          </a:bodyPr>
          <a:lstStyle/>
          <a:p>
            <a:r>
              <a:rPr lang="en-US" sz="2600" dirty="0" smtClean="0"/>
              <a:t>Part of the functionality of the </a:t>
            </a:r>
            <a:r>
              <a:rPr lang="el-GR" sz="3600" dirty="0"/>
              <a:t>ε</a:t>
            </a:r>
            <a:r>
              <a:rPr lang="en-US" sz="2800" dirty="0"/>
              <a:t>n</a:t>
            </a:r>
            <a:r>
              <a:rPr lang="el-GR" sz="2800" dirty="0"/>
              <a:t>α</a:t>
            </a:r>
            <a:r>
              <a:rPr lang="en-US" sz="2800" dirty="0" err="1"/>
              <a:t>bler</a:t>
            </a:r>
            <a:r>
              <a:rPr lang="en-US" sz="2800" dirty="0"/>
              <a:t> </a:t>
            </a:r>
            <a:endParaRPr lang="en-US" sz="2800" dirty="0" smtClean="0"/>
          </a:p>
          <a:p>
            <a:pPr marL="342900" indent="-342900">
              <a:spcBef>
                <a:spcPts val="600"/>
              </a:spcBef>
              <a:buFont typeface="Arial" panose="020B0604020202020204" pitchFamily="34" charset="0"/>
              <a:buChar char="•"/>
            </a:pPr>
            <a:r>
              <a:rPr lang="en-US" sz="2600" dirty="0" smtClean="0"/>
              <a:t>SVD &amp; IBCF are employed </a:t>
            </a:r>
          </a:p>
          <a:p>
            <a:pPr marL="342900" indent="-342900">
              <a:spcBef>
                <a:spcPts val="600"/>
              </a:spcBef>
              <a:buFont typeface="Arial" panose="020B0604020202020204" pitchFamily="34" charset="0"/>
              <a:buChar char="•"/>
            </a:pPr>
            <a:r>
              <a:rPr lang="en-US" sz="2600" dirty="0" smtClean="0"/>
              <a:t>Without the blender &amp; tester layers</a:t>
            </a:r>
          </a:p>
          <a:p>
            <a:pPr marL="342900" indent="-342900">
              <a:buFont typeface="Arial" panose="020B0604020202020204" pitchFamily="34" charset="0"/>
              <a:buChar char="•"/>
            </a:pPr>
            <a:endParaRPr lang="en-US" sz="2600" dirty="0"/>
          </a:p>
          <a:p>
            <a:r>
              <a:rPr lang="en-US" sz="2600" spc="-10" dirty="0" smtClean="0"/>
              <a:t>Each</a:t>
            </a:r>
            <a:r>
              <a:rPr lang="en-US" sz="2600" spc="-20" dirty="0" smtClean="0"/>
              <a:t> recommender produces a personalized recommendation list</a:t>
            </a:r>
          </a:p>
        </p:txBody>
      </p:sp>
      <p:sp>
        <p:nvSpPr>
          <p:cNvPr id="4" name="TextBox 3"/>
          <p:cNvSpPr txBox="1"/>
          <p:nvPr/>
        </p:nvSpPr>
        <p:spPr>
          <a:xfrm>
            <a:off x="2497505" y="341064"/>
            <a:ext cx="4408262" cy="830997"/>
          </a:xfrm>
          <a:prstGeom prst="rect">
            <a:avLst/>
          </a:prstGeom>
          <a:noFill/>
        </p:spPr>
        <p:txBody>
          <a:bodyPr wrap="square" rtlCol="0">
            <a:spAutoFit/>
          </a:bodyPr>
          <a:lstStyle/>
          <a:p>
            <a:r>
              <a:rPr lang="en-US" sz="3600" dirty="0" smtClean="0"/>
              <a:t>Pilot </a:t>
            </a:r>
            <a:r>
              <a:rPr lang="en-US" sz="3600" dirty="0"/>
              <a:t>light </a:t>
            </a:r>
            <a:r>
              <a:rPr lang="el-GR" sz="4800" dirty="0"/>
              <a:t>ε</a:t>
            </a:r>
            <a:r>
              <a:rPr lang="en-US" sz="3600" dirty="0"/>
              <a:t>n</a:t>
            </a:r>
            <a:r>
              <a:rPr lang="el-GR" sz="3600" dirty="0"/>
              <a:t>α</a:t>
            </a:r>
            <a:r>
              <a:rPr lang="en-US" sz="3600" dirty="0" err="1"/>
              <a:t>bler</a:t>
            </a:r>
            <a:r>
              <a:rPr lang="en-US" sz="3600" dirty="0"/>
              <a:t> </a:t>
            </a:r>
            <a:endParaRPr lang="en-US" sz="3600" dirty="0" smtClean="0"/>
          </a:p>
        </p:txBody>
      </p:sp>
      <p:sp>
        <p:nvSpPr>
          <p:cNvPr id="5" name="TextBox 4"/>
          <p:cNvSpPr txBox="1"/>
          <p:nvPr/>
        </p:nvSpPr>
        <p:spPr>
          <a:xfrm>
            <a:off x="188653" y="1544451"/>
            <a:ext cx="8791574" cy="892552"/>
          </a:xfrm>
          <a:prstGeom prst="rect">
            <a:avLst/>
          </a:prstGeom>
          <a:noFill/>
        </p:spPr>
        <p:txBody>
          <a:bodyPr wrap="square" rtlCol="0">
            <a:spAutoFit/>
          </a:bodyPr>
          <a:lstStyle/>
          <a:p>
            <a:r>
              <a:rPr lang="en-US" sz="2600" dirty="0" smtClean="0"/>
              <a:t>Developed for a mobile video-streaming service of a large Greek telecom &amp; content-delivery operator</a:t>
            </a:r>
          </a:p>
        </p:txBody>
      </p:sp>
      <p:sp>
        <p:nvSpPr>
          <p:cNvPr id="8" name="Slide Number Placeholder 7"/>
          <p:cNvSpPr>
            <a:spLocks noGrp="1"/>
          </p:cNvSpPr>
          <p:nvPr>
            <p:ph type="sldNum" sz="quarter" idx="4"/>
          </p:nvPr>
        </p:nvSpPr>
        <p:spPr/>
        <p:txBody>
          <a:bodyPr/>
          <a:lstStyle/>
          <a:p>
            <a:fld id="{BA8872A9-5411-EC46-91F5-8E9C449D4FCD}" type="slidenum">
              <a:rPr lang="en-US" smtClean="0"/>
              <a:pPr/>
              <a:t>46</a:t>
            </a:fld>
            <a:endParaRPr lang="en-US"/>
          </a:p>
        </p:txBody>
      </p:sp>
    </p:spTree>
    <p:extLst>
      <p:ext uri="{BB962C8B-B14F-4D97-AF65-F5344CB8AC3E}">
        <p14:creationId xmlns:p14="http://schemas.microsoft.com/office/powerpoint/2010/main" val="880885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27" y="1301645"/>
            <a:ext cx="7620000" cy="1877437"/>
          </a:xfrm>
          <a:prstGeom prst="rect">
            <a:avLst/>
          </a:prstGeom>
          <a:solidFill>
            <a:schemeClr val="bg1">
              <a:lumMod val="95000"/>
            </a:schemeClr>
          </a:solidFill>
        </p:spPr>
        <p:txBody>
          <a:bodyPr wrap="square" rtlCol="0">
            <a:spAutoFit/>
          </a:bodyPr>
          <a:lstStyle/>
          <a:p>
            <a:r>
              <a:rPr lang="en-US" sz="2400" dirty="0"/>
              <a:t>Duration: 28 February – 17 April 2017 (7 weeks</a:t>
            </a:r>
            <a:r>
              <a:rPr lang="en-US" sz="2400" dirty="0" smtClean="0"/>
              <a:t>)</a:t>
            </a:r>
          </a:p>
          <a:p>
            <a:pPr>
              <a:spcBef>
                <a:spcPts val="1200"/>
              </a:spcBef>
            </a:pPr>
            <a:r>
              <a:rPr lang="en-US" sz="2400" b="1" dirty="0"/>
              <a:t>30</a:t>
            </a:r>
            <a:r>
              <a:rPr lang="en-US" sz="2400" dirty="0"/>
              <a:t> volunteer subscribers </a:t>
            </a:r>
          </a:p>
          <a:p>
            <a:pPr marL="342900" indent="-342900">
              <a:spcBef>
                <a:spcPts val="600"/>
              </a:spcBef>
              <a:buFont typeface="Arial" panose="020B0604020202020204" pitchFamily="34" charset="0"/>
              <a:buChar char="•"/>
            </a:pPr>
            <a:r>
              <a:rPr lang="en-US" sz="2400" b="1" dirty="0" smtClean="0"/>
              <a:t>387</a:t>
            </a:r>
            <a:r>
              <a:rPr lang="en-US" sz="2400" dirty="0" smtClean="0"/>
              <a:t> </a:t>
            </a:r>
            <a:r>
              <a:rPr lang="en-US" sz="2400" dirty="0"/>
              <a:t>ratings for </a:t>
            </a:r>
            <a:r>
              <a:rPr lang="en-US" sz="2400" b="1" dirty="0"/>
              <a:t>182</a:t>
            </a:r>
            <a:r>
              <a:rPr lang="en-US" sz="2400" dirty="0"/>
              <a:t> </a:t>
            </a:r>
            <a:r>
              <a:rPr lang="en-US" sz="2400" dirty="0" smtClean="0"/>
              <a:t>movies</a:t>
            </a:r>
            <a:endParaRPr lang="en-US" sz="2400" b="1" dirty="0" smtClean="0"/>
          </a:p>
          <a:p>
            <a:pPr marL="342900" indent="-342900">
              <a:spcBef>
                <a:spcPts val="600"/>
              </a:spcBef>
              <a:buFont typeface="Arial" panose="020B0604020202020204" pitchFamily="34" charset="0"/>
              <a:buChar char="•"/>
            </a:pPr>
            <a:r>
              <a:rPr lang="en-US" sz="2400" b="1" dirty="0" smtClean="0"/>
              <a:t>187 </a:t>
            </a:r>
            <a:r>
              <a:rPr lang="en-US" sz="2400" dirty="0" smtClean="0"/>
              <a:t>video session</a:t>
            </a:r>
            <a:r>
              <a:rPr lang="en-US" sz="2400" b="1" dirty="0" smtClean="0"/>
              <a:t> </a:t>
            </a:r>
            <a:r>
              <a:rPr lang="en-US" sz="2400" dirty="0" smtClean="0"/>
              <a:t>with</a:t>
            </a:r>
            <a:r>
              <a:rPr lang="en-US" sz="2400" b="1" dirty="0" smtClean="0"/>
              <a:t> </a:t>
            </a:r>
            <a:r>
              <a:rPr lang="en-US" sz="2400" dirty="0"/>
              <a:t>duration</a:t>
            </a:r>
            <a:r>
              <a:rPr lang="en-US" sz="2400" b="1" dirty="0"/>
              <a:t> </a:t>
            </a:r>
            <a:r>
              <a:rPr lang="en-US" sz="2400" dirty="0"/>
              <a:t>≥ 2 </a:t>
            </a:r>
            <a:r>
              <a:rPr lang="en-US" sz="2400" dirty="0" smtClean="0"/>
              <a:t>min</a:t>
            </a:r>
            <a:endParaRPr lang="en-US" sz="2400" dirty="0"/>
          </a:p>
        </p:txBody>
      </p:sp>
      <p:sp>
        <p:nvSpPr>
          <p:cNvPr id="4" name="TextBox 3"/>
          <p:cNvSpPr txBox="1"/>
          <p:nvPr/>
        </p:nvSpPr>
        <p:spPr>
          <a:xfrm>
            <a:off x="2497505" y="382008"/>
            <a:ext cx="3520340" cy="584775"/>
          </a:xfrm>
          <a:prstGeom prst="rect">
            <a:avLst/>
          </a:prstGeom>
          <a:noFill/>
        </p:spPr>
        <p:txBody>
          <a:bodyPr wrap="square" rtlCol="0">
            <a:spAutoFit/>
          </a:bodyPr>
          <a:lstStyle/>
          <a:p>
            <a:pPr algn="ctr"/>
            <a:r>
              <a:rPr lang="en-US" sz="3200" dirty="0" smtClean="0"/>
              <a:t>Field study</a:t>
            </a:r>
          </a:p>
        </p:txBody>
      </p:sp>
      <p:sp>
        <p:nvSpPr>
          <p:cNvPr id="8" name="Slide Number Placeholder 7"/>
          <p:cNvSpPr>
            <a:spLocks noGrp="1"/>
          </p:cNvSpPr>
          <p:nvPr>
            <p:ph type="sldNum" sz="quarter" idx="4"/>
          </p:nvPr>
        </p:nvSpPr>
        <p:spPr/>
        <p:txBody>
          <a:bodyPr/>
          <a:lstStyle/>
          <a:p>
            <a:fld id="{BA8872A9-5411-EC46-91F5-8E9C449D4FCD}" type="slidenum">
              <a:rPr lang="en-US" smtClean="0"/>
              <a:pPr/>
              <a:t>47</a:t>
            </a:fld>
            <a:endParaRPr lang="en-US"/>
          </a:p>
        </p:txBody>
      </p:sp>
      <p:sp>
        <p:nvSpPr>
          <p:cNvPr id="9" name="TextBox 8"/>
          <p:cNvSpPr txBox="1"/>
          <p:nvPr/>
        </p:nvSpPr>
        <p:spPr>
          <a:xfrm>
            <a:off x="352426" y="3884743"/>
            <a:ext cx="8477675" cy="1446550"/>
          </a:xfrm>
          <a:prstGeom prst="rect">
            <a:avLst/>
          </a:prstGeom>
          <a:noFill/>
        </p:spPr>
        <p:txBody>
          <a:bodyPr wrap="square" rtlCol="0">
            <a:spAutoFit/>
          </a:bodyPr>
          <a:lstStyle/>
          <a:p>
            <a:pPr>
              <a:spcBef>
                <a:spcPts val="600"/>
              </a:spcBef>
            </a:pPr>
            <a:r>
              <a:rPr lang="en-US" sz="2600" dirty="0" smtClean="0"/>
              <a:t>Metrics</a:t>
            </a:r>
          </a:p>
          <a:p>
            <a:pPr marL="457200" indent="-457200">
              <a:spcBef>
                <a:spcPts val="600"/>
              </a:spcBef>
              <a:buFont typeface="Arial" charset="0"/>
              <a:buChar char="•"/>
            </a:pPr>
            <a:r>
              <a:rPr lang="en-US" sz="2600" dirty="0" smtClean="0"/>
              <a:t>Mean absolute error (MAE) between predictions &amp; ratings</a:t>
            </a:r>
          </a:p>
          <a:p>
            <a:pPr marL="457200" indent="-457200">
              <a:spcBef>
                <a:spcPts val="600"/>
              </a:spcBef>
              <a:buFont typeface="Arial" charset="0"/>
              <a:buChar char="•"/>
            </a:pPr>
            <a:r>
              <a:rPr lang="en-US" sz="2600" dirty="0" smtClean="0"/>
              <a:t>Watching duration for measuring user engagement </a:t>
            </a:r>
          </a:p>
        </p:txBody>
      </p:sp>
    </p:spTree>
    <p:extLst>
      <p:ext uri="{BB962C8B-B14F-4D97-AF65-F5344CB8AC3E}">
        <p14:creationId xmlns:p14="http://schemas.microsoft.com/office/powerpoint/2010/main" val="981063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6947261" y="1390139"/>
            <a:ext cx="2111014" cy="3779832"/>
          </a:xfrm>
          <a:prstGeom prst="rect">
            <a:avLst/>
          </a:prstGeom>
        </p:spPr>
      </p:pic>
      <p:pic>
        <p:nvPicPr>
          <p:cNvPr id="6"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4" y="1390138"/>
            <a:ext cx="2126158" cy="3779832"/>
          </a:xfrm>
          <a:prstGeom prst="rect">
            <a:avLst/>
          </a:prstGeom>
        </p:spPr>
      </p:pic>
      <p:pic>
        <p:nvPicPr>
          <p:cNvPr id="7"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462" y="1390140"/>
            <a:ext cx="2126154" cy="3779830"/>
          </a:xfrm>
          <a:prstGeom prst="rect">
            <a:avLst/>
          </a:prstGeom>
        </p:spPr>
      </p:pic>
      <p:pic>
        <p:nvPicPr>
          <p:cNvPr id="8"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9488" y="1390140"/>
            <a:ext cx="2126154" cy="3779830"/>
          </a:xfrm>
          <a:prstGeom prst="rect">
            <a:avLst/>
          </a:prstGeom>
        </p:spPr>
      </p:pic>
      <p:sp>
        <p:nvSpPr>
          <p:cNvPr id="9" name="TextBox 8"/>
          <p:cNvSpPr txBox="1"/>
          <p:nvPr/>
        </p:nvSpPr>
        <p:spPr>
          <a:xfrm>
            <a:off x="2263501" y="319729"/>
            <a:ext cx="5535296" cy="707886"/>
          </a:xfrm>
          <a:prstGeom prst="rect">
            <a:avLst/>
          </a:prstGeom>
          <a:noFill/>
        </p:spPr>
        <p:txBody>
          <a:bodyPr wrap="square" rtlCol="0">
            <a:spAutoFit/>
          </a:bodyPr>
          <a:lstStyle/>
          <a:p>
            <a:pPr algn="ctr"/>
            <a:r>
              <a:rPr lang="en-US" sz="3200" dirty="0" smtClean="0"/>
              <a:t>Client of the pilot light </a:t>
            </a:r>
            <a:r>
              <a:rPr lang="el-GR" sz="4000" dirty="0"/>
              <a:t>ε</a:t>
            </a:r>
            <a:r>
              <a:rPr lang="en-US" sz="3200" dirty="0"/>
              <a:t>n</a:t>
            </a:r>
            <a:r>
              <a:rPr lang="el-GR" sz="3200" dirty="0"/>
              <a:t>α</a:t>
            </a:r>
            <a:r>
              <a:rPr lang="en-US" sz="3200" dirty="0" err="1" smtClean="0"/>
              <a:t>bler</a:t>
            </a:r>
            <a:endParaRPr lang="en-US" sz="3200" dirty="0" smtClean="0"/>
          </a:p>
        </p:txBody>
      </p:sp>
      <p:sp>
        <p:nvSpPr>
          <p:cNvPr id="10" name="TextBox 9"/>
          <p:cNvSpPr txBox="1"/>
          <p:nvPr/>
        </p:nvSpPr>
        <p:spPr>
          <a:xfrm>
            <a:off x="65316" y="5195821"/>
            <a:ext cx="2132920" cy="369332"/>
          </a:xfrm>
          <a:prstGeom prst="rect">
            <a:avLst/>
          </a:prstGeom>
          <a:noFill/>
        </p:spPr>
        <p:txBody>
          <a:bodyPr wrap="square" rtlCol="0">
            <a:spAutoFit/>
          </a:bodyPr>
          <a:lstStyle/>
          <a:p>
            <a:pPr algn="ctr"/>
            <a:r>
              <a:rPr lang="en-US" b="1" dirty="0" smtClean="0"/>
              <a:t>Recommendations</a:t>
            </a:r>
          </a:p>
        </p:txBody>
      </p:sp>
      <p:sp>
        <p:nvSpPr>
          <p:cNvPr id="11" name="TextBox 10"/>
          <p:cNvSpPr txBox="1"/>
          <p:nvPr/>
        </p:nvSpPr>
        <p:spPr>
          <a:xfrm>
            <a:off x="2557464" y="5195820"/>
            <a:ext cx="1687964" cy="376003"/>
          </a:xfrm>
          <a:prstGeom prst="rect">
            <a:avLst/>
          </a:prstGeom>
          <a:noFill/>
        </p:spPr>
        <p:txBody>
          <a:bodyPr wrap="square" rtlCol="0">
            <a:spAutoFit/>
          </a:bodyPr>
          <a:lstStyle/>
          <a:p>
            <a:pPr algn="ctr"/>
            <a:r>
              <a:rPr lang="en-US" b="1" dirty="0" smtClean="0"/>
              <a:t>On Demand</a:t>
            </a:r>
          </a:p>
        </p:txBody>
      </p:sp>
      <p:sp>
        <p:nvSpPr>
          <p:cNvPr id="12" name="TextBox 11"/>
          <p:cNvSpPr txBox="1"/>
          <p:nvPr/>
        </p:nvSpPr>
        <p:spPr>
          <a:xfrm>
            <a:off x="4620109" y="5169834"/>
            <a:ext cx="2132920" cy="369332"/>
          </a:xfrm>
          <a:prstGeom prst="rect">
            <a:avLst/>
          </a:prstGeom>
          <a:noFill/>
        </p:spPr>
        <p:txBody>
          <a:bodyPr wrap="square" rtlCol="0">
            <a:spAutoFit/>
          </a:bodyPr>
          <a:lstStyle/>
          <a:p>
            <a:pPr algn="ctr"/>
            <a:r>
              <a:rPr lang="en-US" b="1" dirty="0" smtClean="0"/>
              <a:t>Play screen</a:t>
            </a:r>
          </a:p>
        </p:txBody>
      </p:sp>
      <p:sp>
        <p:nvSpPr>
          <p:cNvPr id="13" name="TextBox 12"/>
          <p:cNvSpPr txBox="1"/>
          <p:nvPr/>
        </p:nvSpPr>
        <p:spPr>
          <a:xfrm>
            <a:off x="7310550" y="5163163"/>
            <a:ext cx="1555875" cy="369332"/>
          </a:xfrm>
          <a:prstGeom prst="rect">
            <a:avLst/>
          </a:prstGeom>
          <a:noFill/>
        </p:spPr>
        <p:txBody>
          <a:bodyPr wrap="square" rtlCol="0">
            <a:spAutoFit/>
          </a:bodyPr>
          <a:lstStyle/>
          <a:p>
            <a:pPr algn="ctr"/>
            <a:r>
              <a:rPr lang="en-US" b="1" dirty="0" smtClean="0"/>
              <a:t>Rating</a:t>
            </a:r>
          </a:p>
        </p:txBody>
      </p:sp>
      <p:sp>
        <p:nvSpPr>
          <p:cNvPr id="3" name="Slide Number Placeholder 2"/>
          <p:cNvSpPr>
            <a:spLocks noGrp="1"/>
          </p:cNvSpPr>
          <p:nvPr>
            <p:ph type="sldNum" sz="quarter" idx="4"/>
          </p:nvPr>
        </p:nvSpPr>
        <p:spPr/>
        <p:txBody>
          <a:bodyPr/>
          <a:lstStyle/>
          <a:p>
            <a:fld id="{BA8872A9-5411-EC46-91F5-8E9C449D4FCD}" type="slidenum">
              <a:rPr lang="en-US" smtClean="0"/>
              <a:pPr/>
              <a:t>48</a:t>
            </a:fld>
            <a:endParaRPr lang="en-US"/>
          </a:p>
        </p:txBody>
      </p:sp>
    </p:spTree>
    <p:extLst>
      <p:ext uri="{BB962C8B-B14F-4D97-AF65-F5344CB8AC3E}">
        <p14:creationId xmlns:p14="http://schemas.microsoft.com/office/powerpoint/2010/main" val="1022467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3" cstate="print"/>
          <a:srcRect l="6993" r="2242"/>
          <a:stretch/>
        </p:blipFill>
        <p:spPr>
          <a:xfrm>
            <a:off x="218361" y="1693198"/>
            <a:ext cx="4371971" cy="3636000"/>
          </a:xfrm>
          <a:prstGeom prst="rect">
            <a:avLst/>
          </a:prstGeom>
        </p:spPr>
      </p:pic>
      <p:pic>
        <p:nvPicPr>
          <p:cNvPr id="3" name="Εικόνα 2"/>
          <p:cNvPicPr>
            <a:picLocks noChangeAspect="1"/>
          </p:cNvPicPr>
          <p:nvPr/>
        </p:nvPicPr>
        <p:blipFill rotWithShape="1">
          <a:blip r:embed="rId4" cstate="print"/>
          <a:srcRect l="4768"/>
          <a:stretch/>
        </p:blipFill>
        <p:spPr>
          <a:xfrm>
            <a:off x="4551271" y="1693198"/>
            <a:ext cx="4562661" cy="3672000"/>
          </a:xfrm>
          <a:prstGeom prst="rect">
            <a:avLst/>
          </a:prstGeom>
        </p:spPr>
      </p:pic>
      <p:sp>
        <p:nvSpPr>
          <p:cNvPr id="4" name="Title 1"/>
          <p:cNvSpPr txBox="1">
            <a:spLocks/>
          </p:cNvSpPr>
          <p:nvPr/>
        </p:nvSpPr>
        <p:spPr>
          <a:xfrm>
            <a:off x="930566" y="637445"/>
            <a:ext cx="7603834" cy="632704"/>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SVD provides </a:t>
            </a:r>
            <a:r>
              <a:rPr lang="en-US" sz="2800" b="1" dirty="0" smtClean="0">
                <a:solidFill>
                  <a:prstClr val="black"/>
                </a:solidFill>
                <a:latin typeface="Calibri"/>
              </a:rPr>
              <a:t>more accurate</a:t>
            </a:r>
            <a:r>
              <a:rPr lang="en-US" sz="2800" dirty="0" smtClean="0">
                <a:solidFill>
                  <a:prstClr val="black"/>
                </a:solidFill>
                <a:latin typeface="Calibri"/>
              </a:rPr>
              <a:t> predictions than IBCF</a:t>
            </a:r>
          </a:p>
        </p:txBody>
      </p:sp>
      <p:sp>
        <p:nvSpPr>
          <p:cNvPr id="7" name="Slide Number Placeholder 6"/>
          <p:cNvSpPr>
            <a:spLocks noGrp="1"/>
          </p:cNvSpPr>
          <p:nvPr>
            <p:ph type="sldNum" sz="quarter" idx="4"/>
          </p:nvPr>
        </p:nvSpPr>
        <p:spPr/>
        <p:txBody>
          <a:bodyPr/>
          <a:lstStyle/>
          <a:p>
            <a:fld id="{BA8872A9-5411-EC46-91F5-8E9C449D4FCD}" type="slidenum">
              <a:rPr lang="en-US" smtClean="0"/>
              <a:pPr/>
              <a:t>49</a:t>
            </a:fld>
            <a:endParaRPr lang="en-US"/>
          </a:p>
        </p:txBody>
      </p:sp>
      <p:pic>
        <p:nvPicPr>
          <p:cNvPr id="9" name="Εικόνα 1"/>
          <p:cNvPicPr>
            <a:picLocks noChangeAspect="1"/>
          </p:cNvPicPr>
          <p:nvPr/>
        </p:nvPicPr>
        <p:blipFill rotWithShape="1">
          <a:blip r:embed="rId3" cstate="print"/>
          <a:srcRect l="1789" r="94212"/>
          <a:stretch/>
        </p:blipFill>
        <p:spPr>
          <a:xfrm>
            <a:off x="29567" y="1657198"/>
            <a:ext cx="188795" cy="3564000"/>
          </a:xfrm>
          <a:prstGeom prst="rect">
            <a:avLst/>
          </a:prstGeom>
        </p:spPr>
      </p:pic>
    </p:spTree>
    <p:extLst>
      <p:ext uri="{BB962C8B-B14F-4D97-AF65-F5344CB8AC3E}">
        <p14:creationId xmlns:p14="http://schemas.microsoft.com/office/powerpoint/2010/main" val="341981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848693" y="1961911"/>
            <a:ext cx="4677371" cy="2564606"/>
          </a:xfrm>
          <a:prstGeom prst="rect">
            <a:avLst/>
          </a:prstGeom>
        </p:spPr>
      </p:pic>
      <p:sp>
        <p:nvSpPr>
          <p:cNvPr id="7" name="TextBox 6"/>
          <p:cNvSpPr txBox="1"/>
          <p:nvPr/>
        </p:nvSpPr>
        <p:spPr>
          <a:xfrm>
            <a:off x="1263600" y="673200"/>
            <a:ext cx="4843285" cy="584775"/>
          </a:xfrm>
          <a:prstGeom prst="rect">
            <a:avLst/>
          </a:prstGeom>
          <a:noFill/>
        </p:spPr>
        <p:txBody>
          <a:bodyPr wrap="square" rtlCol="0">
            <a:spAutoFit/>
          </a:bodyPr>
          <a:lstStyle/>
          <a:p>
            <a:r>
              <a:rPr lang="en-US" sz="3200" b="1" dirty="0">
                <a:solidFill>
                  <a:prstClr val="black"/>
                </a:solidFill>
                <a:latin typeface="Verdana" panose="020B0604030504040204" pitchFamily="34" charset="0"/>
                <a:ea typeface="Verdana" panose="020B0604030504040204" pitchFamily="34" charset="0"/>
                <a:cs typeface="Verdana" panose="020B0604030504040204" pitchFamily="34" charset="0"/>
              </a:rPr>
              <a:t>Ratings matrix</a:t>
            </a:r>
            <a:endParaRPr lang="el-GR" sz="32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rot="16200000">
            <a:off x="1278578" y="3196790"/>
            <a:ext cx="792088" cy="338554"/>
          </a:xfrm>
          <a:prstGeom prst="rect">
            <a:avLst/>
          </a:prstGeom>
          <a:noFill/>
        </p:spPr>
        <p:txBody>
          <a:bodyPr wrap="square" rtlCol="0">
            <a:spAutoFit/>
          </a:bodyPr>
          <a:lstStyle/>
          <a:p>
            <a:pPr algn="ctr"/>
            <a:r>
              <a:rPr lang="en-US" sz="1600" b="1" dirty="0"/>
              <a:t>Users</a:t>
            </a:r>
            <a:endParaRPr lang="el-GR" sz="1600" b="1" dirty="0"/>
          </a:p>
        </p:txBody>
      </p:sp>
      <p:sp>
        <p:nvSpPr>
          <p:cNvPr id="5" name="TextBox 4"/>
          <p:cNvSpPr txBox="1"/>
          <p:nvPr/>
        </p:nvSpPr>
        <p:spPr>
          <a:xfrm>
            <a:off x="2180027" y="1775445"/>
            <a:ext cx="3769081" cy="338554"/>
          </a:xfrm>
          <a:prstGeom prst="rect">
            <a:avLst/>
          </a:prstGeom>
          <a:noFill/>
        </p:spPr>
        <p:txBody>
          <a:bodyPr wrap="square" rtlCol="0">
            <a:spAutoFit/>
          </a:bodyPr>
          <a:lstStyle/>
          <a:p>
            <a:pPr algn="ctr"/>
            <a:r>
              <a:rPr lang="en-US" sz="1600" b="1" dirty="0" smtClean="0"/>
              <a:t>Objects (e.g., movies, products)</a:t>
            </a:r>
            <a:endParaRPr lang="el-GR" sz="1600" b="1" dirty="0"/>
          </a:p>
        </p:txBody>
      </p:sp>
      <p:sp>
        <p:nvSpPr>
          <p:cNvPr id="10" name="Content Placeholder 2"/>
          <p:cNvSpPr txBox="1">
            <a:spLocks/>
          </p:cNvSpPr>
          <p:nvPr/>
        </p:nvSpPr>
        <p:spPr>
          <a:xfrm>
            <a:off x="850977" y="4899512"/>
            <a:ext cx="7814051" cy="861774"/>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2000" spc="-10" dirty="0">
                <a:latin typeface="Verdana" panose="020B0604030504040204" pitchFamily="34" charset="0"/>
                <a:ea typeface="Verdana" panose="020B0604030504040204" pitchFamily="34" charset="0"/>
                <a:cs typeface="Verdana" panose="020B0604030504040204" pitchFamily="34" charset="0"/>
              </a:rPr>
              <a:t>Sparse matrix: Most values are unknown</a:t>
            </a:r>
          </a:p>
          <a:p>
            <a:pPr marL="0" indent="0">
              <a:spcBef>
                <a:spcPts val="600"/>
              </a:spcBef>
              <a:spcAft>
                <a:spcPts val="600"/>
              </a:spcAft>
              <a:buNone/>
            </a:pPr>
            <a:r>
              <a:rPr lang="en-US" sz="2000" spc="-10" dirty="0">
                <a:latin typeface="Verdana" panose="020B0604030504040204" pitchFamily="34" charset="0"/>
                <a:ea typeface="Verdana" panose="020B0604030504040204" pitchFamily="34" charset="0"/>
                <a:cs typeface="Verdana" panose="020B0604030504040204" pitchFamily="34" charset="0"/>
              </a:rPr>
              <a:t>Predicting: The task of filling the unknown values</a:t>
            </a:r>
          </a:p>
        </p:txBody>
      </p:sp>
      <p:sp>
        <p:nvSpPr>
          <p:cNvPr id="2" name="Θέση αριθμού διαφάνειας 1"/>
          <p:cNvSpPr>
            <a:spLocks noGrp="1"/>
          </p:cNvSpPr>
          <p:nvPr>
            <p:ph type="sldNum" sz="quarter" idx="12"/>
          </p:nvPr>
        </p:nvSpPr>
        <p:spPr/>
        <p:txBody>
          <a:bodyPr/>
          <a:lstStyle/>
          <a:p>
            <a:fld id="{1D401819-1745-4133-A415-0B39F084B6FF}" type="slidenum">
              <a:rPr lang="el-GR" smtClean="0"/>
              <a:pPr/>
              <a:t>5</a:t>
            </a:fld>
            <a:endParaRPr lang="el-GR"/>
          </a:p>
        </p:txBody>
      </p:sp>
    </p:spTree>
    <p:extLst>
      <p:ext uri="{BB962C8B-B14F-4D97-AF65-F5344CB8AC3E}">
        <p14:creationId xmlns:p14="http://schemas.microsoft.com/office/powerpoint/2010/main" val="640531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714498" y="1473199"/>
            <a:ext cx="5630249" cy="4216397"/>
          </a:xfrm>
          <a:prstGeom prst="rect">
            <a:avLst/>
          </a:prstGeom>
        </p:spPr>
      </p:pic>
      <p:sp>
        <p:nvSpPr>
          <p:cNvPr id="4" name="Title 1"/>
          <p:cNvSpPr txBox="1">
            <a:spLocks/>
          </p:cNvSpPr>
          <p:nvPr/>
        </p:nvSpPr>
        <p:spPr>
          <a:xfrm>
            <a:off x="1042031" y="570770"/>
            <a:ext cx="6975184" cy="632704"/>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Calibri"/>
              </a:rPr>
              <a:t>SVD receives higher ratings than IBCF</a:t>
            </a:r>
          </a:p>
        </p:txBody>
      </p:sp>
      <p:pic>
        <p:nvPicPr>
          <p:cNvPr id="2" name="Picture 1"/>
          <p:cNvPicPr>
            <a:picLocks noChangeAspect="1"/>
          </p:cNvPicPr>
          <p:nvPr/>
        </p:nvPicPr>
        <p:blipFill>
          <a:blip r:embed="rId4" cstate="print"/>
          <a:stretch>
            <a:fillRect/>
          </a:stretch>
        </p:blipFill>
        <p:spPr>
          <a:xfrm>
            <a:off x="2500312" y="2476500"/>
            <a:ext cx="2805113" cy="905999"/>
          </a:xfrm>
          <a:prstGeom prst="rect">
            <a:avLst/>
          </a:prstGeom>
        </p:spPr>
      </p:pic>
      <p:sp>
        <p:nvSpPr>
          <p:cNvPr id="5" name="TextBox 4"/>
          <p:cNvSpPr txBox="1"/>
          <p:nvPr/>
        </p:nvSpPr>
        <p:spPr>
          <a:xfrm>
            <a:off x="1427133" y="5850137"/>
            <a:ext cx="5560523" cy="461665"/>
          </a:xfrm>
          <a:prstGeom prst="rect">
            <a:avLst/>
          </a:prstGeom>
          <a:solidFill>
            <a:schemeClr val="accent2">
              <a:lumMod val="20000"/>
              <a:lumOff val="80000"/>
            </a:schemeClr>
          </a:solidFill>
        </p:spPr>
        <p:txBody>
          <a:bodyPr wrap="square" rtlCol="0">
            <a:spAutoFit/>
          </a:bodyPr>
          <a:lstStyle/>
          <a:p>
            <a:r>
              <a:rPr lang="en-US" sz="2400" dirty="0" smtClean="0"/>
              <a:t>SVD recommends highly preferred content</a:t>
            </a:r>
            <a:endParaRPr lang="el-GR" sz="2400" dirty="0"/>
          </a:p>
        </p:txBody>
      </p:sp>
      <p:sp>
        <p:nvSpPr>
          <p:cNvPr id="7" name="Slide Number Placeholder 6"/>
          <p:cNvSpPr>
            <a:spLocks noGrp="1"/>
          </p:cNvSpPr>
          <p:nvPr>
            <p:ph type="sldNum" sz="quarter" idx="4"/>
          </p:nvPr>
        </p:nvSpPr>
        <p:spPr/>
        <p:txBody>
          <a:bodyPr/>
          <a:lstStyle/>
          <a:p>
            <a:fld id="{BA8872A9-5411-EC46-91F5-8E9C449D4FCD}" type="slidenum">
              <a:rPr lang="en-US" smtClean="0"/>
              <a:pPr/>
              <a:t>50</a:t>
            </a:fld>
            <a:endParaRPr lang="en-US"/>
          </a:p>
        </p:txBody>
      </p:sp>
    </p:spTree>
    <p:extLst>
      <p:ext uri="{BB962C8B-B14F-4D97-AF65-F5344CB8AC3E}">
        <p14:creationId xmlns:p14="http://schemas.microsoft.com/office/powerpoint/2010/main" val="3897835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676400" y="1409816"/>
            <a:ext cx="5732306" cy="4303094"/>
          </a:xfrm>
          <a:prstGeom prst="rect">
            <a:avLst/>
          </a:prstGeom>
        </p:spPr>
      </p:pic>
      <p:sp>
        <p:nvSpPr>
          <p:cNvPr id="3" name="Title 1"/>
          <p:cNvSpPr txBox="1">
            <a:spLocks/>
          </p:cNvSpPr>
          <p:nvPr/>
        </p:nvSpPr>
        <p:spPr>
          <a:xfrm>
            <a:off x="372189" y="611798"/>
            <a:ext cx="8543925" cy="645617"/>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smtClean="0">
                <a:latin typeface="+mn-lt"/>
              </a:rPr>
              <a:t>Recommendations</a:t>
            </a:r>
            <a:r>
              <a:rPr lang="en-US" sz="2400" dirty="0" smtClean="0">
                <a:latin typeface="+mn-lt"/>
              </a:rPr>
              <a:t> have </a:t>
            </a:r>
            <a:r>
              <a:rPr lang="en-US" sz="2400" b="1" dirty="0" smtClean="0">
                <a:latin typeface="+mn-lt"/>
              </a:rPr>
              <a:t>larger watching duration </a:t>
            </a:r>
            <a:r>
              <a:rPr lang="en-US" sz="2400" dirty="0" smtClean="0">
                <a:latin typeface="+mn-lt"/>
              </a:rPr>
              <a:t>than </a:t>
            </a:r>
            <a:r>
              <a:rPr lang="en-US" sz="2400" dirty="0" err="1" smtClean="0">
                <a:latin typeface="+mn-lt"/>
              </a:rPr>
              <a:t>OnDemand</a:t>
            </a:r>
            <a:endParaRPr lang="en-US" sz="2400" dirty="0" smtClean="0">
              <a:latin typeface="+mn-lt"/>
            </a:endParaRPr>
          </a:p>
        </p:txBody>
      </p:sp>
      <p:pic>
        <p:nvPicPr>
          <p:cNvPr id="4" name="Picture 3"/>
          <p:cNvPicPr>
            <a:picLocks noChangeAspect="1"/>
          </p:cNvPicPr>
          <p:nvPr/>
        </p:nvPicPr>
        <p:blipFill>
          <a:blip r:embed="rId4" cstate="print"/>
          <a:stretch>
            <a:fillRect/>
          </a:stretch>
        </p:blipFill>
        <p:spPr>
          <a:xfrm>
            <a:off x="3351057" y="3981451"/>
            <a:ext cx="3449794" cy="876314"/>
          </a:xfrm>
          <a:prstGeom prst="rect">
            <a:avLst/>
          </a:prstGeom>
        </p:spPr>
      </p:pic>
      <p:sp>
        <p:nvSpPr>
          <p:cNvPr id="5" name="TextBox 4"/>
          <p:cNvSpPr txBox="1"/>
          <p:nvPr/>
        </p:nvSpPr>
        <p:spPr>
          <a:xfrm>
            <a:off x="1004015" y="5909650"/>
            <a:ext cx="6775209" cy="461665"/>
          </a:xfrm>
          <a:prstGeom prst="rect">
            <a:avLst/>
          </a:prstGeom>
          <a:solidFill>
            <a:schemeClr val="accent2">
              <a:lumMod val="20000"/>
              <a:lumOff val="80000"/>
            </a:schemeClr>
          </a:solidFill>
        </p:spPr>
        <p:txBody>
          <a:bodyPr wrap="square" rtlCol="0">
            <a:spAutoFit/>
          </a:bodyPr>
          <a:lstStyle/>
          <a:p>
            <a:r>
              <a:rPr lang="en-US" sz="2400" dirty="0" smtClean="0"/>
              <a:t>Recommendations help users </a:t>
            </a:r>
            <a:r>
              <a:rPr lang="en-US" sz="2400" smtClean="0"/>
              <a:t>discover content</a:t>
            </a:r>
            <a:endParaRPr lang="el-GR" sz="2400" dirty="0"/>
          </a:p>
        </p:txBody>
      </p:sp>
      <p:sp>
        <p:nvSpPr>
          <p:cNvPr id="7" name="Slide Number Placeholder 6"/>
          <p:cNvSpPr>
            <a:spLocks noGrp="1"/>
          </p:cNvSpPr>
          <p:nvPr>
            <p:ph type="sldNum" sz="quarter" idx="4"/>
          </p:nvPr>
        </p:nvSpPr>
        <p:spPr/>
        <p:txBody>
          <a:bodyPr/>
          <a:lstStyle/>
          <a:p>
            <a:fld id="{BA8872A9-5411-EC46-91F5-8E9C449D4FCD}" type="slidenum">
              <a:rPr lang="en-US" smtClean="0"/>
              <a:pPr/>
              <a:t>51</a:t>
            </a:fld>
            <a:endParaRPr lang="en-US"/>
          </a:p>
        </p:txBody>
      </p:sp>
    </p:spTree>
    <p:extLst>
      <p:ext uri="{BB962C8B-B14F-4D97-AF65-F5344CB8AC3E}">
        <p14:creationId xmlns:p14="http://schemas.microsoft.com/office/powerpoint/2010/main" val="3918835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61" y="3244294"/>
            <a:ext cx="8791575" cy="1154162"/>
          </a:xfrm>
          <a:prstGeom prst="rect">
            <a:avLst/>
          </a:prstGeom>
          <a:noFill/>
        </p:spPr>
        <p:txBody>
          <a:bodyPr wrap="square" rtlCol="0">
            <a:spAutoFit/>
          </a:bodyPr>
          <a:lstStyle/>
          <a:p>
            <a:pPr>
              <a:lnSpc>
                <a:spcPct val="150000"/>
              </a:lnSpc>
              <a:spcBef>
                <a:spcPts val="1200"/>
              </a:spcBef>
            </a:pPr>
            <a:r>
              <a:rPr lang="en-US" sz="2400" b="1" dirty="0" smtClean="0">
                <a:solidFill>
                  <a:prstClr val="black"/>
                </a:solidFill>
              </a:rPr>
              <a:t>Positive user feedback through questionnaire</a:t>
            </a:r>
          </a:p>
          <a:p>
            <a:pPr marL="342900" indent="-342900">
              <a:lnSpc>
                <a:spcPct val="150000"/>
              </a:lnSpc>
              <a:buFont typeface="Arial" panose="020B0604020202020204" pitchFamily="34" charset="0"/>
              <a:buChar char="•"/>
            </a:pPr>
            <a:r>
              <a:rPr lang="en-US" sz="2200" dirty="0" smtClean="0">
                <a:solidFill>
                  <a:prstClr val="black"/>
                </a:solidFill>
              </a:rPr>
              <a:t>12 out of 14 users considered the recommendation service </a:t>
            </a:r>
            <a:r>
              <a:rPr lang="en-US" sz="2200" dirty="0" smtClean="0">
                <a:solidFill>
                  <a:srgbClr val="0000FF"/>
                </a:solidFill>
              </a:rPr>
              <a:t>(very) helpful</a:t>
            </a:r>
            <a:endParaRPr lang="en-US" sz="2200" dirty="0" smtClean="0">
              <a:solidFill>
                <a:prstClr val="black"/>
              </a:solidFill>
            </a:endParaRPr>
          </a:p>
        </p:txBody>
      </p:sp>
      <p:sp>
        <p:nvSpPr>
          <p:cNvPr id="5" name="TextBox 4"/>
          <p:cNvSpPr txBox="1"/>
          <p:nvPr/>
        </p:nvSpPr>
        <p:spPr>
          <a:xfrm>
            <a:off x="195261" y="1127163"/>
            <a:ext cx="8882060" cy="1318310"/>
          </a:xfrm>
          <a:prstGeom prst="rect">
            <a:avLst/>
          </a:prstGeom>
          <a:solidFill>
            <a:schemeClr val="accent6">
              <a:lumMod val="20000"/>
              <a:lumOff val="80000"/>
            </a:schemeClr>
          </a:solidFill>
        </p:spPr>
        <p:txBody>
          <a:bodyPr wrap="square" rtlCol="0">
            <a:spAutoFit/>
          </a:bodyPr>
          <a:lstStyle/>
          <a:p>
            <a:r>
              <a:rPr lang="en-US" sz="2400" b="1" dirty="0" smtClean="0">
                <a:solidFill>
                  <a:prstClr val="black"/>
                </a:solidFill>
              </a:rPr>
              <a:t>The light enabler is mature</a:t>
            </a:r>
            <a:r>
              <a:rPr lang="en-US" sz="2400" b="1" dirty="0">
                <a:solidFill>
                  <a:prstClr val="black"/>
                </a:solidFill>
              </a:rPr>
              <a:t> </a:t>
            </a:r>
            <a:r>
              <a:rPr lang="en-US" sz="2400" b="1" dirty="0" smtClean="0">
                <a:solidFill>
                  <a:prstClr val="black"/>
                </a:solidFill>
              </a:rPr>
              <a:t>&amp; robust, close to  commercial product</a:t>
            </a:r>
          </a:p>
          <a:p>
            <a:pPr marL="342900" indent="-342900">
              <a:spcBef>
                <a:spcPts val="600"/>
              </a:spcBef>
              <a:buFont typeface="Arial" pitchFamily="34" charset="0"/>
              <a:buChar char="•"/>
            </a:pPr>
            <a:r>
              <a:rPr lang="en-GB" sz="2200" dirty="0" smtClean="0">
                <a:solidFill>
                  <a:prstClr val="black"/>
                </a:solidFill>
              </a:rPr>
              <a:t>No </a:t>
            </a:r>
            <a:r>
              <a:rPr lang="en-GB" sz="2200" dirty="0">
                <a:solidFill>
                  <a:prstClr val="black"/>
                </a:solidFill>
              </a:rPr>
              <a:t>server </a:t>
            </a:r>
            <a:r>
              <a:rPr lang="en-GB" sz="2200" dirty="0" smtClean="0">
                <a:solidFill>
                  <a:prstClr val="black"/>
                </a:solidFill>
              </a:rPr>
              <a:t>failure was encountered </a:t>
            </a:r>
          </a:p>
          <a:p>
            <a:pPr marL="342900" indent="-342900">
              <a:spcBef>
                <a:spcPts val="800"/>
              </a:spcBef>
              <a:buFont typeface="Arial" pitchFamily="34" charset="0"/>
              <a:buChar char="•"/>
            </a:pPr>
            <a:r>
              <a:rPr lang="en-GB" sz="2200" dirty="0" smtClean="0">
                <a:solidFill>
                  <a:prstClr val="black"/>
                </a:solidFill>
              </a:rPr>
              <a:t>None </a:t>
            </a:r>
            <a:r>
              <a:rPr lang="en-GB" sz="2200" dirty="0">
                <a:solidFill>
                  <a:prstClr val="black"/>
                </a:solidFill>
              </a:rPr>
              <a:t>of the subjects reported any </a:t>
            </a:r>
            <a:r>
              <a:rPr lang="en-GB" sz="2200" dirty="0" smtClean="0">
                <a:solidFill>
                  <a:prstClr val="black"/>
                </a:solidFill>
              </a:rPr>
              <a:t>problems with the client</a:t>
            </a:r>
            <a:endParaRPr lang="en-GB" sz="2200" dirty="0">
              <a:solidFill>
                <a:prstClr val="black"/>
              </a:solidFill>
            </a:endParaRPr>
          </a:p>
        </p:txBody>
      </p:sp>
      <p:sp>
        <p:nvSpPr>
          <p:cNvPr id="4" name="Slide Number Placeholder 3"/>
          <p:cNvSpPr>
            <a:spLocks noGrp="1"/>
          </p:cNvSpPr>
          <p:nvPr>
            <p:ph type="sldNum" sz="quarter" idx="4"/>
          </p:nvPr>
        </p:nvSpPr>
        <p:spPr/>
        <p:txBody>
          <a:bodyPr/>
          <a:lstStyle/>
          <a:p>
            <a:fld id="{BA8872A9-5411-EC46-91F5-8E9C449D4FCD}" type="slidenum">
              <a:rPr lang="en-US" smtClean="0"/>
              <a:pPr/>
              <a:t>52</a:t>
            </a:fld>
            <a:endParaRPr lang="en-US"/>
          </a:p>
        </p:txBody>
      </p:sp>
    </p:spTree>
    <p:extLst>
      <p:ext uri="{BB962C8B-B14F-4D97-AF65-F5344CB8AC3E}">
        <p14:creationId xmlns:p14="http://schemas.microsoft.com/office/powerpoint/2010/main" val="3922631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stretch>
            <a:fillRect/>
          </a:stretch>
        </p:blipFill>
        <p:spPr>
          <a:xfrm>
            <a:off x="788443" y="782124"/>
            <a:ext cx="7564982" cy="3446976"/>
          </a:xfrm>
          <a:prstGeom prst="rect">
            <a:avLst/>
          </a:prstGeom>
        </p:spPr>
      </p:pic>
      <p:sp>
        <p:nvSpPr>
          <p:cNvPr id="6" name="TextBox 5"/>
          <p:cNvSpPr txBox="1"/>
          <p:nvPr/>
        </p:nvSpPr>
        <p:spPr>
          <a:xfrm>
            <a:off x="1800225" y="1322982"/>
            <a:ext cx="83623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1.06</a:t>
            </a:r>
            <a:endParaRPr lang="en-US" sz="1400" dirty="0">
              <a:latin typeface="Cambria Math" panose="02040503050406030204" pitchFamily="18" charset="0"/>
              <a:ea typeface="Cambria Math" panose="02040503050406030204" pitchFamily="18" charset="0"/>
            </a:endParaRPr>
          </a:p>
        </p:txBody>
      </p:sp>
      <p:sp>
        <p:nvSpPr>
          <p:cNvPr id="7" name="TextBox 6"/>
          <p:cNvSpPr txBox="1"/>
          <p:nvPr/>
        </p:nvSpPr>
        <p:spPr>
          <a:xfrm>
            <a:off x="2636461" y="1303932"/>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1.07</a:t>
            </a:r>
            <a:endParaRPr lang="en-US" sz="1400" dirty="0">
              <a:latin typeface="Cambria Math" panose="02040503050406030204" pitchFamily="18" charset="0"/>
              <a:ea typeface="Cambria Math" panose="02040503050406030204" pitchFamily="18" charset="0"/>
            </a:endParaRPr>
          </a:p>
        </p:txBody>
      </p:sp>
      <p:sp>
        <p:nvSpPr>
          <p:cNvPr id="8" name="TextBox 7"/>
          <p:cNvSpPr txBox="1"/>
          <p:nvPr/>
        </p:nvSpPr>
        <p:spPr>
          <a:xfrm>
            <a:off x="3539272" y="1713507"/>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0.96</a:t>
            </a:r>
            <a:endParaRPr lang="en-US" sz="1400" dirty="0">
              <a:latin typeface="Cambria Math" panose="02040503050406030204" pitchFamily="18" charset="0"/>
              <a:ea typeface="Cambria Math" panose="02040503050406030204" pitchFamily="18" charset="0"/>
            </a:endParaRPr>
          </a:p>
        </p:txBody>
      </p:sp>
      <p:sp>
        <p:nvSpPr>
          <p:cNvPr id="9" name="TextBox 8"/>
          <p:cNvSpPr txBox="1"/>
          <p:nvPr/>
        </p:nvSpPr>
        <p:spPr>
          <a:xfrm>
            <a:off x="4367032" y="1882784"/>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0.92</a:t>
            </a:r>
            <a:endParaRPr lang="en-US" sz="1400" dirty="0">
              <a:latin typeface="Cambria Math" panose="02040503050406030204" pitchFamily="18" charset="0"/>
              <a:ea typeface="Cambria Math" panose="02040503050406030204" pitchFamily="18" charset="0"/>
            </a:endParaRPr>
          </a:p>
        </p:txBody>
      </p:sp>
      <p:sp>
        <p:nvSpPr>
          <p:cNvPr id="10" name="TextBox 9"/>
          <p:cNvSpPr txBox="1"/>
          <p:nvPr/>
        </p:nvSpPr>
        <p:spPr>
          <a:xfrm>
            <a:off x="5223365" y="1911359"/>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0.92</a:t>
            </a:r>
            <a:endParaRPr lang="en-US" sz="1400" dirty="0">
              <a:latin typeface="Cambria Math" panose="02040503050406030204" pitchFamily="18" charset="0"/>
              <a:ea typeface="Cambria Math" panose="02040503050406030204" pitchFamily="18" charset="0"/>
            </a:endParaRPr>
          </a:p>
        </p:txBody>
      </p:sp>
      <p:sp>
        <p:nvSpPr>
          <p:cNvPr id="11" name="TextBox 10"/>
          <p:cNvSpPr txBox="1"/>
          <p:nvPr/>
        </p:nvSpPr>
        <p:spPr>
          <a:xfrm>
            <a:off x="6070173" y="2033011"/>
            <a:ext cx="689696"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0.88</a:t>
            </a:r>
            <a:endParaRPr lang="en-US" sz="1400" dirty="0">
              <a:latin typeface="Cambria Math" panose="02040503050406030204" pitchFamily="18" charset="0"/>
              <a:ea typeface="Cambria Math" panose="02040503050406030204" pitchFamily="18" charset="0"/>
            </a:endParaRPr>
          </a:p>
        </p:txBody>
      </p:sp>
      <p:sp>
        <p:nvSpPr>
          <p:cNvPr id="12" name="TextBox 11"/>
          <p:cNvSpPr txBox="1"/>
          <p:nvPr/>
        </p:nvSpPr>
        <p:spPr>
          <a:xfrm>
            <a:off x="6918815" y="2599332"/>
            <a:ext cx="689696" cy="369332"/>
          </a:xfrm>
          <a:prstGeom prst="rect">
            <a:avLst/>
          </a:prstGeom>
          <a:noFill/>
        </p:spPr>
        <p:txBody>
          <a:bodyPr wrap="square" rtlCol="0">
            <a:spAutoFit/>
          </a:bodyPr>
          <a:lstStyle/>
          <a:p>
            <a:r>
              <a:rPr lang="en-US" dirty="0" smtClean="0">
                <a:solidFill>
                  <a:srgbClr val="0000FF"/>
                </a:solidFill>
                <a:latin typeface="Cambria Math" panose="02040503050406030204" pitchFamily="18" charset="0"/>
                <a:ea typeface="Cambria Math" panose="02040503050406030204" pitchFamily="18" charset="0"/>
              </a:rPr>
              <a:t>0.73</a:t>
            </a:r>
            <a:endParaRPr lang="en-US" sz="1400" dirty="0">
              <a:solidFill>
                <a:srgbClr val="0000FF"/>
              </a:solidFill>
              <a:latin typeface="Cambria Math" panose="02040503050406030204" pitchFamily="18" charset="0"/>
              <a:ea typeface="Cambria Math" panose="02040503050406030204" pitchFamily="18" charset="0"/>
            </a:endParaRPr>
          </a:p>
        </p:txBody>
      </p:sp>
      <p:pic>
        <p:nvPicPr>
          <p:cNvPr id="14" name="Εικόνα 13"/>
          <p:cNvPicPr>
            <a:picLocks noChangeAspect="1"/>
          </p:cNvPicPr>
          <p:nvPr/>
        </p:nvPicPr>
        <p:blipFill>
          <a:blip r:embed="rId4" cstate="print"/>
          <a:stretch>
            <a:fillRect/>
          </a:stretch>
        </p:blipFill>
        <p:spPr>
          <a:xfrm>
            <a:off x="6797969" y="3708240"/>
            <a:ext cx="1066415" cy="606585"/>
          </a:xfrm>
          <a:prstGeom prst="rect">
            <a:avLst/>
          </a:prstGeom>
        </p:spPr>
      </p:pic>
      <p:sp>
        <p:nvSpPr>
          <p:cNvPr id="15" name="TextBox 14"/>
          <p:cNvSpPr txBox="1"/>
          <p:nvPr/>
        </p:nvSpPr>
        <p:spPr>
          <a:xfrm>
            <a:off x="1902992" y="112763"/>
            <a:ext cx="5516543" cy="584775"/>
          </a:xfrm>
          <a:prstGeom prst="rect">
            <a:avLst/>
          </a:prstGeom>
          <a:noFill/>
        </p:spPr>
        <p:txBody>
          <a:bodyPr wrap="square" rtlCol="0">
            <a:spAutoFit/>
          </a:bodyPr>
          <a:lstStyle/>
          <a:p>
            <a:r>
              <a:rPr lang="en-US" sz="3200" dirty="0" smtClean="0"/>
              <a:t>Post-phase Offline Evaluation</a:t>
            </a:r>
            <a:endParaRPr lang="el-GR" sz="3200" dirty="0"/>
          </a:p>
        </p:txBody>
      </p:sp>
      <p:sp>
        <p:nvSpPr>
          <p:cNvPr id="2" name="TextBox 1"/>
          <p:cNvSpPr txBox="1"/>
          <p:nvPr/>
        </p:nvSpPr>
        <p:spPr>
          <a:xfrm rot="16200000">
            <a:off x="393672" y="2263664"/>
            <a:ext cx="792539" cy="369332"/>
          </a:xfrm>
          <a:prstGeom prst="rect">
            <a:avLst/>
          </a:prstGeom>
          <a:solidFill>
            <a:schemeClr val="bg1"/>
          </a:solidFill>
        </p:spPr>
        <p:txBody>
          <a:bodyPr wrap="square" rtlCol="0">
            <a:spAutoFit/>
          </a:bodyPr>
          <a:lstStyle/>
          <a:p>
            <a:r>
              <a:rPr lang="en-US" b="1" dirty="0" smtClean="0"/>
              <a:t>RMSE</a:t>
            </a:r>
            <a:endParaRPr lang="el-GR" b="1" dirty="0"/>
          </a:p>
        </p:txBody>
      </p:sp>
      <p:sp>
        <p:nvSpPr>
          <p:cNvPr id="17" name="Right Brace 16"/>
          <p:cNvSpPr/>
          <p:nvPr/>
        </p:nvSpPr>
        <p:spPr>
          <a:xfrm rot="5400000">
            <a:off x="2717039" y="3107626"/>
            <a:ext cx="342643" cy="2328674"/>
          </a:xfrm>
          <a:prstGeom prst="rightBrace">
            <a:avLst>
              <a:gd name="adj1" fmla="val 106071"/>
              <a:gd name="adj2" fmla="val 47414"/>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Right Brace 17"/>
          <p:cNvSpPr/>
          <p:nvPr/>
        </p:nvSpPr>
        <p:spPr>
          <a:xfrm rot="5400000">
            <a:off x="4540001" y="3887916"/>
            <a:ext cx="180098" cy="716455"/>
          </a:xfrm>
          <a:prstGeom prst="rightBrace">
            <a:avLst>
              <a:gd name="adj1" fmla="val 106071"/>
              <a:gd name="adj2" fmla="val 47414"/>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TextBox 18"/>
          <p:cNvSpPr txBox="1"/>
          <p:nvPr/>
        </p:nvSpPr>
        <p:spPr>
          <a:xfrm>
            <a:off x="2745285" y="4452810"/>
            <a:ext cx="472047" cy="369332"/>
          </a:xfrm>
          <a:prstGeom prst="rect">
            <a:avLst/>
          </a:prstGeom>
          <a:solidFill>
            <a:schemeClr val="bg1"/>
          </a:solidFill>
        </p:spPr>
        <p:txBody>
          <a:bodyPr wrap="square" rtlCol="0">
            <a:spAutoFit/>
          </a:bodyPr>
          <a:lstStyle/>
          <a:p>
            <a:r>
              <a:rPr lang="en-US" dirty="0" smtClean="0"/>
              <a:t>CF</a:t>
            </a:r>
            <a:endParaRPr lang="el-GR" dirty="0"/>
          </a:p>
        </p:txBody>
      </p:sp>
      <p:sp>
        <p:nvSpPr>
          <p:cNvPr id="20" name="TextBox 19"/>
          <p:cNvSpPr txBox="1"/>
          <p:nvPr/>
        </p:nvSpPr>
        <p:spPr>
          <a:xfrm>
            <a:off x="4425241" y="4443285"/>
            <a:ext cx="472047" cy="369332"/>
          </a:xfrm>
          <a:prstGeom prst="rect">
            <a:avLst/>
          </a:prstGeom>
          <a:solidFill>
            <a:schemeClr val="bg1"/>
          </a:solidFill>
        </p:spPr>
        <p:txBody>
          <a:bodyPr wrap="square" rtlCol="0">
            <a:spAutoFit/>
          </a:bodyPr>
          <a:lstStyle/>
          <a:p>
            <a:r>
              <a:rPr lang="en-US" dirty="0" smtClean="0"/>
              <a:t>CB</a:t>
            </a:r>
            <a:endParaRPr lang="el-GR" dirty="0"/>
          </a:p>
        </p:txBody>
      </p:sp>
      <p:sp>
        <p:nvSpPr>
          <p:cNvPr id="21" name="Right Brace 20"/>
          <p:cNvSpPr/>
          <p:nvPr/>
        </p:nvSpPr>
        <p:spPr>
          <a:xfrm rot="5400000">
            <a:off x="5883868" y="3493683"/>
            <a:ext cx="235554" cy="1556560"/>
          </a:xfrm>
          <a:prstGeom prst="rightBrace">
            <a:avLst>
              <a:gd name="adj1" fmla="val 106071"/>
              <a:gd name="adj2" fmla="val 47414"/>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TextBox 21"/>
          <p:cNvSpPr txBox="1"/>
          <p:nvPr/>
        </p:nvSpPr>
        <p:spPr>
          <a:xfrm>
            <a:off x="5451296" y="4443285"/>
            <a:ext cx="1644829" cy="584775"/>
          </a:xfrm>
          <a:prstGeom prst="rect">
            <a:avLst/>
          </a:prstGeom>
          <a:solidFill>
            <a:schemeClr val="bg1"/>
          </a:solidFill>
        </p:spPr>
        <p:txBody>
          <a:bodyPr wrap="square" rtlCol="0">
            <a:spAutoFit/>
          </a:bodyPr>
          <a:lstStyle/>
          <a:p>
            <a:r>
              <a:rPr lang="en-US" sz="1600" dirty="0" smtClean="0"/>
              <a:t>User &amp; item</a:t>
            </a:r>
          </a:p>
          <a:p>
            <a:r>
              <a:rPr lang="en-US" sz="1600" dirty="0" smtClean="0"/>
              <a:t>average ratings</a:t>
            </a:r>
            <a:endParaRPr lang="el-GR" sz="1600" dirty="0"/>
          </a:p>
        </p:txBody>
      </p:sp>
      <p:sp>
        <p:nvSpPr>
          <p:cNvPr id="24" name="TextBox 23"/>
          <p:cNvSpPr txBox="1"/>
          <p:nvPr/>
        </p:nvSpPr>
        <p:spPr>
          <a:xfrm>
            <a:off x="111370" y="4603925"/>
            <a:ext cx="8969165" cy="1631216"/>
          </a:xfrm>
          <a:prstGeom prst="rect">
            <a:avLst/>
          </a:prstGeom>
          <a:noFill/>
        </p:spPr>
        <p:txBody>
          <a:bodyPr wrap="square" rtlCol="0">
            <a:spAutoFit/>
          </a:bodyPr>
          <a:lstStyle/>
          <a:p>
            <a:r>
              <a:rPr lang="en-US" sz="2800" spc="-50" dirty="0" smtClean="0"/>
              <a:t>The</a:t>
            </a:r>
            <a:r>
              <a:rPr lang="en-US" sz="3600" spc="-50" dirty="0" smtClean="0"/>
              <a:t> </a:t>
            </a:r>
            <a:r>
              <a:rPr lang="el-GR" sz="3600" spc="-50" dirty="0" smtClean="0"/>
              <a:t>ε</a:t>
            </a:r>
            <a:r>
              <a:rPr lang="en-US" sz="2800" spc="-50" dirty="0"/>
              <a:t>n</a:t>
            </a:r>
            <a:r>
              <a:rPr lang="el-GR" sz="2800" spc="-50" dirty="0"/>
              <a:t>α</a:t>
            </a:r>
            <a:r>
              <a:rPr lang="en-US" sz="2800" spc="-50" dirty="0" err="1" smtClean="0"/>
              <a:t>bler</a:t>
            </a:r>
            <a:r>
              <a:rPr lang="en-US" sz="2800" spc="-50" dirty="0" smtClean="0"/>
              <a:t>:</a:t>
            </a:r>
          </a:p>
          <a:p>
            <a:pPr marL="342900" indent="-342900">
              <a:spcBef>
                <a:spcPts val="600"/>
              </a:spcBef>
              <a:buFont typeface="Arial" charset="0"/>
              <a:buChar char="•"/>
            </a:pPr>
            <a:r>
              <a:rPr lang="en-US" sz="2600" b="1" spc="-50" dirty="0"/>
              <a:t>O</a:t>
            </a:r>
            <a:r>
              <a:rPr lang="en-US" sz="2600" b="1" spc="-50" dirty="0" smtClean="0"/>
              <a:t>utperforms</a:t>
            </a:r>
            <a:r>
              <a:rPr lang="en-US" sz="2600" spc="-50" dirty="0" smtClean="0"/>
              <a:t> all individual recommenders: RMSE reduction </a:t>
            </a:r>
            <a:r>
              <a:rPr lang="en-US" sz="2600" b="1" spc="-50" dirty="0" smtClean="0"/>
              <a:t>&gt;16%</a:t>
            </a:r>
          </a:p>
          <a:p>
            <a:pPr marL="342900" indent="-342900">
              <a:spcBef>
                <a:spcPts val="600"/>
              </a:spcBef>
              <a:buFont typeface="Arial" charset="0"/>
              <a:buChar char="•"/>
            </a:pPr>
            <a:r>
              <a:rPr lang="en-US" sz="2800" spc="-50" dirty="0" smtClean="0"/>
              <a:t>Beneficial </a:t>
            </a:r>
            <a:r>
              <a:rPr lang="en-US" sz="2800" dirty="0"/>
              <a:t>even with </a:t>
            </a:r>
            <a:r>
              <a:rPr lang="en-US" sz="2800" dirty="0">
                <a:solidFill>
                  <a:srgbClr val="FF0000"/>
                </a:solidFill>
              </a:rPr>
              <a:t>insufficient</a:t>
            </a:r>
            <a:r>
              <a:rPr lang="en-US" sz="2800" dirty="0"/>
              <a:t> number of </a:t>
            </a:r>
            <a:r>
              <a:rPr lang="en-US" sz="2800" dirty="0" smtClean="0"/>
              <a:t>ratings</a:t>
            </a:r>
            <a:endParaRPr lang="en-US" sz="2800" b="1" spc="-50" dirty="0" smtClean="0"/>
          </a:p>
        </p:txBody>
      </p:sp>
      <p:sp>
        <p:nvSpPr>
          <p:cNvPr id="13" name="Slide Number Placeholder 12"/>
          <p:cNvSpPr>
            <a:spLocks noGrp="1"/>
          </p:cNvSpPr>
          <p:nvPr>
            <p:ph type="sldNum" sz="quarter" idx="4"/>
          </p:nvPr>
        </p:nvSpPr>
        <p:spPr/>
        <p:txBody>
          <a:bodyPr/>
          <a:lstStyle/>
          <a:p>
            <a:fld id="{BA8872A9-5411-EC46-91F5-8E9C449D4FCD}" type="slidenum">
              <a:rPr lang="en-US" smtClean="0"/>
              <a:pPr/>
              <a:t>53</a:t>
            </a:fld>
            <a:endParaRPr lang="en-US" dirty="0"/>
          </a:p>
        </p:txBody>
      </p:sp>
    </p:spTree>
    <p:extLst>
      <p:ext uri="{BB962C8B-B14F-4D97-AF65-F5344CB8AC3E}">
        <p14:creationId xmlns:p14="http://schemas.microsoft.com/office/powerpoint/2010/main" val="14338638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730" y="1394717"/>
            <a:ext cx="9216986" cy="707886"/>
          </a:xfrm>
          <a:prstGeom prst="rect">
            <a:avLst/>
          </a:prstGeom>
          <a:noFill/>
        </p:spPr>
        <p:txBody>
          <a:bodyPr wrap="square" rtlCol="0">
            <a:spAutoFit/>
          </a:bodyPr>
          <a:lstStyle/>
          <a:p>
            <a:r>
              <a:rPr lang="en-US" sz="2800" dirty="0" smtClean="0"/>
              <a:t>The</a:t>
            </a:r>
            <a:r>
              <a:rPr lang="en-US" sz="3200" dirty="0" smtClean="0"/>
              <a:t> </a:t>
            </a:r>
            <a:r>
              <a:rPr lang="el-GR" sz="4000" dirty="0" smtClean="0"/>
              <a:t>ε</a:t>
            </a:r>
            <a:r>
              <a:rPr lang="en-US" sz="3200" dirty="0" smtClean="0"/>
              <a:t>n</a:t>
            </a:r>
            <a:r>
              <a:rPr lang="el-GR" sz="3200" dirty="0"/>
              <a:t>α</a:t>
            </a:r>
            <a:r>
              <a:rPr lang="en-US" sz="3200" dirty="0" err="1" smtClean="0"/>
              <a:t>bler</a:t>
            </a:r>
            <a:r>
              <a:rPr lang="en-US" sz="3200" dirty="0" smtClean="0"/>
              <a:t> </a:t>
            </a:r>
            <a:r>
              <a:rPr lang="en-US" sz="2400" baseline="30000" dirty="0" smtClean="0"/>
              <a:t>[1]</a:t>
            </a:r>
            <a:r>
              <a:rPr lang="en-US" sz="3200" dirty="0" smtClean="0"/>
              <a:t> </a:t>
            </a:r>
            <a:r>
              <a:rPr lang="en-US" sz="2800" dirty="0" smtClean="0"/>
              <a:t> </a:t>
            </a:r>
            <a:r>
              <a:rPr lang="en-US" sz="2800" dirty="0"/>
              <a:t>o</a:t>
            </a:r>
            <a:r>
              <a:rPr lang="en-US" sz="2800" dirty="0" smtClean="0"/>
              <a:t>utperforms state-of-the-art recommenders</a:t>
            </a:r>
            <a:endParaRPr lang="el-GR" sz="2800" dirty="0"/>
          </a:p>
        </p:txBody>
      </p:sp>
      <p:sp>
        <p:nvSpPr>
          <p:cNvPr id="7" name="TextBox 6"/>
          <p:cNvSpPr txBox="1"/>
          <p:nvPr/>
        </p:nvSpPr>
        <p:spPr>
          <a:xfrm>
            <a:off x="3190875" y="333375"/>
            <a:ext cx="2962275" cy="646331"/>
          </a:xfrm>
          <a:prstGeom prst="rect">
            <a:avLst/>
          </a:prstGeom>
          <a:noFill/>
        </p:spPr>
        <p:txBody>
          <a:bodyPr wrap="square" rtlCol="0">
            <a:spAutoFit/>
          </a:bodyPr>
          <a:lstStyle/>
          <a:p>
            <a:r>
              <a:rPr lang="en-US" sz="3600" dirty="0" smtClean="0"/>
              <a:t>Conclusions</a:t>
            </a:r>
            <a:endParaRPr lang="el-GR" sz="2800" dirty="0"/>
          </a:p>
        </p:txBody>
      </p:sp>
      <p:sp>
        <p:nvSpPr>
          <p:cNvPr id="8" name="TextBox 7"/>
          <p:cNvSpPr txBox="1"/>
          <p:nvPr/>
        </p:nvSpPr>
        <p:spPr>
          <a:xfrm>
            <a:off x="131730" y="2323812"/>
            <a:ext cx="8548690" cy="1661993"/>
          </a:xfrm>
          <a:prstGeom prst="rect">
            <a:avLst/>
          </a:prstGeom>
          <a:noFill/>
        </p:spPr>
        <p:txBody>
          <a:bodyPr wrap="square" rtlCol="0">
            <a:spAutoFit/>
          </a:bodyPr>
          <a:lstStyle/>
          <a:p>
            <a:r>
              <a:rPr lang="en-US" sz="2800" dirty="0" smtClean="0"/>
              <a:t>The pilot light </a:t>
            </a:r>
            <a:r>
              <a:rPr lang="el-GR" sz="3600" dirty="0"/>
              <a:t>ε</a:t>
            </a:r>
            <a:r>
              <a:rPr lang="en-US" sz="2800" dirty="0"/>
              <a:t>n</a:t>
            </a:r>
            <a:r>
              <a:rPr lang="el-GR" sz="2800" dirty="0"/>
              <a:t>α</a:t>
            </a:r>
            <a:r>
              <a:rPr lang="en-US" sz="2800" dirty="0" err="1" smtClean="0"/>
              <a:t>bler</a:t>
            </a:r>
            <a:endParaRPr lang="en-US" sz="2800" dirty="0" smtClean="0"/>
          </a:p>
          <a:p>
            <a:pPr marL="457200" indent="-457200">
              <a:spcBef>
                <a:spcPts val="600"/>
              </a:spcBef>
              <a:buFont typeface="Arial" panose="020B0604020202020204" pitchFamily="34" charset="0"/>
              <a:buChar char="•"/>
            </a:pPr>
            <a:r>
              <a:rPr lang="en-US" sz="2800" dirty="0" smtClean="0"/>
              <a:t>Aids users at discovering relevant content</a:t>
            </a:r>
            <a:endParaRPr lang="el-GR" sz="2800" dirty="0" smtClean="0"/>
          </a:p>
          <a:p>
            <a:pPr marL="457200" indent="-457200">
              <a:spcBef>
                <a:spcPts val="600"/>
              </a:spcBef>
              <a:buFont typeface="Arial" panose="020B0604020202020204" pitchFamily="34" charset="0"/>
              <a:buChar char="•"/>
            </a:pPr>
            <a:r>
              <a:rPr lang="en-US" sz="2800" dirty="0" smtClean="0"/>
              <a:t>Plans for commercialization</a:t>
            </a:r>
          </a:p>
        </p:txBody>
      </p:sp>
      <p:sp>
        <p:nvSpPr>
          <p:cNvPr id="6" name="TextBox 5"/>
          <p:cNvSpPr txBox="1"/>
          <p:nvPr/>
        </p:nvSpPr>
        <p:spPr>
          <a:xfrm>
            <a:off x="43359" y="5655427"/>
            <a:ext cx="9100641" cy="707886"/>
          </a:xfrm>
          <a:prstGeom prst="rect">
            <a:avLst/>
          </a:prstGeom>
          <a:noFill/>
        </p:spPr>
        <p:txBody>
          <a:bodyPr wrap="square" rtlCol="0">
            <a:spAutoFit/>
          </a:bodyPr>
          <a:lstStyle/>
          <a:p>
            <a:r>
              <a:rPr lang="en-US" sz="2000" dirty="0" smtClean="0"/>
              <a:t>[1]    E. </a:t>
            </a:r>
            <a:r>
              <a:rPr lang="en-US" sz="2000" dirty="0" err="1" smtClean="0"/>
              <a:t>Tzamousis</a:t>
            </a:r>
            <a:r>
              <a:rPr lang="en-US" sz="2000" dirty="0" smtClean="0"/>
              <a:t> </a:t>
            </a:r>
            <a:r>
              <a:rPr lang="en-US" sz="2000" dirty="0"/>
              <a:t>and M. Papadopouli</a:t>
            </a:r>
            <a:r>
              <a:rPr lang="en-US" sz="2000" dirty="0" smtClean="0"/>
              <a:t>, “On hybrid modular recommendation systems</a:t>
            </a:r>
          </a:p>
          <a:p>
            <a:r>
              <a:rPr lang="en-US" sz="2000" dirty="0"/>
              <a:t> </a:t>
            </a:r>
            <a:r>
              <a:rPr lang="en-US" sz="2000" dirty="0" smtClean="0"/>
              <a:t>        for video streaming,” </a:t>
            </a:r>
            <a:r>
              <a:rPr lang="en-US" sz="2000" dirty="0"/>
              <a:t>IEEE </a:t>
            </a:r>
            <a:r>
              <a:rPr lang="en-US" sz="2000" dirty="0" smtClean="0"/>
              <a:t>Transactions on Mobile Computing. (</a:t>
            </a:r>
            <a:r>
              <a:rPr lang="en-US" sz="2000" i="1" dirty="0" smtClean="0"/>
              <a:t>to be submitted</a:t>
            </a:r>
            <a:r>
              <a:rPr lang="en-US" sz="2000" dirty="0" smtClean="0"/>
              <a:t>)</a:t>
            </a:r>
            <a:endParaRPr lang="en-US" sz="2000" b="1" dirty="0" smtClean="0"/>
          </a:p>
        </p:txBody>
      </p:sp>
      <p:sp>
        <p:nvSpPr>
          <p:cNvPr id="3" name="Slide Number Placeholder 2"/>
          <p:cNvSpPr>
            <a:spLocks noGrp="1"/>
          </p:cNvSpPr>
          <p:nvPr>
            <p:ph type="sldNum" sz="quarter" idx="4"/>
          </p:nvPr>
        </p:nvSpPr>
        <p:spPr/>
        <p:txBody>
          <a:bodyPr/>
          <a:lstStyle/>
          <a:p>
            <a:fld id="{BA8872A9-5411-EC46-91F5-8E9C449D4FCD}" type="slidenum">
              <a:rPr lang="en-US" smtClean="0"/>
              <a:pPr/>
              <a:t>54</a:t>
            </a:fld>
            <a:endParaRPr lang="en-US"/>
          </a:p>
        </p:txBody>
      </p:sp>
      <p:sp>
        <p:nvSpPr>
          <p:cNvPr id="9" name="TextBox 8"/>
          <p:cNvSpPr txBox="1"/>
          <p:nvPr/>
        </p:nvSpPr>
        <p:spPr>
          <a:xfrm>
            <a:off x="131730" y="3886858"/>
            <a:ext cx="8946357" cy="646331"/>
          </a:xfrm>
          <a:prstGeom prst="rect">
            <a:avLst/>
          </a:prstGeom>
          <a:noFill/>
        </p:spPr>
        <p:txBody>
          <a:bodyPr wrap="square" rtlCol="0">
            <a:spAutoFit/>
          </a:bodyPr>
          <a:lstStyle/>
          <a:p>
            <a:r>
              <a:rPr lang="en-US" sz="2800" dirty="0" smtClean="0"/>
              <a:t>Full functionality of the</a:t>
            </a:r>
            <a:r>
              <a:rPr lang="en-US" sz="3200" dirty="0" smtClean="0"/>
              <a:t> </a:t>
            </a:r>
            <a:r>
              <a:rPr lang="el-GR" sz="3600" dirty="0" smtClean="0"/>
              <a:t>ε</a:t>
            </a:r>
            <a:r>
              <a:rPr lang="en-US" sz="2800" dirty="0" smtClean="0"/>
              <a:t>n</a:t>
            </a:r>
            <a:r>
              <a:rPr lang="el-GR" sz="2800" dirty="0"/>
              <a:t>α</a:t>
            </a:r>
            <a:r>
              <a:rPr lang="en-US" sz="2800" dirty="0" err="1" smtClean="0"/>
              <a:t>bler</a:t>
            </a:r>
            <a:r>
              <a:rPr lang="en-US" sz="2800" dirty="0" smtClean="0"/>
              <a:t> further improves accuracy</a:t>
            </a:r>
            <a:endParaRPr lang="el-GR" sz="2800" dirty="0"/>
          </a:p>
        </p:txBody>
      </p:sp>
    </p:spTree>
    <p:extLst>
      <p:ext uri="{BB962C8B-B14F-4D97-AF65-F5344CB8AC3E}">
        <p14:creationId xmlns:p14="http://schemas.microsoft.com/office/powerpoint/2010/main" val="790053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8 - TextBox"/>
          <p:cNvSpPr txBox="1"/>
          <p:nvPr/>
        </p:nvSpPr>
        <p:spPr>
          <a:xfrm>
            <a:off x="170096" y="1638071"/>
            <a:ext cx="8853824" cy="2554545"/>
          </a:xfrm>
          <a:prstGeom prst="rect">
            <a:avLst/>
          </a:prstGeom>
          <a:solidFill>
            <a:schemeClr val="accent1">
              <a:lumMod val="20000"/>
              <a:lumOff val="80000"/>
            </a:schemeClr>
          </a:solidFill>
        </p:spPr>
        <p:txBody>
          <a:bodyPr wrap="square" rtlCol="0">
            <a:spAutoFit/>
          </a:bodyPr>
          <a:lstStyle/>
          <a:p>
            <a:pPr marL="361950" marR="0" lvl="0" indent="-361950" defTabSz="4022866"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kern="0" spc="-20" noProof="0" dirty="0" smtClean="0">
                <a:solidFill>
                  <a:prstClr val="black"/>
                </a:solidFill>
              </a:rPr>
              <a:t>Employment </a:t>
            </a:r>
            <a:r>
              <a:rPr kumimoji="0" lang="en-GB" sz="2400" b="0" i="0" u="none" strike="noStrike" kern="0" cap="none" spc="-20" normalizeH="0" baseline="0" noProof="0" dirty="0" smtClean="0">
                <a:ln>
                  <a:noFill/>
                </a:ln>
                <a:solidFill>
                  <a:prstClr val="black"/>
                </a:solidFill>
                <a:effectLst/>
                <a:uLnTx/>
                <a:uFillTx/>
              </a:rPr>
              <a:t>of temporal &amp; contextual aspects of user preferences</a:t>
            </a:r>
          </a:p>
          <a:p>
            <a:pPr marL="361950" marR="0" lvl="0" indent="-361950" defTabSz="4022866"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prstClr val="black"/>
                </a:solidFill>
                <a:effectLst/>
                <a:uLnTx/>
                <a:uFillTx/>
              </a:rPr>
              <a:t>Targeted queries to specific users for rating specific items</a:t>
            </a:r>
          </a:p>
          <a:p>
            <a:pPr marL="361950" marR="0" lvl="0" indent="-361950" defTabSz="4022866"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kern="0" dirty="0" smtClean="0">
                <a:solidFill>
                  <a:prstClr val="black"/>
                </a:solidFill>
              </a:rPr>
              <a:t>Group recommendations </a:t>
            </a:r>
          </a:p>
          <a:p>
            <a:pPr marL="361950" marR="0" lvl="0" indent="-361950" defTabSz="4022866"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kern="0" dirty="0" smtClean="0">
                <a:solidFill>
                  <a:prstClr val="black"/>
                </a:solidFill>
              </a:rPr>
              <a:t>Integration of domain expert feedback</a:t>
            </a:r>
            <a:endParaRPr kumimoji="0" lang="en-GB" sz="2400" b="0" i="0" u="none" strike="noStrike" kern="0" cap="none" spc="0" normalizeH="0" baseline="0" noProof="0" dirty="0" smtClean="0">
              <a:ln>
                <a:noFill/>
              </a:ln>
              <a:solidFill>
                <a:prstClr val="black"/>
              </a:solidFill>
              <a:effectLst/>
              <a:uLnTx/>
              <a:uFillTx/>
            </a:endParaRPr>
          </a:p>
          <a:p>
            <a:pPr marL="361950" marR="0" lvl="0" indent="-361950" defTabSz="4022866"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kern="0" dirty="0" smtClean="0">
                <a:solidFill>
                  <a:prstClr val="black"/>
                </a:solidFill>
              </a:rPr>
              <a:t>Application in several domains</a:t>
            </a:r>
            <a:endParaRPr kumimoji="0" lang="en-GB" sz="2400" b="0" i="0" u="none" strike="noStrike" kern="0" cap="none" spc="0" normalizeH="0" baseline="0" noProof="0" dirty="0" smtClean="0">
              <a:ln>
                <a:noFill/>
              </a:ln>
              <a:solidFill>
                <a:prstClr val="black"/>
              </a:solidFill>
              <a:effectLst/>
              <a:uLnTx/>
              <a:uFillTx/>
            </a:endParaRPr>
          </a:p>
        </p:txBody>
      </p:sp>
      <p:sp>
        <p:nvSpPr>
          <p:cNvPr id="13" name="Slide Number Placeholder 12"/>
          <p:cNvSpPr>
            <a:spLocks noGrp="1"/>
          </p:cNvSpPr>
          <p:nvPr>
            <p:ph type="sldNum" sz="quarter" idx="12"/>
          </p:nvPr>
        </p:nvSpPr>
        <p:spPr/>
        <p:txBody>
          <a:bodyPr/>
          <a:lstStyle/>
          <a:p>
            <a:fld id="{EF74C4E0-06F2-449B-AC76-67ACDC6D5424}" type="slidenum">
              <a:rPr lang="el-GR" smtClean="0">
                <a:solidFill>
                  <a:prstClr val="black"/>
                </a:solidFill>
              </a:rPr>
              <a:pPr/>
              <a:t>55</a:t>
            </a:fld>
            <a:endParaRPr lang="el-GR">
              <a:solidFill>
                <a:prstClr val="black"/>
              </a:solidFill>
            </a:endParaRPr>
          </a:p>
        </p:txBody>
      </p:sp>
      <p:sp>
        <p:nvSpPr>
          <p:cNvPr id="18" name="TextBox 17"/>
          <p:cNvSpPr txBox="1"/>
          <p:nvPr/>
        </p:nvSpPr>
        <p:spPr>
          <a:xfrm>
            <a:off x="2140411" y="308817"/>
            <a:ext cx="4885899" cy="646331"/>
          </a:xfrm>
          <a:prstGeom prst="rect">
            <a:avLst/>
          </a:prstGeom>
          <a:noFill/>
        </p:spPr>
        <p:txBody>
          <a:bodyPr wrap="square" rtlCol="0">
            <a:spAutoFit/>
          </a:bodyPr>
          <a:lstStyle/>
          <a:p>
            <a:r>
              <a:rPr lang="en-US" sz="3600" dirty="0" smtClean="0"/>
              <a:t>Ongoing &amp; Future Work</a:t>
            </a:r>
            <a:endParaRPr lang="el-GR" sz="2800" dirty="0"/>
          </a:p>
        </p:txBody>
      </p:sp>
    </p:spTree>
    <p:extLst>
      <p:ext uri="{BB962C8B-B14F-4D97-AF65-F5344CB8AC3E}">
        <p14:creationId xmlns:p14="http://schemas.microsoft.com/office/powerpoint/2010/main" val="2949831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8 - TextBox"/>
          <p:cNvSpPr txBox="1"/>
          <p:nvPr/>
        </p:nvSpPr>
        <p:spPr>
          <a:xfrm>
            <a:off x="236323" y="1176179"/>
            <a:ext cx="8640960" cy="2769989"/>
          </a:xfrm>
          <a:prstGeom prst="rect">
            <a:avLst/>
          </a:prstGeom>
          <a:noFill/>
        </p:spPr>
        <p:txBody>
          <a:bodyPr wrap="square" rtlCol="0">
            <a:spAutoFit/>
          </a:bodyPr>
          <a:lstStyle/>
          <a:p>
            <a:pPr marL="0" marR="0" lvl="0" indent="0" defTabSz="4022866" eaLnBrk="1" fontAlgn="auto" latinLnBrk="0" hangingPunct="1">
              <a:lnSpc>
                <a:spcPct val="100000"/>
              </a:lnSpc>
              <a:spcBef>
                <a:spcPts val="0"/>
              </a:spcBef>
              <a:buClrTx/>
              <a:buSzTx/>
              <a:buFontTx/>
              <a:buNone/>
              <a:tabLst/>
              <a:defRPr/>
            </a:pPr>
            <a:r>
              <a:rPr kumimoji="0" lang="en-US" sz="2400" b="1" i="0" u="none" strike="noStrike" kern="0" cap="none" spc="0" normalizeH="0" noProof="0" dirty="0" smtClean="0">
                <a:ln>
                  <a:noFill/>
                </a:ln>
                <a:solidFill>
                  <a:prstClr val="black"/>
                </a:solidFill>
                <a:effectLst/>
                <a:uLnTx/>
                <a:uFillTx/>
              </a:rPr>
              <a:t>Personalized health care &amp; medicine</a:t>
            </a:r>
          </a:p>
          <a:p>
            <a:pPr marL="361950" marR="0" lvl="0" indent="-361950" defTabSz="4022866" eaLnBrk="1" fontAlgn="auto" latinLnBrk="0" hangingPunct="1">
              <a:lnSpc>
                <a:spcPct val="100000"/>
              </a:lnSpc>
              <a:spcBef>
                <a:spcPts val="600"/>
              </a:spcBef>
              <a:buClrTx/>
              <a:buSzTx/>
              <a:buFont typeface="Arial" panose="020B0604020202020204" pitchFamily="34" charset="0"/>
              <a:buChar char="•"/>
              <a:tabLst/>
              <a:defRPr/>
            </a:pPr>
            <a:r>
              <a:rPr kumimoji="0" lang="en-GB" sz="2400" b="0" i="0" u="none" strike="noStrike" kern="0" cap="none" spc="-80" normalizeH="0" baseline="0" noProof="0" dirty="0" smtClean="0">
                <a:ln>
                  <a:noFill/>
                </a:ln>
                <a:solidFill>
                  <a:prstClr val="black"/>
                </a:solidFill>
                <a:effectLst/>
                <a:uLnTx/>
                <a:uFillTx/>
              </a:rPr>
              <a:t>Collecting patient</a:t>
            </a:r>
            <a:r>
              <a:rPr kumimoji="0" lang="en-GB" sz="2400" b="0" i="0" u="none" strike="noStrike" kern="0" cap="none" spc="-80" normalizeH="0" noProof="0" dirty="0" smtClean="0">
                <a:ln>
                  <a:noFill/>
                </a:ln>
                <a:solidFill>
                  <a:prstClr val="black"/>
                </a:solidFill>
                <a:effectLst/>
                <a:uLnTx/>
                <a:uFillTx/>
              </a:rPr>
              <a:t> information through sensors &amp; mobile devices </a:t>
            </a:r>
            <a:endParaRPr kumimoji="0" lang="en-GB" sz="2400" b="0" i="0" u="none" strike="noStrike" kern="0" cap="none" spc="-80" normalizeH="0" baseline="0" noProof="0" dirty="0" smtClean="0">
              <a:ln>
                <a:noFill/>
              </a:ln>
              <a:solidFill>
                <a:prstClr val="black"/>
              </a:solidFill>
              <a:effectLst/>
              <a:uLnTx/>
              <a:uFillTx/>
            </a:endParaRPr>
          </a:p>
          <a:p>
            <a:pPr marL="361950" marR="0" lvl="0" indent="-361950" defTabSz="4022866" eaLnBrk="1" fontAlgn="auto" latinLnBrk="0" hangingPunct="1">
              <a:lnSpc>
                <a:spcPct val="100000"/>
              </a:lnSpc>
              <a:spcBef>
                <a:spcPts val="600"/>
              </a:spcBef>
              <a:buClrTx/>
              <a:buSzTx/>
              <a:buFont typeface="Arial" panose="020B0604020202020204" pitchFamily="34" charset="0"/>
              <a:buChar char="•"/>
              <a:tabLst/>
              <a:defRPr/>
            </a:pPr>
            <a:r>
              <a:rPr lang="en-GB" sz="2400" kern="0" spc="-80" dirty="0" smtClean="0">
                <a:solidFill>
                  <a:prstClr val="black"/>
                </a:solidFill>
              </a:rPr>
              <a:t>Provide personalized treatment plans </a:t>
            </a:r>
          </a:p>
          <a:p>
            <a:pPr marL="361950" marR="0" lvl="0" indent="-361950" defTabSz="4022866" eaLnBrk="1" fontAlgn="auto" latinLnBrk="0" hangingPunct="1">
              <a:lnSpc>
                <a:spcPct val="100000"/>
              </a:lnSpc>
              <a:spcBef>
                <a:spcPts val="600"/>
              </a:spcBef>
              <a:buClrTx/>
              <a:buSzTx/>
              <a:buFont typeface="Arial" panose="020B0604020202020204" pitchFamily="34" charset="0"/>
              <a:buChar char="•"/>
              <a:tabLst/>
              <a:defRPr/>
            </a:pPr>
            <a:r>
              <a:rPr lang="en-GB" sz="2400" kern="0" spc="-80" dirty="0" smtClean="0">
                <a:solidFill>
                  <a:prstClr val="black"/>
                </a:solidFill>
              </a:rPr>
              <a:t>Improve quality of care &amp; decrease medical costs </a:t>
            </a:r>
          </a:p>
          <a:p>
            <a:pPr lvl="0" defTabSz="4022866">
              <a:spcBef>
                <a:spcPts val="1200"/>
              </a:spcBef>
              <a:spcAft>
                <a:spcPts val="600"/>
              </a:spcAft>
              <a:defRPr/>
            </a:pPr>
            <a:r>
              <a:rPr lang="en-GB" sz="2400" b="1" kern="0" dirty="0" smtClean="0">
                <a:solidFill>
                  <a:prstClr val="black"/>
                </a:solidFill>
              </a:rPr>
              <a:t>Screening </a:t>
            </a:r>
            <a:r>
              <a:rPr lang="en-GB" sz="2400" b="1" kern="0" dirty="0">
                <a:solidFill>
                  <a:prstClr val="black"/>
                </a:solidFill>
              </a:rPr>
              <a:t>of </a:t>
            </a:r>
            <a:r>
              <a:rPr lang="en-GB" sz="2400" b="1" kern="0" dirty="0" err="1">
                <a:solidFill>
                  <a:prstClr val="black"/>
                </a:solidFill>
              </a:rPr>
              <a:t>ASD</a:t>
            </a:r>
            <a:r>
              <a:rPr lang="en-GB" sz="2400" b="1" kern="0" dirty="0">
                <a:solidFill>
                  <a:prstClr val="black"/>
                </a:solidFill>
              </a:rPr>
              <a:t> &amp; dyslexia using eye-tracking</a:t>
            </a:r>
            <a:endParaRPr lang="en-GB" sz="2400" b="1" kern="0" dirty="0" smtClean="0">
              <a:solidFill>
                <a:prstClr val="black"/>
              </a:solidFill>
            </a:endParaRPr>
          </a:p>
          <a:p>
            <a:pPr defTabSz="4022866">
              <a:spcAft>
                <a:spcPts val="600"/>
              </a:spcAft>
              <a:defRPr/>
            </a:pPr>
            <a:r>
              <a:rPr lang="en-GB" sz="2400" b="1" kern="0" dirty="0">
                <a:solidFill>
                  <a:prstClr val="black"/>
                </a:solidFill>
              </a:rPr>
              <a:t>Assessment of Parkinson </a:t>
            </a:r>
            <a:r>
              <a:rPr lang="en-GB" sz="2400" b="1" kern="0" dirty="0" smtClean="0">
                <a:solidFill>
                  <a:prstClr val="black"/>
                </a:solidFill>
              </a:rPr>
              <a:t>using gesture sensors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344" y="1987467"/>
            <a:ext cx="2777439" cy="2054319"/>
          </a:xfrm>
          <a:prstGeom prst="rect">
            <a:avLst/>
          </a:prstGeom>
        </p:spPr>
      </p:pic>
      <p:sp>
        <p:nvSpPr>
          <p:cNvPr id="12" name="64 - TextBox"/>
          <p:cNvSpPr txBox="1"/>
          <p:nvPr/>
        </p:nvSpPr>
        <p:spPr>
          <a:xfrm>
            <a:off x="236323" y="4757456"/>
            <a:ext cx="7852727" cy="1354217"/>
          </a:xfrm>
          <a:prstGeom prst="rect">
            <a:avLst/>
          </a:prstGeom>
          <a:noFill/>
        </p:spPr>
        <p:txBody>
          <a:bodyPr wrap="square" rtlCol="0">
            <a:spAutoFit/>
          </a:bodyPr>
          <a:lstStyle/>
          <a:p>
            <a:pPr marL="0" marR="0" lvl="0" indent="0" defTabSz="4022866"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prstClr val="black"/>
                </a:solidFill>
                <a:effectLst/>
                <a:uLnTx/>
                <a:uFillTx/>
              </a:rPr>
              <a:t>Other domains:</a:t>
            </a:r>
          </a:p>
          <a:p>
            <a:pPr marL="342900" marR="0" lvl="0" indent="-342900" defTabSz="4022866"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400" i="0" u="none" strike="noStrike" kern="0" cap="none" spc="0" normalizeH="0" baseline="0" noProof="0" dirty="0" smtClean="0">
                <a:ln>
                  <a:noFill/>
                </a:ln>
                <a:solidFill>
                  <a:prstClr val="black"/>
                </a:solidFill>
                <a:effectLst/>
                <a:uLnTx/>
                <a:uFillTx/>
              </a:rPr>
              <a:t>Guiding tools for tourists</a:t>
            </a:r>
          </a:p>
          <a:p>
            <a:pPr marL="342900" indent="-342900" defTabSz="4022866">
              <a:spcBef>
                <a:spcPts val="400"/>
              </a:spcBef>
              <a:buFont typeface="Arial" panose="020B0604020202020204" pitchFamily="34" charset="0"/>
              <a:buChar char="•"/>
              <a:defRPr/>
            </a:pPr>
            <a:r>
              <a:rPr lang="en-US" sz="2400" kern="0" dirty="0">
                <a:solidFill>
                  <a:prstClr val="black"/>
                </a:solidFill>
              </a:rPr>
              <a:t>Quality assessment of </a:t>
            </a:r>
            <a:r>
              <a:rPr lang="en-US" sz="2400" kern="0" dirty="0" smtClean="0">
                <a:solidFill>
                  <a:prstClr val="black"/>
                </a:solidFill>
              </a:rPr>
              <a:t>wine/oil/water</a:t>
            </a:r>
            <a:endParaRPr kumimoji="0" lang="el-GR" sz="2400" i="0" u="none" strike="noStrike" kern="0" cap="none" spc="0" normalizeH="0" baseline="0" noProof="0" dirty="0" smtClean="0">
              <a:ln>
                <a:noFill/>
              </a:ln>
              <a:solidFill>
                <a:prstClr val="black"/>
              </a:solidFill>
              <a:effectLst/>
              <a:uLnTx/>
              <a:uFillTx/>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46" y="4757456"/>
            <a:ext cx="1249797" cy="84256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995" y="5496574"/>
            <a:ext cx="487681" cy="487681"/>
          </a:xfrm>
          <a:prstGeom prst="rect">
            <a:avLst/>
          </a:prstGeom>
        </p:spPr>
      </p:pic>
      <p:pic>
        <p:nvPicPr>
          <p:cNvPr id="16" name="Picture 15"/>
          <p:cNvPicPr>
            <a:picLocks noChangeAspect="1"/>
          </p:cNvPicPr>
          <p:nvPr/>
        </p:nvPicPr>
        <p:blipFill rotWithShape="1">
          <a:blip r:embed="rId6" cstate="print"/>
          <a:srcRect t="1695"/>
          <a:stretch/>
        </p:blipFill>
        <p:spPr>
          <a:xfrm>
            <a:off x="6041708" y="5428986"/>
            <a:ext cx="465374" cy="55526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4114" y="5428986"/>
            <a:ext cx="545695" cy="545695"/>
          </a:xfrm>
          <a:prstGeom prst="rect">
            <a:avLst/>
          </a:prstGeom>
        </p:spPr>
      </p:pic>
      <p:sp>
        <p:nvSpPr>
          <p:cNvPr id="13" name="Slide Number Placeholder 12"/>
          <p:cNvSpPr>
            <a:spLocks noGrp="1"/>
          </p:cNvSpPr>
          <p:nvPr>
            <p:ph type="sldNum" sz="quarter" idx="12"/>
          </p:nvPr>
        </p:nvSpPr>
        <p:spPr/>
        <p:txBody>
          <a:bodyPr/>
          <a:lstStyle/>
          <a:p>
            <a:fld id="{EF74C4E0-06F2-449B-AC76-67ACDC6D5424}" type="slidenum">
              <a:rPr lang="el-GR" smtClean="0">
                <a:solidFill>
                  <a:prstClr val="black"/>
                </a:solidFill>
              </a:rPr>
              <a:pPr/>
              <a:t>56</a:t>
            </a:fld>
            <a:endParaRPr lang="el-GR">
              <a:solidFill>
                <a:prstClr val="black"/>
              </a:solidFill>
            </a:endParaRPr>
          </a:p>
        </p:txBody>
      </p:sp>
      <p:sp>
        <p:nvSpPr>
          <p:cNvPr id="11" name="TextBox 10"/>
          <p:cNvSpPr txBox="1"/>
          <p:nvPr/>
        </p:nvSpPr>
        <p:spPr>
          <a:xfrm>
            <a:off x="2140411" y="308817"/>
            <a:ext cx="4885899" cy="646331"/>
          </a:xfrm>
          <a:prstGeom prst="rect">
            <a:avLst/>
          </a:prstGeom>
          <a:noFill/>
        </p:spPr>
        <p:txBody>
          <a:bodyPr wrap="square" rtlCol="0">
            <a:spAutoFit/>
          </a:bodyPr>
          <a:lstStyle/>
          <a:p>
            <a:r>
              <a:rPr lang="en-US" sz="3600" dirty="0" smtClean="0"/>
              <a:t>Ongoing &amp; Future Work</a:t>
            </a:r>
            <a:endParaRPr lang="el-GR" sz="2800" dirty="0"/>
          </a:p>
        </p:txBody>
      </p:sp>
    </p:spTree>
    <p:extLst>
      <p:ext uri="{BB962C8B-B14F-4D97-AF65-F5344CB8AC3E}">
        <p14:creationId xmlns:p14="http://schemas.microsoft.com/office/powerpoint/2010/main" val="682087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58966" y="2524125"/>
            <a:ext cx="4168868" cy="2495550"/>
          </a:xfrm>
          <a:prstGeom prst="rect">
            <a:avLst/>
          </a:prstGeom>
        </p:spPr>
      </p:pic>
      <p:sp>
        <p:nvSpPr>
          <p:cNvPr id="3" name="TextBox 2"/>
          <p:cNvSpPr txBox="1"/>
          <p:nvPr/>
        </p:nvSpPr>
        <p:spPr>
          <a:xfrm>
            <a:off x="422031" y="668215"/>
            <a:ext cx="6137031" cy="369332"/>
          </a:xfrm>
          <a:prstGeom prst="rect">
            <a:avLst/>
          </a:prstGeom>
          <a:noFill/>
        </p:spPr>
        <p:txBody>
          <a:bodyPr wrap="square" rtlCol="0">
            <a:spAutoFit/>
          </a:bodyPr>
          <a:lstStyle/>
          <a:p>
            <a:r>
              <a:rPr lang="en-US" dirty="0" smtClean="0"/>
              <a:t>Performance of each recommender employed in </a:t>
            </a:r>
            <a:endParaRPr lang="en-US" dirty="0"/>
          </a:p>
        </p:txBody>
      </p:sp>
      <p:sp>
        <p:nvSpPr>
          <p:cNvPr id="5" name="Slide Number Placeholder 4"/>
          <p:cNvSpPr>
            <a:spLocks noGrp="1"/>
          </p:cNvSpPr>
          <p:nvPr>
            <p:ph type="sldNum" sz="quarter" idx="4"/>
          </p:nvPr>
        </p:nvSpPr>
        <p:spPr/>
        <p:txBody>
          <a:bodyPr/>
          <a:lstStyle/>
          <a:p>
            <a:fld id="{BA8872A9-5411-EC46-91F5-8E9C449D4FCD}" type="slidenum">
              <a:rPr lang="en-US" smtClean="0"/>
              <a:pPr/>
              <a:t>57</a:t>
            </a:fld>
            <a:endParaRPr lang="en-US"/>
          </a:p>
        </p:txBody>
      </p:sp>
    </p:spTree>
    <p:extLst>
      <p:ext uri="{BB962C8B-B14F-4D97-AF65-F5344CB8AC3E}">
        <p14:creationId xmlns:p14="http://schemas.microsoft.com/office/powerpoint/2010/main" val="764949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7981" y="208341"/>
            <a:ext cx="8009090" cy="461665"/>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smtClean="0">
                <a:ln>
                  <a:noFill/>
                </a:ln>
                <a:effectLst/>
                <a:uLnTx/>
                <a:uFillTx/>
                <a:latin typeface="Calibri" panose="020F0502020204030204"/>
                <a:ea typeface="+mn-ea"/>
                <a:cs typeface="+mn-cs"/>
              </a:rPr>
              <a:t>A range of hybrid techniques</a:t>
            </a:r>
            <a:r>
              <a:rPr kumimoji="0" lang="en-US" sz="2400" i="0" u="none" strike="noStrike" kern="1200" cap="none" spc="0" normalizeH="0" noProof="0" dirty="0" smtClean="0">
                <a:ln>
                  <a:noFill/>
                </a:ln>
                <a:effectLst/>
                <a:uLnTx/>
                <a:uFillTx/>
                <a:latin typeface="Calibri" panose="020F0502020204030204"/>
                <a:ea typeface="+mn-ea"/>
                <a:cs typeface="+mn-cs"/>
              </a:rPr>
              <a:t> </a:t>
            </a:r>
            <a:r>
              <a:rPr kumimoji="0" lang="en-US" sz="2400" i="0" u="none" strike="noStrike" kern="1200" cap="none" spc="0" normalizeH="0" baseline="0" noProof="0" dirty="0" smtClean="0">
                <a:ln>
                  <a:noFill/>
                </a:ln>
                <a:effectLst/>
                <a:uLnTx/>
                <a:uFillTx/>
                <a:latin typeface="Calibri" panose="020F0502020204030204"/>
                <a:ea typeface="+mn-ea"/>
                <a:cs typeface="+mn-cs"/>
              </a:rPr>
              <a:t>have </a:t>
            </a:r>
            <a:r>
              <a:rPr lang="en-US" sz="2400" dirty="0" smtClean="0">
                <a:latin typeface="Calibri" panose="020F0502020204030204"/>
              </a:rPr>
              <a:t>been proposed</a:t>
            </a:r>
            <a:r>
              <a:rPr kumimoji="0" lang="en-US" sz="2400" i="0" u="none" strike="noStrike" kern="1200" cap="none" spc="0" normalizeH="0" baseline="0" noProof="0" dirty="0" smtClean="0">
                <a:ln>
                  <a:noFill/>
                </a:ln>
                <a:effectLst/>
                <a:uLnTx/>
                <a:uFillTx/>
                <a:latin typeface="Calibri" panose="020F0502020204030204"/>
                <a:ea typeface="+mn-ea"/>
                <a:cs typeface="+mn-cs"/>
              </a:rPr>
              <a:t> </a:t>
            </a:r>
            <a:endParaRPr kumimoji="0" lang="el-GR" sz="1800" i="0" u="none" strike="noStrike" kern="1200" cap="none" spc="0" normalizeH="0" baseline="0" noProof="0" dirty="0">
              <a:ln>
                <a:noFill/>
              </a:ln>
              <a:effectLst/>
              <a:uLnTx/>
              <a:uFillTx/>
              <a:latin typeface="Calibri" panose="020F0502020204030204"/>
              <a:ea typeface="+mn-ea"/>
              <a:cs typeface="+mn-cs"/>
            </a:endParaRPr>
          </a:p>
        </p:txBody>
      </p:sp>
      <p:sp>
        <p:nvSpPr>
          <p:cNvPr id="2" name="TextBox 1"/>
          <p:cNvSpPr txBox="1"/>
          <p:nvPr/>
        </p:nvSpPr>
        <p:spPr>
          <a:xfrm>
            <a:off x="69186" y="771539"/>
            <a:ext cx="8839200" cy="461665"/>
          </a:xfrm>
          <a:prstGeom prst="rect">
            <a:avLst/>
          </a:prstGeom>
          <a:noFill/>
        </p:spPr>
        <p:txBody>
          <a:bodyPr wrap="square" rtlCol="0">
            <a:spAutoFit/>
          </a:bodyPr>
          <a:lstStyle/>
          <a:p>
            <a:pPr lvl="0"/>
            <a:r>
              <a:rPr lang="en-US" sz="2400" b="1" dirty="0" smtClean="0"/>
              <a:t>Switching</a:t>
            </a:r>
            <a:r>
              <a:rPr lang="en-US" sz="2400" b="1" dirty="0"/>
              <a:t>: </a:t>
            </a:r>
            <a:r>
              <a:rPr lang="en-US" sz="2300" dirty="0"/>
              <a:t>choose among different recommenders based on a criterion </a:t>
            </a:r>
          </a:p>
        </p:txBody>
      </p:sp>
      <p:sp>
        <p:nvSpPr>
          <p:cNvPr id="7" name="TextBox 6"/>
          <p:cNvSpPr txBox="1"/>
          <p:nvPr/>
        </p:nvSpPr>
        <p:spPr>
          <a:xfrm>
            <a:off x="43308" y="2517104"/>
            <a:ext cx="8940741" cy="461665"/>
          </a:xfrm>
          <a:prstGeom prst="rect">
            <a:avLst/>
          </a:prstGeom>
          <a:noFill/>
        </p:spPr>
        <p:txBody>
          <a:bodyPr wrap="square" rtlCol="0">
            <a:spAutoFit/>
          </a:bodyPr>
          <a:lstStyle/>
          <a:p>
            <a:pPr lvl="0"/>
            <a:r>
              <a:rPr lang="en-US" sz="2400" b="1" dirty="0" smtClean="0"/>
              <a:t>Cascade: </a:t>
            </a:r>
            <a:r>
              <a:rPr lang="en-US" sz="2300" dirty="0" smtClean="0"/>
              <a:t>first a subset of items is selected, then a few “best” determined </a:t>
            </a:r>
            <a:endParaRPr lang="en-US" sz="2300" dirty="0"/>
          </a:p>
        </p:txBody>
      </p:sp>
      <p:sp>
        <p:nvSpPr>
          <p:cNvPr id="10" name="TextBox 9"/>
          <p:cNvSpPr txBox="1"/>
          <p:nvPr/>
        </p:nvSpPr>
        <p:spPr>
          <a:xfrm>
            <a:off x="68200" y="4532619"/>
            <a:ext cx="8839200" cy="1708160"/>
          </a:xfrm>
          <a:prstGeom prst="rect">
            <a:avLst/>
          </a:prstGeom>
          <a:noFill/>
        </p:spPr>
        <p:txBody>
          <a:bodyPr wrap="square" rtlCol="0">
            <a:spAutoFit/>
          </a:bodyPr>
          <a:lstStyle/>
          <a:p>
            <a:pPr lvl="0"/>
            <a:r>
              <a:rPr lang="en-US" sz="2400" b="1" dirty="0" smtClean="0"/>
              <a:t>Mixed: </a:t>
            </a:r>
            <a:r>
              <a:rPr lang="en-US" sz="2300" dirty="0" smtClean="0"/>
              <a:t>present large number of recommendations simultaneously</a:t>
            </a:r>
          </a:p>
          <a:p>
            <a:pPr lvl="0">
              <a:spcBef>
                <a:spcPts val="600"/>
              </a:spcBef>
            </a:pPr>
            <a:r>
              <a:rPr lang="en-US" sz="2200" kern="0" dirty="0" smtClean="0">
                <a:solidFill>
                  <a:prstClr val="black"/>
                </a:solidFill>
              </a:rPr>
              <a:t>— multiple algorithms employed</a:t>
            </a:r>
          </a:p>
          <a:p>
            <a:pPr lvl="0">
              <a:spcBef>
                <a:spcPts val="600"/>
              </a:spcBef>
            </a:pPr>
            <a:r>
              <a:rPr lang="en-US" sz="2200" kern="0" dirty="0" smtClean="0">
                <a:solidFill>
                  <a:prstClr val="black"/>
                </a:solidFill>
              </a:rPr>
              <a:t>— recommendations demonstrated together</a:t>
            </a:r>
          </a:p>
          <a:p>
            <a:pPr lvl="0">
              <a:spcBef>
                <a:spcPts val="600"/>
              </a:spcBef>
            </a:pPr>
            <a:r>
              <a:rPr lang="en-US" sz="2200" kern="0" dirty="0">
                <a:solidFill>
                  <a:prstClr val="black"/>
                </a:solidFill>
              </a:rPr>
              <a:t>— </a:t>
            </a:r>
            <a:r>
              <a:rPr lang="en-US" sz="2200" dirty="0" smtClean="0">
                <a:solidFill>
                  <a:srgbClr val="FF0000"/>
                </a:solidFill>
              </a:rPr>
              <a:t>full-page optimization problem</a:t>
            </a:r>
            <a:endParaRPr lang="en-US" sz="2200" dirty="0"/>
          </a:p>
        </p:txBody>
      </p:sp>
      <p:sp>
        <p:nvSpPr>
          <p:cNvPr id="5" name="Διάγραμμα ροής: Μη αυτόματη λειτουργία 4"/>
          <p:cNvSpPr/>
          <p:nvPr/>
        </p:nvSpPr>
        <p:spPr>
          <a:xfrm rot="16200000">
            <a:off x="2827404" y="3267479"/>
            <a:ext cx="1632465" cy="951533"/>
          </a:xfrm>
          <a:prstGeom prst="flowChartManualOperation">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Διάγραμμα ροής: Μη αυτόματη λειτουργία 10"/>
          <p:cNvSpPr/>
          <p:nvPr/>
        </p:nvSpPr>
        <p:spPr>
          <a:xfrm rot="16200000">
            <a:off x="5077095" y="3400138"/>
            <a:ext cx="1138820" cy="683813"/>
          </a:xfrm>
          <a:prstGeom prst="flowChartManualOperation">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Δεξί βέλος 11"/>
          <p:cNvSpPr/>
          <p:nvPr/>
        </p:nvSpPr>
        <p:spPr>
          <a:xfrm>
            <a:off x="4189514" y="3678392"/>
            <a:ext cx="978408" cy="205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73546" y="3285700"/>
            <a:ext cx="971659" cy="338554"/>
          </a:xfrm>
          <a:prstGeom prst="rect">
            <a:avLst/>
          </a:prstGeom>
          <a:noFill/>
        </p:spPr>
        <p:txBody>
          <a:bodyPr wrap="square" rtlCol="0">
            <a:spAutoFit/>
          </a:bodyPr>
          <a:lstStyle/>
          <a:p>
            <a:pPr lvl="0" algn="ctr"/>
            <a:r>
              <a:rPr lang="en-US" sz="1600" dirty="0" smtClean="0"/>
              <a:t>millions</a:t>
            </a:r>
            <a:endParaRPr lang="en-US" sz="1600" dirty="0"/>
          </a:p>
        </p:txBody>
      </p:sp>
      <p:sp>
        <p:nvSpPr>
          <p:cNvPr id="15" name="TextBox 14"/>
          <p:cNvSpPr txBox="1"/>
          <p:nvPr/>
        </p:nvSpPr>
        <p:spPr>
          <a:xfrm>
            <a:off x="4119403" y="3267658"/>
            <a:ext cx="1139434" cy="338554"/>
          </a:xfrm>
          <a:prstGeom prst="rect">
            <a:avLst/>
          </a:prstGeom>
          <a:noFill/>
        </p:spPr>
        <p:txBody>
          <a:bodyPr wrap="square" rtlCol="0">
            <a:spAutoFit/>
          </a:bodyPr>
          <a:lstStyle/>
          <a:p>
            <a:pPr lvl="0" algn="ctr"/>
            <a:r>
              <a:rPr lang="en-US" sz="1600" dirty="0" smtClean="0"/>
              <a:t>hundreds</a:t>
            </a:r>
            <a:endParaRPr lang="en-US" sz="1600" dirty="0"/>
          </a:p>
        </p:txBody>
      </p:sp>
      <p:sp>
        <p:nvSpPr>
          <p:cNvPr id="16" name="TextBox 15"/>
          <p:cNvSpPr txBox="1"/>
          <p:nvPr/>
        </p:nvSpPr>
        <p:spPr>
          <a:xfrm>
            <a:off x="5988409" y="3267658"/>
            <a:ext cx="1139434" cy="338554"/>
          </a:xfrm>
          <a:prstGeom prst="rect">
            <a:avLst/>
          </a:prstGeom>
          <a:noFill/>
        </p:spPr>
        <p:txBody>
          <a:bodyPr wrap="square" rtlCol="0">
            <a:spAutoFit/>
          </a:bodyPr>
          <a:lstStyle/>
          <a:p>
            <a:pPr lvl="0" algn="ctr"/>
            <a:r>
              <a:rPr lang="en-US" sz="1600" dirty="0" smtClean="0"/>
              <a:t>dozens</a:t>
            </a:r>
            <a:endParaRPr lang="en-US" sz="1600" dirty="0"/>
          </a:p>
        </p:txBody>
      </p:sp>
      <p:sp>
        <p:nvSpPr>
          <p:cNvPr id="17" name="Δεξί βέλος 16"/>
          <p:cNvSpPr/>
          <p:nvPr/>
        </p:nvSpPr>
        <p:spPr>
          <a:xfrm>
            <a:off x="6081098" y="3687019"/>
            <a:ext cx="978408" cy="205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Δεξί βέλος 17"/>
          <p:cNvSpPr/>
          <p:nvPr/>
        </p:nvSpPr>
        <p:spPr>
          <a:xfrm>
            <a:off x="2106426" y="3685020"/>
            <a:ext cx="978408" cy="205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Εικόνα 18"/>
          <p:cNvPicPr>
            <a:picLocks noChangeAspect="1"/>
          </p:cNvPicPr>
          <p:nvPr/>
        </p:nvPicPr>
        <p:blipFill>
          <a:blip r:embed="rId2" cstate="print"/>
          <a:stretch>
            <a:fillRect/>
          </a:stretch>
        </p:blipFill>
        <p:spPr>
          <a:xfrm>
            <a:off x="7196180" y="3294194"/>
            <a:ext cx="465820" cy="900791"/>
          </a:xfrm>
          <a:prstGeom prst="rect">
            <a:avLst/>
          </a:prstGeom>
        </p:spPr>
      </p:pic>
      <p:sp>
        <p:nvSpPr>
          <p:cNvPr id="20" name="Διάγραμμα ροής: Μαγνητικός δίσκος 19"/>
          <p:cNvSpPr/>
          <p:nvPr/>
        </p:nvSpPr>
        <p:spPr>
          <a:xfrm>
            <a:off x="741771" y="3285700"/>
            <a:ext cx="1165922" cy="914534"/>
          </a:xfrm>
          <a:prstGeom prst="flowChartMagneticDisk">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38902" y="3567171"/>
            <a:ext cx="971659" cy="584775"/>
          </a:xfrm>
          <a:prstGeom prst="rect">
            <a:avLst/>
          </a:prstGeom>
          <a:noFill/>
        </p:spPr>
        <p:txBody>
          <a:bodyPr wrap="square" rtlCol="0">
            <a:spAutoFit/>
          </a:bodyPr>
          <a:lstStyle/>
          <a:p>
            <a:pPr lvl="0" algn="ctr"/>
            <a:r>
              <a:rPr lang="en-US" sz="1600" b="1" dirty="0" smtClean="0"/>
              <a:t>Video </a:t>
            </a:r>
          </a:p>
          <a:p>
            <a:pPr lvl="0" algn="ctr"/>
            <a:r>
              <a:rPr lang="en-US" sz="1600" b="1" dirty="0" smtClean="0"/>
              <a:t>catalog</a:t>
            </a:r>
            <a:endParaRPr lang="en-US" sz="1600" b="1" dirty="0"/>
          </a:p>
        </p:txBody>
      </p:sp>
      <p:sp>
        <p:nvSpPr>
          <p:cNvPr id="22" name="TextBox 21"/>
          <p:cNvSpPr txBox="1"/>
          <p:nvPr/>
        </p:nvSpPr>
        <p:spPr>
          <a:xfrm>
            <a:off x="3072654" y="3450858"/>
            <a:ext cx="1157743" cy="584775"/>
          </a:xfrm>
          <a:prstGeom prst="rect">
            <a:avLst/>
          </a:prstGeom>
          <a:noFill/>
        </p:spPr>
        <p:txBody>
          <a:bodyPr wrap="square" rtlCol="0">
            <a:spAutoFit/>
          </a:bodyPr>
          <a:lstStyle/>
          <a:p>
            <a:pPr lvl="0" algn="ctr"/>
            <a:r>
              <a:rPr lang="en-US" sz="1600" b="1" dirty="0" smtClean="0"/>
              <a:t>Candidate</a:t>
            </a:r>
          </a:p>
          <a:p>
            <a:pPr lvl="0" algn="ctr"/>
            <a:r>
              <a:rPr lang="en-US" sz="1600" b="1" dirty="0" smtClean="0"/>
              <a:t>generation</a:t>
            </a:r>
            <a:endParaRPr lang="en-US" sz="1600" b="1" dirty="0"/>
          </a:p>
        </p:txBody>
      </p:sp>
      <p:sp>
        <p:nvSpPr>
          <p:cNvPr id="23" name="TextBox 22"/>
          <p:cNvSpPr txBox="1"/>
          <p:nvPr/>
        </p:nvSpPr>
        <p:spPr>
          <a:xfrm>
            <a:off x="5067633" y="3566630"/>
            <a:ext cx="1157743" cy="338554"/>
          </a:xfrm>
          <a:prstGeom prst="rect">
            <a:avLst/>
          </a:prstGeom>
          <a:noFill/>
        </p:spPr>
        <p:txBody>
          <a:bodyPr wrap="square" rtlCol="0">
            <a:spAutoFit/>
          </a:bodyPr>
          <a:lstStyle/>
          <a:p>
            <a:pPr lvl="0" algn="ctr"/>
            <a:r>
              <a:rPr lang="en-US" sz="1600" b="1" dirty="0" smtClean="0"/>
              <a:t>ranking</a:t>
            </a:r>
          </a:p>
        </p:txBody>
      </p:sp>
      <p:sp>
        <p:nvSpPr>
          <p:cNvPr id="24" name="TextBox 23"/>
          <p:cNvSpPr txBox="1"/>
          <p:nvPr/>
        </p:nvSpPr>
        <p:spPr>
          <a:xfrm>
            <a:off x="6558126" y="4142178"/>
            <a:ext cx="1911828" cy="338554"/>
          </a:xfrm>
          <a:prstGeom prst="rect">
            <a:avLst/>
          </a:prstGeom>
          <a:noFill/>
        </p:spPr>
        <p:txBody>
          <a:bodyPr wrap="square" rtlCol="0">
            <a:spAutoFit/>
          </a:bodyPr>
          <a:lstStyle/>
          <a:p>
            <a:pPr lvl="0" algn="ctr"/>
            <a:r>
              <a:rPr lang="en-US" sz="1600" b="1" dirty="0" smtClean="0"/>
              <a:t>recommendations</a:t>
            </a:r>
            <a:endParaRPr lang="en-US" sz="1600" b="1" dirty="0"/>
          </a:p>
        </p:txBody>
      </p:sp>
      <p:pic>
        <p:nvPicPr>
          <p:cNvPr id="25" name="Εικόνα 24"/>
          <p:cNvPicPr>
            <a:picLocks noChangeAspect="1"/>
          </p:cNvPicPr>
          <p:nvPr/>
        </p:nvPicPr>
        <p:blipFill>
          <a:blip r:embed="rId3" cstate="print"/>
          <a:stretch>
            <a:fillRect/>
          </a:stretch>
        </p:blipFill>
        <p:spPr>
          <a:xfrm>
            <a:off x="5483902" y="4958200"/>
            <a:ext cx="2963413" cy="900000"/>
          </a:xfrm>
          <a:prstGeom prst="rect">
            <a:avLst/>
          </a:prstGeom>
        </p:spPr>
      </p:pic>
      <p:pic>
        <p:nvPicPr>
          <p:cNvPr id="26" name="Εικόνα 25"/>
          <p:cNvPicPr>
            <a:picLocks noChangeAspect="1"/>
          </p:cNvPicPr>
          <p:nvPr/>
        </p:nvPicPr>
        <p:blipFill>
          <a:blip r:embed="rId4" cstate="print"/>
          <a:stretch>
            <a:fillRect/>
          </a:stretch>
        </p:blipFill>
        <p:spPr>
          <a:xfrm>
            <a:off x="5483903" y="5863866"/>
            <a:ext cx="2963413" cy="936000"/>
          </a:xfrm>
          <a:prstGeom prst="rect">
            <a:avLst/>
          </a:prstGeom>
        </p:spPr>
      </p:pic>
      <p:sp>
        <p:nvSpPr>
          <p:cNvPr id="27" name="Διάγραμμα ροής: Απόφαση 26"/>
          <p:cNvSpPr/>
          <p:nvPr/>
        </p:nvSpPr>
        <p:spPr>
          <a:xfrm>
            <a:off x="1804673" y="1403364"/>
            <a:ext cx="990600" cy="881116"/>
          </a:xfrm>
          <a:prstGeom prst="flowChartDecision">
            <a:avLst/>
          </a:prstGeom>
          <a:solidFill>
            <a:schemeClr val="accent3">
              <a:lumMod val="40000"/>
              <a:lumOff val="6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691389" y="1684543"/>
            <a:ext cx="1221088" cy="307777"/>
          </a:xfrm>
          <a:prstGeom prst="rect">
            <a:avLst/>
          </a:prstGeom>
          <a:noFill/>
        </p:spPr>
        <p:txBody>
          <a:bodyPr wrap="square" rtlCol="0">
            <a:spAutoFit/>
          </a:bodyPr>
          <a:lstStyle/>
          <a:p>
            <a:pPr lvl="0" algn="ctr"/>
            <a:r>
              <a:rPr lang="en-US" sz="1400" b="1" dirty="0" smtClean="0"/>
              <a:t>Ratings &gt; 5</a:t>
            </a:r>
          </a:p>
        </p:txBody>
      </p:sp>
      <p:cxnSp>
        <p:nvCxnSpPr>
          <p:cNvPr id="30" name="Ευθεία γραμμή σύνδεσης 29"/>
          <p:cNvCxnSpPr/>
          <p:nvPr/>
        </p:nvCxnSpPr>
        <p:spPr>
          <a:xfrm flipV="1">
            <a:off x="2302353" y="1301014"/>
            <a:ext cx="0" cy="11579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295210" y="1308907"/>
            <a:ext cx="1521618"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2301933" y="2271140"/>
            <a:ext cx="0" cy="11579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2293307" y="2386934"/>
            <a:ext cx="1521618"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87988" y="1250183"/>
            <a:ext cx="1221088" cy="276999"/>
          </a:xfrm>
          <a:prstGeom prst="rect">
            <a:avLst/>
          </a:prstGeom>
          <a:noFill/>
        </p:spPr>
        <p:txBody>
          <a:bodyPr wrap="square" rtlCol="0">
            <a:spAutoFit/>
          </a:bodyPr>
          <a:lstStyle/>
          <a:p>
            <a:pPr lvl="0" algn="ctr"/>
            <a:r>
              <a:rPr lang="en-US" sz="1200" b="1" dirty="0" smtClean="0"/>
              <a:t>true</a:t>
            </a:r>
          </a:p>
        </p:txBody>
      </p:sp>
      <p:sp>
        <p:nvSpPr>
          <p:cNvPr id="39" name="TextBox 38"/>
          <p:cNvSpPr txBox="1"/>
          <p:nvPr/>
        </p:nvSpPr>
        <p:spPr>
          <a:xfrm>
            <a:off x="2487988" y="2137449"/>
            <a:ext cx="1221088" cy="276999"/>
          </a:xfrm>
          <a:prstGeom prst="rect">
            <a:avLst/>
          </a:prstGeom>
          <a:noFill/>
        </p:spPr>
        <p:txBody>
          <a:bodyPr wrap="square" rtlCol="0">
            <a:spAutoFit/>
          </a:bodyPr>
          <a:lstStyle/>
          <a:p>
            <a:pPr lvl="0" algn="ctr"/>
            <a:r>
              <a:rPr lang="en-US" sz="1200" b="1" dirty="0" smtClean="0"/>
              <a:t>false</a:t>
            </a:r>
          </a:p>
        </p:txBody>
      </p:sp>
      <p:sp>
        <p:nvSpPr>
          <p:cNvPr id="40" name="Δεξί βέλος 39"/>
          <p:cNvSpPr/>
          <p:nvPr/>
        </p:nvSpPr>
        <p:spPr>
          <a:xfrm>
            <a:off x="3777493" y="2322368"/>
            <a:ext cx="367788" cy="129132"/>
          </a:xfrm>
          <a:prstGeom prst="rightArrow">
            <a:avLst/>
          </a:prstGeom>
          <a:solidFill>
            <a:schemeClr val="accent3">
              <a:lumMod val="40000"/>
              <a:lumOff val="6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Δεξί βέλος 40"/>
          <p:cNvSpPr/>
          <p:nvPr/>
        </p:nvSpPr>
        <p:spPr>
          <a:xfrm>
            <a:off x="3812385" y="1241790"/>
            <a:ext cx="367788" cy="129132"/>
          </a:xfrm>
          <a:prstGeom prst="rightArrow">
            <a:avLst/>
          </a:prstGeom>
          <a:solidFill>
            <a:schemeClr val="accent3">
              <a:lumMod val="40000"/>
              <a:lumOff val="6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927581" y="2208882"/>
            <a:ext cx="1729306" cy="307777"/>
          </a:xfrm>
          <a:prstGeom prst="rect">
            <a:avLst/>
          </a:prstGeom>
          <a:noFill/>
        </p:spPr>
        <p:txBody>
          <a:bodyPr wrap="square" rtlCol="0">
            <a:spAutoFit/>
          </a:bodyPr>
          <a:lstStyle/>
          <a:p>
            <a:pPr lvl="0" algn="ctr"/>
            <a:r>
              <a:rPr lang="en-US" sz="1400" b="1" dirty="0" smtClean="0"/>
              <a:t>Content-based</a:t>
            </a:r>
          </a:p>
        </p:txBody>
      </p:sp>
      <p:sp>
        <p:nvSpPr>
          <p:cNvPr id="43" name="TextBox 42"/>
          <p:cNvSpPr txBox="1"/>
          <p:nvPr/>
        </p:nvSpPr>
        <p:spPr>
          <a:xfrm>
            <a:off x="3894710" y="1151031"/>
            <a:ext cx="1729306" cy="523220"/>
          </a:xfrm>
          <a:prstGeom prst="rect">
            <a:avLst/>
          </a:prstGeom>
          <a:noFill/>
        </p:spPr>
        <p:txBody>
          <a:bodyPr wrap="square" rtlCol="0">
            <a:spAutoFit/>
          </a:bodyPr>
          <a:lstStyle/>
          <a:p>
            <a:pPr lvl="0" algn="ctr"/>
            <a:r>
              <a:rPr lang="en-US" sz="1400" b="1" dirty="0" smtClean="0"/>
              <a:t>Collaborative filtering</a:t>
            </a:r>
          </a:p>
        </p:txBody>
      </p:sp>
      <p:sp>
        <p:nvSpPr>
          <p:cNvPr id="4" name="Slide Number Placeholder 3"/>
          <p:cNvSpPr>
            <a:spLocks noGrp="1"/>
          </p:cNvSpPr>
          <p:nvPr>
            <p:ph type="sldNum" sz="quarter" idx="4"/>
          </p:nvPr>
        </p:nvSpPr>
        <p:spPr/>
        <p:txBody>
          <a:bodyPr/>
          <a:lstStyle/>
          <a:p>
            <a:fld id="{BA8872A9-5411-EC46-91F5-8E9C449D4FCD}" type="slidenum">
              <a:rPr lang="en-US" smtClean="0"/>
              <a:pPr/>
              <a:t>58</a:t>
            </a:fld>
            <a:endParaRPr lang="en-US"/>
          </a:p>
        </p:txBody>
      </p:sp>
    </p:spTree>
    <p:extLst>
      <p:ext uri="{BB962C8B-B14F-4D97-AF65-F5344CB8AC3E}">
        <p14:creationId xmlns:p14="http://schemas.microsoft.com/office/powerpoint/2010/main" val="3945120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1497" y="1781402"/>
            <a:ext cx="720080" cy="17281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3345513" y="2230000"/>
            <a:ext cx="361411" cy="830997"/>
          </a:xfrm>
          <a:prstGeom prst="rect">
            <a:avLst/>
          </a:prstGeom>
          <a:noFill/>
        </p:spPr>
        <p:txBody>
          <a:bodyPr wrap="square" rtlCol="0">
            <a:spAutoFit/>
          </a:bodyPr>
          <a:lstStyle/>
          <a:p>
            <a:pPr algn="ctr"/>
            <a:r>
              <a:rPr lang="en-US" sz="4800" i="1" dirty="0" smtClean="0"/>
              <a:t>P</a:t>
            </a:r>
            <a:endParaRPr lang="el-GR" sz="4800" i="1" dirty="0"/>
          </a:p>
        </p:txBody>
      </p:sp>
      <p:sp>
        <p:nvSpPr>
          <p:cNvPr id="4" name="Rectangle 22"/>
          <p:cNvSpPr/>
          <p:nvPr/>
        </p:nvSpPr>
        <p:spPr>
          <a:xfrm rot="5400000">
            <a:off x="5198763" y="1847727"/>
            <a:ext cx="720080" cy="17281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5342779" y="2296324"/>
            <a:ext cx="432048" cy="830997"/>
          </a:xfrm>
          <a:prstGeom prst="rect">
            <a:avLst/>
          </a:prstGeom>
          <a:noFill/>
        </p:spPr>
        <p:txBody>
          <a:bodyPr wrap="square" rtlCol="0">
            <a:spAutoFit/>
          </a:bodyPr>
          <a:lstStyle/>
          <a:p>
            <a:pPr algn="ctr"/>
            <a:r>
              <a:rPr lang="en-US" sz="4800" i="1" dirty="0" smtClean="0"/>
              <a:t>Q</a:t>
            </a:r>
            <a:endParaRPr lang="el-GR" sz="4800" i="1" dirty="0"/>
          </a:p>
        </p:txBody>
      </p:sp>
      <p:sp>
        <p:nvSpPr>
          <p:cNvPr id="8" name="TextBox 7"/>
          <p:cNvSpPr txBox="1"/>
          <p:nvPr/>
        </p:nvSpPr>
        <p:spPr>
          <a:xfrm>
            <a:off x="3096710" y="1476538"/>
            <a:ext cx="929653" cy="338554"/>
          </a:xfrm>
          <a:prstGeom prst="rect">
            <a:avLst/>
          </a:prstGeom>
          <a:noFill/>
        </p:spPr>
        <p:txBody>
          <a:bodyPr wrap="square" rtlCol="0">
            <a:spAutoFit/>
          </a:bodyPr>
          <a:lstStyle/>
          <a:p>
            <a:pPr algn="ctr"/>
            <a:r>
              <a:rPr lang="en-US" sz="1600" b="1" dirty="0" smtClean="0"/>
              <a:t>factors</a:t>
            </a:r>
            <a:endParaRPr lang="el-GR" sz="1600" b="1" dirty="0"/>
          </a:p>
        </p:txBody>
      </p:sp>
      <p:sp>
        <p:nvSpPr>
          <p:cNvPr id="10" name="TextBox 9"/>
          <p:cNvSpPr txBox="1"/>
          <p:nvPr/>
        </p:nvSpPr>
        <p:spPr>
          <a:xfrm>
            <a:off x="4021527" y="2341387"/>
            <a:ext cx="374315" cy="584775"/>
          </a:xfrm>
          <a:prstGeom prst="rect">
            <a:avLst/>
          </a:prstGeom>
          <a:noFill/>
        </p:spPr>
        <p:txBody>
          <a:bodyPr wrap="square" rtlCol="0">
            <a:spAutoFit/>
          </a:bodyPr>
          <a:lstStyle/>
          <a:p>
            <a:r>
              <a:rPr lang="en-US" sz="3200" i="1" dirty="0" smtClean="0"/>
              <a:t>x</a:t>
            </a:r>
            <a:endParaRPr lang="el-GR" sz="3200" i="1" dirty="0"/>
          </a:p>
        </p:txBody>
      </p:sp>
      <p:sp>
        <p:nvSpPr>
          <p:cNvPr id="11" name="TextBox 10"/>
          <p:cNvSpPr txBox="1"/>
          <p:nvPr/>
        </p:nvSpPr>
        <p:spPr>
          <a:xfrm>
            <a:off x="2377213" y="2210734"/>
            <a:ext cx="536252" cy="707886"/>
          </a:xfrm>
          <a:prstGeom prst="rect">
            <a:avLst/>
          </a:prstGeom>
          <a:noFill/>
        </p:spPr>
        <p:txBody>
          <a:bodyPr wrap="square" rtlCol="0">
            <a:spAutoFit/>
          </a:bodyPr>
          <a:lstStyle/>
          <a:p>
            <a:pPr algn="ctr"/>
            <a:r>
              <a:rPr lang="en-US" sz="4000" dirty="0" smtClean="0">
                <a:latin typeface="Cambria Math" panose="02040503050406030204" pitchFamily="18" charset="0"/>
                <a:ea typeface="Cambria Math" panose="02040503050406030204" pitchFamily="18" charset="0"/>
              </a:rPr>
              <a:t>≈</a:t>
            </a:r>
            <a:endParaRPr lang="el-GR" sz="4000" dirty="0"/>
          </a:p>
        </p:txBody>
      </p:sp>
      <p:sp>
        <p:nvSpPr>
          <p:cNvPr id="16" name="TextBox 15"/>
          <p:cNvSpPr txBox="1"/>
          <p:nvPr/>
        </p:nvSpPr>
        <p:spPr>
          <a:xfrm>
            <a:off x="622605" y="3652088"/>
            <a:ext cx="1535533" cy="338554"/>
          </a:xfrm>
          <a:prstGeom prst="rect">
            <a:avLst/>
          </a:prstGeom>
          <a:noFill/>
        </p:spPr>
        <p:txBody>
          <a:bodyPr wrap="square" rtlCol="0">
            <a:spAutoFit/>
          </a:bodyPr>
          <a:lstStyle/>
          <a:p>
            <a:pPr algn="ctr"/>
            <a:r>
              <a:rPr lang="en-US" sz="1600" b="1" i="1" dirty="0" smtClean="0"/>
              <a:t>Ratings matrix</a:t>
            </a:r>
            <a:endParaRPr lang="el-GR" sz="1600" b="1" i="1" dirty="0"/>
          </a:p>
        </p:txBody>
      </p:sp>
      <p:pic>
        <p:nvPicPr>
          <p:cNvPr id="17" name="Εικόνα 16"/>
          <p:cNvPicPr>
            <a:picLocks noChangeAspect="1"/>
          </p:cNvPicPr>
          <p:nvPr/>
        </p:nvPicPr>
        <p:blipFill>
          <a:blip r:embed="rId2" cstate="print"/>
          <a:stretch>
            <a:fillRect/>
          </a:stretch>
        </p:blipFill>
        <p:spPr>
          <a:xfrm>
            <a:off x="2897128" y="1779142"/>
            <a:ext cx="269126" cy="1762343"/>
          </a:xfrm>
          <a:prstGeom prst="rect">
            <a:avLst/>
          </a:prstGeom>
        </p:spPr>
      </p:pic>
      <p:pic>
        <p:nvPicPr>
          <p:cNvPr id="18" name="Εικόνα 17"/>
          <p:cNvPicPr>
            <a:picLocks noChangeAspect="1"/>
          </p:cNvPicPr>
          <p:nvPr/>
        </p:nvPicPr>
        <p:blipFill>
          <a:blip r:embed="rId3" cstate="print"/>
          <a:stretch>
            <a:fillRect/>
          </a:stretch>
        </p:blipFill>
        <p:spPr>
          <a:xfrm>
            <a:off x="4585816" y="1752554"/>
            <a:ext cx="1905000" cy="571500"/>
          </a:xfrm>
          <a:prstGeom prst="rect">
            <a:avLst/>
          </a:prstGeom>
        </p:spPr>
      </p:pic>
      <p:sp>
        <p:nvSpPr>
          <p:cNvPr id="19" name="TextBox 18"/>
          <p:cNvSpPr txBox="1"/>
          <p:nvPr/>
        </p:nvSpPr>
        <p:spPr>
          <a:xfrm rot="16200000">
            <a:off x="4100292" y="2542544"/>
            <a:ext cx="929653" cy="338554"/>
          </a:xfrm>
          <a:prstGeom prst="rect">
            <a:avLst/>
          </a:prstGeom>
          <a:noFill/>
        </p:spPr>
        <p:txBody>
          <a:bodyPr wrap="square" rtlCol="0">
            <a:spAutoFit/>
          </a:bodyPr>
          <a:lstStyle/>
          <a:p>
            <a:pPr algn="ctr"/>
            <a:r>
              <a:rPr lang="en-US" sz="1600" b="1" dirty="0" smtClean="0"/>
              <a:t>factors</a:t>
            </a:r>
            <a:endParaRPr lang="el-GR" sz="1600" b="1" dirty="0"/>
          </a:p>
        </p:txBody>
      </p:sp>
      <p:pic>
        <p:nvPicPr>
          <p:cNvPr id="20" name="Εικόνα 19"/>
          <p:cNvPicPr>
            <a:picLocks noChangeAspect="1"/>
          </p:cNvPicPr>
          <p:nvPr/>
        </p:nvPicPr>
        <p:blipFill>
          <a:blip r:embed="rId4" cstate="print"/>
          <a:stretch>
            <a:fillRect/>
          </a:stretch>
        </p:blipFill>
        <p:spPr>
          <a:xfrm>
            <a:off x="231293" y="1232738"/>
            <a:ext cx="2143125" cy="2419350"/>
          </a:xfrm>
          <a:prstGeom prst="rect">
            <a:avLst/>
          </a:prstGeom>
        </p:spPr>
      </p:pic>
      <p:pic>
        <p:nvPicPr>
          <p:cNvPr id="14" name="Εικόνα 13"/>
          <p:cNvPicPr>
            <a:picLocks noChangeAspect="1"/>
          </p:cNvPicPr>
          <p:nvPr/>
        </p:nvPicPr>
        <p:blipFill>
          <a:blip r:embed="rId5" cstate="print"/>
          <a:stretch>
            <a:fillRect/>
          </a:stretch>
        </p:blipFill>
        <p:spPr>
          <a:xfrm>
            <a:off x="139585" y="4630084"/>
            <a:ext cx="4037106" cy="1823970"/>
          </a:xfrm>
          <a:prstGeom prst="rect">
            <a:avLst/>
          </a:prstGeom>
        </p:spPr>
      </p:pic>
      <p:pic>
        <p:nvPicPr>
          <p:cNvPr id="15" name="Εικόνα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0297" y="1779142"/>
            <a:ext cx="1243994" cy="1404331"/>
          </a:xfrm>
          <a:prstGeom prst="rect">
            <a:avLst/>
          </a:prstGeom>
        </p:spPr>
      </p:pic>
      <p:pic>
        <p:nvPicPr>
          <p:cNvPr id="21" name="Εικόνα 23"/>
          <p:cNvPicPr>
            <a:picLocks noChangeAspect="1"/>
          </p:cNvPicPr>
          <p:nvPr/>
        </p:nvPicPr>
        <p:blipFill>
          <a:blip r:embed="rId4" cstate="print"/>
          <a:stretch>
            <a:fillRect/>
          </a:stretch>
        </p:blipFill>
        <p:spPr>
          <a:xfrm>
            <a:off x="7132842" y="4232557"/>
            <a:ext cx="1753537" cy="1979548"/>
          </a:xfrm>
          <a:prstGeom prst="rect">
            <a:avLst/>
          </a:prstGeom>
        </p:spPr>
      </p:pic>
      <p:sp>
        <p:nvSpPr>
          <p:cNvPr id="22" name="Στρογγυλεμένο ορθογώνιο 24"/>
          <p:cNvSpPr/>
          <p:nvPr/>
        </p:nvSpPr>
        <p:spPr>
          <a:xfrm rot="5400000">
            <a:off x="6530118" y="5067913"/>
            <a:ext cx="2027333" cy="261056"/>
          </a:xfrm>
          <a:prstGeom prst="roundRect">
            <a:avLst/>
          </a:prstGeom>
          <a:solidFill>
            <a:srgbClr val="A9D18E">
              <a:alpha val="40000"/>
            </a:srgb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Στρογγυλεμένο ορθογώνιο 27"/>
          <p:cNvSpPr/>
          <p:nvPr/>
        </p:nvSpPr>
        <p:spPr>
          <a:xfrm rot="5400000">
            <a:off x="6995943" y="5067913"/>
            <a:ext cx="2027333" cy="261056"/>
          </a:xfrm>
          <a:prstGeom prst="roundRect">
            <a:avLst/>
          </a:prstGeom>
          <a:solidFill>
            <a:srgbClr val="A9D18E">
              <a:alpha val="40000"/>
            </a:srgb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Ομάδα 26"/>
          <p:cNvGrpSpPr/>
          <p:nvPr/>
        </p:nvGrpSpPr>
        <p:grpSpPr>
          <a:xfrm>
            <a:off x="4824723" y="4208667"/>
            <a:ext cx="1753537" cy="1979548"/>
            <a:chOff x="6787102" y="893048"/>
            <a:chExt cx="1753537" cy="1979548"/>
          </a:xfrm>
        </p:grpSpPr>
        <p:pic>
          <p:nvPicPr>
            <p:cNvPr id="25" name="Εικόνα 20"/>
            <p:cNvPicPr>
              <a:picLocks noChangeAspect="1"/>
            </p:cNvPicPr>
            <p:nvPr/>
          </p:nvPicPr>
          <p:blipFill>
            <a:blip r:embed="rId4" cstate="print"/>
            <a:stretch>
              <a:fillRect/>
            </a:stretch>
          </p:blipFill>
          <p:spPr>
            <a:xfrm>
              <a:off x="6787102" y="893048"/>
              <a:ext cx="1753537" cy="1979548"/>
            </a:xfrm>
            <a:prstGeom prst="rect">
              <a:avLst/>
            </a:prstGeom>
          </p:spPr>
        </p:pic>
        <p:sp>
          <p:nvSpPr>
            <p:cNvPr id="26" name="Στρογγυλεμένο ορθογώνιο 21"/>
            <p:cNvSpPr/>
            <p:nvPr/>
          </p:nvSpPr>
          <p:spPr>
            <a:xfrm>
              <a:off x="6787102" y="1621766"/>
              <a:ext cx="1753537" cy="261056"/>
            </a:xfrm>
            <a:prstGeom prst="roundRect">
              <a:avLst/>
            </a:prstGeom>
            <a:solidFill>
              <a:srgbClr val="A9D18E">
                <a:alpha val="40000"/>
              </a:srgb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Στρογγυλεμένο ορθογώνιο 22"/>
            <p:cNvSpPr/>
            <p:nvPr/>
          </p:nvSpPr>
          <p:spPr>
            <a:xfrm>
              <a:off x="6787102" y="2350484"/>
              <a:ext cx="1753537" cy="261056"/>
            </a:xfrm>
            <a:prstGeom prst="roundRect">
              <a:avLst/>
            </a:prstGeom>
            <a:solidFill>
              <a:srgbClr val="A9D18E">
                <a:alpha val="40000"/>
              </a:srgb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4"/>
          </p:nvPr>
        </p:nvSpPr>
        <p:spPr/>
        <p:txBody>
          <a:bodyPr/>
          <a:lstStyle/>
          <a:p>
            <a:fld id="{BA8872A9-5411-EC46-91F5-8E9C449D4FCD}" type="slidenum">
              <a:rPr lang="en-US" smtClean="0"/>
              <a:pPr/>
              <a:t>59</a:t>
            </a:fld>
            <a:endParaRPr lang="en-US"/>
          </a:p>
        </p:txBody>
      </p:sp>
    </p:spTree>
    <p:extLst>
      <p:ext uri="{BB962C8B-B14F-4D97-AF65-F5344CB8AC3E}">
        <p14:creationId xmlns:p14="http://schemas.microsoft.com/office/powerpoint/2010/main" val="171698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1462178" y="3519914"/>
            <a:ext cx="4471988" cy="1293324"/>
          </a:xfrm>
          <a:prstGeom prst="rect">
            <a:avLst/>
          </a:prstGeom>
        </p:spPr>
      </p:pic>
      <p:sp>
        <p:nvSpPr>
          <p:cNvPr id="10" name="Right Brace 9"/>
          <p:cNvSpPr/>
          <p:nvPr/>
        </p:nvSpPr>
        <p:spPr>
          <a:xfrm rot="16200000">
            <a:off x="3873987" y="1987614"/>
            <a:ext cx="377825" cy="2567781"/>
          </a:xfrm>
          <a:prstGeom prst="rightBrace">
            <a:avLst>
              <a:gd name="adj1" fmla="val 106071"/>
              <a:gd name="adj2" fmla="val 47414"/>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Right Brace 10"/>
          <p:cNvSpPr/>
          <p:nvPr/>
        </p:nvSpPr>
        <p:spPr>
          <a:xfrm rot="10800000">
            <a:off x="1032432" y="3863243"/>
            <a:ext cx="265944" cy="891999"/>
          </a:xfrm>
          <a:prstGeom prst="rightBrace">
            <a:avLst>
              <a:gd name="adj1" fmla="val 55650"/>
              <a:gd name="adj2" fmla="val 48898"/>
            </a:avLst>
          </a:prstGeom>
          <a:ln w="95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098969" y="4872735"/>
            <a:ext cx="1927860" cy="369332"/>
          </a:xfrm>
          <a:prstGeom prst="rect">
            <a:avLst/>
          </a:prstGeom>
          <a:noFill/>
        </p:spPr>
        <p:txBody>
          <a:bodyPr wrap="square" rtlCol="0">
            <a:spAutoFit/>
          </a:bodyPr>
          <a:lstStyle/>
          <a:p>
            <a:r>
              <a:rPr lang="en-US" dirty="0" smtClean="0">
                <a:solidFill>
                  <a:schemeClr val="accent5">
                    <a:lumMod val="50000"/>
                  </a:schemeClr>
                </a:solidFill>
              </a:rPr>
              <a:t>ratings matrix</a:t>
            </a:r>
            <a:endParaRPr lang="el-GR" dirty="0">
              <a:solidFill>
                <a:schemeClr val="accent5">
                  <a:lumMod val="50000"/>
                </a:schemeClr>
              </a:solidFill>
            </a:endParaRPr>
          </a:p>
        </p:txBody>
      </p:sp>
      <p:sp>
        <p:nvSpPr>
          <p:cNvPr id="14" name="TextBox 13"/>
          <p:cNvSpPr txBox="1"/>
          <p:nvPr/>
        </p:nvSpPr>
        <p:spPr>
          <a:xfrm>
            <a:off x="3498955" y="2713260"/>
            <a:ext cx="977821" cy="369332"/>
          </a:xfrm>
          <a:prstGeom prst="rect">
            <a:avLst/>
          </a:prstGeom>
          <a:noFill/>
        </p:spPr>
        <p:txBody>
          <a:bodyPr wrap="square" rtlCol="0">
            <a:spAutoFit/>
          </a:bodyPr>
          <a:lstStyle/>
          <a:p>
            <a:pPr algn="ctr"/>
            <a:r>
              <a:rPr lang="en-US" dirty="0" smtClean="0">
                <a:solidFill>
                  <a:schemeClr val="accent5">
                    <a:lumMod val="50000"/>
                  </a:schemeClr>
                </a:solidFill>
              </a:rPr>
              <a:t>items</a:t>
            </a:r>
            <a:endParaRPr lang="el-GR" sz="2000" dirty="0">
              <a:solidFill>
                <a:schemeClr val="accent5">
                  <a:lumMod val="50000"/>
                </a:schemeClr>
              </a:solidFill>
            </a:endParaRPr>
          </a:p>
        </p:txBody>
      </p:sp>
      <p:sp>
        <p:nvSpPr>
          <p:cNvPr id="15" name="TextBox 14"/>
          <p:cNvSpPr txBox="1"/>
          <p:nvPr/>
        </p:nvSpPr>
        <p:spPr>
          <a:xfrm>
            <a:off x="187583" y="4124576"/>
            <a:ext cx="977821" cy="369332"/>
          </a:xfrm>
          <a:prstGeom prst="rect">
            <a:avLst/>
          </a:prstGeom>
          <a:noFill/>
        </p:spPr>
        <p:txBody>
          <a:bodyPr wrap="square" rtlCol="0">
            <a:spAutoFit/>
          </a:bodyPr>
          <a:lstStyle/>
          <a:p>
            <a:pPr algn="ctr"/>
            <a:r>
              <a:rPr lang="en-US" dirty="0" smtClean="0">
                <a:solidFill>
                  <a:schemeClr val="accent5">
                    <a:lumMod val="50000"/>
                  </a:schemeClr>
                </a:solidFill>
              </a:rPr>
              <a:t>users</a:t>
            </a:r>
            <a:endParaRPr lang="el-GR" sz="2000" dirty="0">
              <a:solidFill>
                <a:schemeClr val="accent5">
                  <a:lumMod val="50000"/>
                </a:schemeClr>
              </a:solidFill>
            </a:endParaRPr>
          </a:p>
        </p:txBody>
      </p:sp>
      <p:cxnSp>
        <p:nvCxnSpPr>
          <p:cNvPr id="18" name="Straight Connector 17"/>
          <p:cNvCxnSpPr/>
          <p:nvPr/>
        </p:nvCxnSpPr>
        <p:spPr>
          <a:xfrm flipV="1">
            <a:off x="5554094" y="3839428"/>
            <a:ext cx="840446" cy="161633"/>
          </a:xfrm>
          <a:prstGeom prst="line">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71462" y="3494169"/>
            <a:ext cx="2583942" cy="369332"/>
          </a:xfrm>
          <a:prstGeom prst="rect">
            <a:avLst/>
          </a:prstGeom>
          <a:noFill/>
        </p:spPr>
        <p:txBody>
          <a:bodyPr wrap="square" rtlCol="0">
            <a:spAutoFit/>
          </a:bodyPr>
          <a:lstStyle/>
          <a:p>
            <a:r>
              <a:rPr lang="en-US" dirty="0" smtClean="0">
                <a:solidFill>
                  <a:schemeClr val="accent5">
                    <a:lumMod val="50000"/>
                  </a:schemeClr>
                </a:solidFill>
              </a:rPr>
              <a:t>rating: level of preference</a:t>
            </a:r>
            <a:endParaRPr lang="el-GR" dirty="0">
              <a:solidFill>
                <a:schemeClr val="accent5">
                  <a:lumMod val="50000"/>
                </a:schemeClr>
              </a:solidFill>
            </a:endParaRPr>
          </a:p>
        </p:txBody>
      </p:sp>
      <p:cxnSp>
        <p:nvCxnSpPr>
          <p:cNvPr id="22" name="Straight Connector 21"/>
          <p:cNvCxnSpPr/>
          <p:nvPr/>
        </p:nvCxnSpPr>
        <p:spPr>
          <a:xfrm flipV="1">
            <a:off x="5552335" y="4457204"/>
            <a:ext cx="840446" cy="161633"/>
          </a:xfrm>
          <a:prstGeom prst="line">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71463" y="4177982"/>
            <a:ext cx="2306173" cy="369332"/>
          </a:xfrm>
          <a:prstGeom prst="rect">
            <a:avLst/>
          </a:prstGeom>
          <a:noFill/>
        </p:spPr>
        <p:txBody>
          <a:bodyPr wrap="square" rtlCol="0">
            <a:spAutoFit/>
          </a:bodyPr>
          <a:lstStyle/>
          <a:p>
            <a:r>
              <a:rPr lang="en-US" dirty="0" smtClean="0">
                <a:solidFill>
                  <a:schemeClr val="accent5">
                    <a:lumMod val="50000"/>
                  </a:schemeClr>
                </a:solidFill>
              </a:rPr>
              <a:t>unknown preferences</a:t>
            </a:r>
            <a:endParaRPr lang="el-GR" dirty="0">
              <a:solidFill>
                <a:schemeClr val="accent5">
                  <a:lumMod val="50000"/>
                </a:schemeClr>
              </a:solidFill>
            </a:endParaRPr>
          </a:p>
        </p:txBody>
      </p:sp>
      <p:sp>
        <p:nvSpPr>
          <p:cNvPr id="24" name="Rectangle 23"/>
          <p:cNvSpPr/>
          <p:nvPr/>
        </p:nvSpPr>
        <p:spPr>
          <a:xfrm>
            <a:off x="355223" y="1313757"/>
            <a:ext cx="8486080" cy="923330"/>
          </a:xfrm>
          <a:prstGeom prst="rect">
            <a:avLst/>
          </a:prstGeom>
          <a:solidFill>
            <a:srgbClr val="F79646">
              <a:lumMod val="20000"/>
              <a:lumOff val="80000"/>
            </a:srgbClr>
          </a:solidFill>
        </p:spPr>
        <p:txBody>
          <a:bodyPr wrap="square">
            <a:spAutoFit/>
          </a:bodyPr>
          <a:lstStyle/>
          <a:p>
            <a:pPr marL="314287" lvl="0" indent="-314287" defTabSz="4022866">
              <a:spcBef>
                <a:spcPct val="20000"/>
              </a:spcBef>
              <a:defRPr/>
            </a:pPr>
            <a:r>
              <a:rPr lang="en-US" sz="2200" dirty="0" smtClean="0">
                <a:solidFill>
                  <a:sysClr val="windowText" lastClr="000000"/>
                </a:solidFill>
              </a:rPr>
              <a:t>Infer user preferences about items</a:t>
            </a:r>
            <a:endParaRPr lang="en-US" sz="2200" dirty="0">
              <a:solidFill>
                <a:sysClr val="windowText" lastClr="000000"/>
              </a:solidFill>
            </a:endParaRPr>
          </a:p>
          <a:p>
            <a:pPr>
              <a:spcBef>
                <a:spcPts val="1200"/>
              </a:spcBef>
            </a:pPr>
            <a:r>
              <a:rPr lang="en-US" sz="2200" kern="0" dirty="0" smtClean="0">
                <a:solidFill>
                  <a:prstClr val="black"/>
                </a:solidFill>
              </a:rPr>
              <a:t>Produce </a:t>
            </a:r>
            <a:r>
              <a:rPr lang="en-US" sz="2200" b="1" kern="0" dirty="0" smtClean="0">
                <a:solidFill>
                  <a:prstClr val="black"/>
                </a:solidFill>
              </a:rPr>
              <a:t>highly relevant </a:t>
            </a:r>
            <a:r>
              <a:rPr lang="en-US" sz="2200" kern="0" dirty="0" smtClean="0">
                <a:solidFill>
                  <a:prstClr val="black"/>
                </a:solidFill>
              </a:rPr>
              <a:t>&amp;</a:t>
            </a:r>
            <a:r>
              <a:rPr lang="en-US" sz="2200" b="1" kern="0" dirty="0" smtClean="0">
                <a:solidFill>
                  <a:prstClr val="black"/>
                </a:solidFill>
              </a:rPr>
              <a:t> personalized </a:t>
            </a:r>
            <a:r>
              <a:rPr lang="en-US" sz="2200" kern="0" dirty="0" smtClean="0">
                <a:solidFill>
                  <a:prstClr val="black"/>
                </a:solidFill>
              </a:rPr>
              <a:t>lists of items</a:t>
            </a:r>
            <a:endParaRPr kumimoji="0" lang="en-US" sz="2200" i="0" u="none" strike="noStrike" kern="0" cap="none" spc="0" normalizeH="0" noProof="0" dirty="0" smtClean="0">
              <a:ln>
                <a:noFill/>
              </a:ln>
              <a:solidFill>
                <a:prstClr val="black"/>
              </a:solidFill>
              <a:effectLst/>
              <a:uLnTx/>
              <a:uFillTx/>
            </a:endParaRPr>
          </a:p>
        </p:txBody>
      </p:sp>
      <p:sp>
        <p:nvSpPr>
          <p:cNvPr id="17" name="TextBox 16"/>
          <p:cNvSpPr txBox="1"/>
          <p:nvPr/>
        </p:nvSpPr>
        <p:spPr>
          <a:xfrm>
            <a:off x="804888" y="275452"/>
            <a:ext cx="7343775" cy="615553"/>
          </a:xfrm>
          <a:prstGeom prst="rect">
            <a:avLst/>
          </a:prstGeom>
          <a:noFill/>
        </p:spPr>
        <p:txBody>
          <a:bodyPr wrap="square" rtlCol="0">
            <a:spAutoFit/>
          </a:bodyPr>
          <a:lstStyle/>
          <a:p>
            <a:pPr algn="ctr"/>
            <a:r>
              <a:rPr lang="en-US" sz="3400" dirty="0" smtClean="0"/>
              <a:t>Recommendation Systems</a:t>
            </a:r>
            <a:endParaRPr lang="el-GR" sz="3400" dirty="0"/>
          </a:p>
        </p:txBody>
      </p:sp>
      <p:sp>
        <p:nvSpPr>
          <p:cNvPr id="3" name="Slide Number Placeholder 2"/>
          <p:cNvSpPr>
            <a:spLocks noGrp="1"/>
          </p:cNvSpPr>
          <p:nvPr>
            <p:ph type="sldNum" sz="quarter" idx="4"/>
          </p:nvPr>
        </p:nvSpPr>
        <p:spPr/>
        <p:txBody>
          <a:bodyPr/>
          <a:lstStyle/>
          <a:p>
            <a:fld id="{BA8872A9-5411-EC46-91F5-8E9C449D4FCD}" type="slidenum">
              <a:rPr lang="en-US" smtClean="0"/>
              <a:pPr/>
              <a:t>6</a:t>
            </a:fld>
            <a:endParaRPr lang="en-US"/>
          </a:p>
        </p:txBody>
      </p:sp>
    </p:spTree>
    <p:extLst>
      <p:ext uri="{BB962C8B-B14F-4D97-AF65-F5344CB8AC3E}">
        <p14:creationId xmlns:p14="http://schemas.microsoft.com/office/powerpoint/2010/main" val="2644035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8351" y="3747155"/>
            <a:ext cx="8647242" cy="2416046"/>
          </a:xfrm>
          <a:prstGeom prst="rect">
            <a:avLst/>
          </a:prstGeom>
          <a:noFill/>
        </p:spPr>
        <p:txBody>
          <a:bodyPr wrap="square" rtlCol="0">
            <a:spAutoFit/>
          </a:bodyPr>
          <a:lstStyle/>
          <a:p>
            <a:r>
              <a:rPr lang="en-US" sz="2400" dirty="0" smtClean="0">
                <a:solidFill>
                  <a:prstClr val="black"/>
                </a:solidFill>
              </a:rPr>
              <a:t>Minimization of cost function with stochastic gradient descent (SGD)</a:t>
            </a:r>
          </a:p>
          <a:p>
            <a:pPr marL="342900" indent="-342900">
              <a:spcBef>
                <a:spcPts val="1800"/>
              </a:spcBef>
              <a:buFont typeface="Arial" panose="020B0604020202020204" pitchFamily="34" charset="0"/>
              <a:buChar char="•"/>
            </a:pPr>
            <a:r>
              <a:rPr lang="en-US" sz="2400" dirty="0" smtClean="0">
                <a:solidFill>
                  <a:prstClr val="black"/>
                </a:solidFill>
              </a:rPr>
              <a:t>Cost function</a:t>
            </a:r>
          </a:p>
          <a:p>
            <a:pPr marL="342900" indent="-342900">
              <a:spcBef>
                <a:spcPts val="2400"/>
              </a:spcBef>
              <a:buFont typeface="Arial" panose="020B0604020202020204" pitchFamily="34" charset="0"/>
              <a:buChar char="•"/>
            </a:pPr>
            <a:r>
              <a:rPr lang="en-US" sz="2400" dirty="0" smtClean="0">
                <a:solidFill>
                  <a:prstClr val="black"/>
                </a:solidFill>
              </a:rPr>
              <a:t>Update rules</a:t>
            </a:r>
          </a:p>
          <a:p>
            <a:pPr marL="342900" indent="-342900">
              <a:spcBef>
                <a:spcPts val="2400"/>
              </a:spcBef>
              <a:buFont typeface="Arial" panose="020B0604020202020204" pitchFamily="34" charset="0"/>
              <a:buChar char="•"/>
            </a:pPr>
            <a:r>
              <a:rPr lang="en-US" sz="2400" dirty="0" smtClean="0">
                <a:solidFill>
                  <a:prstClr val="black"/>
                </a:solidFill>
              </a:rPr>
              <a:t>Prediction for user </a:t>
            </a:r>
            <a:r>
              <a:rPr lang="en-US" sz="2400" i="1" dirty="0" smtClean="0">
                <a:solidFill>
                  <a:prstClr val="black"/>
                </a:solidFill>
                <a:latin typeface="Times New Roman" panose="02020603050405020304" pitchFamily="18" charset="0"/>
                <a:cs typeface="Times New Roman" panose="02020603050405020304" pitchFamily="18" charset="0"/>
              </a:rPr>
              <a:t>u</a:t>
            </a:r>
            <a:r>
              <a:rPr lang="en-US" sz="2400" i="1" dirty="0" smtClean="0">
                <a:solidFill>
                  <a:prstClr val="black"/>
                </a:solidFill>
              </a:rPr>
              <a:t> </a:t>
            </a:r>
            <a:r>
              <a:rPr lang="en-US" sz="2400" dirty="0" smtClean="0">
                <a:solidFill>
                  <a:prstClr val="black"/>
                </a:solidFill>
              </a:rPr>
              <a:t>about item </a:t>
            </a:r>
            <a:r>
              <a:rPr lang="en-US" sz="2400" i="1" dirty="0" err="1">
                <a:solidFill>
                  <a:prstClr val="black"/>
                </a:solidFill>
                <a:latin typeface="Times New Roman" panose="02020603050405020304" pitchFamily="18" charset="0"/>
                <a:cs typeface="Times New Roman" panose="02020603050405020304" pitchFamily="18" charset="0"/>
              </a:rPr>
              <a:t>i</a:t>
            </a:r>
            <a:r>
              <a:rPr lang="en-US" sz="2400" i="1" dirty="0" smtClean="0">
                <a:solidFill>
                  <a:prstClr val="black"/>
                </a:solidFill>
              </a:rPr>
              <a:t> </a:t>
            </a:r>
            <a:r>
              <a:rPr lang="en-US" sz="2400" dirty="0" smtClean="0">
                <a:solidFill>
                  <a:prstClr val="black"/>
                </a:solidFill>
              </a:rPr>
              <a:t>:  </a:t>
            </a:r>
          </a:p>
        </p:txBody>
      </p:sp>
      <p:pic>
        <p:nvPicPr>
          <p:cNvPr id="4" name="Εικόνα 3"/>
          <p:cNvPicPr>
            <a:picLocks noChangeAspect="1"/>
          </p:cNvPicPr>
          <p:nvPr/>
        </p:nvPicPr>
        <p:blipFill>
          <a:blip r:embed="rId2" cstate="print"/>
          <a:stretch>
            <a:fillRect/>
          </a:stretch>
        </p:blipFill>
        <p:spPr>
          <a:xfrm>
            <a:off x="3846977" y="2083975"/>
            <a:ext cx="3835245" cy="1732769"/>
          </a:xfrm>
          <a:prstGeom prst="rect">
            <a:avLst/>
          </a:prstGeom>
        </p:spPr>
      </p:pic>
      <p:sp>
        <p:nvSpPr>
          <p:cNvPr id="5" name="TextBox 4"/>
          <p:cNvSpPr txBox="1"/>
          <p:nvPr/>
        </p:nvSpPr>
        <p:spPr>
          <a:xfrm>
            <a:off x="691653" y="431323"/>
            <a:ext cx="7727728" cy="523220"/>
          </a:xfrm>
          <a:prstGeom prst="rect">
            <a:avLst/>
          </a:prstGeom>
          <a:solidFill>
            <a:schemeClr val="accent4">
              <a:lumMod val="20000"/>
              <a:lumOff val="80000"/>
            </a:schemeClr>
          </a:solidFill>
        </p:spPr>
        <p:txBody>
          <a:bodyPr wrap="square" rtlCol="0">
            <a:spAutoFit/>
          </a:bodyPr>
          <a:lstStyle/>
          <a:p>
            <a:r>
              <a:rPr lang="en-US" sz="2800" b="1" dirty="0" smtClean="0">
                <a:solidFill>
                  <a:prstClr val="black"/>
                </a:solidFill>
              </a:rPr>
              <a:t>SVD</a:t>
            </a:r>
            <a:r>
              <a:rPr lang="en-US" sz="2800" dirty="0" smtClean="0">
                <a:solidFill>
                  <a:prstClr val="black"/>
                </a:solidFill>
              </a:rPr>
              <a:t>: matrix factorization approach</a:t>
            </a:r>
            <a:endParaRPr lang="en-US" sz="2800" dirty="0">
              <a:solidFill>
                <a:prstClr val="black"/>
              </a:solidFill>
            </a:endParaRPr>
          </a:p>
        </p:txBody>
      </p:sp>
      <p:sp>
        <p:nvSpPr>
          <p:cNvPr id="6" name="TextBox 5"/>
          <p:cNvSpPr txBox="1"/>
          <p:nvPr/>
        </p:nvSpPr>
        <p:spPr>
          <a:xfrm>
            <a:off x="471679" y="1089004"/>
            <a:ext cx="8167675" cy="1723549"/>
          </a:xfrm>
          <a:prstGeom prst="rect">
            <a:avLst/>
          </a:prstGeom>
          <a:noFill/>
        </p:spPr>
        <p:txBody>
          <a:bodyPr wrap="square" rtlCol="0">
            <a:spAutoFit/>
          </a:bodyPr>
          <a:lstStyle/>
          <a:p>
            <a:r>
              <a:rPr lang="en-US" sz="2400" dirty="0" smtClean="0">
                <a:solidFill>
                  <a:prstClr val="black"/>
                </a:solidFill>
              </a:rPr>
              <a:t>Decomposition of ratings matrix </a:t>
            </a:r>
            <a:r>
              <a:rPr lang="en-US" sz="2400" b="1" i="1" dirty="0" smtClean="0">
                <a:solidFill>
                  <a:prstClr val="black"/>
                </a:solidFill>
              </a:rPr>
              <a:t>R</a:t>
            </a:r>
            <a:r>
              <a:rPr lang="en-US" sz="2400" dirty="0" smtClean="0">
                <a:solidFill>
                  <a:prstClr val="black"/>
                </a:solidFill>
              </a:rPr>
              <a:t> into the product of </a:t>
            </a:r>
            <a:r>
              <a:rPr lang="en-US" sz="2400" b="1" i="1" dirty="0" smtClean="0">
                <a:solidFill>
                  <a:prstClr val="black"/>
                </a:solidFill>
              </a:rPr>
              <a:t>P</a:t>
            </a:r>
            <a:r>
              <a:rPr lang="en-US" sz="2400" dirty="0">
                <a:solidFill>
                  <a:prstClr val="black"/>
                </a:solidFill>
              </a:rPr>
              <a:t> </a:t>
            </a:r>
            <a:r>
              <a:rPr lang="en-US" sz="2400" dirty="0" smtClean="0">
                <a:solidFill>
                  <a:prstClr val="black"/>
                </a:solidFill>
              </a:rPr>
              <a:t>and </a:t>
            </a:r>
            <a:r>
              <a:rPr lang="en-US" sz="2400" b="1" i="1" dirty="0" smtClean="0">
                <a:solidFill>
                  <a:prstClr val="black"/>
                </a:solidFill>
              </a:rPr>
              <a:t>Q</a:t>
            </a:r>
          </a:p>
          <a:p>
            <a:pPr>
              <a:spcBef>
                <a:spcPts val="1200"/>
              </a:spcBef>
            </a:pPr>
            <a:r>
              <a:rPr lang="en-US" sz="2400" dirty="0" smtClean="0">
                <a:solidFill>
                  <a:prstClr val="black"/>
                </a:solidFill>
              </a:rPr>
              <a:t>Each user &amp; item is described with </a:t>
            </a:r>
            <a:r>
              <a:rPr lang="en-US" sz="2400" b="1" dirty="0" smtClean="0">
                <a:solidFill>
                  <a:prstClr val="black"/>
                </a:solidFill>
              </a:rPr>
              <a:t>F </a:t>
            </a:r>
            <a:r>
              <a:rPr lang="en-US" sz="2400" dirty="0" smtClean="0">
                <a:solidFill>
                  <a:prstClr val="black"/>
                </a:solidFill>
              </a:rPr>
              <a:t>latent features</a:t>
            </a:r>
            <a:endParaRPr lang="en-US" sz="2400" b="1" dirty="0" smtClean="0">
              <a:solidFill>
                <a:prstClr val="black"/>
              </a:solidFill>
            </a:endParaRPr>
          </a:p>
          <a:p>
            <a:pPr marL="342900" indent="-342900">
              <a:buFont typeface="Arial" panose="020B0604020202020204" pitchFamily="34" charset="0"/>
              <a:buChar char="•"/>
            </a:pPr>
            <a:r>
              <a:rPr lang="en-US" sz="2400" b="1" i="1" dirty="0" smtClean="0">
                <a:solidFill>
                  <a:prstClr val="black"/>
                </a:solidFill>
              </a:rPr>
              <a:t>P</a:t>
            </a:r>
            <a:r>
              <a:rPr lang="en-US" sz="2200" b="1" i="1" dirty="0" smtClean="0">
                <a:solidFill>
                  <a:prstClr val="black"/>
                </a:solidFill>
              </a:rPr>
              <a:t> </a:t>
            </a:r>
            <a:r>
              <a:rPr lang="en-US" sz="2200" dirty="0">
                <a:solidFill>
                  <a:prstClr val="black"/>
                </a:solidFill>
              </a:rPr>
              <a:t> </a:t>
            </a:r>
            <a:r>
              <a:rPr lang="en-US" sz="2200" dirty="0" smtClean="0">
                <a:solidFill>
                  <a:prstClr val="black"/>
                </a:solidFill>
              </a:rPr>
              <a:t>: user factors </a:t>
            </a:r>
          </a:p>
          <a:p>
            <a:pPr marL="342900" indent="-342900">
              <a:buFont typeface="Arial" panose="020B0604020202020204" pitchFamily="34" charset="0"/>
              <a:buChar char="•"/>
            </a:pPr>
            <a:r>
              <a:rPr lang="en-US" sz="2400" b="1" i="1" dirty="0" smtClean="0">
                <a:solidFill>
                  <a:prstClr val="black"/>
                </a:solidFill>
              </a:rPr>
              <a:t>Q </a:t>
            </a:r>
            <a:r>
              <a:rPr lang="en-US" sz="2200" dirty="0" smtClean="0">
                <a:solidFill>
                  <a:prstClr val="black"/>
                </a:solidFill>
              </a:rPr>
              <a:t>: item factors</a:t>
            </a:r>
            <a:endParaRPr lang="en-US" sz="2200" b="1" i="1" dirty="0">
              <a:solidFill>
                <a:prstClr val="black"/>
              </a:solidFill>
            </a:endParaRPr>
          </a:p>
        </p:txBody>
      </p:sp>
      <p:pic>
        <p:nvPicPr>
          <p:cNvPr id="7" name="Εικόνα 6"/>
          <p:cNvPicPr>
            <a:picLocks noChangeAspect="1"/>
          </p:cNvPicPr>
          <p:nvPr/>
        </p:nvPicPr>
        <p:blipFill>
          <a:blip r:embed="rId3" cstate="print"/>
          <a:stretch>
            <a:fillRect/>
          </a:stretch>
        </p:blipFill>
        <p:spPr>
          <a:xfrm>
            <a:off x="2613802" y="4231764"/>
            <a:ext cx="4505143" cy="684000"/>
          </a:xfrm>
          <a:prstGeom prst="rect">
            <a:avLst/>
          </a:prstGeom>
        </p:spPr>
      </p:pic>
      <p:pic>
        <p:nvPicPr>
          <p:cNvPr id="8" name="Εικόνα 7"/>
          <p:cNvPicPr>
            <a:picLocks noChangeAspect="1"/>
          </p:cNvPicPr>
          <p:nvPr/>
        </p:nvPicPr>
        <p:blipFill>
          <a:blip r:embed="rId4" cstate="print"/>
          <a:stretch>
            <a:fillRect/>
          </a:stretch>
        </p:blipFill>
        <p:spPr>
          <a:xfrm>
            <a:off x="2662092" y="5047730"/>
            <a:ext cx="2567173" cy="288000"/>
          </a:xfrm>
          <a:prstGeom prst="rect">
            <a:avLst/>
          </a:prstGeom>
        </p:spPr>
      </p:pic>
      <p:pic>
        <p:nvPicPr>
          <p:cNvPr id="9" name="Εικόνα 8"/>
          <p:cNvPicPr>
            <a:picLocks noChangeAspect="1"/>
          </p:cNvPicPr>
          <p:nvPr/>
        </p:nvPicPr>
        <p:blipFill>
          <a:blip r:embed="rId5" cstate="print"/>
          <a:stretch>
            <a:fillRect/>
          </a:stretch>
        </p:blipFill>
        <p:spPr>
          <a:xfrm>
            <a:off x="2662092" y="5360093"/>
            <a:ext cx="2369770" cy="252000"/>
          </a:xfrm>
          <a:prstGeom prst="rect">
            <a:avLst/>
          </a:prstGeom>
        </p:spPr>
      </p:pic>
      <p:pic>
        <p:nvPicPr>
          <p:cNvPr id="11" name="Εικόνα 10"/>
          <p:cNvPicPr>
            <a:picLocks noChangeAspect="1"/>
          </p:cNvPicPr>
          <p:nvPr/>
        </p:nvPicPr>
        <p:blipFill>
          <a:blip r:embed="rId6" cstate="print"/>
          <a:stretch>
            <a:fillRect/>
          </a:stretch>
        </p:blipFill>
        <p:spPr>
          <a:xfrm>
            <a:off x="5229265" y="5601266"/>
            <a:ext cx="2342788" cy="650447"/>
          </a:xfrm>
          <a:prstGeom prst="rect">
            <a:avLst/>
          </a:prstGeom>
        </p:spPr>
      </p:pic>
      <p:pic>
        <p:nvPicPr>
          <p:cNvPr id="12" name="Εικόνα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2222" y="4345564"/>
            <a:ext cx="1243994" cy="1404331"/>
          </a:xfrm>
          <a:prstGeom prst="rect">
            <a:avLst/>
          </a:prstGeom>
        </p:spPr>
      </p:pic>
      <p:sp>
        <p:nvSpPr>
          <p:cNvPr id="17" name="Slide Number Placeholder 16"/>
          <p:cNvSpPr>
            <a:spLocks noGrp="1"/>
          </p:cNvSpPr>
          <p:nvPr>
            <p:ph type="sldNum" sz="quarter" idx="12"/>
          </p:nvPr>
        </p:nvSpPr>
        <p:spPr/>
        <p:txBody>
          <a:bodyPr/>
          <a:lstStyle/>
          <a:p>
            <a:fld id="{EF74C4E0-06F2-449B-AC76-67ACDC6D5424}"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1345146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653" y="431323"/>
            <a:ext cx="7727728" cy="523220"/>
          </a:xfrm>
          <a:prstGeom prst="rect">
            <a:avLst/>
          </a:prstGeom>
          <a:solidFill>
            <a:schemeClr val="accent4">
              <a:lumMod val="20000"/>
              <a:lumOff val="80000"/>
            </a:schemeClr>
          </a:solidFill>
        </p:spPr>
        <p:txBody>
          <a:bodyPr wrap="square" rtlCol="0">
            <a:spAutoFit/>
          </a:bodyPr>
          <a:lstStyle/>
          <a:p>
            <a:r>
              <a:rPr lang="en-US" sz="2800" b="1" dirty="0" smtClean="0">
                <a:solidFill>
                  <a:prstClr val="black"/>
                </a:solidFill>
              </a:rPr>
              <a:t>AutoRec</a:t>
            </a:r>
            <a:r>
              <a:rPr lang="en-US" sz="2800" dirty="0" smtClean="0">
                <a:solidFill>
                  <a:prstClr val="black"/>
                </a:solidFill>
              </a:rPr>
              <a:t>: </a:t>
            </a:r>
            <a:r>
              <a:rPr lang="en-US" sz="2800" dirty="0" err="1" smtClean="0">
                <a:solidFill>
                  <a:prstClr val="black"/>
                </a:solidFill>
              </a:rPr>
              <a:t>autoencoder</a:t>
            </a:r>
            <a:r>
              <a:rPr lang="en-US" sz="2800" dirty="0" smtClean="0">
                <a:solidFill>
                  <a:prstClr val="black"/>
                </a:solidFill>
              </a:rPr>
              <a:t>, artificial neural network</a:t>
            </a:r>
            <a:endParaRPr lang="en-US" sz="2800" dirty="0">
              <a:solidFill>
                <a:prstClr val="black"/>
              </a:solidFill>
            </a:endParaRPr>
          </a:p>
        </p:txBody>
      </p:sp>
      <p:sp>
        <p:nvSpPr>
          <p:cNvPr id="5" name="TextBox 4"/>
          <p:cNvSpPr txBox="1"/>
          <p:nvPr/>
        </p:nvSpPr>
        <p:spPr>
          <a:xfrm>
            <a:off x="83979" y="1165612"/>
            <a:ext cx="8167675" cy="3877985"/>
          </a:xfrm>
          <a:prstGeom prst="rect">
            <a:avLst/>
          </a:prstGeom>
          <a:noFill/>
        </p:spPr>
        <p:txBody>
          <a:bodyPr wrap="square" rtlCol="0">
            <a:spAutoFit/>
          </a:bodyPr>
          <a:lstStyle/>
          <a:p>
            <a:r>
              <a:rPr lang="en-US" sz="2400" dirty="0" smtClean="0">
                <a:solidFill>
                  <a:prstClr val="black"/>
                </a:solidFill>
              </a:rPr>
              <a:t>Learns a representation (encoding) of the input data</a:t>
            </a:r>
          </a:p>
          <a:p>
            <a:pPr>
              <a:spcBef>
                <a:spcPts val="600"/>
              </a:spcBef>
            </a:pPr>
            <a:r>
              <a:rPr lang="en-US" sz="2400" dirty="0" smtClean="0">
                <a:solidFill>
                  <a:prstClr val="black"/>
                </a:solidFill>
              </a:rPr>
              <a:t>Reconstructs it in the output layer   </a:t>
            </a:r>
          </a:p>
          <a:p>
            <a:endParaRPr lang="en-US" sz="2400" b="1" i="1" dirty="0">
              <a:solidFill>
                <a:prstClr val="black"/>
              </a:solidFill>
            </a:endParaRPr>
          </a:p>
          <a:p>
            <a:r>
              <a:rPr lang="en-US" sz="2200" b="1" dirty="0" smtClean="0">
                <a:solidFill>
                  <a:prstClr val="black"/>
                </a:solidFill>
              </a:rPr>
              <a:t>Input</a:t>
            </a:r>
            <a:r>
              <a:rPr lang="en-US" sz="2200" dirty="0" smtClean="0">
                <a:solidFill>
                  <a:prstClr val="black"/>
                </a:solidFill>
              </a:rPr>
              <a:t>: each partially observed item vector</a:t>
            </a:r>
          </a:p>
          <a:p>
            <a:r>
              <a:rPr lang="en-US" sz="2200" kern="0" dirty="0">
                <a:solidFill>
                  <a:prstClr val="black"/>
                </a:solidFill>
              </a:rPr>
              <a:t>— </a:t>
            </a:r>
            <a:r>
              <a:rPr lang="en-US" sz="2200" kern="0" dirty="0" smtClean="0">
                <a:solidFill>
                  <a:prstClr val="black"/>
                </a:solidFill>
              </a:rPr>
              <a:t> </a:t>
            </a:r>
            <a:r>
              <a:rPr lang="en-US" sz="2200" dirty="0" smtClean="0">
                <a:solidFill>
                  <a:prstClr val="black"/>
                </a:solidFill>
              </a:rPr>
              <a:t>Consists of the ratings given by users (and those that are unknown)</a:t>
            </a:r>
            <a:endParaRPr lang="en-US" sz="2200" dirty="0">
              <a:solidFill>
                <a:prstClr val="black"/>
              </a:solidFill>
            </a:endParaRPr>
          </a:p>
          <a:p>
            <a:pPr>
              <a:spcBef>
                <a:spcPts val="1200"/>
              </a:spcBef>
            </a:pPr>
            <a:r>
              <a:rPr lang="en-US" sz="2200" b="1" dirty="0" smtClean="0">
                <a:solidFill>
                  <a:prstClr val="black"/>
                </a:solidFill>
              </a:rPr>
              <a:t>Output: </a:t>
            </a:r>
            <a:r>
              <a:rPr lang="en-US" sz="2200" dirty="0" smtClean="0">
                <a:solidFill>
                  <a:prstClr val="black"/>
                </a:solidFill>
              </a:rPr>
              <a:t>reconstruction of the input vector</a:t>
            </a:r>
          </a:p>
          <a:p>
            <a:r>
              <a:rPr lang="en-US" sz="2200" kern="0" dirty="0">
                <a:solidFill>
                  <a:prstClr val="black"/>
                </a:solidFill>
              </a:rPr>
              <a:t>— </a:t>
            </a:r>
            <a:r>
              <a:rPr lang="en-US" sz="2200" kern="0" dirty="0" smtClean="0">
                <a:solidFill>
                  <a:prstClr val="black"/>
                </a:solidFill>
              </a:rPr>
              <a:t> </a:t>
            </a:r>
            <a:r>
              <a:rPr lang="en-US" sz="2200" dirty="0" smtClean="0">
                <a:solidFill>
                  <a:prstClr val="black"/>
                </a:solidFill>
              </a:rPr>
              <a:t>Missing values are filled with predictions</a:t>
            </a:r>
          </a:p>
          <a:p>
            <a:endParaRPr lang="en-US" sz="2200" dirty="0">
              <a:solidFill>
                <a:prstClr val="black"/>
              </a:solidFill>
            </a:endParaRPr>
          </a:p>
          <a:p>
            <a:r>
              <a:rPr lang="en-US" sz="2200" dirty="0" smtClean="0">
                <a:solidFill>
                  <a:prstClr val="black"/>
                </a:solidFill>
              </a:rPr>
              <a:t>Prediction is given by</a:t>
            </a:r>
          </a:p>
          <a:p>
            <a:pPr>
              <a:spcBef>
                <a:spcPts val="600"/>
              </a:spcBef>
            </a:pPr>
            <a:r>
              <a:rPr lang="en-US" sz="2200" dirty="0" smtClean="0">
                <a:solidFill>
                  <a:prstClr val="black"/>
                </a:solidFill>
              </a:rPr>
              <a:t>where   </a:t>
            </a:r>
          </a:p>
        </p:txBody>
      </p:sp>
      <p:pic>
        <p:nvPicPr>
          <p:cNvPr id="6" name="Εικόνα 5"/>
          <p:cNvPicPr>
            <a:picLocks noChangeAspect="1"/>
          </p:cNvPicPr>
          <p:nvPr/>
        </p:nvPicPr>
        <p:blipFill>
          <a:blip r:embed="rId2" cstate="print"/>
          <a:stretch>
            <a:fillRect/>
          </a:stretch>
        </p:blipFill>
        <p:spPr>
          <a:xfrm>
            <a:off x="5740775" y="4059261"/>
            <a:ext cx="3222325" cy="2100678"/>
          </a:xfrm>
          <a:prstGeom prst="rect">
            <a:avLst/>
          </a:prstGeom>
        </p:spPr>
      </p:pic>
      <p:pic>
        <p:nvPicPr>
          <p:cNvPr id="8" name="Εικόνα 7"/>
          <p:cNvPicPr>
            <a:picLocks noChangeAspect="1"/>
          </p:cNvPicPr>
          <p:nvPr/>
        </p:nvPicPr>
        <p:blipFill rotWithShape="1">
          <a:blip r:embed="rId3" cstate="print"/>
          <a:srcRect l="-1186" t="51593" r="-1385" b="32254"/>
          <a:stretch/>
        </p:blipFill>
        <p:spPr>
          <a:xfrm>
            <a:off x="7982474" y="6159938"/>
            <a:ext cx="349091" cy="360000"/>
          </a:xfrm>
          <a:prstGeom prst="rect">
            <a:avLst/>
          </a:prstGeom>
        </p:spPr>
      </p:pic>
      <p:pic>
        <p:nvPicPr>
          <p:cNvPr id="9" name="Εικόνα 8"/>
          <p:cNvPicPr>
            <a:picLocks noChangeAspect="1"/>
          </p:cNvPicPr>
          <p:nvPr/>
        </p:nvPicPr>
        <p:blipFill rotWithShape="1">
          <a:blip r:embed="rId3" cstate="print"/>
          <a:srcRect l="759" t="35929" r="9492" b="48407"/>
          <a:stretch/>
        </p:blipFill>
        <p:spPr>
          <a:xfrm>
            <a:off x="6399035" y="6142687"/>
            <a:ext cx="241539" cy="276046"/>
          </a:xfrm>
          <a:prstGeom prst="rect">
            <a:avLst/>
          </a:prstGeom>
        </p:spPr>
      </p:pic>
      <p:pic>
        <p:nvPicPr>
          <p:cNvPr id="10" name="Εικόνα 9"/>
          <p:cNvPicPr>
            <a:picLocks noChangeAspect="1"/>
          </p:cNvPicPr>
          <p:nvPr/>
        </p:nvPicPr>
        <p:blipFill rotWithShape="1">
          <a:blip r:embed="rId3" cstate="print"/>
          <a:srcRect l="834" t="19901" r="3005" b="63946"/>
          <a:stretch/>
        </p:blipFill>
        <p:spPr>
          <a:xfrm>
            <a:off x="6869639" y="6122274"/>
            <a:ext cx="327272" cy="360000"/>
          </a:xfrm>
          <a:prstGeom prst="rect">
            <a:avLst/>
          </a:prstGeom>
        </p:spPr>
      </p:pic>
      <p:pic>
        <p:nvPicPr>
          <p:cNvPr id="13" name="Εικόνα 12"/>
          <p:cNvPicPr>
            <a:picLocks noChangeAspect="1"/>
          </p:cNvPicPr>
          <p:nvPr/>
        </p:nvPicPr>
        <p:blipFill rotWithShape="1">
          <a:blip r:embed="rId3" cstate="print"/>
          <a:srcRect l="759" t="35929" r="9492" b="48407"/>
          <a:stretch/>
        </p:blipFill>
        <p:spPr>
          <a:xfrm>
            <a:off x="6392451" y="3767788"/>
            <a:ext cx="283499" cy="324000"/>
          </a:xfrm>
          <a:prstGeom prst="rect">
            <a:avLst/>
          </a:prstGeom>
        </p:spPr>
      </p:pic>
      <p:pic>
        <p:nvPicPr>
          <p:cNvPr id="15" name="Εικόνα 14"/>
          <p:cNvPicPr>
            <a:picLocks noChangeAspect="1"/>
          </p:cNvPicPr>
          <p:nvPr/>
        </p:nvPicPr>
        <p:blipFill rotWithShape="1">
          <a:blip r:embed="rId3" cstate="print"/>
          <a:srcRect l="759" t="35929" r="9492" b="48407"/>
          <a:stretch/>
        </p:blipFill>
        <p:spPr>
          <a:xfrm>
            <a:off x="6399035" y="6159939"/>
            <a:ext cx="283499" cy="324000"/>
          </a:xfrm>
          <a:prstGeom prst="rect">
            <a:avLst/>
          </a:prstGeom>
        </p:spPr>
      </p:pic>
      <p:pic>
        <p:nvPicPr>
          <p:cNvPr id="16" name="Εικόνα 15"/>
          <p:cNvPicPr>
            <a:picLocks noChangeAspect="1"/>
          </p:cNvPicPr>
          <p:nvPr/>
        </p:nvPicPr>
        <p:blipFill rotWithShape="1">
          <a:blip r:embed="rId3" cstate="print"/>
          <a:srcRect l="834" t="19901" r="3005" b="63946"/>
          <a:stretch/>
        </p:blipFill>
        <p:spPr>
          <a:xfrm>
            <a:off x="6842030" y="3731788"/>
            <a:ext cx="327272" cy="360000"/>
          </a:xfrm>
          <a:prstGeom prst="rect">
            <a:avLst/>
          </a:prstGeom>
        </p:spPr>
      </p:pic>
      <p:pic>
        <p:nvPicPr>
          <p:cNvPr id="17" name="Εικόνα 16"/>
          <p:cNvPicPr>
            <a:picLocks noChangeAspect="1"/>
          </p:cNvPicPr>
          <p:nvPr/>
        </p:nvPicPr>
        <p:blipFill rotWithShape="1">
          <a:blip r:embed="rId3" cstate="print"/>
          <a:srcRect l="-2385" t="3297" r="4146" b="81381"/>
          <a:stretch/>
        </p:blipFill>
        <p:spPr>
          <a:xfrm>
            <a:off x="7357744" y="3722287"/>
            <a:ext cx="367108" cy="357550"/>
          </a:xfrm>
          <a:prstGeom prst="rect">
            <a:avLst/>
          </a:prstGeom>
        </p:spPr>
      </p:pic>
      <p:pic>
        <p:nvPicPr>
          <p:cNvPr id="18" name="Εικόνα 17"/>
          <p:cNvPicPr>
            <a:picLocks noChangeAspect="1"/>
          </p:cNvPicPr>
          <p:nvPr/>
        </p:nvPicPr>
        <p:blipFill rotWithShape="1">
          <a:blip r:embed="rId3" cstate="print"/>
          <a:srcRect l="-1186" t="51593" r="-1385" b="32254"/>
          <a:stretch/>
        </p:blipFill>
        <p:spPr>
          <a:xfrm>
            <a:off x="7973847" y="3740287"/>
            <a:ext cx="349091" cy="360000"/>
          </a:xfrm>
          <a:prstGeom prst="rect">
            <a:avLst/>
          </a:prstGeom>
        </p:spPr>
      </p:pic>
      <p:pic>
        <p:nvPicPr>
          <p:cNvPr id="19" name="Εικόνα 18"/>
          <p:cNvPicPr>
            <a:picLocks noChangeAspect="1"/>
          </p:cNvPicPr>
          <p:nvPr/>
        </p:nvPicPr>
        <p:blipFill rotWithShape="1">
          <a:blip r:embed="rId3" cstate="print"/>
          <a:srcRect l="-2385" t="3297" r="4146" b="81381"/>
          <a:stretch/>
        </p:blipFill>
        <p:spPr>
          <a:xfrm>
            <a:off x="7357744" y="6122582"/>
            <a:ext cx="367108" cy="357550"/>
          </a:xfrm>
          <a:prstGeom prst="rect">
            <a:avLst/>
          </a:prstGeom>
        </p:spPr>
      </p:pic>
      <p:pic>
        <p:nvPicPr>
          <p:cNvPr id="20" name="Εικόνα 19"/>
          <p:cNvPicPr>
            <a:picLocks noChangeAspect="1"/>
          </p:cNvPicPr>
          <p:nvPr/>
        </p:nvPicPr>
        <p:blipFill rotWithShape="1">
          <a:blip r:embed="rId4" cstate="print"/>
          <a:srcRect l="37846" r="47664"/>
          <a:stretch/>
        </p:blipFill>
        <p:spPr>
          <a:xfrm>
            <a:off x="5492605" y="5406968"/>
            <a:ext cx="276046" cy="571500"/>
          </a:xfrm>
          <a:prstGeom prst="rect">
            <a:avLst/>
          </a:prstGeom>
        </p:spPr>
      </p:pic>
      <p:pic>
        <p:nvPicPr>
          <p:cNvPr id="21" name="Εικόνα 20"/>
          <p:cNvPicPr>
            <a:picLocks noChangeAspect="1"/>
          </p:cNvPicPr>
          <p:nvPr/>
        </p:nvPicPr>
        <p:blipFill rotWithShape="1">
          <a:blip r:embed="rId4" cstate="print"/>
          <a:srcRect l="37846" r="47664"/>
          <a:stretch/>
        </p:blipFill>
        <p:spPr>
          <a:xfrm>
            <a:off x="5464729" y="4194799"/>
            <a:ext cx="276046" cy="571500"/>
          </a:xfrm>
          <a:prstGeom prst="rect">
            <a:avLst/>
          </a:prstGeom>
        </p:spPr>
      </p:pic>
      <p:pic>
        <p:nvPicPr>
          <p:cNvPr id="22" name="Εικόνα 21"/>
          <p:cNvPicPr>
            <a:picLocks noChangeAspect="1"/>
          </p:cNvPicPr>
          <p:nvPr/>
        </p:nvPicPr>
        <p:blipFill>
          <a:blip r:embed="rId5" cstate="print"/>
          <a:stretch>
            <a:fillRect/>
          </a:stretch>
        </p:blipFill>
        <p:spPr>
          <a:xfrm>
            <a:off x="5053347" y="2341242"/>
            <a:ext cx="1041868" cy="424465"/>
          </a:xfrm>
          <a:prstGeom prst="rect">
            <a:avLst/>
          </a:prstGeom>
        </p:spPr>
      </p:pic>
      <p:pic>
        <p:nvPicPr>
          <p:cNvPr id="24" name="Εικόνα 23"/>
          <p:cNvPicPr>
            <a:picLocks noChangeAspect="1"/>
          </p:cNvPicPr>
          <p:nvPr/>
        </p:nvPicPr>
        <p:blipFill rotWithShape="1">
          <a:blip r:embed="rId6" cstate="print"/>
          <a:srcRect t="-65" r="33934" b="56824"/>
          <a:stretch/>
        </p:blipFill>
        <p:spPr>
          <a:xfrm>
            <a:off x="2772212" y="4068786"/>
            <a:ext cx="1981071" cy="396000"/>
          </a:xfrm>
          <a:prstGeom prst="rect">
            <a:avLst/>
          </a:prstGeom>
        </p:spPr>
      </p:pic>
      <p:pic>
        <p:nvPicPr>
          <p:cNvPr id="25" name="Εικόνα 24"/>
          <p:cNvPicPr>
            <a:picLocks noChangeAspect="1"/>
          </p:cNvPicPr>
          <p:nvPr/>
        </p:nvPicPr>
        <p:blipFill rotWithShape="1">
          <a:blip r:embed="rId6" cstate="print"/>
          <a:srcRect t="59198" b="6210"/>
          <a:stretch/>
        </p:blipFill>
        <p:spPr>
          <a:xfrm>
            <a:off x="1036724" y="4595002"/>
            <a:ext cx="2726023" cy="288000"/>
          </a:xfrm>
          <a:prstGeom prst="rect">
            <a:avLst/>
          </a:prstGeom>
        </p:spPr>
      </p:pic>
      <p:sp>
        <p:nvSpPr>
          <p:cNvPr id="26" name="TextBox 25"/>
          <p:cNvSpPr txBox="1"/>
          <p:nvPr/>
        </p:nvSpPr>
        <p:spPr>
          <a:xfrm>
            <a:off x="5311845" y="5909685"/>
            <a:ext cx="594829" cy="276999"/>
          </a:xfrm>
          <a:prstGeom prst="rect">
            <a:avLst/>
          </a:prstGeom>
          <a:noFill/>
        </p:spPr>
        <p:txBody>
          <a:bodyPr wrap="square" rtlCol="0">
            <a:spAutoFit/>
          </a:bodyPr>
          <a:lstStyle/>
          <a:p>
            <a:r>
              <a:rPr lang="en-US" sz="1200" b="1" dirty="0" smtClean="0">
                <a:solidFill>
                  <a:prstClr val="black"/>
                </a:solidFill>
              </a:rPr>
              <a:t>input</a:t>
            </a:r>
            <a:endParaRPr lang="en-US" sz="1600" b="1" dirty="0">
              <a:solidFill>
                <a:prstClr val="black"/>
              </a:solidFill>
            </a:endParaRPr>
          </a:p>
        </p:txBody>
      </p:sp>
      <p:sp>
        <p:nvSpPr>
          <p:cNvPr id="27" name="TextBox 26"/>
          <p:cNvSpPr txBox="1"/>
          <p:nvPr/>
        </p:nvSpPr>
        <p:spPr>
          <a:xfrm>
            <a:off x="5188683" y="3941337"/>
            <a:ext cx="796980" cy="276999"/>
          </a:xfrm>
          <a:prstGeom prst="rect">
            <a:avLst/>
          </a:prstGeom>
          <a:noFill/>
        </p:spPr>
        <p:txBody>
          <a:bodyPr wrap="square" rtlCol="0">
            <a:spAutoFit/>
          </a:bodyPr>
          <a:lstStyle/>
          <a:p>
            <a:r>
              <a:rPr lang="en-US" sz="1200" b="1" dirty="0" smtClean="0">
                <a:solidFill>
                  <a:prstClr val="black"/>
                </a:solidFill>
              </a:rPr>
              <a:t>output</a:t>
            </a:r>
            <a:endParaRPr lang="en-US" sz="1400" b="1" dirty="0">
              <a:solidFill>
                <a:prstClr val="black"/>
              </a:solidFill>
            </a:endParaRPr>
          </a:p>
        </p:txBody>
      </p:sp>
      <p:grpSp>
        <p:nvGrpSpPr>
          <p:cNvPr id="29" name="Ομάδα 28"/>
          <p:cNvGrpSpPr/>
          <p:nvPr/>
        </p:nvGrpSpPr>
        <p:grpSpPr>
          <a:xfrm>
            <a:off x="947974" y="5022862"/>
            <a:ext cx="2700643" cy="1617985"/>
            <a:chOff x="1173109" y="5177722"/>
            <a:chExt cx="2700643" cy="1617985"/>
          </a:xfrm>
        </p:grpSpPr>
        <p:pic>
          <p:nvPicPr>
            <p:cNvPr id="23" name="Εικόνα 22"/>
            <p:cNvPicPr>
              <a:picLocks noChangeAspect="1"/>
            </p:cNvPicPr>
            <p:nvPr/>
          </p:nvPicPr>
          <p:blipFill rotWithShape="1">
            <a:blip r:embed="rId7" cstate="print"/>
            <a:srcRect l="45248" t="24599" r="3584"/>
            <a:stretch/>
          </p:blipFill>
          <p:spPr>
            <a:xfrm>
              <a:off x="1173109" y="5469146"/>
              <a:ext cx="2700643" cy="1326561"/>
            </a:xfrm>
            <a:prstGeom prst="rect">
              <a:avLst/>
            </a:prstGeom>
          </p:spPr>
        </p:pic>
        <p:pic>
          <p:nvPicPr>
            <p:cNvPr id="28" name="Εικόνα 27"/>
            <p:cNvPicPr>
              <a:picLocks noChangeAspect="1"/>
            </p:cNvPicPr>
            <p:nvPr/>
          </p:nvPicPr>
          <p:blipFill rotWithShape="1">
            <a:blip r:embed="rId7" cstate="print"/>
            <a:srcRect l="45248" r="3584" b="81488"/>
            <a:stretch/>
          </p:blipFill>
          <p:spPr>
            <a:xfrm>
              <a:off x="1173109" y="5177722"/>
              <a:ext cx="2700643" cy="325696"/>
            </a:xfrm>
            <a:prstGeom prst="rect">
              <a:avLst/>
            </a:prstGeom>
          </p:spPr>
        </p:pic>
      </p:grpSp>
      <p:pic>
        <p:nvPicPr>
          <p:cNvPr id="30" name="Εικόνα 29"/>
          <p:cNvPicPr>
            <a:picLocks noChangeAspect="1"/>
          </p:cNvPicPr>
          <p:nvPr/>
        </p:nvPicPr>
        <p:blipFill rotWithShape="1">
          <a:blip r:embed="rId6" cstate="print"/>
          <a:srcRect l="75706" t="60948" r="18354" b="4730"/>
          <a:stretch/>
        </p:blipFill>
        <p:spPr>
          <a:xfrm>
            <a:off x="8963100" y="5459552"/>
            <a:ext cx="142800" cy="252000"/>
          </a:xfrm>
          <a:prstGeom prst="rect">
            <a:avLst/>
          </a:prstGeom>
        </p:spPr>
      </p:pic>
      <p:pic>
        <p:nvPicPr>
          <p:cNvPr id="31" name="Εικόνα 30"/>
          <p:cNvPicPr>
            <a:picLocks noChangeAspect="1"/>
          </p:cNvPicPr>
          <p:nvPr/>
        </p:nvPicPr>
        <p:blipFill rotWithShape="1">
          <a:blip r:embed="rId6" cstate="print"/>
          <a:srcRect l="91225" t="62577" r="3184" b="7678"/>
          <a:stretch/>
        </p:blipFill>
        <p:spPr>
          <a:xfrm>
            <a:off x="8943324" y="4993924"/>
            <a:ext cx="132923" cy="216000"/>
          </a:xfrm>
          <a:prstGeom prst="rect">
            <a:avLst/>
          </a:prstGeom>
        </p:spPr>
      </p:pic>
      <p:sp>
        <p:nvSpPr>
          <p:cNvPr id="32" name="Slide Number Placeholder 31"/>
          <p:cNvSpPr>
            <a:spLocks noGrp="1"/>
          </p:cNvSpPr>
          <p:nvPr>
            <p:ph type="sldNum" sz="quarter" idx="12"/>
          </p:nvPr>
        </p:nvSpPr>
        <p:spPr/>
        <p:txBody>
          <a:bodyPr/>
          <a:lstStyle/>
          <a:p>
            <a:fld id="{EF74C4E0-06F2-449B-AC76-67ACDC6D5424}"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3296671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stretch>
            <a:fillRect/>
          </a:stretch>
        </p:blipFill>
        <p:spPr>
          <a:xfrm>
            <a:off x="1084255" y="989744"/>
            <a:ext cx="7085024" cy="4134439"/>
          </a:xfrm>
          <a:prstGeom prst="rect">
            <a:avLst/>
          </a:prstGeom>
        </p:spPr>
      </p:pic>
      <p:sp>
        <p:nvSpPr>
          <p:cNvPr id="5" name="Text Placeholder 354"/>
          <p:cNvSpPr>
            <a:spLocks noGrp="1"/>
          </p:cNvSpPr>
          <p:nvPr/>
        </p:nvSpPr>
        <p:spPr>
          <a:xfrm>
            <a:off x="319086" y="5140512"/>
            <a:ext cx="8615362" cy="1315694"/>
          </a:xfrm>
          <a:prstGeom prst="rect">
            <a:avLst/>
          </a:prstGeom>
        </p:spPr>
        <p:txBody>
          <a:bodyPr wrap="square" lIns="209525" tIns="209525" rIns="209525" bIns="209525">
            <a:spAutoFit/>
          </a:bodyPr>
          <a:lstStyle>
            <a:lvl1pPr marL="314287" indent="-314287" algn="l" defTabSz="4022866" rtl="0" eaLnBrk="1" latinLnBrk="0" hangingPunct="1">
              <a:spcBef>
                <a:spcPct val="20000"/>
              </a:spcBef>
              <a:buFont typeface="Arial" pitchFamily="34" charset="0"/>
              <a:buNone/>
              <a:defRPr sz="2300" kern="1200">
                <a:solidFill>
                  <a:schemeClr val="accent5">
                    <a:lumMod val="50000"/>
                  </a:schemeClr>
                </a:solidFill>
                <a:latin typeface="Trebuchet MS" pitchFamily="34" charset="0"/>
                <a:ea typeface="+mn-ea"/>
                <a:cs typeface="+mn-cs"/>
              </a:defRPr>
            </a:lvl1pPr>
            <a:lvl2pPr marL="1361907" indent="-523810"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2pPr>
            <a:lvl3pPr marL="1885718" indent="-523810"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3pPr>
            <a:lvl4pPr marL="2461911" indent="-576192"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4pPr>
            <a:lvl5pPr marL="2880959" indent="-419048" algn="l" defTabSz="4022866" rtl="0" eaLnBrk="1" latinLnBrk="0" hangingPunct="1">
              <a:spcBef>
                <a:spcPct val="20000"/>
              </a:spcBef>
              <a:buFont typeface="Arial" pitchFamily="34" charset="0"/>
              <a:buChar char="»"/>
              <a:defRPr sz="2300" kern="1200">
                <a:solidFill>
                  <a:schemeClr val="tx1"/>
                </a:solidFill>
                <a:latin typeface="Trebuchet MS" pitchFamily="34" charset="0"/>
                <a:ea typeface="+mn-ea"/>
                <a:cs typeface="+mn-cs"/>
              </a:defRPr>
            </a:lvl5pPr>
            <a:lvl6pPr marL="11062883"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4315"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5748"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7181" indent="-1005717" algn="l" defTabSz="4022866" rtl="0" eaLnBrk="1" latinLnBrk="0" hangingPunct="1">
              <a:spcBef>
                <a:spcPct val="20000"/>
              </a:spcBef>
              <a:buFont typeface="Arial" pitchFamily="34" charset="0"/>
              <a:buChar char="•"/>
              <a:defRPr sz="8800" kern="1200">
                <a:solidFill>
                  <a:schemeClr val="tx1"/>
                </a:solidFill>
                <a:latin typeface="+mn-lt"/>
                <a:ea typeface="+mn-ea"/>
                <a:cs typeface="+mn-cs"/>
              </a:defRPr>
            </a:lvl9pPr>
          </a:lstStyle>
          <a:p>
            <a:pPr>
              <a:spcBef>
                <a:spcPts val="0"/>
              </a:spcBef>
            </a:pPr>
            <a:r>
              <a:rPr lang="en-US" sz="2400" b="1" dirty="0" smtClean="0">
                <a:solidFill>
                  <a:schemeClr val="tx1"/>
                </a:solidFill>
                <a:latin typeface="+mn-lt"/>
              </a:rPr>
              <a:t>Client </a:t>
            </a:r>
            <a:r>
              <a:rPr lang="en-US" sz="2400" dirty="0" smtClean="0">
                <a:solidFill>
                  <a:schemeClr val="tx1"/>
                </a:solidFill>
                <a:latin typeface="+mn-lt"/>
              </a:rPr>
              <a:t>c</a:t>
            </a:r>
            <a:r>
              <a:rPr lang="en-US" sz="2200" dirty="0" smtClean="0">
                <a:solidFill>
                  <a:schemeClr val="tx1"/>
                </a:solidFill>
                <a:latin typeface="+mn-lt"/>
              </a:rPr>
              <a:t>ollects user preferences &amp; watching behavior</a:t>
            </a:r>
            <a:endParaRPr lang="en-US" sz="2200" dirty="0">
              <a:solidFill>
                <a:schemeClr val="tx1"/>
              </a:solidFill>
              <a:latin typeface="+mn-lt"/>
            </a:endParaRPr>
          </a:p>
          <a:p>
            <a:pPr>
              <a:spcBef>
                <a:spcPts val="1200"/>
              </a:spcBef>
            </a:pPr>
            <a:r>
              <a:rPr lang="en-US" sz="2400" b="1" dirty="0" smtClean="0">
                <a:solidFill>
                  <a:schemeClr val="tx1"/>
                </a:solidFill>
                <a:latin typeface="+mn-lt"/>
              </a:rPr>
              <a:t>Server </a:t>
            </a:r>
            <a:r>
              <a:rPr lang="en-US" sz="2200" dirty="0">
                <a:solidFill>
                  <a:schemeClr val="tx1"/>
                </a:solidFill>
                <a:latin typeface="+mn-lt"/>
              </a:rPr>
              <a:t>s</a:t>
            </a:r>
            <a:r>
              <a:rPr lang="en-US" sz="2200" dirty="0" smtClean="0">
                <a:solidFill>
                  <a:schemeClr val="tx1"/>
                </a:solidFill>
                <a:latin typeface="+mn-lt"/>
              </a:rPr>
              <a:t>tores user information &amp; trains periodically recommenders</a:t>
            </a:r>
            <a:endParaRPr lang="en-US" sz="2200" dirty="0">
              <a:solidFill>
                <a:schemeClr val="tx1"/>
              </a:solidFill>
              <a:latin typeface="+mn-lt"/>
            </a:endParaRPr>
          </a:p>
        </p:txBody>
      </p:sp>
      <p:sp>
        <p:nvSpPr>
          <p:cNvPr id="7" name="Rectangle 6"/>
          <p:cNvSpPr/>
          <p:nvPr/>
        </p:nvSpPr>
        <p:spPr>
          <a:xfrm>
            <a:off x="636984" y="399935"/>
            <a:ext cx="7979569" cy="502702"/>
          </a:xfrm>
          <a:prstGeom prst="rect">
            <a:avLst/>
          </a:prstGeom>
          <a:solidFill>
            <a:srgbClr val="9BBB59">
              <a:lumMod val="40000"/>
              <a:lumOff val="60000"/>
            </a:srgbClr>
          </a:solidFill>
        </p:spPr>
        <p:txBody>
          <a:bodyPr wrap="square">
            <a:spAutoFit/>
          </a:bodyPr>
          <a:lstStyle/>
          <a:p>
            <a:pPr lvl="0">
              <a:lnSpc>
                <a:spcPts val="3200"/>
              </a:lnSpc>
              <a:defRPr/>
            </a:pPr>
            <a:r>
              <a:rPr lang="en-US" sz="2800" dirty="0"/>
              <a:t> </a:t>
            </a:r>
            <a:r>
              <a:rPr lang="el-GR" sz="4000" dirty="0" smtClean="0"/>
              <a:t>ε</a:t>
            </a:r>
            <a:r>
              <a:rPr lang="en-US" sz="3200" dirty="0"/>
              <a:t>n</a:t>
            </a:r>
            <a:r>
              <a:rPr lang="el-GR" sz="3200" dirty="0"/>
              <a:t>α</a:t>
            </a:r>
            <a:r>
              <a:rPr lang="en-US" sz="3200" dirty="0" smtClean="0"/>
              <a:t>bler: </a:t>
            </a:r>
            <a:r>
              <a:rPr lang="en-US" sz="2800" dirty="0" smtClean="0"/>
              <a:t>Hybrid </a:t>
            </a:r>
            <a:r>
              <a:rPr lang="en-US" sz="2800" dirty="0"/>
              <a:t>M</a:t>
            </a:r>
            <a:r>
              <a:rPr lang="en-US" sz="2800" dirty="0" smtClean="0"/>
              <a:t>odular</a:t>
            </a:r>
            <a:r>
              <a:rPr lang="en-US" sz="3200" dirty="0" smtClean="0"/>
              <a:t> </a:t>
            </a:r>
            <a:r>
              <a:rPr lang="en-US" sz="2800" dirty="0" smtClean="0"/>
              <a:t>Recommendation System</a:t>
            </a:r>
            <a:endParaRPr lang="en-US" sz="2800" kern="0" dirty="0" smtClean="0">
              <a:solidFill>
                <a:prstClr val="black"/>
              </a:solidFill>
            </a:endParaRPr>
          </a:p>
        </p:txBody>
      </p:sp>
      <p:sp>
        <p:nvSpPr>
          <p:cNvPr id="4" name="Slide Number Placeholder 3"/>
          <p:cNvSpPr>
            <a:spLocks noGrp="1"/>
          </p:cNvSpPr>
          <p:nvPr>
            <p:ph type="sldNum" sz="quarter" idx="4"/>
          </p:nvPr>
        </p:nvSpPr>
        <p:spPr/>
        <p:txBody>
          <a:bodyPr/>
          <a:lstStyle/>
          <a:p>
            <a:fld id="{BA8872A9-5411-EC46-91F5-8E9C449D4FCD}" type="slidenum">
              <a:rPr lang="en-US" smtClean="0"/>
              <a:pPr/>
              <a:t>62</a:t>
            </a:fld>
            <a:endParaRPr lang="en-US"/>
          </a:p>
        </p:txBody>
      </p:sp>
    </p:spTree>
    <p:extLst>
      <p:ext uri="{BB962C8B-B14F-4D97-AF65-F5344CB8AC3E}">
        <p14:creationId xmlns:p14="http://schemas.microsoft.com/office/powerpoint/2010/main" val="140725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26218" y="1534822"/>
            <a:ext cx="8458200" cy="2441694"/>
          </a:xfrm>
          <a:prstGeom prst="rect">
            <a:avLst/>
          </a:prstGeom>
          <a:noFill/>
        </p:spPr>
        <p:txBody>
          <a:bodyPr wrap="square">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en-US" sz="2600" b="1" kern="0" dirty="0" smtClean="0">
                <a:solidFill>
                  <a:prstClr val="black"/>
                </a:solidFill>
              </a:rPr>
              <a:t>Collaborative filtering (CF) </a:t>
            </a:r>
          </a:p>
          <a:p>
            <a:pPr marL="0" marR="0" lvl="0" indent="0" defTabSz="914400" eaLnBrk="1" fontAlgn="auto" latinLnBrk="0" hangingPunct="1">
              <a:lnSpc>
                <a:spcPct val="100000"/>
              </a:lnSpc>
              <a:spcBef>
                <a:spcPts val="800"/>
              </a:spcBef>
              <a:spcAft>
                <a:spcPts val="0"/>
              </a:spcAft>
              <a:buClrTx/>
              <a:buSzTx/>
              <a:buFontTx/>
              <a:buNone/>
              <a:tabLst/>
              <a:defRPr/>
            </a:pPr>
            <a:r>
              <a:rPr lang="en-US" sz="2600" kern="0" dirty="0">
                <a:solidFill>
                  <a:prstClr val="black"/>
                </a:solidFill>
              </a:rPr>
              <a:t>I</a:t>
            </a:r>
            <a:r>
              <a:rPr lang="en-US" sz="2600" kern="0" dirty="0" smtClean="0">
                <a:solidFill>
                  <a:prstClr val="black"/>
                </a:solidFill>
              </a:rPr>
              <a:t>nspect rating patters to find similar users/items</a:t>
            </a:r>
          </a:p>
          <a:p>
            <a:pPr marL="0" marR="0" lvl="0" indent="0" defTabSz="914400" eaLnBrk="1" fontAlgn="auto" latinLnBrk="0" hangingPunct="1">
              <a:lnSpc>
                <a:spcPct val="100000"/>
              </a:lnSpc>
              <a:spcBef>
                <a:spcPts val="800"/>
              </a:spcBef>
              <a:spcAft>
                <a:spcPts val="0"/>
              </a:spcAft>
              <a:buClrTx/>
              <a:buSzTx/>
              <a:buFontTx/>
              <a:buNone/>
              <a:tabLst/>
              <a:defRPr/>
            </a:pPr>
            <a:endParaRPr lang="en-US" sz="2200" b="1" kern="0" dirty="0">
              <a:solidFill>
                <a:prstClr val="black"/>
              </a:solidFill>
            </a:endParaRPr>
          </a:p>
          <a:p>
            <a:pPr marL="0" marR="0" lvl="0" indent="0" defTabSz="914400" eaLnBrk="1" fontAlgn="auto" latinLnBrk="0" hangingPunct="1">
              <a:lnSpc>
                <a:spcPct val="100000"/>
              </a:lnSpc>
              <a:spcBef>
                <a:spcPts val="800"/>
              </a:spcBef>
              <a:spcAft>
                <a:spcPts val="0"/>
              </a:spcAft>
              <a:buClrTx/>
              <a:buSzTx/>
              <a:buFontTx/>
              <a:buNone/>
              <a:tabLst/>
              <a:defRPr/>
            </a:pPr>
            <a:r>
              <a:rPr lang="en-US" sz="2600" b="1" kern="0" dirty="0" smtClean="0">
                <a:solidFill>
                  <a:prstClr val="black"/>
                </a:solidFill>
              </a:rPr>
              <a:t>Content-based (CB)</a:t>
            </a:r>
          </a:p>
          <a:p>
            <a:pPr marL="0" marR="0" lvl="0" indent="0" defTabSz="914400" eaLnBrk="1" fontAlgn="auto" latinLnBrk="0" hangingPunct="1">
              <a:lnSpc>
                <a:spcPct val="100000"/>
              </a:lnSpc>
              <a:spcBef>
                <a:spcPts val="800"/>
              </a:spcBef>
              <a:spcAft>
                <a:spcPts val="0"/>
              </a:spcAft>
              <a:buClrTx/>
              <a:buSzTx/>
              <a:buFontTx/>
              <a:buNone/>
              <a:tabLst/>
              <a:defRPr/>
            </a:pPr>
            <a:r>
              <a:rPr lang="en-US" sz="2600" kern="0" dirty="0">
                <a:solidFill>
                  <a:prstClr val="black"/>
                </a:solidFill>
              </a:rPr>
              <a:t>A</a:t>
            </a:r>
            <a:r>
              <a:rPr lang="en-US" sz="2600" kern="0" dirty="0" smtClean="0">
                <a:solidFill>
                  <a:prstClr val="black"/>
                </a:solidFill>
              </a:rPr>
              <a:t>nalyze attributes of items for building user profiles</a:t>
            </a:r>
            <a:endParaRPr kumimoji="0" lang="en-US" sz="2600" b="0" i="0" u="none" strike="noStrike" kern="0" cap="none" spc="0" normalizeH="0" baseline="0" noProof="0" dirty="0" smtClean="0">
              <a:ln>
                <a:noFill/>
              </a:ln>
              <a:solidFill>
                <a:prstClr val="black"/>
              </a:solidFill>
              <a:effectLst/>
              <a:uLnTx/>
              <a:uFillTx/>
            </a:endParaRPr>
          </a:p>
        </p:txBody>
      </p:sp>
      <p:sp>
        <p:nvSpPr>
          <p:cNvPr id="17" name="TextBox 16"/>
          <p:cNvSpPr txBox="1"/>
          <p:nvPr/>
        </p:nvSpPr>
        <p:spPr>
          <a:xfrm>
            <a:off x="164309" y="4402367"/>
            <a:ext cx="8917782" cy="1292662"/>
          </a:xfrm>
          <a:prstGeom prst="rect">
            <a:avLst/>
          </a:prstGeom>
          <a:noFill/>
        </p:spPr>
        <p:txBody>
          <a:bodyPr wrap="square" rtlCol="0">
            <a:spAutoFit/>
          </a:bodyPr>
          <a:lstStyle/>
          <a:p>
            <a:r>
              <a:rPr lang="en-US" sz="2600" dirty="0" smtClean="0"/>
              <a:t>In general, CF performs </a:t>
            </a:r>
            <a:r>
              <a:rPr lang="en-US" sz="2600" b="1" dirty="0" smtClean="0"/>
              <a:t>better</a:t>
            </a:r>
            <a:r>
              <a:rPr lang="en-US" sz="2600" dirty="0" smtClean="0"/>
              <a:t> than CB</a:t>
            </a:r>
          </a:p>
          <a:p>
            <a:pPr marL="342900" indent="-342900">
              <a:buFont typeface="Arial" charset="0"/>
              <a:buChar char="•"/>
            </a:pPr>
            <a:r>
              <a:rPr lang="en-US" sz="2600" kern="0" dirty="0" smtClean="0">
                <a:solidFill>
                  <a:prstClr val="black"/>
                </a:solidFill>
              </a:rPr>
              <a:t>CF </a:t>
            </a:r>
            <a:r>
              <a:rPr lang="en-US" sz="2600" kern="0" dirty="0" smtClean="0">
                <a:solidFill>
                  <a:srgbClr val="FF0000"/>
                </a:solidFill>
              </a:rPr>
              <a:t>fail</a:t>
            </a:r>
            <a:r>
              <a:rPr lang="en-US" sz="2600" kern="0" dirty="0" smtClean="0">
                <a:solidFill>
                  <a:prstClr val="black"/>
                </a:solidFill>
              </a:rPr>
              <a:t> to provide accurate predictions with insufficient ratings</a:t>
            </a:r>
          </a:p>
          <a:p>
            <a:pPr marL="342900" indent="-342900">
              <a:buFont typeface="Arial" charset="0"/>
              <a:buChar char="•"/>
            </a:pPr>
            <a:r>
              <a:rPr lang="en-US" sz="2600" kern="0" dirty="0" smtClean="0">
                <a:solidFill>
                  <a:prstClr val="black"/>
                </a:solidFill>
              </a:rPr>
              <a:t>CB can </a:t>
            </a:r>
            <a:r>
              <a:rPr lang="en-US" sz="2600" kern="0" dirty="0" smtClean="0">
                <a:solidFill>
                  <a:srgbClr val="009900"/>
                </a:solidFill>
              </a:rPr>
              <a:t>alleviate</a:t>
            </a:r>
            <a:r>
              <a:rPr lang="en-US" sz="2600" kern="0" dirty="0" smtClean="0">
                <a:solidFill>
                  <a:srgbClr val="517D33"/>
                </a:solidFill>
              </a:rPr>
              <a:t> </a:t>
            </a:r>
            <a:r>
              <a:rPr lang="en-US" sz="2600" kern="0" dirty="0" smtClean="0">
                <a:solidFill>
                  <a:prstClr val="black"/>
                </a:solidFill>
              </a:rPr>
              <a:t>the sparsity problem</a:t>
            </a:r>
            <a:endParaRPr lang="el-GR" sz="2600" dirty="0"/>
          </a:p>
        </p:txBody>
      </p:sp>
      <p:sp>
        <p:nvSpPr>
          <p:cNvPr id="19" name="TextBox 18"/>
          <p:cNvSpPr txBox="1"/>
          <p:nvPr/>
        </p:nvSpPr>
        <p:spPr>
          <a:xfrm>
            <a:off x="226222" y="571822"/>
            <a:ext cx="8793957" cy="646331"/>
          </a:xfrm>
          <a:prstGeom prst="rect">
            <a:avLst/>
          </a:prstGeom>
          <a:noFill/>
        </p:spPr>
        <p:txBody>
          <a:bodyPr wrap="square" rtlCol="0">
            <a:spAutoFit/>
          </a:bodyPr>
          <a:lstStyle/>
          <a:p>
            <a:r>
              <a:rPr lang="en-US" sz="3600" dirty="0" smtClean="0"/>
              <a:t>Main Approaches</a:t>
            </a:r>
            <a:endParaRPr lang="el-GR" sz="3600" dirty="0"/>
          </a:p>
        </p:txBody>
      </p:sp>
      <p:sp>
        <p:nvSpPr>
          <p:cNvPr id="3" name="Slide Number Placeholder 2"/>
          <p:cNvSpPr>
            <a:spLocks noGrp="1"/>
          </p:cNvSpPr>
          <p:nvPr>
            <p:ph type="sldNum" sz="quarter" idx="4"/>
          </p:nvPr>
        </p:nvSpPr>
        <p:spPr/>
        <p:txBody>
          <a:bodyPr/>
          <a:lstStyle/>
          <a:p>
            <a:fld id="{BA8872A9-5411-EC46-91F5-8E9C449D4FCD}" type="slidenum">
              <a:rPr lang="en-US" smtClean="0"/>
              <a:pPr/>
              <a:t>7</a:t>
            </a:fld>
            <a:endParaRPr lang="en-US"/>
          </a:p>
        </p:txBody>
      </p:sp>
    </p:spTree>
    <p:extLst>
      <p:ext uri="{BB962C8B-B14F-4D97-AF65-F5344CB8AC3E}">
        <p14:creationId xmlns:p14="http://schemas.microsoft.com/office/powerpoint/2010/main" val="296721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7997" y="163987"/>
            <a:ext cx="85823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Calibri" panose="020F0502020204030204"/>
              </a:rPr>
              <a:t>Popular Recommenders</a:t>
            </a:r>
            <a:r>
              <a:rPr lang="en-US" sz="2800" dirty="0" smtClean="0">
                <a:latin typeface="Calibri" panose="020F0502020204030204"/>
              </a:rPr>
              <a:t>: K-</a:t>
            </a:r>
            <a:r>
              <a:rPr lang="el-GR" sz="2800" dirty="0" smtClean="0">
                <a:latin typeface="Calibri" panose="020F0502020204030204"/>
              </a:rPr>
              <a:t>Ν</a:t>
            </a:r>
            <a:r>
              <a:rPr lang="en-US" sz="2800" dirty="0" err="1" smtClean="0">
                <a:latin typeface="Calibri" panose="020F0502020204030204"/>
              </a:rPr>
              <a:t>earest</a:t>
            </a:r>
            <a:r>
              <a:rPr lang="en-US" sz="2800" dirty="0" smtClean="0">
                <a:latin typeface="Calibri" panose="020F0502020204030204"/>
              </a:rPr>
              <a:t> </a:t>
            </a:r>
            <a:r>
              <a:rPr lang="el-GR" sz="2800" dirty="0" smtClean="0">
                <a:latin typeface="Calibri" panose="020F0502020204030204"/>
              </a:rPr>
              <a:t>Ν</a:t>
            </a:r>
            <a:r>
              <a:rPr lang="en-US" sz="2800" dirty="0" err="1" smtClean="0">
                <a:latin typeface="Calibri" panose="020F0502020204030204"/>
              </a:rPr>
              <a:t>eighbors</a:t>
            </a:r>
            <a:r>
              <a:rPr lang="el-GR" sz="2800" dirty="0" smtClean="0">
                <a:latin typeface="Calibri" panose="020F0502020204030204"/>
              </a:rPr>
              <a:t> </a:t>
            </a:r>
            <a:r>
              <a:rPr lang="en-US" sz="2800" dirty="0" smtClean="0">
                <a:latin typeface="Calibri" panose="020F0502020204030204"/>
              </a:rPr>
              <a:t>Approach </a:t>
            </a:r>
            <a:endParaRPr kumimoji="0" lang="el-GR" sz="2000" i="0" u="none" strike="noStrike" kern="1200" cap="none" spc="0" normalizeH="0" baseline="0" noProof="0" dirty="0">
              <a:ln>
                <a:noFill/>
              </a:ln>
              <a:effectLst/>
              <a:uLnTx/>
              <a:uFillTx/>
              <a:latin typeface="Calibri" panose="020F0502020204030204"/>
              <a:ea typeface="+mn-ea"/>
              <a:cs typeface="+mn-cs"/>
            </a:endParaRPr>
          </a:p>
        </p:txBody>
      </p:sp>
      <p:sp>
        <p:nvSpPr>
          <p:cNvPr id="18" name="TextBox 17"/>
          <p:cNvSpPr txBox="1"/>
          <p:nvPr/>
        </p:nvSpPr>
        <p:spPr>
          <a:xfrm>
            <a:off x="9728" y="1349457"/>
            <a:ext cx="8115301" cy="1708160"/>
          </a:xfrm>
          <a:prstGeom prst="rect">
            <a:avLst/>
          </a:prstGeom>
          <a:noFill/>
        </p:spPr>
        <p:txBody>
          <a:bodyPr wrap="square" rtlCol="0">
            <a:spAutoFit/>
          </a:bodyPr>
          <a:lstStyle/>
          <a:p>
            <a:pPr lvl="0"/>
            <a:r>
              <a:rPr lang="en-US" sz="2400" b="1" dirty="0" smtClean="0"/>
              <a:t>User-based collaborative filtering (</a:t>
            </a:r>
            <a:r>
              <a:rPr lang="en-US" sz="2400" b="1" dirty="0" err="1" smtClean="0"/>
              <a:t>UBCF</a:t>
            </a:r>
            <a:r>
              <a:rPr lang="en-US" sz="2400" b="1" dirty="0" smtClean="0"/>
              <a:t>)</a:t>
            </a:r>
            <a:endParaRPr lang="el-GR" sz="2400" dirty="0"/>
          </a:p>
          <a:p>
            <a:pPr lvl="0">
              <a:spcBef>
                <a:spcPts val="600"/>
              </a:spcBef>
            </a:pPr>
            <a:r>
              <a:rPr lang="en-US" sz="2200" kern="0" dirty="0" smtClean="0">
                <a:solidFill>
                  <a:prstClr val="black"/>
                </a:solidFill>
              </a:rPr>
              <a:t>Assumption: Similar </a:t>
            </a:r>
            <a:r>
              <a:rPr lang="en-US" sz="2200" kern="0" dirty="0" smtClean="0">
                <a:solidFill>
                  <a:prstClr val="black"/>
                </a:solidFill>
              </a:rPr>
              <a:t>users have similar preferences</a:t>
            </a:r>
            <a:endParaRPr lang="el-GR" sz="2200" kern="0" dirty="0" smtClean="0">
              <a:solidFill>
                <a:prstClr val="black"/>
              </a:solidFill>
            </a:endParaRPr>
          </a:p>
          <a:p>
            <a:pPr marL="342900" lvl="0" indent="-342900">
              <a:spcBef>
                <a:spcPts val="600"/>
              </a:spcBef>
              <a:buFont typeface="Arial" panose="020B0604020202020204" pitchFamily="34" charset="0"/>
              <a:buChar char="•"/>
            </a:pPr>
            <a:r>
              <a:rPr lang="en-US" sz="2200" b="1" kern="0" dirty="0" smtClean="0">
                <a:solidFill>
                  <a:schemeClr val="accent6">
                    <a:lumMod val="50000"/>
                  </a:schemeClr>
                </a:solidFill>
              </a:rPr>
              <a:t>User similarity: agreement on co-rated items</a:t>
            </a:r>
            <a:endParaRPr lang="el-GR" sz="2200" b="1" kern="0" dirty="0" smtClean="0">
              <a:solidFill>
                <a:schemeClr val="accent6">
                  <a:lumMod val="50000"/>
                </a:schemeClr>
              </a:solidFill>
            </a:endParaRPr>
          </a:p>
          <a:p>
            <a:pPr marL="342900" lvl="0" indent="-342900">
              <a:spcBef>
                <a:spcPts val="600"/>
              </a:spcBef>
              <a:buFont typeface="Arial" panose="020B0604020202020204" pitchFamily="34" charset="0"/>
              <a:buChar char="•"/>
            </a:pPr>
            <a:r>
              <a:rPr lang="en-US" sz="2200" kern="0" dirty="0" smtClean="0">
                <a:solidFill>
                  <a:prstClr val="black"/>
                </a:solidFill>
              </a:rPr>
              <a:t>Prediction: </a:t>
            </a:r>
            <a:r>
              <a:rPr lang="en-US" sz="2200" b="1" kern="0" dirty="0" smtClean="0">
                <a:solidFill>
                  <a:srgbClr val="0000FF"/>
                </a:solidFill>
              </a:rPr>
              <a:t>weighted sum of similar user’s ratings</a:t>
            </a:r>
            <a:endParaRPr lang="en-US" sz="2200" b="1" dirty="0">
              <a:solidFill>
                <a:srgbClr val="0000FF"/>
              </a:solidFill>
            </a:endParaRPr>
          </a:p>
        </p:txBody>
      </p:sp>
      <p:sp>
        <p:nvSpPr>
          <p:cNvPr id="19" name="TextBox 18"/>
          <p:cNvSpPr txBox="1"/>
          <p:nvPr/>
        </p:nvSpPr>
        <p:spPr>
          <a:xfrm>
            <a:off x="9728" y="4009727"/>
            <a:ext cx="7344383" cy="1708160"/>
          </a:xfrm>
          <a:prstGeom prst="rect">
            <a:avLst/>
          </a:prstGeom>
          <a:noFill/>
        </p:spPr>
        <p:txBody>
          <a:bodyPr wrap="square" rtlCol="0">
            <a:spAutoFit/>
          </a:bodyPr>
          <a:lstStyle/>
          <a:p>
            <a:pPr lvl="0"/>
            <a:r>
              <a:rPr lang="en-US" sz="2400" b="1" dirty="0" smtClean="0"/>
              <a:t>Item-based collaborative filtering (IBCF)</a:t>
            </a:r>
            <a:endParaRPr lang="el-GR" sz="2400" dirty="0"/>
          </a:p>
          <a:p>
            <a:pPr lvl="0">
              <a:spcBef>
                <a:spcPts val="600"/>
              </a:spcBef>
            </a:pPr>
            <a:r>
              <a:rPr lang="en-US" sz="2200" kern="0" dirty="0" smtClean="0">
                <a:solidFill>
                  <a:prstClr val="black"/>
                </a:solidFill>
              </a:rPr>
              <a:t>Assumption: Users </a:t>
            </a:r>
            <a:r>
              <a:rPr lang="en-US" sz="2200" kern="0" dirty="0" smtClean="0">
                <a:solidFill>
                  <a:prstClr val="black"/>
                </a:solidFill>
              </a:rPr>
              <a:t>have </a:t>
            </a:r>
            <a:r>
              <a:rPr lang="en-US" sz="2200" kern="0" dirty="0" smtClean="0">
                <a:solidFill>
                  <a:srgbClr val="FF0000"/>
                </a:solidFill>
              </a:rPr>
              <a:t>similar tastes for similar items</a:t>
            </a:r>
          </a:p>
          <a:p>
            <a:pPr marL="342900" lvl="0" indent="-342900">
              <a:spcBef>
                <a:spcPts val="600"/>
              </a:spcBef>
              <a:buFont typeface="Arial" panose="020B0604020202020204" pitchFamily="34" charset="0"/>
              <a:buChar char="•"/>
            </a:pPr>
            <a:r>
              <a:rPr lang="en-US" sz="2200" kern="0" dirty="0" smtClean="0">
                <a:solidFill>
                  <a:prstClr val="black"/>
                </a:solidFill>
              </a:rPr>
              <a:t>Item similarity: agreement within users rated both items</a:t>
            </a:r>
          </a:p>
          <a:p>
            <a:pPr marL="342900" lvl="0" indent="-342900">
              <a:spcBef>
                <a:spcPts val="600"/>
              </a:spcBef>
              <a:buFont typeface="Arial" panose="020B0604020202020204" pitchFamily="34" charset="0"/>
              <a:buChar char="•"/>
            </a:pPr>
            <a:r>
              <a:rPr lang="en-US" sz="2200" kern="0" dirty="0" smtClean="0">
                <a:solidFill>
                  <a:prstClr val="black"/>
                </a:solidFill>
              </a:rPr>
              <a:t>Prediction: weighted sum of similar items’ ratings</a:t>
            </a:r>
            <a:endParaRPr lang="en-US" sz="2200" dirty="0"/>
          </a:p>
        </p:txBody>
      </p:sp>
      <p:pic>
        <p:nvPicPr>
          <p:cNvPr id="2" name="Picture 1"/>
          <p:cNvPicPr>
            <a:picLocks noChangeAspect="1"/>
          </p:cNvPicPr>
          <p:nvPr/>
        </p:nvPicPr>
        <p:blipFill rotWithShape="1">
          <a:blip r:embed="rId3" cstate="print"/>
          <a:srcRect l="2581" r="3479"/>
          <a:stretch/>
        </p:blipFill>
        <p:spPr>
          <a:xfrm>
            <a:off x="6994190" y="3813666"/>
            <a:ext cx="2022055" cy="2520000"/>
          </a:xfrm>
          <a:prstGeom prst="rect">
            <a:avLst/>
          </a:prstGeom>
        </p:spPr>
      </p:pic>
      <p:pic>
        <p:nvPicPr>
          <p:cNvPr id="3" name="Picture 2"/>
          <p:cNvPicPr>
            <a:picLocks noChangeAspect="1"/>
          </p:cNvPicPr>
          <p:nvPr/>
        </p:nvPicPr>
        <p:blipFill>
          <a:blip r:embed="rId4" cstate="print"/>
          <a:stretch>
            <a:fillRect/>
          </a:stretch>
        </p:blipFill>
        <p:spPr>
          <a:xfrm>
            <a:off x="6759874" y="743912"/>
            <a:ext cx="2256371" cy="2520000"/>
          </a:xfrm>
          <a:prstGeom prst="rect">
            <a:avLst/>
          </a:prstGeom>
        </p:spPr>
      </p:pic>
      <p:sp>
        <p:nvSpPr>
          <p:cNvPr id="5" name="Slide Number Placeholder 4"/>
          <p:cNvSpPr>
            <a:spLocks noGrp="1"/>
          </p:cNvSpPr>
          <p:nvPr>
            <p:ph type="sldNum" sz="quarter" idx="4"/>
          </p:nvPr>
        </p:nvSpPr>
        <p:spPr/>
        <p:txBody>
          <a:bodyPr/>
          <a:lstStyle/>
          <a:p>
            <a:fld id="{BA8872A9-5411-EC46-91F5-8E9C449D4FCD}" type="slidenum">
              <a:rPr lang="en-US" smtClean="0"/>
              <a:pPr/>
              <a:t>8</a:t>
            </a:fld>
            <a:endParaRPr lang="en-US"/>
          </a:p>
        </p:txBody>
      </p:sp>
    </p:spTree>
    <p:extLst>
      <p:ext uri="{BB962C8B-B14F-4D97-AF65-F5344CB8AC3E}">
        <p14:creationId xmlns:p14="http://schemas.microsoft.com/office/powerpoint/2010/main" val="147941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271772"/>
            <a:ext cx="8115301" cy="2246769"/>
          </a:xfrm>
          <a:prstGeom prst="rect">
            <a:avLst/>
          </a:prstGeom>
          <a:noFill/>
        </p:spPr>
        <p:txBody>
          <a:bodyPr wrap="square" rtlCol="0">
            <a:spAutoFit/>
          </a:bodyPr>
          <a:lstStyle/>
          <a:p>
            <a:pPr lvl="0"/>
            <a:r>
              <a:rPr lang="en-US" sz="3200" b="1" dirty="0" smtClean="0"/>
              <a:t>User-based collaborative filtering (</a:t>
            </a:r>
            <a:r>
              <a:rPr lang="en-US" sz="3200" b="1" dirty="0" err="1" smtClean="0"/>
              <a:t>UBCF</a:t>
            </a:r>
            <a:r>
              <a:rPr lang="en-US" sz="3200" b="1" dirty="0" smtClean="0"/>
              <a:t>)</a:t>
            </a:r>
            <a:endParaRPr lang="el-GR" sz="3200" dirty="0"/>
          </a:p>
          <a:p>
            <a:pPr lvl="0">
              <a:spcBef>
                <a:spcPts val="600"/>
              </a:spcBef>
            </a:pPr>
            <a:endParaRPr lang="en-US" sz="2200" kern="0" dirty="0" smtClean="0">
              <a:solidFill>
                <a:prstClr val="black"/>
              </a:solidFill>
            </a:endParaRPr>
          </a:p>
          <a:p>
            <a:pPr lvl="0">
              <a:spcBef>
                <a:spcPts val="600"/>
              </a:spcBef>
            </a:pPr>
            <a:r>
              <a:rPr lang="en-US" sz="2200" kern="0" dirty="0">
                <a:solidFill>
                  <a:prstClr val="black"/>
                </a:solidFill>
              </a:rPr>
              <a:t>A</a:t>
            </a:r>
            <a:r>
              <a:rPr lang="en-US" sz="2200" kern="0" dirty="0" smtClean="0">
                <a:solidFill>
                  <a:prstClr val="black"/>
                </a:solidFill>
              </a:rPr>
              <a:t>ssumption: Similar </a:t>
            </a:r>
            <a:r>
              <a:rPr lang="en-US" sz="2200" kern="0" dirty="0" smtClean="0">
                <a:solidFill>
                  <a:prstClr val="black"/>
                </a:solidFill>
              </a:rPr>
              <a:t>users have similar preferences</a:t>
            </a:r>
            <a:endParaRPr lang="el-GR" sz="2200" kern="0" dirty="0" smtClean="0">
              <a:solidFill>
                <a:prstClr val="black"/>
              </a:solidFill>
            </a:endParaRPr>
          </a:p>
          <a:p>
            <a:pPr marL="342900" lvl="0" indent="-342900">
              <a:spcBef>
                <a:spcPts val="600"/>
              </a:spcBef>
              <a:buFont typeface="Arial" panose="020B0604020202020204" pitchFamily="34" charset="0"/>
              <a:buChar char="•"/>
            </a:pPr>
            <a:r>
              <a:rPr lang="en-US" sz="2200" b="1" kern="0" dirty="0" smtClean="0">
                <a:solidFill>
                  <a:schemeClr val="accent6">
                    <a:lumMod val="50000"/>
                  </a:schemeClr>
                </a:solidFill>
              </a:rPr>
              <a:t>User similarity: agreement on co-rated items</a:t>
            </a:r>
            <a:endParaRPr lang="el-GR" sz="2200" b="1" kern="0" dirty="0" smtClean="0">
              <a:solidFill>
                <a:schemeClr val="accent6">
                  <a:lumMod val="50000"/>
                </a:schemeClr>
              </a:solidFill>
            </a:endParaRPr>
          </a:p>
          <a:p>
            <a:pPr marL="342900" lvl="0" indent="-342900">
              <a:spcBef>
                <a:spcPts val="600"/>
              </a:spcBef>
              <a:buFont typeface="Arial" panose="020B0604020202020204" pitchFamily="34" charset="0"/>
              <a:buChar char="•"/>
            </a:pPr>
            <a:r>
              <a:rPr lang="en-US" sz="2200" kern="0" dirty="0" smtClean="0">
                <a:solidFill>
                  <a:prstClr val="black"/>
                </a:solidFill>
              </a:rPr>
              <a:t>Prediction: </a:t>
            </a:r>
            <a:r>
              <a:rPr lang="en-US" sz="2200" b="1" kern="0" dirty="0" smtClean="0">
                <a:solidFill>
                  <a:srgbClr val="0000FF"/>
                </a:solidFill>
              </a:rPr>
              <a:t>weighted sum of similar user’s ratings</a:t>
            </a:r>
            <a:endParaRPr lang="en-US" sz="2200" b="1" dirty="0">
              <a:solidFill>
                <a:srgbClr val="0000FF"/>
              </a:solidFill>
            </a:endParaRPr>
          </a:p>
        </p:txBody>
      </p:sp>
      <p:pic>
        <p:nvPicPr>
          <p:cNvPr id="3" name="Picture 2"/>
          <p:cNvPicPr>
            <a:picLocks noChangeAspect="1"/>
          </p:cNvPicPr>
          <p:nvPr/>
        </p:nvPicPr>
        <p:blipFill>
          <a:blip r:embed="rId3" cstate="print"/>
          <a:stretch>
            <a:fillRect/>
          </a:stretch>
        </p:blipFill>
        <p:spPr>
          <a:xfrm>
            <a:off x="6150429" y="715931"/>
            <a:ext cx="2756960" cy="3079077"/>
          </a:xfrm>
          <a:prstGeom prst="rect">
            <a:avLst/>
          </a:prstGeom>
        </p:spPr>
      </p:pic>
      <p:sp>
        <p:nvSpPr>
          <p:cNvPr id="5" name="Slide Number Placeholder 4"/>
          <p:cNvSpPr>
            <a:spLocks noGrp="1"/>
          </p:cNvSpPr>
          <p:nvPr>
            <p:ph type="sldNum" sz="quarter" idx="4"/>
          </p:nvPr>
        </p:nvSpPr>
        <p:spPr/>
        <p:txBody>
          <a:bodyPr/>
          <a:lstStyle/>
          <a:p>
            <a:fld id="{BA8872A9-5411-EC46-91F5-8E9C449D4FCD}" type="slidenum">
              <a:rPr lang="en-US" smtClean="0"/>
              <a:pPr/>
              <a:t>9</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1096038" y="5290515"/>
            <a:ext cx="5642220" cy="10232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0" y="3886200"/>
            <a:ext cx="9178072" cy="1045028"/>
          </a:xfrm>
          <a:prstGeom prst="rect">
            <a:avLst/>
          </a:prstGeom>
          <a:noFill/>
          <a:ln w="9525">
            <a:noFill/>
            <a:miter lim="800000"/>
            <a:headEnd/>
            <a:tailEnd/>
          </a:ln>
        </p:spPr>
      </p:pic>
    </p:spTree>
    <p:extLst>
      <p:ext uri="{BB962C8B-B14F-4D97-AF65-F5344CB8AC3E}">
        <p14:creationId xmlns:p14="http://schemas.microsoft.com/office/powerpoint/2010/main" val="147941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6145</TotalTime>
  <Words>5596</Words>
  <Application>Microsoft Office PowerPoint</Application>
  <PresentationFormat>On-screen Show (4:3)</PresentationFormat>
  <Paragraphs>774</Paragraphs>
  <Slides>62</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Calibri</vt:lpstr>
      <vt:lpstr>Calibri Light</vt:lpstr>
      <vt:lpstr>Cambria Math</vt:lpstr>
      <vt:lpstr>DejaVu Sans</vt:lpstr>
      <vt:lpstr>Times New Roman</vt:lpstr>
      <vt:lpstr>Verdana</vt:lpstr>
      <vt:lpstr>Webdings</vt:lpstr>
      <vt:lpstr>WenQuanYi Micro Hei</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Matrix - Factorization </vt:lpstr>
      <vt:lpstr>Matrix - Factorization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Notes</vt:lpstr>
      <vt:lpstr>PowerPoint Presentation</vt:lpstr>
      <vt:lpstr>Roadmap</vt:lpstr>
      <vt:lpstr>PowerPoint Presentation</vt:lpstr>
      <vt:lpstr>PowerPoint Presentation</vt:lpstr>
      <vt:lpstr>Roadmap</vt:lpstr>
      <vt:lpstr>PowerPoint Presentation</vt:lpstr>
      <vt:lpstr>PowerPoint Presentation</vt:lpstr>
      <vt:lpstr>PowerPoint Presentation</vt:lpstr>
      <vt:lpstr>PowerPoint Presentation</vt:lpstr>
      <vt:lpstr>Roadmap</vt:lpstr>
      <vt:lpstr>PowerPoint Presentation</vt:lpstr>
      <vt:lpstr>PowerPoint Presentation</vt:lpstr>
      <vt:lpstr>PowerPoint Presentation</vt:lpstr>
      <vt:lpstr>PowerPoint Presentation</vt:lpstr>
      <vt:lpstr>PowerPoint Presentation</vt:lpstr>
      <vt:lpstr>PowerPoint Presentation</vt:lpstr>
      <vt:lpstr>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Evripidis Tzamousis</dc:creator>
  <cp:lastModifiedBy>Maria Papadopouli</cp:lastModifiedBy>
  <cp:revision>269</cp:revision>
  <cp:lastPrinted>2017-11-20T13:13:50Z</cp:lastPrinted>
  <dcterms:created xsi:type="dcterms:W3CDTF">2017-11-16T09:19:04Z</dcterms:created>
  <dcterms:modified xsi:type="dcterms:W3CDTF">2018-05-14T15:06:58Z</dcterms:modified>
</cp:coreProperties>
</file>