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1.xml" ContentType="application/vnd.openxmlformats-officedocument.presentationml.tags+xml"/>
  <Override PartName="/ppt/notesSlides/notesSlide10.xml" ContentType="application/vnd.openxmlformats-officedocument.presentationml.notesSlide+xml"/>
  <Override PartName="/ppt/tags/tag2.xml" ContentType="application/vnd.openxmlformats-officedocument.presentationml.tags+xml"/>
  <Override PartName="/ppt/notesSlides/notesSlide11.xml" ContentType="application/vnd.openxmlformats-officedocument.presentationml.notesSlide+xml"/>
  <Override PartName="/ppt/tags/tag3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4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36"/>
  </p:notesMasterIdLst>
  <p:sldIdLst>
    <p:sldId id="256" r:id="rId2"/>
    <p:sldId id="257" r:id="rId3"/>
    <p:sldId id="259" r:id="rId4"/>
    <p:sldId id="289" r:id="rId5"/>
    <p:sldId id="291" r:id="rId6"/>
    <p:sldId id="292" r:id="rId7"/>
    <p:sldId id="293" r:id="rId8"/>
    <p:sldId id="295" r:id="rId9"/>
    <p:sldId id="294" r:id="rId10"/>
    <p:sldId id="296" r:id="rId11"/>
    <p:sldId id="297" r:id="rId12"/>
    <p:sldId id="299" r:id="rId13"/>
    <p:sldId id="300" r:id="rId14"/>
    <p:sldId id="301" r:id="rId15"/>
    <p:sldId id="303" r:id="rId16"/>
    <p:sldId id="304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18" r:id="rId30"/>
    <p:sldId id="319" r:id="rId31"/>
    <p:sldId id="320" r:id="rId32"/>
    <p:sldId id="321" r:id="rId33"/>
    <p:sldId id="322" r:id="rId34"/>
    <p:sldId id="28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68" autoAdjust="0"/>
    <p:restoredTop sz="87281" autoAdjust="0"/>
  </p:normalViewPr>
  <p:slideViewPr>
    <p:cSldViewPr snapToGrid="0">
      <p:cViewPr varScale="1">
        <p:scale>
          <a:sx n="104" d="100"/>
          <a:sy n="104" d="100"/>
        </p:scale>
        <p:origin x="208" y="400"/>
      </p:cViewPr>
      <p:guideLst/>
    </p:cSldViewPr>
  </p:slideViewPr>
  <p:outlineViewPr>
    <p:cViewPr>
      <p:scale>
        <a:sx n="33" d="100"/>
        <a:sy n="33" d="100"/>
      </p:scale>
      <p:origin x="0" y="-18834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E64256-59D3-4765-AC92-979E016B1B4F}" type="datetimeFigureOut">
              <a:rPr lang="en-US" smtClean="0"/>
              <a:t>3/12/18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64533-EF1C-4160-83F4-22272108A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045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Data_link" TargetMode="External"/><Relationship Id="rId3" Type="http://schemas.openxmlformats.org/officeDocument/2006/relationships/hyperlink" Target="https://en.wikipedia.org/wiki/Digital_data" TargetMode="External"/><Relationship Id="rId7" Type="http://schemas.openxmlformats.org/officeDocument/2006/relationships/hyperlink" Target="https://en.wikipedia.org/wiki/Network_packet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en.wikipedia.org/wiki/Bit" TargetMode="External"/><Relationship Id="rId5" Type="http://schemas.openxmlformats.org/officeDocument/2006/relationships/hyperlink" Target="https://en.wikipedia.org/wiki/Channel_(communications)" TargetMode="External"/><Relationship Id="rId4" Type="http://schemas.openxmlformats.org/officeDocument/2006/relationships/hyperlink" Target="https://en.wikipedia.org/wiki/Bandpass" TargetMode="External"/><Relationship Id="rId9" Type="http://schemas.openxmlformats.org/officeDocument/2006/relationships/hyperlink" Target="https://en.wikipedia.org/wiki/Network_node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Bit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en.wikipedia.org/wiki/Network_node" TargetMode="External"/><Relationship Id="rId5" Type="http://schemas.openxmlformats.org/officeDocument/2006/relationships/hyperlink" Target="https://en.wikipedia.org/wiki/Data_link" TargetMode="External"/><Relationship Id="rId4" Type="http://schemas.openxmlformats.org/officeDocument/2006/relationships/hyperlink" Target="https://en.wikipedia.org/wiki/Network_packet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arrier_sense_multiple_access_with_collision_avoidance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en.wikipedia.org/wiki/User_Datagram_Protocol" TargetMode="External"/><Relationship Id="rId4" Type="http://schemas.openxmlformats.org/officeDocument/2006/relationships/hyperlink" Target="https://en.wikipedia.org/wiki/Transmission_Control_Protocol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Federal_Communications_Commission" TargetMode="External"/><Relationship Id="rId3" Type="http://schemas.openxmlformats.org/officeDocument/2006/relationships/hyperlink" Target="https://en.wikipedia.org/wiki/International_Telecommunications_Union" TargetMode="External"/><Relationship Id="rId7" Type="http://schemas.openxmlformats.org/officeDocument/2006/relationships/hyperlink" Target="https://en.wikipedia.org/wiki/Point-to-point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en.wikipedia.org/wiki/Gigahertz" TargetMode="External"/><Relationship Id="rId5" Type="http://schemas.openxmlformats.org/officeDocument/2006/relationships/hyperlink" Target="https://en.wikipedia.org/wiki/Electromagnetic_spectrum" TargetMode="External"/><Relationship Id="rId4" Type="http://schemas.openxmlformats.org/officeDocument/2006/relationships/hyperlink" Target="https://en.wikipedia.org/wiki/Radio_frequency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VR/AR: </a:t>
            </a:r>
            <a:r>
              <a:rPr lang="en-US" altLang="zh-CN" sz="12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Uncompressed streaming requires ~5 Gb/s speed with sub-10 </a:t>
            </a:r>
            <a:r>
              <a:rPr lang="en-US" altLang="zh-CN" sz="1200" dirty="0" err="1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ms</a:t>
            </a:r>
            <a:r>
              <a:rPr lang="en-US" altLang="zh-CN" sz="12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 latency</a:t>
            </a:r>
            <a:endParaRPr lang="en-US" altLang="zh-CN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Self-driving car: </a:t>
            </a:r>
            <a:r>
              <a:rPr lang="en-US" altLang="zh-CN" sz="12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Can locally generate up to 100 Gb/s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=============================</a:t>
            </a:r>
          </a:p>
          <a:p>
            <a:r>
              <a:rPr lang="en-US" dirty="0"/>
              <a:t>Source: Cisco VNI Mobile, 2016</a:t>
            </a:r>
          </a:p>
          <a:p>
            <a:r>
              <a:rPr lang="en-US" dirty="0"/>
              <a:t>http://www.cisco.com/c/en/us/solutions/collateral/service-provider/visual-networking-index-vni/mobile-white-paper-c11-520862.pdf</a:t>
            </a:r>
          </a:p>
          <a:p>
            <a:r>
              <a:rPr lang="en-US" dirty="0"/>
              <a:t>Traffic at 2015: 3.7</a:t>
            </a:r>
            <a:r>
              <a:rPr lang="en-US" baseline="0" dirty="0"/>
              <a:t> </a:t>
            </a:r>
            <a:r>
              <a:rPr lang="en-US" dirty="0"/>
              <a:t>EB / month</a:t>
            </a:r>
          </a:p>
          <a:p>
            <a:r>
              <a:rPr lang="en-US" dirty="0"/>
              <a:t>Traffic</a:t>
            </a:r>
            <a:r>
              <a:rPr lang="en-US" baseline="0" dirty="0"/>
              <a:t> at 2020: 30.6 EB  month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Figures in parentheses refer to 2015, 2020 device share. </a:t>
            </a:r>
          </a:p>
          <a:p>
            <a:endParaRPr lang="en-US" dirty="0"/>
          </a:p>
          <a:p>
            <a:r>
              <a:rPr lang="en-US" dirty="0"/>
              <a:t>The “other portable devices” category includes readers, portable gaming consoles, and other portable devices with embedded cellular connectivity. </a:t>
            </a:r>
          </a:p>
          <a:p>
            <a:r>
              <a:rPr lang="en-US" dirty="0"/>
              <a:t>Wearables are included in the “M2M” category.</a:t>
            </a:r>
          </a:p>
          <a:p>
            <a:r>
              <a:rPr lang="en-US" dirty="0"/>
              <a:t>M2M connections (e.g., GPS systems in cars, asset tracking systems in shipping and manufacturing sectors, or medical applications making patient records and health status more readily available, et al.). </a:t>
            </a:r>
          </a:p>
          <a:p>
            <a:endParaRPr lang="en-US" dirty="0"/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 EB = 1000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bytes = 10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266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aim of 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digital modulation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to transfer a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Digital data"/>
              </a:rPr>
              <a:t>digital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bit stream over an analog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Bandpass"/>
              </a:rPr>
              <a:t>bandpass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Channel (communications)"/>
              </a:rPr>
              <a:t>channel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physical layer defines the means of transmitting raw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Bit"/>
              </a:rPr>
              <a:t>bits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rather than logical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tooltip="Network packet"/>
              </a:rPr>
              <a:t>data packets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over a physical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 tooltip="Data link"/>
              </a:rPr>
              <a:t>data link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connecting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 tooltip="Network node"/>
              </a:rPr>
              <a:t>network nodes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459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physical layer defines the means of transmitting raw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Bit"/>
              </a:rPr>
              <a:t>bits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rather than logical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Network packet"/>
              </a:rPr>
              <a:t>data packets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over a physical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Data link"/>
              </a:rPr>
              <a:t>data link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connecting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Network node"/>
              </a:rPr>
              <a:t>network nodes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2607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WiFi</a:t>
            </a:r>
            <a:r>
              <a:rPr lang="en-US" dirty="0"/>
              <a:t> has been changing a lot the last 15 years to accommodate</a:t>
            </a:r>
            <a:r>
              <a:rPr lang="en-US" baseline="0" dirty="0"/>
              <a:t> the huge data volumes generated by wireless devices </a:t>
            </a:r>
          </a:p>
          <a:p>
            <a:endParaRPr lang="en-US" dirty="0"/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802.11b has a maximum raw data rate of 11 Mbit/s and uses the same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Carrier sense multiple access with collision avoidance"/>
              </a:rPr>
              <a:t>CSMA/CA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media access method defined in the original standard. Due to the CSMA/CA protocol overhead, in practice the maximum 802.11b throughput that an application can achieve is about 5.9 Mbit/s using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Transmission Control Protocol"/>
              </a:rPr>
              <a:t>TCP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7.1 Mbit/s using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User Datagram Protocol"/>
              </a:rPr>
              <a:t>UDP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746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Diversity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altLang="ko-KR" sz="1200" dirty="0"/>
              <a:t>Packer error rate: </a:t>
            </a:r>
            <a:r>
              <a:rPr lang="en-US" altLang="ko-KR" sz="1200" dirty="0" err="1"/>
              <a:t>P</a:t>
            </a:r>
            <a:r>
              <a:rPr lang="en-US" altLang="ko-KR" sz="1200" baseline="-25000" dirty="0" err="1"/>
              <a:t>e</a:t>
            </a:r>
            <a:r>
              <a:rPr lang="en-US" altLang="ko-KR" sz="1200" dirty="0"/>
              <a:t> = 1/</a:t>
            </a:r>
            <a:r>
              <a:rPr lang="en-US" altLang="ko-KR" sz="1200" dirty="0" err="1"/>
              <a:t>SNR</a:t>
            </a:r>
            <a:r>
              <a:rPr lang="en-US" altLang="ko-KR" sz="1200" baseline="30000" dirty="0" err="1">
                <a:solidFill>
                  <a:srgbClr val="FF0000"/>
                </a:solidFill>
              </a:rPr>
              <a:t>Nt</a:t>
            </a:r>
            <a:r>
              <a:rPr lang="en-US" altLang="ko-KR" sz="1200" baseline="30000" dirty="0" err="1">
                <a:solidFill>
                  <a:srgbClr val="FF0000"/>
                </a:solidFill>
                <a:sym typeface="Symbol" panose="05050102010706020507" pitchFamily="18" charset="2"/>
              </a:rPr>
              <a:t></a:t>
            </a:r>
            <a:r>
              <a:rPr lang="en-US" altLang="ko-KR" sz="1200" baseline="30000" dirty="0" err="1">
                <a:solidFill>
                  <a:srgbClr val="FF0000"/>
                </a:solidFill>
              </a:rPr>
              <a:t>Nr</a:t>
            </a:r>
            <a:endParaRPr lang="en-US" altLang="ko-KR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Spatial Multiplexing</a:t>
            </a:r>
            <a:r>
              <a:rPr lang="en-US" dirty="0"/>
              <a:t>: </a:t>
            </a:r>
            <a:r>
              <a:rPr lang="en-US" altLang="ko-KR" sz="1200" b="0" dirty="0"/>
              <a:t>Capacity: C = </a:t>
            </a:r>
            <a:r>
              <a:rPr lang="en-US" altLang="ko-KR" sz="1200" b="0" dirty="0">
                <a:solidFill>
                  <a:srgbClr val="166A24"/>
                </a:solidFill>
              </a:rPr>
              <a:t>min{</a:t>
            </a:r>
            <a:r>
              <a:rPr lang="en-US" altLang="ko-KR" sz="1200" b="0" dirty="0" err="1">
                <a:solidFill>
                  <a:srgbClr val="166A24"/>
                </a:solidFill>
              </a:rPr>
              <a:t>N</a:t>
            </a:r>
            <a:r>
              <a:rPr lang="en-US" altLang="ko-KR" sz="1200" b="0" baseline="-25000" dirty="0" err="1">
                <a:solidFill>
                  <a:srgbClr val="166A24"/>
                </a:solidFill>
              </a:rPr>
              <a:t>t</a:t>
            </a:r>
            <a:r>
              <a:rPr lang="en-US" altLang="ko-KR" sz="1200" b="0" dirty="0">
                <a:solidFill>
                  <a:srgbClr val="166A24"/>
                </a:solidFill>
              </a:rPr>
              <a:t>, </a:t>
            </a:r>
            <a:r>
              <a:rPr lang="en-US" altLang="ko-KR" sz="1200" b="0" dirty="0" err="1">
                <a:solidFill>
                  <a:srgbClr val="166A24"/>
                </a:solidFill>
              </a:rPr>
              <a:t>N</a:t>
            </a:r>
            <a:r>
              <a:rPr lang="en-US" altLang="ko-KR" sz="1200" b="0" baseline="-25000" dirty="0" err="1">
                <a:solidFill>
                  <a:srgbClr val="166A24"/>
                </a:solidFill>
              </a:rPr>
              <a:t>r</a:t>
            </a:r>
            <a:r>
              <a:rPr lang="en-US" altLang="ko-KR" sz="1200" b="0" dirty="0">
                <a:solidFill>
                  <a:srgbClr val="166A24"/>
                </a:solidFill>
              </a:rPr>
              <a:t>}</a:t>
            </a:r>
            <a:r>
              <a:rPr lang="en-US" altLang="ko-KR" sz="1200" b="0" dirty="0">
                <a:solidFill>
                  <a:srgbClr val="006000"/>
                </a:solidFill>
              </a:rPr>
              <a:t> </a:t>
            </a:r>
            <a:r>
              <a:rPr lang="en-US" altLang="ko-KR" sz="1200" b="0" dirty="0">
                <a:sym typeface="Symbol" panose="05050102010706020507" pitchFamily="18" charset="2"/>
              </a:rPr>
              <a:t></a:t>
            </a:r>
            <a:r>
              <a:rPr lang="en-US" altLang="ko-KR" sz="1200" b="0" dirty="0"/>
              <a:t>W</a:t>
            </a:r>
            <a:r>
              <a:rPr lang="en-US" altLang="ko-KR" sz="1200" b="0" dirty="0">
                <a:sym typeface="Symbol" panose="05050102010706020507" pitchFamily="18" charset="2"/>
              </a:rPr>
              <a:t></a:t>
            </a:r>
            <a:r>
              <a:rPr lang="en-US" altLang="ko-KR" sz="1200" b="0" dirty="0"/>
              <a:t>log</a:t>
            </a:r>
            <a:r>
              <a:rPr lang="en-US" altLang="ko-KR" sz="1200" b="0" baseline="-25000" dirty="0"/>
              <a:t>2</a:t>
            </a:r>
            <a:r>
              <a:rPr lang="en-US" altLang="ko-KR" sz="1200" b="0" dirty="0"/>
              <a:t>(1+SNR)</a:t>
            </a:r>
            <a:r>
              <a:rPr lang="en-US" altLang="en-US" sz="1200" b="0" dirty="0"/>
              <a:t> 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WLAN</a:t>
            </a:r>
            <a:r>
              <a:rPr lang="en-US" dirty="0"/>
              <a:t>: 11n is 600 Mbps, 11ac in 6.9 Gbps, 11ax  9.6 Gbps</a:t>
            </a:r>
          </a:p>
          <a:p>
            <a:r>
              <a:rPr lang="en-US" b="1" dirty="0"/>
              <a:t>LTE-A</a:t>
            </a:r>
            <a:r>
              <a:rPr lang="en-US" dirty="0"/>
              <a:t>: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LTE-Advanced standard (3GPP Release 11) supports 8×8 MIMO in the downlink and 4×4 MIMO in the uplink. http://www.unwiredinsight.com/2013/lte-mimo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170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Note that in Eq. (4), D and V are different random variables and can be considered uncorrelated. </a:t>
            </a:r>
            <a:endParaRPr lang="en-US" dirty="0"/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Ideally we want the precoding </a:t>
            </a:r>
            <a:r>
              <a:rPr lang="en-US" dirty="0" err="1"/>
              <a:t>martix</a:t>
            </a:r>
            <a:r>
              <a:rPr lang="en-US" dirty="0"/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Vk to be orthogonal to all other user channels Vi 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00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381000"/>
            <a:ext cx="4572000" cy="25733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1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 density Wi-Fi is a design strategy for large deployments to provide pervasive connectivity with 10 or more access points in the same space and more than 40 devices connected to any access point.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FEAE42-E3FE-4405-B7FC-4425D05B92A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4702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Fig. 5(c) shows distribution of users’ PER. Whereas PER is negligible in SU-MIMO, it can exceed 60% for Legacy-US. Interestingly, for certain settings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1279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381000"/>
            <a:ext cx="4572000" cy="25733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C3 achieves ~16 times more throughput at AP1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FEAE42-E3FE-4405-B7FC-4425D05B92A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5604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Extremely high frequency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EHF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is the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International Telecommunications Union"/>
              </a:rPr>
              <a:t>International Telecommunications Union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(ITU) designation for the band of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Radio frequency"/>
              </a:rPr>
              <a:t>radio frequencies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 the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Electromagnetic spectrum"/>
              </a:rPr>
              <a:t>electromagnetic spectrum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from 30 to 300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Gigahertz"/>
              </a:rPr>
              <a:t>gigahertz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71-76, 81-86 and 92–95 GHz bands are also used for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tooltip="Point-to-point"/>
              </a:rPr>
              <a:t>point-to-point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high-bandwidth communication links,</a:t>
            </a:r>
            <a:r>
              <a:rPr lang="en-US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but require FCC approval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U.S. 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 tooltip="Federal Communications Commission"/>
              </a:rPr>
              <a:t>Federal Communications Commission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(FCC) approved the spectrum for 5G, including the 28 Gigahertz, 37 GHz and 39 GHz bands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aseline="0" dirty="0"/>
              <a:t>mmWave bands: </a:t>
            </a:r>
          </a:p>
          <a:p>
            <a:pPr fontAlgn="base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57 GHz to 64 GHz unlicensed.</a:t>
            </a:r>
          </a:p>
          <a:p>
            <a:pPr fontAlgn="base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Seven gigahertz in total 28 GHz/38 GHz licensed but underutilized.</a:t>
            </a:r>
          </a:p>
          <a:p>
            <a:pPr fontAlgn="base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Three gigahertz in total 71 GHz/81 GHz/92 GHz Light-licensed band: 12.9 gigahertz in total.</a:t>
            </a:r>
          </a:p>
          <a:p>
            <a:r>
              <a:rPr lang="en-US" sz="1200" baseline="0" dirty="0"/>
              <a:t>https://www.rcrwireless.com/20160815/fundamentals/mmwave-5g-tag31-tag99</a:t>
            </a:r>
          </a:p>
          <a:p>
            <a:endParaRPr lang="en-US" sz="1200" baseline="0" dirty="0"/>
          </a:p>
          <a:p>
            <a:r>
              <a:rPr lang="en-US" sz="1200" baseline="0" dirty="0"/>
              <a:t>802.11ad channels:</a:t>
            </a:r>
          </a:p>
          <a:p>
            <a:r>
              <a:rPr lang="en-US" sz="1200" baseline="0" dirty="0"/>
              <a:t>4 channels are defined with 2.26 GHz bandwidth. In the US 3 are used. In Europe all 4 channels are available</a:t>
            </a:r>
          </a:p>
          <a:p>
            <a:r>
              <a:rPr lang="en-US" sz="1200" baseline="0" dirty="0"/>
              <a:t>https://cdn.rohde-schwarz.com/pws/dl_downloads/dl_application/application_notes/1ma220/1MA220_2e_WLAN_11ad_WP.pdf</a:t>
            </a:r>
          </a:p>
          <a:p>
            <a:endParaRPr lang="en-US" sz="1200" baseline="0" dirty="0"/>
          </a:p>
          <a:p>
            <a:pPr marL="171450" indent="-171450">
              <a:buFontTx/>
              <a:buChar char="-"/>
            </a:pPr>
            <a:r>
              <a:rPr lang="en-US" sz="1200" baseline="0" dirty="0"/>
              <a:t>Why did you show 24 GHz in the plot with yellow?</a:t>
            </a:r>
          </a:p>
          <a:p>
            <a:pPr marL="0" indent="0">
              <a:buFontTx/>
              <a:buNone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“Last October, the FCC proposed new rules for wireless broadband in wireless frequencies above 24 GHz. ”</a:t>
            </a:r>
          </a:p>
          <a:p>
            <a:pPr marL="0" indent="0">
              <a:buFontTx/>
              <a:buNone/>
            </a:pPr>
            <a:r>
              <a:rPr lang="en-US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 24 GHz is like the frontier: https://www.rcrwireless.com/20160815/fundamentals/mmwave-5g-tag31-tag99</a:t>
            </a:r>
          </a:p>
          <a:p>
            <a:r>
              <a:rPr lang="en-US" sz="1200" baseline="0" dirty="0"/>
              <a:t>24 GHz is unlicensed band. Its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wavelength is just above 10 mm</a:t>
            </a:r>
            <a:r>
              <a:rPr lang="en-US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12.5 mm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24GHz band (22–29GHz) band and 77GHz band (76–77GHz) are currently assigned to automotive radar.</a:t>
            </a:r>
            <a:endParaRPr lang="en-US" sz="1200" baseline="0" dirty="0"/>
          </a:p>
          <a:p>
            <a:endParaRPr lang="en-US" sz="12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6CDF7-6365-42B1-8ADA-9494865DC13B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2469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baseline="0" dirty="0"/>
              <a:t>Compare that…with how much we have at mmWave. Between, 30 to 300 GHz, about 1000 times wider free spectrum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6CDF7-6365-42B1-8ADA-9494865DC13B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7371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baseline="0" dirty="0"/>
              <a:t>And using a tiny 2 GHz slice, today’s off-the-shelf devices can already go up to 7 Gbps wireless bit rate</a:t>
            </a:r>
          </a:p>
          <a:p>
            <a:endParaRPr lang="en-US" sz="1200" baseline="0" dirty="0"/>
          </a:p>
          <a:p>
            <a:r>
              <a:rPr lang="en-US" sz="1200" baseline="0" dirty="0"/>
              <a:t>27 times higher bandwidth than </a:t>
            </a:r>
            <a:r>
              <a:rPr lang="en-US" sz="1200" baseline="0" dirty="0" err="1"/>
              <a:t>wifi</a:t>
            </a:r>
            <a:r>
              <a:rPr lang="en-US" sz="1200" baseline="0" dirty="0"/>
              <a:t> (2.16 GHz/80 MHz)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6CDF7-6365-42B1-8ADA-9494865DC13B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6115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a typical IEEE 802.11ad range of 10 m, additional attenuation of 22 dB compared to the 5 GHz band is predicted by the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Friis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transmission equation:  http://ieeexplore.ieee.org/abstract/document/6979964/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0003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aseline="0" dirty="0"/>
              <a:t>Can completely kill link connection</a:t>
            </a:r>
          </a:p>
          <a:p>
            <a:r>
              <a:rPr lang="en-US" baseline="0" dirty="0"/>
              <a:t>So, here is an example. While today’s device can achieve more than 2 Gbps throughput,… a single blockage like tip of your finger will kill the link connection. So, imagine when this antenna will go to mobile phones</a:t>
            </a:r>
          </a:p>
          <a:p>
            <a:r>
              <a:rPr lang="en-US" baseline="0" dirty="0"/>
              <a:t>THIS…is a serious challenge…</a:t>
            </a:r>
          </a:p>
          <a:p>
            <a:endParaRPr lang="en-US" baseline="0" dirty="0"/>
          </a:p>
          <a:p>
            <a:r>
              <a:rPr lang="en-US" baseline="0" dirty="0"/>
              <a:t>And it can not solved by placing ten, hundred or even thousands of access points, mirrors, reflectors in the room</a:t>
            </a:r>
          </a:p>
          <a:p>
            <a:endParaRPr lang="en-US" baseline="0" dirty="0"/>
          </a:p>
          <a:p>
            <a:r>
              <a:rPr lang="en-US" baseline="0" dirty="0"/>
              <a:t>What can we do?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6CDF7-6365-42B1-8ADA-9494865DC13B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264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/>
              <a:t>The Access Point is a tri-band and supports both the traditional WiFi and new 60 GHz interface. It packs with 32 phased-array antennas in a small area of 2.5x1.3 cm^2. The client device is also tri-band capable device having same number of antennas. The Access Point support up 4.62 </a:t>
            </a:r>
            <a:r>
              <a:rPr lang="en-US" baseline="0" dirty="0" err="1"/>
              <a:t>Gbps</a:t>
            </a:r>
            <a:r>
              <a:rPr lang="en-US" baseline="0" dirty="0"/>
              <a:t> bit-rate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6CDF7-6365-42B1-8ADA-9494865DC13B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6331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6CDF7-6365-42B1-8ADA-9494865DC13B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2106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/>
              <a:t>So, we place the Access Point in one of the cubicle in the 2</a:t>
            </a:r>
            <a:r>
              <a:rPr lang="en-US" baseline="30000" dirty="0"/>
              <a:t>nd</a:t>
            </a:r>
            <a:r>
              <a:rPr lang="en-US" baseline="0" dirty="0"/>
              <a:t> floor lab and place client devices around 20 different static locations in 15x15 m^2 area. At each of the locations, we measured applications throughput from both the 60 GHz, which is also known as </a:t>
            </a:r>
            <a:r>
              <a:rPr lang="en-US" baseline="0" dirty="0" err="1"/>
              <a:t>WiGig</a:t>
            </a:r>
            <a:r>
              <a:rPr lang="en-US" baseline="0" dirty="0"/>
              <a:t>, and the traditional WiFi. Here is how the distribution of throughput differences between the two interfaces look like. Around 25% of such locations, 60 GHz performed really well, and it throughput can be around 1.5~1.9 </a:t>
            </a:r>
            <a:r>
              <a:rPr lang="en-US" baseline="0" dirty="0" err="1"/>
              <a:t>Gbps</a:t>
            </a:r>
            <a:r>
              <a:rPr lang="en-US" baseline="0" dirty="0"/>
              <a:t>, close to more than 1 </a:t>
            </a:r>
            <a:r>
              <a:rPr lang="en-US" baseline="0" dirty="0" err="1"/>
              <a:t>Gbps</a:t>
            </a:r>
            <a:r>
              <a:rPr lang="en-US" baseline="0" dirty="0"/>
              <a:t> higher than the WiFi links. While, rest of the 75% locations not so well. In fact, many locations we could not establish the link connection at all with 60 GHz interface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6CDF7-6365-42B1-8ADA-9494865DC13B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4865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/>
              <a:t>So, we place the Access Point in one of the cubicle in the 2</a:t>
            </a:r>
            <a:r>
              <a:rPr lang="en-US" baseline="30000" dirty="0"/>
              <a:t>nd</a:t>
            </a:r>
            <a:r>
              <a:rPr lang="en-US" baseline="0" dirty="0"/>
              <a:t> floor lab and place client devices around 20 different static locations in 15x15 m^2 area. At each of the locations, we measured applications throughput from both the 60 GHz, which is also known as </a:t>
            </a:r>
            <a:r>
              <a:rPr lang="en-US" baseline="0" dirty="0" err="1"/>
              <a:t>WiGig</a:t>
            </a:r>
            <a:r>
              <a:rPr lang="en-US" baseline="0" dirty="0"/>
              <a:t>, and the traditional WiFi. Here is how the distribution of throughput differences between the two interfaces look like. Around 25% of such locations, 60 GHz performed really well, and it throughput can be around 1.5~1.9 </a:t>
            </a:r>
            <a:r>
              <a:rPr lang="en-US" baseline="0" dirty="0" err="1"/>
              <a:t>Gbps</a:t>
            </a:r>
            <a:r>
              <a:rPr lang="en-US" baseline="0" dirty="0"/>
              <a:t>, close to more than 1 </a:t>
            </a:r>
            <a:r>
              <a:rPr lang="en-US" baseline="0" dirty="0" err="1"/>
              <a:t>Gbps</a:t>
            </a:r>
            <a:r>
              <a:rPr lang="en-US" baseline="0" dirty="0"/>
              <a:t> higher than the WiFi links. While, rest of the 75% locations not so well. In fact, many locations we could not establish the link connection at all with 60 GHz interface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6CDF7-6365-42B1-8ADA-9494865DC13B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214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Both"/>
            </a:pPr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Scalable beam alignment: UbiG seeks to align the beam between the mmWave devices, at a latency that is independent of the size of the phased-arrays.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(2) Ubiquitous Gbps connectivity: UbiG seeks to maintain Gbps connectivity even under blockage or mobility. Ultra-dense AP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deployment and fast AP switching are required to sustain Gbps connectivity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(3) Low hardware cost: UbiG needs to be implementable on off-the-shelf standard-compatible mmWave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hardware, which may not provide coherent PHY layer information, or only allows for coarse-grained phase control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over the phased-array antenna elements.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763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Our experiments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show that in 82% of the settings, the SNR loss from</a:t>
            </a:r>
          </a:p>
          <a:p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UbiG’s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O(K) beam alignment is less than 1.5 dB (in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comparison to the ground-truth), which enables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nearoptimal</a:t>
            </a:r>
            <a:endParaRPr lang="en-US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beam (and MCS) selection. Under simulated</a:t>
            </a: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settings, the solution scales well even for large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phasedarrays</a:t>
            </a:r>
            <a:endParaRPr lang="en-US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1024 beams. The average SNR loss remains</a:t>
            </a:r>
          </a:p>
          <a:p>
            <a:r>
              <a:rPr lang="en-US" sz="12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less than 1 dB under medium to high SNR conditions.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B64533-EF1C-4160-83F4-22272108A94D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185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168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423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213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58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804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977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984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60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762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51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71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1ED106-D3C2-4395-8EF5-DA68BFD79AB4}" type="datetimeFigureOut">
              <a:rPr lang="en-US" smtClean="0"/>
              <a:t>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C5B1C-78B2-432E-AE10-A03247A55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39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7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4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2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22.png"/><Relationship Id="rId4" Type="http://schemas.openxmlformats.org/officeDocument/2006/relationships/image" Target="../media/image13.png"/><Relationship Id="rId9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4.xml"/><Relationship Id="rId6" Type="http://schemas.openxmlformats.org/officeDocument/2006/relationships/image" Target="../media/image35.png"/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2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mailto:Ioannis.Pefkianakis@hpe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922" y="702643"/>
            <a:ext cx="11967147" cy="2387600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rgbClr val="0070C0"/>
                </a:solidFill>
              </a:rPr>
              <a:t>An Introduction to Next Generation Wireless Networks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3200" b="1" dirty="0"/>
              <a:t>Ioannis Pefkianakis</a:t>
            </a:r>
          </a:p>
          <a:p>
            <a:r>
              <a:rPr lang="en-US" dirty="0"/>
              <a:t>Hewlett Packard Labs</a:t>
            </a:r>
          </a:p>
          <a:p>
            <a:r>
              <a:rPr lang="en-US" dirty="0"/>
              <a:t>ioannis.pefkianakis@hpe.com</a:t>
            </a:r>
          </a:p>
        </p:txBody>
      </p:sp>
    </p:spTree>
    <p:extLst>
      <p:ext uri="{BB962C8B-B14F-4D97-AF65-F5344CB8AC3E}">
        <p14:creationId xmlns:p14="http://schemas.microsoft.com/office/powerpoint/2010/main" val="1073890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Emerging Wireless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329762" y="6051428"/>
            <a:ext cx="6277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00CC"/>
                </a:solidFill>
              </a:rPr>
              <a:t>Call for transition to </a:t>
            </a:r>
            <a:r>
              <a:rPr lang="en-US" sz="3200" b="1" i="1" dirty="0">
                <a:solidFill>
                  <a:srgbClr val="0000CC"/>
                </a:solidFill>
              </a:rPr>
              <a:t>gigabit wireless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137732" y="2026155"/>
            <a:ext cx="5101458" cy="3843354"/>
            <a:chOff x="137732" y="2026155"/>
            <a:chExt cx="5101458" cy="3843354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EF33A0BF-D40D-4E06-AC6B-1290653D9A9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37732" y="2026155"/>
              <a:ext cx="5101458" cy="3074765"/>
            </a:xfrm>
            <a:prstGeom prst="rect">
              <a:avLst/>
            </a:prstGeom>
          </p:spPr>
        </p:pic>
        <p:sp>
          <p:nvSpPr>
            <p:cNvPr id="51" name="TextBox 50"/>
            <p:cNvSpPr txBox="1"/>
            <p:nvPr/>
          </p:nvSpPr>
          <p:spPr>
            <a:xfrm>
              <a:off x="406339" y="5469399"/>
              <a:ext cx="425366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0000CC"/>
                  </a:solidFill>
                </a:rPr>
                <a:t>new apps require </a:t>
              </a:r>
              <a:r>
                <a:rPr lang="en-US" sz="2000" b="1" i="1" dirty="0">
                  <a:solidFill>
                    <a:srgbClr val="0000CC"/>
                  </a:solidFill>
                </a:rPr>
                <a:t>multi-</a:t>
              </a:r>
              <a:r>
                <a:rPr lang="en-US" sz="2000" b="1" i="1" dirty="0" err="1">
                  <a:solidFill>
                    <a:srgbClr val="0000CC"/>
                  </a:solidFill>
                </a:rPr>
                <a:t>Gbps</a:t>
              </a:r>
              <a:r>
                <a:rPr lang="en-US" sz="2000" dirty="0">
                  <a:solidFill>
                    <a:srgbClr val="0000CC"/>
                  </a:solidFill>
                </a:rPr>
                <a:t> speeds …</a:t>
              </a:r>
              <a:endParaRPr lang="en-US" sz="2000" i="1" dirty="0">
                <a:solidFill>
                  <a:srgbClr val="0000CC"/>
                </a:solidFill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094657" y="1691360"/>
            <a:ext cx="6946810" cy="4178149"/>
            <a:chOff x="5094657" y="1691360"/>
            <a:chExt cx="6946810" cy="4178149"/>
          </a:xfrm>
        </p:grpSpPr>
        <p:grpSp>
          <p:nvGrpSpPr>
            <p:cNvPr id="7" name="Group 6"/>
            <p:cNvGrpSpPr/>
            <p:nvPr/>
          </p:nvGrpSpPr>
          <p:grpSpPr>
            <a:xfrm>
              <a:off x="5094657" y="1691360"/>
              <a:ext cx="6946810" cy="3793302"/>
              <a:chOff x="5003353" y="1743613"/>
              <a:chExt cx="6946810" cy="3793302"/>
            </a:xfrm>
          </p:grpSpPr>
          <p:grpSp>
            <p:nvGrpSpPr>
              <p:cNvPr id="38" name="Group 37"/>
              <p:cNvGrpSpPr/>
              <p:nvPr/>
            </p:nvGrpSpPr>
            <p:grpSpPr>
              <a:xfrm>
                <a:off x="5580017" y="1743613"/>
                <a:ext cx="6370146" cy="3793302"/>
                <a:chOff x="5580017" y="1743613"/>
                <a:chExt cx="6370146" cy="3793302"/>
              </a:xfrm>
            </p:grpSpPr>
            <p:sp>
              <p:nvSpPr>
                <p:cNvPr id="39" name="Text Box 9">
                  <a:extLst>
                    <a:ext uri="{FF2B5EF4-FFF2-40B4-BE49-F238E27FC236}">
                      <a16:creationId xmlns:a16="http://schemas.microsoft.com/office/drawing/2014/main" id="{4797E0A2-DB13-4C6A-B883-04D2EF477E72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349751" y="5130962"/>
                  <a:ext cx="1219808" cy="40011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ctr">
                    <a:spcBef>
                      <a:spcPct val="50000"/>
                    </a:spcBef>
                    <a:defRPr/>
                  </a:pPr>
                  <a:r>
                    <a:rPr lang="en-US" altLang="zh-CN" sz="2000" i="1" dirty="0">
                      <a:cs typeface="Arial" pitchFamily="34" charset="0"/>
                    </a:rPr>
                    <a:t>2011</a:t>
                  </a:r>
                </a:p>
              </p:txBody>
            </p:sp>
            <p:sp>
              <p:nvSpPr>
                <p:cNvPr id="40" name="Text Box 9">
                  <a:extLst>
                    <a:ext uri="{FF2B5EF4-FFF2-40B4-BE49-F238E27FC236}">
                      <a16:creationId xmlns:a16="http://schemas.microsoft.com/office/drawing/2014/main" id="{3FC39B1C-91DF-43E0-ACA6-46D7F76D6F14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611353" y="5126038"/>
                  <a:ext cx="1219808" cy="40011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ctr">
                    <a:spcBef>
                      <a:spcPct val="50000"/>
                    </a:spcBef>
                    <a:defRPr/>
                  </a:pPr>
                  <a:r>
                    <a:rPr lang="en-US" altLang="zh-CN" sz="2000" i="1" dirty="0">
                      <a:cs typeface="Arial" pitchFamily="34" charset="0"/>
                    </a:rPr>
                    <a:t>2016</a:t>
                  </a:r>
                </a:p>
              </p:txBody>
            </p:sp>
            <p:sp>
              <p:nvSpPr>
                <p:cNvPr id="41" name="Text Box 9">
                  <a:extLst>
                    <a:ext uri="{FF2B5EF4-FFF2-40B4-BE49-F238E27FC236}">
                      <a16:creationId xmlns:a16="http://schemas.microsoft.com/office/drawing/2014/main" id="{C2ACF5DB-7C8A-4A76-A8A7-DF3D75A7B27C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8914749" y="5130520"/>
                  <a:ext cx="1219808" cy="40011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ctr">
                    <a:spcBef>
                      <a:spcPct val="50000"/>
                    </a:spcBef>
                    <a:defRPr/>
                  </a:pPr>
                  <a:r>
                    <a:rPr lang="en-US" altLang="zh-CN" sz="2000" i="1" dirty="0">
                      <a:cs typeface="Arial" pitchFamily="34" charset="0"/>
                    </a:rPr>
                    <a:t>2021</a:t>
                  </a:r>
                </a:p>
              </p:txBody>
            </p:sp>
            <p:sp>
              <p:nvSpPr>
                <p:cNvPr id="42" name="Text Box 9">
                  <a:extLst>
                    <a:ext uri="{FF2B5EF4-FFF2-40B4-BE49-F238E27FC236}">
                      <a16:creationId xmlns:a16="http://schemas.microsoft.com/office/drawing/2014/main" id="{69385EA2-EFAC-4142-A875-7D0D9DD4B082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10185151" y="5136805"/>
                  <a:ext cx="1219808" cy="40011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ctr">
                    <a:spcBef>
                      <a:spcPct val="50000"/>
                    </a:spcBef>
                    <a:defRPr/>
                  </a:pPr>
                  <a:r>
                    <a:rPr lang="en-US" altLang="zh-CN" sz="2000" i="1" dirty="0">
                      <a:cs typeface="Arial" pitchFamily="34" charset="0"/>
                    </a:rPr>
                    <a:t>2026</a:t>
                  </a:r>
                </a:p>
              </p:txBody>
            </p:sp>
            <p:pic>
              <p:nvPicPr>
                <p:cNvPr id="43" name="Graphic 3">
                  <a:extLst>
                    <a:ext uri="{FF2B5EF4-FFF2-40B4-BE49-F238E27FC236}">
                      <a16:creationId xmlns:a16="http://schemas.microsoft.com/office/drawing/2014/main" id="{0A7F9E38-900D-40F8-88B1-6C4BFC7E3AB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63071" y="1842411"/>
                  <a:ext cx="6187092" cy="3246400"/>
                </a:xfrm>
                <a:prstGeom prst="rect">
                  <a:avLst/>
                </a:prstGeom>
              </p:spPr>
            </p:pic>
            <p:sp>
              <p:nvSpPr>
                <p:cNvPr id="44" name="Text Box 9">
                  <a:extLst>
                    <a:ext uri="{FF2B5EF4-FFF2-40B4-BE49-F238E27FC236}">
                      <a16:creationId xmlns:a16="http://schemas.microsoft.com/office/drawing/2014/main" id="{F4126B67-2C36-482F-A0E2-5BB769BB9AE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655720" y="1934810"/>
                  <a:ext cx="2442982" cy="70788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ctr">
                    <a:spcBef>
                      <a:spcPct val="50000"/>
                    </a:spcBef>
                    <a:defRPr/>
                  </a:pPr>
                  <a:r>
                    <a:rPr lang="en-US" altLang="zh-CN" sz="2000" i="1" dirty="0">
                      <a:cs typeface="Arial" pitchFamily="34" charset="0"/>
                    </a:rPr>
                    <a:t>Source: Cisco VNI, 2016 - 2021</a:t>
                  </a:r>
                  <a:endParaRPr lang="en-US" altLang="zh-CN" i="1" dirty="0">
                    <a:cs typeface="Arial" pitchFamily="34" charset="0"/>
                  </a:endParaRPr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5" name="Text Box 9">
                      <a:extLst>
                        <a:ext uri="{FF2B5EF4-FFF2-40B4-BE49-F238E27FC236}">
                          <a16:creationId xmlns:a16="http://schemas.microsoft.com/office/drawing/2014/main" id="{30BC2BED-8A11-452D-BD17-A3FA5B78DE32}"/>
                        </a:ext>
                      </a:extLst>
                    </p:cNvPr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8639780" y="1743613"/>
                      <a:ext cx="1711062" cy="400110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  <a:effectLst/>
                  </p:spPr>
                  <p:txBody>
                    <a:bodyPr wrap="square">
                      <a:spAutoFit/>
                    </a:bodyPr>
                    <a:lstStyle/>
                    <a:p>
                      <a:pPr algn="ctr">
                        <a:spcBef>
                          <a:spcPct val="50000"/>
                        </a:spcBef>
                        <a:defRPr/>
                      </a:pPr>
                      <a:r>
                        <a:rPr lang="en-US" altLang="zh-CN" sz="2000" dirty="0">
                          <a:cs typeface="Arial" pitchFamily="34" charset="0"/>
                        </a:rPr>
                        <a:t>590 x </a:t>
                      </a:r>
                      <a14:m>
                        <m:oMath xmlns:m="http://schemas.openxmlformats.org/officeDocument/2006/math"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9</m:t>
                              </m:r>
                            </m:sup>
                          </m:sSup>
                        </m:oMath>
                      </a14:m>
                      <a:r>
                        <a:rPr lang="en-US" dirty="0"/>
                        <a:t> GB</a:t>
                      </a:r>
                      <a:endParaRPr lang="en-US" sz="1400" dirty="0"/>
                    </a:p>
                  </p:txBody>
                </p:sp>
              </mc:Choice>
              <mc:Fallback xmlns="">
                <p:sp>
                  <p:nvSpPr>
                    <p:cNvPr id="45" name="Text Box 9">
                      <a:extLst>
                        <a:ext uri="{FF2B5EF4-FFF2-40B4-BE49-F238E27FC236}">
                          <a16:creationId xmlns:a16="http://schemas.microsoft.com/office/drawing/2014/main" xmlns="" id="{30BC2BED-8A11-452D-BD17-A3FA5B78DE32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 bwMode="auto">
                    <a:xfrm>
                      <a:off x="8639780" y="1743613"/>
                      <a:ext cx="1711062" cy="400110"/>
                    </a:xfrm>
                    <a:prstGeom prst="rect">
                      <a:avLst/>
                    </a:prstGeom>
                    <a:blipFill rotWithShape="0">
                      <a:blip r:embed="rId6"/>
                      <a:stretch>
                        <a:fillRect t="-7576" b="-25758"/>
                      </a:stretch>
                    </a:blipFill>
                    <a:ln w="9525">
                      <a:noFill/>
                      <a:miter lim="800000"/>
                      <a:headEnd/>
                      <a:tailEnd/>
                    </a:ln>
                    <a:effectLst/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47" name="Text Box 9">
                  <a:extLst>
                    <a:ext uri="{FF2B5EF4-FFF2-40B4-BE49-F238E27FC236}">
                      <a16:creationId xmlns:a16="http://schemas.microsoft.com/office/drawing/2014/main" id="{B42F283D-9238-4E96-94EF-7934464085D2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580017" y="3450498"/>
                  <a:ext cx="1744997" cy="52322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square">
                  <a:spAutoFit/>
                </a:bodyPr>
                <a:lstStyle/>
                <a:p>
                  <a:pPr algn="ctr">
                    <a:spcBef>
                      <a:spcPct val="50000"/>
                    </a:spcBef>
                    <a:defRPr/>
                  </a:pPr>
                  <a:r>
                    <a:rPr lang="en-US" altLang="zh-CN" sz="2800" dirty="0">
                      <a:cs typeface="Arial" pitchFamily="34" charset="0"/>
                    </a:rPr>
                    <a:t>~20x</a:t>
                  </a:r>
                  <a:endParaRPr lang="en-US" altLang="zh-CN" sz="2400" dirty="0">
                    <a:cs typeface="Arial" pitchFamily="34" charset="0"/>
                  </a:endParaRPr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8" name="Text Box 9">
                      <a:extLst>
                        <a:ext uri="{FF2B5EF4-FFF2-40B4-BE49-F238E27FC236}">
                          <a16:creationId xmlns:a16="http://schemas.microsoft.com/office/drawing/2014/main" id="{30BC2BED-8A11-452D-BD17-A3FA5B78DE32}"/>
                        </a:ext>
                      </a:extLst>
                    </p:cNvPr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7304400" y="4122024"/>
                      <a:ext cx="1711062" cy="400110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  <a:effectLst/>
                  </p:spPr>
                  <p:txBody>
                    <a:bodyPr wrap="square">
                      <a:spAutoFit/>
                    </a:bodyPr>
                    <a:lstStyle/>
                    <a:p>
                      <a:pPr algn="ctr">
                        <a:spcBef>
                          <a:spcPct val="50000"/>
                        </a:spcBef>
                        <a:defRPr/>
                      </a:pPr>
                      <a:r>
                        <a:rPr lang="en-US" altLang="zh-CN" sz="2000" dirty="0">
                          <a:cs typeface="Arial" pitchFamily="34" charset="0"/>
                        </a:rPr>
                        <a:t>86.9 x </a:t>
                      </a:r>
                      <a14:m>
                        <m:oMath xmlns:m="http://schemas.openxmlformats.org/officeDocument/2006/math"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9</m:t>
                              </m:r>
                            </m:sup>
                          </m:sSup>
                        </m:oMath>
                      </a14:m>
                      <a:r>
                        <a:rPr lang="en-US" dirty="0"/>
                        <a:t> GB</a:t>
                      </a:r>
                      <a:endParaRPr lang="en-US" sz="1400" dirty="0"/>
                    </a:p>
                  </p:txBody>
                </p:sp>
              </mc:Choice>
              <mc:Fallback xmlns="">
                <p:sp>
                  <p:nvSpPr>
                    <p:cNvPr id="48" name="Text Box 9">
                      <a:extLst>
                        <a:ext uri="{FF2B5EF4-FFF2-40B4-BE49-F238E27FC236}">
                          <a16:creationId xmlns:a16="http://schemas.microsoft.com/office/drawing/2014/main" xmlns="" id="{30BC2BED-8A11-452D-BD17-A3FA5B78DE32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 bwMode="auto">
                    <a:xfrm>
                      <a:off x="7304400" y="4122024"/>
                      <a:ext cx="1711062" cy="400110"/>
                    </a:xfrm>
                    <a:prstGeom prst="rect">
                      <a:avLst/>
                    </a:prstGeom>
                    <a:blipFill rotWithShape="0">
                      <a:blip r:embed="rId7"/>
                      <a:stretch>
                        <a:fillRect t="-9231" b="-27692"/>
                      </a:stretch>
                    </a:blipFill>
                    <a:ln w="9525">
                      <a:noFill/>
                      <a:miter lim="800000"/>
                      <a:headEnd/>
                      <a:tailEnd/>
                    </a:ln>
                    <a:effectLst/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9" name="Text Box 9">
                      <a:extLst>
                        <a:ext uri="{FF2B5EF4-FFF2-40B4-BE49-F238E27FC236}">
                          <a16:creationId xmlns:a16="http://schemas.microsoft.com/office/drawing/2014/main" id="{30BC2BED-8A11-452D-BD17-A3FA5B78DE32}"/>
                        </a:ext>
                      </a:extLst>
                    </p:cNvPr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6083228" y="4549137"/>
                      <a:ext cx="1711062" cy="400110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  <a:effectLst/>
                  </p:spPr>
                  <p:txBody>
                    <a:bodyPr wrap="square">
                      <a:spAutoFit/>
                    </a:bodyPr>
                    <a:lstStyle/>
                    <a:p>
                      <a:pPr algn="ctr">
                        <a:spcBef>
                          <a:spcPct val="50000"/>
                        </a:spcBef>
                        <a:defRPr/>
                      </a:pPr>
                      <a:r>
                        <a:rPr lang="en-US" altLang="zh-CN" sz="2000" dirty="0">
                          <a:cs typeface="Arial" pitchFamily="34" charset="0"/>
                        </a:rPr>
                        <a:t>4.8 x </a:t>
                      </a:r>
                      <a14:m>
                        <m:oMath xmlns:m="http://schemas.openxmlformats.org/officeDocument/2006/math"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9</m:t>
                              </m:r>
                            </m:sup>
                          </m:sSup>
                        </m:oMath>
                      </a14:m>
                      <a:r>
                        <a:rPr lang="en-US" dirty="0"/>
                        <a:t> GB</a:t>
                      </a:r>
                      <a:endParaRPr lang="en-US" sz="1400" dirty="0"/>
                    </a:p>
                  </p:txBody>
                </p:sp>
              </mc:Choice>
              <mc:Fallback xmlns="">
                <p:sp>
                  <p:nvSpPr>
                    <p:cNvPr id="49" name="Text Box 9">
                      <a:extLst>
                        <a:ext uri="{FF2B5EF4-FFF2-40B4-BE49-F238E27FC236}">
                          <a16:creationId xmlns:a16="http://schemas.microsoft.com/office/drawing/2014/main" xmlns="" id="{30BC2BED-8A11-452D-BD17-A3FA5B78DE32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 bwMode="auto">
                    <a:xfrm>
                      <a:off x="6083228" y="4549137"/>
                      <a:ext cx="1711062" cy="400110"/>
                    </a:xfrm>
                    <a:prstGeom prst="rect">
                      <a:avLst/>
                    </a:prstGeom>
                    <a:blipFill rotWithShape="0">
                      <a:blip r:embed="rId8"/>
                      <a:stretch>
                        <a:fillRect t="-9231" b="-27692"/>
                      </a:stretch>
                    </a:blipFill>
                    <a:ln w="9525">
                      <a:noFill/>
                      <a:miter lim="800000"/>
                      <a:headEnd/>
                      <a:tailEnd/>
                    </a:ln>
                    <a:effectLst/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p:sp>
            <p:nvSpPr>
              <p:cNvPr id="50" name="Arc 49">
                <a:extLst>
                  <a:ext uri="{FF2B5EF4-FFF2-40B4-BE49-F238E27FC236}">
                    <a16:creationId xmlns:a16="http://schemas.microsoft.com/office/drawing/2014/main" id="{7671BE83-2705-4DD8-A43F-0F65666729C5}"/>
                  </a:ext>
                </a:extLst>
              </p:cNvPr>
              <p:cNvSpPr/>
              <p:nvPr/>
            </p:nvSpPr>
            <p:spPr>
              <a:xfrm>
                <a:off x="5003353" y="2487880"/>
                <a:ext cx="2247372" cy="1985395"/>
              </a:xfrm>
              <a:prstGeom prst="arc">
                <a:avLst>
                  <a:gd name="adj1" fmla="val 717903"/>
                  <a:gd name="adj2" fmla="val 4735789"/>
                </a:avLst>
              </a:prstGeom>
              <a:ln w="50800">
                <a:solidFill>
                  <a:schemeClr val="tx1"/>
                </a:solidFill>
                <a:headEnd type="arrow"/>
                <a:tailEnd type="none" w="med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53" name="TextBox 52"/>
            <p:cNvSpPr txBox="1"/>
            <p:nvPr/>
          </p:nvSpPr>
          <p:spPr>
            <a:xfrm>
              <a:off x="6996928" y="5469399"/>
              <a:ext cx="383258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0000CC"/>
                  </a:solidFill>
                </a:rPr>
                <a:t>… generating huge volumes of data</a:t>
              </a:r>
              <a:endParaRPr lang="en-US" sz="2000" i="1" dirty="0">
                <a:solidFill>
                  <a:srgbClr val="0000CC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4330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Roadmap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Background on wireless (Wi-Fi) networks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From legacy to gigabit wireless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Multiple-Input, Multiple-Output (</a:t>
            </a:r>
            <a:r>
              <a:rPr lang="en-US" b="1" dirty="0"/>
              <a:t>MIMO</a:t>
            </a:r>
            <a:r>
              <a:rPr lang="en-US" dirty="0"/>
              <a:t>) gigabit wireless 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Moving from low-frequency</a:t>
            </a:r>
            <a:r>
              <a:rPr lang="en-US" b="1" i="1" dirty="0"/>
              <a:t> </a:t>
            </a:r>
            <a:r>
              <a:rPr lang="en-US" dirty="0"/>
              <a:t>to</a:t>
            </a:r>
            <a:r>
              <a:rPr lang="en-US" b="1" i="1" dirty="0"/>
              <a:t> millimeter-wave </a:t>
            </a:r>
            <a:r>
              <a:rPr lang="en-US" dirty="0"/>
              <a:t>wireless</a:t>
            </a:r>
          </a:p>
        </p:txBody>
      </p:sp>
    </p:spTree>
    <p:extLst>
      <p:ext uri="{BB962C8B-B14F-4D97-AF65-F5344CB8AC3E}">
        <p14:creationId xmlns:p14="http://schemas.microsoft.com/office/powerpoint/2010/main" val="110146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F786C-EE69-3648-8F29-B78E72D3A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IEEE 802.11 (Wi-Fi)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CD171-F1F7-884F-87E2-D90C2FB86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Standard for wireless local area networks (Wireless LANs) developed in 1990 by IEEE</a:t>
            </a:r>
          </a:p>
          <a:p>
            <a:endParaRPr lang="en-US" altLang="en-US" dirty="0"/>
          </a:p>
          <a:p>
            <a:r>
              <a:rPr lang="en-US" altLang="en-US" b="1" dirty="0"/>
              <a:t>Applications</a:t>
            </a:r>
            <a:r>
              <a:rPr lang="en-US" altLang="en-US" dirty="0"/>
              <a:t>: enterprise, campus, home wireless network connectivity, cellular network data offloading</a:t>
            </a:r>
          </a:p>
          <a:p>
            <a:endParaRPr lang="en-US" altLang="en-US" dirty="0"/>
          </a:p>
          <a:p>
            <a:r>
              <a:rPr lang="en-US" altLang="en-US" dirty="0"/>
              <a:t>The 802.11 standard describes the MAC-layer and the PHY-layer</a:t>
            </a:r>
          </a:p>
          <a:p>
            <a:pPr lvl="1"/>
            <a:r>
              <a:rPr lang="en-US" altLang="en-US" b="1" dirty="0"/>
              <a:t>MAC-layer</a:t>
            </a:r>
            <a:r>
              <a:rPr lang="en-US" altLang="en-US" dirty="0"/>
              <a:t>: Access control, reliable delivery, security</a:t>
            </a:r>
          </a:p>
          <a:p>
            <a:pPr lvl="1"/>
            <a:r>
              <a:rPr lang="en-US" altLang="en-US" b="1" dirty="0"/>
              <a:t>PHY-layer</a:t>
            </a:r>
            <a:r>
              <a:rPr lang="en-US" altLang="en-US" dirty="0"/>
              <a:t>: modulation, coding, operation frequency, antenna technology etc.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960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46CA9-1EAE-2147-B905-01C1D7997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Wi-Fi Network Setup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030C6-18F2-254C-9A89-0F81B0B3003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/>
              <a:t>Infrastructure W-Fi mode</a:t>
            </a:r>
            <a:r>
              <a:rPr lang="en-US" dirty="0"/>
              <a:t>:</a:t>
            </a:r>
          </a:p>
          <a:p>
            <a:pPr lvl="1"/>
            <a:r>
              <a:rPr lang="en-US" altLang="en-US" dirty="0"/>
              <a:t>A</a:t>
            </a:r>
            <a:r>
              <a:rPr lang="en-US" altLang="en-US" b="1" dirty="0"/>
              <a:t> Basic Service Set</a:t>
            </a:r>
            <a:r>
              <a:rPr lang="en-US" altLang="en-US" dirty="0"/>
              <a:t> (</a:t>
            </a:r>
            <a:r>
              <a:rPr lang="en-US" altLang="en-US" b="1" dirty="0"/>
              <a:t>BSS</a:t>
            </a:r>
            <a:r>
              <a:rPr lang="en-US" altLang="en-US" dirty="0"/>
              <a:t>) (or cell) contains wireless devices and an Access Point (AP) ( or base station)</a:t>
            </a:r>
          </a:p>
          <a:p>
            <a:pPr lvl="1"/>
            <a:r>
              <a:rPr lang="en-US" altLang="en-US" dirty="0"/>
              <a:t>Multiple BSSs form a distribution system (DS)</a:t>
            </a:r>
          </a:p>
          <a:p>
            <a:pPr lvl="1"/>
            <a:endParaRPr lang="en-US" dirty="0"/>
          </a:p>
          <a:p>
            <a:endParaRPr lang="en-US" b="1" dirty="0"/>
          </a:p>
          <a:p>
            <a:r>
              <a:rPr lang="en-US" b="1" dirty="0"/>
              <a:t>Ad-hoc Wi-Fi mode</a:t>
            </a:r>
            <a:r>
              <a:rPr lang="en-US" dirty="0"/>
              <a:t>:</a:t>
            </a:r>
          </a:p>
          <a:p>
            <a:pPr lvl="1"/>
            <a:r>
              <a:rPr lang="en-US" dirty="0"/>
              <a:t>Wireless devices dynamically form a network without APs</a:t>
            </a:r>
          </a:p>
          <a:p>
            <a:endParaRPr lang="en-US" dirty="0"/>
          </a:p>
        </p:txBody>
      </p:sp>
      <p:pic>
        <p:nvPicPr>
          <p:cNvPr id="5" name="Content Placeholder 4" descr="C:\WINDOWS\Profiles\gerla\My Documents\kurose-pictures\5.7-180211a.gif">
            <a:extLst>
              <a:ext uri="{FF2B5EF4-FFF2-40B4-BE49-F238E27FC236}">
                <a16:creationId xmlns:a16="http://schemas.microsoft.com/office/drawing/2014/main" id="{012221B1-1DD1-2444-B4F4-C2E0A1297F4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641" y="1396644"/>
            <a:ext cx="4378892" cy="2091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WINDOWS\Profiles\gerla\My Documents\kurose-pictures\5.7-2-80211b.gif">
            <a:extLst>
              <a:ext uri="{FF2B5EF4-FFF2-40B4-BE49-F238E27FC236}">
                <a16:creationId xmlns:a16="http://schemas.microsoft.com/office/drawing/2014/main" id="{567E0953-A1B7-9F4D-85C8-BD98A0A935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641" y="4127676"/>
            <a:ext cx="2371725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807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073F8-6A09-FC43-8DC6-C797FE568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Physical (PHY) Layer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1D54F-81B1-A641-B5C1-C9971DCA2E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Wi-Fi operates on 2.4 GHz and 5-GHz bands</a:t>
            </a:r>
            <a:endParaRPr lang="en-GB" altLang="en-US" sz="2400" dirty="0"/>
          </a:p>
          <a:p>
            <a:r>
              <a:rPr lang="en-GB" altLang="en-US" sz="2400" dirty="0"/>
              <a:t>Typically it uses</a:t>
            </a:r>
            <a:r>
              <a:rPr lang="en-US" altLang="en-US" sz="2400" dirty="0"/>
              <a:t> orthogonal frequency division multiplexing (OFDM)</a:t>
            </a:r>
            <a:endParaRPr lang="en-GB" altLang="en-US" sz="2400" dirty="0"/>
          </a:p>
          <a:p>
            <a:pPr lvl="1"/>
            <a:r>
              <a:rPr lang="en-GB" altLang="en-US" sz="2000" dirty="0"/>
              <a:t>Also</a:t>
            </a:r>
            <a:r>
              <a:rPr lang="en-US" altLang="en-US" sz="2000" dirty="0"/>
              <a:t> called multicarrier modulation</a:t>
            </a:r>
            <a:endParaRPr lang="en-GB" altLang="en-US" sz="2000" dirty="0"/>
          </a:p>
          <a:p>
            <a:r>
              <a:rPr lang="en-GB" altLang="en-US" sz="2400" dirty="0"/>
              <a:t>OFDM transmits a few </a:t>
            </a:r>
            <a:r>
              <a:rPr lang="en-US" altLang="en-US" sz="2400" dirty="0"/>
              <a:t> bits on each </a:t>
            </a:r>
            <a:r>
              <a:rPr lang="en-US" altLang="en-US" sz="2400" dirty="0" err="1"/>
              <a:t>subchannel</a:t>
            </a:r>
            <a:r>
              <a:rPr lang="en-US" altLang="en-US" sz="2400" dirty="0"/>
              <a:t>/subcarrier</a:t>
            </a:r>
            <a:endParaRPr lang="en-GB" altLang="en-US" sz="2400" dirty="0"/>
          </a:p>
          <a:p>
            <a:pPr lvl="1"/>
            <a:r>
              <a:rPr lang="en-GB" altLang="en-US" sz="2000" dirty="0"/>
              <a:t>Similar </a:t>
            </a:r>
            <a:r>
              <a:rPr lang="en-US" altLang="en-US" sz="2000" dirty="0"/>
              <a:t>to FDM</a:t>
            </a:r>
            <a:r>
              <a:rPr lang="en-GB" altLang="en-US" sz="2000" dirty="0"/>
              <a:t> but </a:t>
            </a:r>
            <a:r>
              <a:rPr lang="en-US" altLang="en-US" sz="2000" dirty="0"/>
              <a:t>all subchannels dedicated to single source</a:t>
            </a:r>
          </a:p>
          <a:p>
            <a:r>
              <a:rPr lang="en-GB" altLang="en-US" sz="2400" dirty="0"/>
              <a:t>PHY transmission rate or wireless speed depends mainly on: a) modulation, b) coding rate, c) channel bandwidth,  d) antennas (MIMO)</a:t>
            </a:r>
          </a:p>
          <a:p>
            <a:r>
              <a:rPr lang="en-GB" altLang="en-US" sz="2400" dirty="0"/>
              <a:t>802.11a data</a:t>
            </a:r>
            <a:r>
              <a:rPr lang="en-US" altLang="en-US" sz="2400" dirty="0"/>
              <a:t> rates: 6, 9, 12, 18, 24, 36, 48, and 54 Mbps</a:t>
            </a:r>
            <a:endParaRPr lang="en-GB" altLang="en-US" sz="2400" dirty="0"/>
          </a:p>
          <a:p>
            <a:pPr lvl="1"/>
            <a:r>
              <a:rPr lang="en-GB" altLang="en-US" sz="2000" dirty="0"/>
              <a:t>Up</a:t>
            </a:r>
            <a:r>
              <a:rPr lang="en-US" altLang="en-US" sz="2000" dirty="0"/>
              <a:t> to 52 subcarriers modulated using BPSK, QPSK, 16-QAM, or 64-QAM</a:t>
            </a:r>
            <a:endParaRPr lang="en-GB" altLang="en-US" sz="20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932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187F4-D79E-5143-A075-9A9926CDC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Medium Access Control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DBA5C-B41E-024E-AF49-AAD3F8DE5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802.11 supports CSMA/CA for controlling access to the wireless channel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5E1B7E5-8E8A-8943-B3AF-984383EA94A3}"/>
              </a:ext>
            </a:extLst>
          </p:cNvPr>
          <p:cNvSpPr txBox="1">
            <a:spLocks noChangeArrowheads="1"/>
          </p:cNvSpPr>
          <p:nvPr/>
        </p:nvSpPr>
        <p:spPr>
          <a:xfrm>
            <a:off x="838200" y="2462732"/>
            <a:ext cx="4562475" cy="4201304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/>
              <a:t>802.11 CSMA: sender</a:t>
            </a:r>
          </a:p>
          <a:p>
            <a:pPr>
              <a:lnSpc>
                <a:spcPct val="80000"/>
              </a:lnSpc>
            </a:pPr>
            <a:r>
              <a:rPr lang="en-US" altLang="en-US" sz="1800" dirty="0"/>
              <a:t>If sense channel idle for DIFS (Distributed Inter Frame Space) then transmit entire frame (no collision detection)</a:t>
            </a:r>
          </a:p>
          <a:p>
            <a:pPr>
              <a:lnSpc>
                <a:spcPct val="80000"/>
              </a:lnSpc>
            </a:pPr>
            <a:r>
              <a:rPr lang="en-US" altLang="en-US" sz="1800" dirty="0"/>
              <a:t>If sense channel busy then binary </a:t>
            </a:r>
            <a:r>
              <a:rPr lang="en-US" altLang="en-US" sz="1800" dirty="0" err="1"/>
              <a:t>backoff</a:t>
            </a:r>
            <a:endParaRPr lang="en-US" altLang="en-US" sz="1800" dirty="0"/>
          </a:p>
          <a:p>
            <a:pPr>
              <a:lnSpc>
                <a:spcPct val="80000"/>
              </a:lnSpc>
              <a:buFontTx/>
              <a:buNone/>
            </a:pPr>
            <a:endParaRPr lang="en-US" altLang="en-US" sz="240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/>
              <a:t>802.11 CSMA: receiver</a:t>
            </a:r>
          </a:p>
          <a:p>
            <a:pPr>
              <a:lnSpc>
                <a:spcPct val="80000"/>
              </a:lnSpc>
            </a:pPr>
            <a:r>
              <a:rPr lang="en-US" altLang="en-US" sz="1800" dirty="0"/>
              <a:t>If received OK return ACK after SIFS --Short IFS (ACK is needed due to hidden terminal problem)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18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400" b="1" dirty="0"/>
              <a:t>Others</a:t>
            </a:r>
            <a:r>
              <a:rPr lang="en-US" altLang="en-US" sz="2400" dirty="0"/>
              <a:t>: RTS/CTS and NAV are used to further avoid collisions</a:t>
            </a:r>
          </a:p>
        </p:txBody>
      </p:sp>
      <p:pic>
        <p:nvPicPr>
          <p:cNvPr id="5" name="Picture 5" descr="5">
            <a:extLst>
              <a:ext uri="{FF2B5EF4-FFF2-40B4-BE49-F238E27FC236}">
                <a16:creationId xmlns:a16="http://schemas.microsoft.com/office/drawing/2014/main" id="{F5ED36D7-1A45-1445-B327-C41CD13BF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399" y="2462732"/>
            <a:ext cx="4260273" cy="279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331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982FC-8229-4A4D-99E7-E3C53058D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From Legacy to Gigabit Wireless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E39AFC6-B02A-9C42-9C54-5283B2C10F47}"/>
              </a:ext>
            </a:extLst>
          </p:cNvPr>
          <p:cNvGrpSpPr/>
          <p:nvPr/>
        </p:nvGrpSpPr>
        <p:grpSpPr>
          <a:xfrm>
            <a:off x="2599333" y="3390275"/>
            <a:ext cx="4196854" cy="2116198"/>
            <a:chOff x="1961665" y="3390275"/>
            <a:chExt cx="4196854" cy="2116198"/>
          </a:xfrm>
        </p:grpSpPr>
        <p:sp>
          <p:nvSpPr>
            <p:cNvPr id="5" name="Line 22">
              <a:extLst>
                <a:ext uri="{FF2B5EF4-FFF2-40B4-BE49-F238E27FC236}">
                  <a16:creationId xmlns:a16="http://schemas.microsoft.com/office/drawing/2014/main" id="{C22715D5-E233-0E4C-A370-98A4172B51B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786917" y="4466600"/>
              <a:ext cx="609600" cy="625475"/>
            </a:xfrm>
            <a:prstGeom prst="line">
              <a:avLst/>
            </a:prstGeom>
            <a:noFill/>
            <a:ln w="41275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" name="AutoShape 26">
              <a:extLst>
                <a:ext uri="{FF2B5EF4-FFF2-40B4-BE49-F238E27FC236}">
                  <a16:creationId xmlns:a16="http://schemas.microsoft.com/office/drawing/2014/main" id="{95585AA1-788A-B841-9139-CEA2417EFF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15517" y="3390275"/>
              <a:ext cx="1600200" cy="1447800"/>
            </a:xfrm>
            <a:prstGeom prst="cube">
              <a:avLst>
                <a:gd name="adj" fmla="val 25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" name="Rectangle 27">
              <a:extLst>
                <a:ext uri="{FF2B5EF4-FFF2-40B4-BE49-F238E27FC236}">
                  <a16:creationId xmlns:a16="http://schemas.microsoft.com/office/drawing/2014/main" id="{D99E0627-B4D1-254E-9553-5A1E532D98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1665" y="5106363"/>
              <a:ext cx="419685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en-US" altLang="en-US" sz="2000" b="1" dirty="0">
                  <a:solidFill>
                    <a:srgbClr val="FF0000"/>
                  </a:solidFill>
                </a:rPr>
                <a:t>Space </a:t>
              </a:r>
              <a:r>
                <a:rPr lang="en-US" altLang="en-US" dirty="0">
                  <a:solidFill>
                    <a:srgbClr val="FF0000"/>
                  </a:solidFill>
                </a:rPr>
                <a:t>(MIMO): Multiple antennas (N</a:t>
              </a:r>
              <a:r>
                <a:rPr lang="en-US" altLang="en-US" baseline="-25000" dirty="0">
                  <a:solidFill>
                    <a:srgbClr val="FF0000"/>
                  </a:solidFill>
                </a:rPr>
                <a:t>t </a:t>
              </a:r>
              <a:r>
                <a:rPr lang="en-US" altLang="en-US" dirty="0">
                  <a:solidFill>
                    <a:srgbClr val="FF0000"/>
                  </a:solidFill>
                </a:rPr>
                <a:t>,N</a:t>
              </a:r>
              <a:r>
                <a:rPr lang="en-US" altLang="en-US" baseline="-25000" dirty="0">
                  <a:solidFill>
                    <a:srgbClr val="FF0000"/>
                  </a:solidFill>
                </a:rPr>
                <a:t>r</a:t>
              </a:r>
              <a:r>
                <a:rPr lang="en-US" altLang="en-US" dirty="0">
                  <a:solidFill>
                    <a:srgbClr val="FF0000"/>
                  </a:solidFill>
                </a:rPr>
                <a:t>)</a:t>
              </a:r>
            </a:p>
          </p:txBody>
        </p:sp>
      </p:grpSp>
      <p:grpSp>
        <p:nvGrpSpPr>
          <p:cNvPr id="8" name="Group 47">
            <a:extLst>
              <a:ext uri="{FF2B5EF4-FFF2-40B4-BE49-F238E27FC236}">
                <a16:creationId xmlns:a16="http://schemas.microsoft.com/office/drawing/2014/main" id="{53862CA8-5573-9C48-9DD2-3037AD225AEB}"/>
              </a:ext>
            </a:extLst>
          </p:cNvPr>
          <p:cNvGrpSpPr>
            <a:grpSpLocks/>
          </p:cNvGrpSpPr>
          <p:nvPr/>
        </p:nvGrpSpPr>
        <p:grpSpPr bwMode="auto">
          <a:xfrm>
            <a:off x="3348385" y="2652088"/>
            <a:ext cx="6189667" cy="1804987"/>
            <a:chOff x="1200" y="1919"/>
            <a:chExt cx="3899" cy="1137"/>
          </a:xfrm>
        </p:grpSpPr>
        <p:sp>
          <p:nvSpPr>
            <p:cNvPr id="9" name="Line 21">
              <a:extLst>
                <a:ext uri="{FF2B5EF4-FFF2-40B4-BE49-F238E27FC236}">
                  <a16:creationId xmlns:a16="http://schemas.microsoft.com/office/drawing/2014/main" id="{3161F333-71FF-F04C-93E8-E282213E9CC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632" y="2192"/>
              <a:ext cx="0" cy="864"/>
            </a:xfrm>
            <a:prstGeom prst="line">
              <a:avLst/>
            </a:prstGeom>
            <a:noFill/>
            <a:ln w="41275">
              <a:solidFill>
                <a:srgbClr val="00B05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" name="Rectangle 28">
              <a:extLst>
                <a:ext uri="{FF2B5EF4-FFF2-40B4-BE49-F238E27FC236}">
                  <a16:creationId xmlns:a16="http://schemas.microsoft.com/office/drawing/2014/main" id="{DE81B9EC-B05B-9048-B41E-7362110489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19"/>
              <a:ext cx="814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 b="1" dirty="0">
                  <a:solidFill>
                    <a:srgbClr val="00B050"/>
                  </a:solidFill>
                </a:rPr>
                <a:t>Frequency</a:t>
              </a:r>
            </a:p>
          </p:txBody>
        </p:sp>
        <p:sp>
          <p:nvSpPr>
            <p:cNvPr id="11" name="Rectangle 38">
              <a:extLst>
                <a:ext uri="{FF2B5EF4-FFF2-40B4-BE49-F238E27FC236}">
                  <a16:creationId xmlns:a16="http://schemas.microsoft.com/office/drawing/2014/main" id="{13367FF6-2A8A-1A43-B4C1-9A3F59C53A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1982"/>
              <a:ext cx="2699" cy="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>
                <a:buFont typeface="Times" panose="02020603050405020304" pitchFamily="18" charset="0"/>
                <a:buChar char="•"/>
              </a:pPr>
              <a:r>
                <a:rPr lang="en-US" altLang="en-US" sz="1600" dirty="0">
                  <a:solidFill>
                    <a:srgbClr val="00B050"/>
                  </a:solidFill>
                </a:rPr>
                <a:t> </a:t>
              </a:r>
              <a:r>
                <a:rPr lang="en-US" altLang="en-US" dirty="0">
                  <a:solidFill>
                    <a:srgbClr val="00B050"/>
                  </a:solidFill>
                </a:rPr>
                <a:t>Frequency-agile communication</a:t>
              </a:r>
            </a:p>
            <a:p>
              <a:pPr>
                <a:buFont typeface="Times" panose="02020603050405020304" pitchFamily="18" charset="0"/>
                <a:buNone/>
              </a:pPr>
              <a:r>
                <a:rPr lang="en-US" altLang="en-US" dirty="0">
                  <a:solidFill>
                    <a:srgbClr val="00B050"/>
                  </a:solidFill>
                </a:rPr>
                <a:t> </a:t>
              </a:r>
            </a:p>
            <a:p>
              <a:pPr>
                <a:buFont typeface="Times" panose="02020603050405020304" pitchFamily="18" charset="0"/>
                <a:buNone/>
              </a:pPr>
              <a:endParaRPr lang="en-US" altLang="en-US" dirty="0">
                <a:solidFill>
                  <a:srgbClr val="00B050"/>
                </a:solidFill>
              </a:endParaRPr>
            </a:p>
            <a:p>
              <a:pPr>
                <a:buFont typeface="Times" panose="02020603050405020304" pitchFamily="18" charset="0"/>
                <a:buChar char="•"/>
              </a:pPr>
              <a:r>
                <a:rPr lang="en-US" altLang="en-US" dirty="0">
                  <a:solidFill>
                    <a:srgbClr val="00B050"/>
                  </a:solidFill>
                </a:rPr>
                <a:t> New spectrum (mmWave communication)</a:t>
              </a:r>
            </a:p>
          </p:txBody>
        </p:sp>
      </p:grpSp>
      <p:grpSp>
        <p:nvGrpSpPr>
          <p:cNvPr id="12" name="Group 48">
            <a:extLst>
              <a:ext uri="{FF2B5EF4-FFF2-40B4-BE49-F238E27FC236}">
                <a16:creationId xmlns:a16="http://schemas.microsoft.com/office/drawing/2014/main" id="{A073C5DB-64F9-DA40-A3C9-3E018A7F8893}"/>
              </a:ext>
            </a:extLst>
          </p:cNvPr>
          <p:cNvGrpSpPr>
            <a:grpSpLocks/>
          </p:cNvGrpSpPr>
          <p:nvPr/>
        </p:nvGrpSpPr>
        <p:grpSpPr bwMode="auto">
          <a:xfrm>
            <a:off x="4034185" y="4287210"/>
            <a:ext cx="5481638" cy="812799"/>
            <a:chOff x="1632" y="2960"/>
            <a:chExt cx="3453" cy="512"/>
          </a:xfrm>
        </p:grpSpPr>
        <p:sp>
          <p:nvSpPr>
            <p:cNvPr id="13" name="Rectangle 29">
              <a:extLst>
                <a:ext uri="{FF2B5EF4-FFF2-40B4-BE49-F238E27FC236}">
                  <a16:creationId xmlns:a16="http://schemas.microsoft.com/office/drawing/2014/main" id="{969AA69D-0670-B143-B084-27E52D64D4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39" y="3220"/>
              <a:ext cx="449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 b="1" dirty="0"/>
                <a:t>Time</a:t>
              </a:r>
            </a:p>
          </p:txBody>
        </p:sp>
        <p:sp>
          <p:nvSpPr>
            <p:cNvPr id="14" name="Line 23">
              <a:extLst>
                <a:ext uri="{FF2B5EF4-FFF2-40B4-BE49-F238E27FC236}">
                  <a16:creationId xmlns:a16="http://schemas.microsoft.com/office/drawing/2014/main" id="{D7E5471D-35A1-0449-998B-71FD45EA082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32" y="3072"/>
              <a:ext cx="960" cy="0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" name="Rectangle 39">
              <a:extLst>
                <a:ext uri="{FF2B5EF4-FFF2-40B4-BE49-F238E27FC236}">
                  <a16:creationId xmlns:a16="http://schemas.microsoft.com/office/drawing/2014/main" id="{D91D9F4A-3E55-F94F-B059-F5B546B1F0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0" y="2960"/>
              <a:ext cx="2445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>
                <a:buFont typeface="Times" panose="02020603050405020304" pitchFamily="18" charset="0"/>
                <a:buChar char="•"/>
              </a:pPr>
              <a:r>
                <a:rPr lang="en-US" altLang="en-US" dirty="0"/>
                <a:t> New medium access control protocols</a:t>
              </a:r>
            </a:p>
          </p:txBody>
        </p:sp>
      </p:grpSp>
      <p:sp>
        <p:nvSpPr>
          <p:cNvPr id="16" name="Rectangle 45">
            <a:extLst>
              <a:ext uri="{FF2B5EF4-FFF2-40B4-BE49-F238E27FC236}">
                <a16:creationId xmlns:a16="http://schemas.microsoft.com/office/drawing/2014/main" id="{EEE10305-E278-BB49-B96F-A1093D42D0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57960" y="1790075"/>
            <a:ext cx="34948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 b="0" i="1" dirty="0"/>
              <a:t>Capacity = </a:t>
            </a:r>
            <a:r>
              <a:rPr lang="en-US" altLang="en-US" sz="2400" i="1" dirty="0">
                <a:solidFill>
                  <a:srgbClr val="00B050"/>
                </a:solidFill>
              </a:rPr>
              <a:t>B </a:t>
            </a:r>
            <a:r>
              <a:rPr lang="en-US" altLang="ko-KR" sz="2400" b="0" i="1" dirty="0">
                <a:sym typeface="Symbol" panose="05050102010706020507" pitchFamily="18" charset="2"/>
              </a:rPr>
              <a:t> </a:t>
            </a:r>
            <a:r>
              <a:rPr lang="en-US" altLang="ko-KR" sz="2400" b="0" i="1" dirty="0"/>
              <a:t>log</a:t>
            </a:r>
            <a:r>
              <a:rPr lang="en-US" altLang="ko-KR" sz="2400" b="0" i="1" baseline="-25000" dirty="0"/>
              <a:t>2</a:t>
            </a:r>
            <a:r>
              <a:rPr lang="en-US" altLang="ko-KR" sz="2400" b="0" i="1" dirty="0"/>
              <a:t>(1+SNR)</a:t>
            </a:r>
            <a:r>
              <a:rPr lang="en-US" altLang="en-US" sz="2400" b="0" i="1" dirty="0"/>
              <a:t> </a:t>
            </a:r>
          </a:p>
        </p:txBody>
      </p:sp>
      <p:sp>
        <p:nvSpPr>
          <p:cNvPr id="17" name="Rectangle 46">
            <a:extLst>
              <a:ext uri="{FF2B5EF4-FFF2-40B4-BE49-F238E27FC236}">
                <a16:creationId xmlns:a16="http://schemas.microsoft.com/office/drawing/2014/main" id="{FF13D4B2-9148-3B4D-A2FC-12B403032D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57960" y="1774581"/>
            <a:ext cx="506420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 b="0" i="1" dirty="0"/>
              <a:t>Capacity = </a:t>
            </a:r>
            <a:r>
              <a:rPr lang="en-US" altLang="ko-KR" sz="2400" b="0" dirty="0">
                <a:solidFill>
                  <a:srgbClr val="FF0000"/>
                </a:solidFill>
              </a:rPr>
              <a:t>min{N</a:t>
            </a:r>
            <a:r>
              <a:rPr lang="en-US" altLang="ko-KR" sz="2400" b="0" baseline="-25000" dirty="0">
                <a:solidFill>
                  <a:srgbClr val="FF0000"/>
                </a:solidFill>
              </a:rPr>
              <a:t>t</a:t>
            </a:r>
            <a:r>
              <a:rPr lang="en-US" altLang="ko-KR" sz="2400" b="0" dirty="0">
                <a:solidFill>
                  <a:srgbClr val="FF0000"/>
                </a:solidFill>
              </a:rPr>
              <a:t>, N</a:t>
            </a:r>
            <a:r>
              <a:rPr lang="en-US" altLang="ko-KR" sz="2400" b="0" baseline="-25000" dirty="0">
                <a:solidFill>
                  <a:srgbClr val="FF0000"/>
                </a:solidFill>
              </a:rPr>
              <a:t>r</a:t>
            </a:r>
            <a:r>
              <a:rPr lang="en-US" altLang="ko-KR" sz="2400" b="0" dirty="0">
                <a:solidFill>
                  <a:srgbClr val="FF0000"/>
                </a:solidFill>
              </a:rPr>
              <a:t>}</a:t>
            </a:r>
            <a:r>
              <a:rPr lang="en-US" altLang="ko-KR" sz="2400" b="0" dirty="0">
                <a:solidFill>
                  <a:srgbClr val="006000"/>
                </a:solidFill>
              </a:rPr>
              <a:t> </a:t>
            </a:r>
            <a:r>
              <a:rPr lang="en-US" altLang="ko-KR" sz="2400" b="0" i="1" dirty="0">
                <a:sym typeface="Symbol" panose="05050102010706020507" pitchFamily="18" charset="2"/>
              </a:rPr>
              <a:t> </a:t>
            </a:r>
            <a:r>
              <a:rPr lang="en-US" altLang="ko-KR" sz="2400" b="0" i="1" dirty="0">
                <a:solidFill>
                  <a:srgbClr val="00B050"/>
                </a:solidFill>
              </a:rPr>
              <a:t>B </a:t>
            </a:r>
            <a:r>
              <a:rPr lang="en-US" altLang="ko-KR" sz="2400" b="0" i="1" dirty="0">
                <a:sym typeface="Symbol" panose="05050102010706020507" pitchFamily="18" charset="2"/>
              </a:rPr>
              <a:t> </a:t>
            </a:r>
            <a:r>
              <a:rPr lang="en-US" altLang="ko-KR" sz="2400" b="0" i="1" dirty="0"/>
              <a:t>log</a:t>
            </a:r>
            <a:r>
              <a:rPr lang="en-US" altLang="ko-KR" sz="2400" b="0" i="1" baseline="-25000" dirty="0"/>
              <a:t>2</a:t>
            </a:r>
            <a:r>
              <a:rPr lang="en-US" altLang="ko-KR" sz="2400" b="0" i="1" dirty="0"/>
              <a:t>(1+SNR)</a:t>
            </a:r>
            <a:r>
              <a:rPr lang="en-US" altLang="en-US" sz="2400" b="0" i="1" dirty="0"/>
              <a:t> </a:t>
            </a:r>
          </a:p>
        </p:txBody>
      </p:sp>
      <p:sp>
        <p:nvSpPr>
          <p:cNvPr id="18" name="Oval 53">
            <a:extLst>
              <a:ext uri="{FF2B5EF4-FFF2-40B4-BE49-F238E27FC236}">
                <a16:creationId xmlns:a16="http://schemas.microsoft.com/office/drawing/2014/main" id="{E12BBBA7-C75E-EC4A-80ED-3F3F9032C5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4966" y="3390265"/>
            <a:ext cx="4333085" cy="736335"/>
          </a:xfrm>
          <a:prstGeom prst="ellipse">
            <a:avLst/>
          </a:prstGeom>
          <a:noFill/>
          <a:ln w="38100">
            <a:solidFill>
              <a:srgbClr val="0000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9" name="Oval 53">
            <a:extLst>
              <a:ext uri="{FF2B5EF4-FFF2-40B4-BE49-F238E27FC236}">
                <a16:creationId xmlns:a16="http://schemas.microsoft.com/office/drawing/2014/main" id="{21A86ABA-56D8-5D4E-A60E-1B0E47A079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7279" y="5038370"/>
            <a:ext cx="4837689" cy="610290"/>
          </a:xfrm>
          <a:prstGeom prst="ellipse">
            <a:avLst/>
          </a:prstGeom>
          <a:noFill/>
          <a:ln w="38100">
            <a:solidFill>
              <a:srgbClr val="0000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25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25AC0-58FD-0945-8032-19AB0AA86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Wi-Fi Evolution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FBA9D0-EF35-6E4D-BEDD-6E1AB8CEF1F2}"/>
              </a:ext>
            </a:extLst>
          </p:cNvPr>
          <p:cNvSpPr txBox="1"/>
          <p:nvPr/>
        </p:nvSpPr>
        <p:spPr>
          <a:xfrm>
            <a:off x="6640766" y="4050851"/>
            <a:ext cx="3471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What is new in 802.11</a:t>
            </a:r>
            <a:r>
              <a:rPr lang="en-US" sz="2000" b="1" dirty="0">
                <a:solidFill>
                  <a:srgbClr val="FF0000"/>
                </a:solidFill>
              </a:rPr>
              <a:t>ac/ax</a:t>
            </a:r>
            <a:r>
              <a:rPr lang="en-US" sz="2000" dirty="0">
                <a:solidFill>
                  <a:srgbClr val="FF0000"/>
                </a:solidFill>
              </a:rPr>
              <a:t>?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B45FCFA-355D-5746-9767-C9C807BFBCB1}"/>
              </a:ext>
            </a:extLst>
          </p:cNvPr>
          <p:cNvGrpSpPr/>
          <p:nvPr/>
        </p:nvGrpSpPr>
        <p:grpSpPr>
          <a:xfrm>
            <a:off x="1138528" y="2729094"/>
            <a:ext cx="9170103" cy="1219200"/>
            <a:chOff x="762000" y="1600200"/>
            <a:chExt cx="9170103" cy="1219200"/>
          </a:xfrm>
        </p:grpSpPr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384C30E6-39C1-9C48-8D27-64126382CF7D}"/>
                </a:ext>
              </a:extLst>
            </p:cNvPr>
            <p:cNvCxnSpPr/>
            <p:nvPr/>
          </p:nvCxnSpPr>
          <p:spPr>
            <a:xfrm flipV="1">
              <a:off x="959661" y="2146116"/>
              <a:ext cx="8946339" cy="3"/>
            </a:xfrm>
            <a:prstGeom prst="straightConnector1">
              <a:avLst/>
            </a:prstGeom>
            <a:ln w="3492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9D26832-68C9-B342-9CB4-3898376C0B62}"/>
                </a:ext>
              </a:extLst>
            </p:cNvPr>
            <p:cNvSpPr txBox="1"/>
            <p:nvPr/>
          </p:nvSpPr>
          <p:spPr>
            <a:xfrm>
              <a:off x="762000" y="2212449"/>
              <a:ext cx="203312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Legacy 802.11</a:t>
              </a:r>
              <a:r>
                <a:rPr lang="en-US" sz="1600" b="1" dirty="0"/>
                <a:t>a/b/g</a:t>
              </a:r>
              <a:r>
                <a:rPr lang="en-US" sz="1600" dirty="0"/>
                <a:t>:</a:t>
              </a:r>
            </a:p>
            <a:p>
              <a:pPr algn="ctr"/>
              <a:r>
                <a:rPr lang="en-US" sz="1600" dirty="0"/>
                <a:t>Speeds up to </a:t>
              </a:r>
              <a:r>
                <a:rPr lang="en-US" sz="1600" b="1" dirty="0"/>
                <a:t>54 Mbps</a:t>
              </a:r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63B17B0-41A5-8342-BA0F-0A6D10B06C6A}"/>
                </a:ext>
              </a:extLst>
            </p:cNvPr>
            <p:cNvCxnSpPr/>
            <p:nvPr/>
          </p:nvCxnSpPr>
          <p:spPr>
            <a:xfrm flipV="1">
              <a:off x="1727304" y="2010652"/>
              <a:ext cx="0" cy="135467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604BD6F-F020-D143-A3F8-5FB39AD51EE3}"/>
                </a:ext>
              </a:extLst>
            </p:cNvPr>
            <p:cNvSpPr txBox="1"/>
            <p:nvPr/>
          </p:nvSpPr>
          <p:spPr>
            <a:xfrm>
              <a:off x="1083538" y="1600203"/>
              <a:ext cx="128753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01A982"/>
                  </a:solidFill>
                </a:rPr>
                <a:t>1999-2003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28BBF68-8BA9-FA4C-A321-46A04A7019DA}"/>
                </a:ext>
              </a:extLst>
            </p:cNvPr>
            <p:cNvCxnSpPr/>
            <p:nvPr/>
          </p:nvCxnSpPr>
          <p:spPr>
            <a:xfrm flipV="1">
              <a:off x="4351979" y="2027584"/>
              <a:ext cx="0" cy="135467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7BFA970-7E29-ED45-BC5D-DF1C7BDC5EEE}"/>
                </a:ext>
              </a:extLst>
            </p:cNvPr>
            <p:cNvSpPr txBox="1"/>
            <p:nvPr/>
          </p:nvSpPr>
          <p:spPr>
            <a:xfrm>
              <a:off x="4003166" y="1617135"/>
              <a:ext cx="6976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01A982"/>
                  </a:solidFill>
                </a:rPr>
                <a:t>2009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C4E4EA1-50AF-BC4D-A8C6-13820AAE3CFE}"/>
                </a:ext>
              </a:extLst>
            </p:cNvPr>
            <p:cNvSpPr txBox="1"/>
            <p:nvPr/>
          </p:nvSpPr>
          <p:spPr>
            <a:xfrm>
              <a:off x="3373314" y="2212449"/>
              <a:ext cx="215014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HT 802.11</a:t>
              </a:r>
              <a:r>
                <a:rPr lang="en-US" sz="1600" b="1" dirty="0"/>
                <a:t>n</a:t>
              </a:r>
              <a:r>
                <a:rPr lang="en-US" sz="1600" dirty="0"/>
                <a:t>:</a:t>
              </a:r>
            </a:p>
            <a:p>
              <a:pPr algn="ctr"/>
              <a:r>
                <a:rPr lang="en-US" sz="1600" dirty="0"/>
                <a:t>Speeds up to </a:t>
              </a:r>
              <a:r>
                <a:rPr lang="en-US" sz="1600" b="1" dirty="0"/>
                <a:t>600 Mbps</a:t>
              </a: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A54E2ED-A173-D74F-8FB1-E11BC09772AD}"/>
                </a:ext>
              </a:extLst>
            </p:cNvPr>
            <p:cNvCxnSpPr/>
            <p:nvPr/>
          </p:nvCxnSpPr>
          <p:spPr>
            <a:xfrm flipV="1">
              <a:off x="6965360" y="2010649"/>
              <a:ext cx="0" cy="135467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E22E041A-72DC-E746-BB56-8CDB8F165233}"/>
                </a:ext>
              </a:extLst>
            </p:cNvPr>
            <p:cNvSpPr txBox="1"/>
            <p:nvPr/>
          </p:nvSpPr>
          <p:spPr>
            <a:xfrm>
              <a:off x="6616547" y="1600200"/>
              <a:ext cx="6976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01A982"/>
                  </a:solidFill>
                </a:rPr>
                <a:t>2013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330714F-1B9E-B140-8549-39E93E9BA5BE}"/>
                </a:ext>
              </a:extLst>
            </p:cNvPr>
            <p:cNvSpPr txBox="1"/>
            <p:nvPr/>
          </p:nvSpPr>
          <p:spPr>
            <a:xfrm>
              <a:off x="6168695" y="2229382"/>
              <a:ext cx="16055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VHT 802.11</a:t>
              </a:r>
              <a:r>
                <a:rPr lang="en-US" sz="1600" b="1" dirty="0"/>
                <a:t>ac</a:t>
              </a:r>
              <a:r>
                <a:rPr lang="en-US" sz="1600" dirty="0"/>
                <a:t>:</a:t>
              </a:r>
            </a:p>
            <a:p>
              <a:pPr algn="ctr"/>
              <a:r>
                <a:rPr lang="en-US" sz="1600" dirty="0"/>
                <a:t>Speeds </a:t>
              </a:r>
              <a:r>
                <a:rPr lang="en-US" sz="1600" b="1" dirty="0"/>
                <a:t>&gt; 6 Gbps</a:t>
              </a:r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0FF27A-87DB-5B48-8551-BBE903F00210}"/>
                </a:ext>
              </a:extLst>
            </p:cNvPr>
            <p:cNvCxnSpPr/>
            <p:nvPr/>
          </p:nvCxnSpPr>
          <p:spPr>
            <a:xfrm flipV="1">
              <a:off x="8991600" y="1998133"/>
              <a:ext cx="0" cy="135467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E8308F1-D374-1748-99B4-81770BAC1205}"/>
                </a:ext>
              </a:extLst>
            </p:cNvPr>
            <p:cNvSpPr txBox="1"/>
            <p:nvPr/>
          </p:nvSpPr>
          <p:spPr>
            <a:xfrm>
              <a:off x="8610600" y="1600200"/>
              <a:ext cx="6976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01A982"/>
                  </a:solidFill>
                </a:rPr>
                <a:t>2019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F954943-F029-5F42-B57C-A25DC6FD7B66}"/>
                </a:ext>
              </a:extLst>
            </p:cNvPr>
            <p:cNvSpPr txBox="1"/>
            <p:nvPr/>
          </p:nvSpPr>
          <p:spPr>
            <a:xfrm>
              <a:off x="8121992" y="2234625"/>
              <a:ext cx="181011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HE 802.11</a:t>
              </a:r>
              <a:r>
                <a:rPr lang="en-US" sz="1600" b="1" dirty="0"/>
                <a:t>ax</a:t>
              </a:r>
              <a:r>
                <a:rPr lang="en-US" sz="1600" dirty="0"/>
                <a:t>:</a:t>
              </a:r>
            </a:p>
            <a:p>
              <a:pPr algn="ctr"/>
              <a:r>
                <a:rPr lang="en-US" sz="1600" dirty="0"/>
                <a:t>Speeds </a:t>
              </a:r>
              <a:r>
                <a:rPr lang="en-US" sz="1600" b="1" dirty="0"/>
                <a:t>&gt; 9 Gbps</a:t>
              </a:r>
            </a:p>
          </p:txBody>
        </p:sp>
      </p:grp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8DF2776D-8FA2-4F47-9839-00C6BFBAD8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6939305"/>
              </p:ext>
            </p:extLst>
          </p:nvPr>
        </p:nvGraphicFramePr>
        <p:xfrm>
          <a:off x="2621152" y="5014013"/>
          <a:ext cx="8046848" cy="1525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6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017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117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117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356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Channel bandwidth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err="1"/>
                        <a:t>Tx</a:t>
                      </a:r>
                      <a:r>
                        <a:rPr lang="en-US" sz="1400" dirty="0"/>
                        <a:t>/Rx</a:t>
                      </a:r>
                      <a:r>
                        <a:rPr lang="en-US" sz="1400" baseline="0" dirty="0"/>
                        <a:t> antennas (MIMO)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Modulation &amp; coding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Data 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56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20 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1x1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64-QAM, 3/4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54 Mbps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56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40 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64-QAM, 5/6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600 Mbps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897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160MHz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FF0000"/>
                          </a:solidFill>
                        </a:rPr>
                        <a:t>8-ant AP </a:t>
                      </a:r>
                      <a:r>
                        <a:rPr lang="en-US" sz="1400" dirty="0"/>
                        <a:t>/ 4,</a:t>
                      </a:r>
                      <a:r>
                        <a:rPr lang="en-US" sz="1400" baseline="0" dirty="0"/>
                        <a:t> 2-ant STAs (</a:t>
                      </a:r>
                      <a:r>
                        <a:rPr lang="en-US" sz="1400" b="1" baseline="0" dirty="0">
                          <a:solidFill>
                            <a:srgbClr val="FF0000"/>
                          </a:solidFill>
                        </a:rPr>
                        <a:t>MU-MIMO</a:t>
                      </a:r>
                      <a:r>
                        <a:rPr lang="en-US" sz="1400" baseline="0" dirty="0"/>
                        <a:t>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256-QAM, 5/6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6.9 </a:t>
                      </a:r>
                      <a:r>
                        <a:rPr lang="en-US" sz="1400" dirty="0" err="1"/>
                        <a:t>Gbps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0" name="Rectangle 19">
            <a:extLst>
              <a:ext uri="{FF2B5EF4-FFF2-40B4-BE49-F238E27FC236}">
                <a16:creationId xmlns:a16="http://schemas.microsoft.com/office/drawing/2014/main" id="{42EDA9D7-E9A0-7147-85B3-1C09279F78A8}"/>
              </a:ext>
            </a:extLst>
          </p:cNvPr>
          <p:cNvSpPr/>
          <p:nvPr/>
        </p:nvSpPr>
        <p:spPr bwMode="ltGray">
          <a:xfrm>
            <a:off x="4434776" y="6021442"/>
            <a:ext cx="2209800" cy="51765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</a:pPr>
            <a:endParaRPr lang="en-US" dirty="0" err="1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B19779D-7C01-F541-8A0B-0B2CAD7D9CA7}"/>
              </a:ext>
            </a:extLst>
          </p:cNvPr>
          <p:cNvGrpSpPr/>
          <p:nvPr/>
        </p:nvGrpSpPr>
        <p:grpSpPr>
          <a:xfrm>
            <a:off x="1523587" y="5366333"/>
            <a:ext cx="1071556" cy="304800"/>
            <a:chOff x="726763" y="3733800"/>
            <a:chExt cx="1071556" cy="304800"/>
          </a:xfrm>
        </p:grpSpPr>
        <p:sp>
          <p:nvSpPr>
            <p:cNvPr id="22" name="Left Brace 21">
              <a:extLst>
                <a:ext uri="{FF2B5EF4-FFF2-40B4-BE49-F238E27FC236}">
                  <a16:creationId xmlns:a16="http://schemas.microsoft.com/office/drawing/2014/main" id="{149B45A9-4A8B-164C-974F-170A2EA55F0D}"/>
                </a:ext>
              </a:extLst>
            </p:cNvPr>
            <p:cNvSpPr/>
            <p:nvPr/>
          </p:nvSpPr>
          <p:spPr>
            <a:xfrm>
              <a:off x="1600200" y="3733800"/>
              <a:ext cx="198119" cy="304800"/>
            </a:xfrm>
            <a:prstGeom prst="leftBrace">
              <a:avLst/>
            </a:prstGeom>
            <a:ln w="19050">
              <a:solidFill>
                <a:srgbClr val="01A98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1A982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2F0124C-076E-3D40-B15A-EE35B5D71D6B}"/>
                </a:ext>
              </a:extLst>
            </p:cNvPr>
            <p:cNvSpPr txBox="1"/>
            <p:nvPr/>
          </p:nvSpPr>
          <p:spPr>
            <a:xfrm>
              <a:off x="726763" y="3771900"/>
              <a:ext cx="762000" cy="22860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600" b="1" dirty="0">
                  <a:solidFill>
                    <a:srgbClr val="01A982"/>
                  </a:solidFill>
                </a:rPr>
                <a:t>802.11a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8E08F96-4D06-7541-B03B-40353D373A01}"/>
              </a:ext>
            </a:extLst>
          </p:cNvPr>
          <p:cNvGrpSpPr/>
          <p:nvPr/>
        </p:nvGrpSpPr>
        <p:grpSpPr>
          <a:xfrm>
            <a:off x="1522666" y="5671133"/>
            <a:ext cx="1098485" cy="386198"/>
            <a:chOff x="803547" y="4038600"/>
            <a:chExt cx="1025254" cy="685800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29A13F6C-3309-6A47-A321-4BC3701351D6}"/>
                </a:ext>
              </a:extLst>
            </p:cNvPr>
            <p:cNvSpPr txBox="1"/>
            <p:nvPr/>
          </p:nvSpPr>
          <p:spPr>
            <a:xfrm>
              <a:off x="803547" y="4152899"/>
              <a:ext cx="762000" cy="228601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600" b="1" dirty="0">
                  <a:solidFill>
                    <a:srgbClr val="0070C0"/>
                  </a:solidFill>
                </a:rPr>
                <a:t>802.11n</a:t>
              </a:r>
            </a:p>
          </p:txBody>
        </p:sp>
        <p:sp>
          <p:nvSpPr>
            <p:cNvPr id="26" name="Left Brace 25">
              <a:extLst>
                <a:ext uri="{FF2B5EF4-FFF2-40B4-BE49-F238E27FC236}">
                  <a16:creationId xmlns:a16="http://schemas.microsoft.com/office/drawing/2014/main" id="{2C7818C9-FA2E-4F49-BC71-B067425398C0}"/>
                </a:ext>
              </a:extLst>
            </p:cNvPr>
            <p:cNvSpPr/>
            <p:nvPr/>
          </p:nvSpPr>
          <p:spPr>
            <a:xfrm>
              <a:off x="1600201" y="4038600"/>
              <a:ext cx="228600" cy="685800"/>
            </a:xfrm>
            <a:prstGeom prst="leftBrac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1CE5688-D091-EE4D-8C36-331E6EF9E431}"/>
              </a:ext>
            </a:extLst>
          </p:cNvPr>
          <p:cNvGrpSpPr/>
          <p:nvPr/>
        </p:nvGrpSpPr>
        <p:grpSpPr>
          <a:xfrm>
            <a:off x="1446392" y="6090902"/>
            <a:ext cx="1174759" cy="448192"/>
            <a:chOff x="654041" y="4746575"/>
            <a:chExt cx="1174759" cy="1335561"/>
          </a:xfrm>
        </p:grpSpPr>
        <p:sp>
          <p:nvSpPr>
            <p:cNvPr id="28" name="Left Brace 27">
              <a:extLst>
                <a:ext uri="{FF2B5EF4-FFF2-40B4-BE49-F238E27FC236}">
                  <a16:creationId xmlns:a16="http://schemas.microsoft.com/office/drawing/2014/main" id="{7E92992A-1218-5B4B-93F1-BBD63F635028}"/>
                </a:ext>
              </a:extLst>
            </p:cNvPr>
            <p:cNvSpPr/>
            <p:nvPr/>
          </p:nvSpPr>
          <p:spPr>
            <a:xfrm>
              <a:off x="1600200" y="4746575"/>
              <a:ext cx="228600" cy="1335561"/>
            </a:xfrm>
            <a:prstGeom prst="leftBrac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A5214CC9-646F-2E41-88DC-52835C44C0D6}"/>
                </a:ext>
              </a:extLst>
            </p:cNvPr>
            <p:cNvSpPr txBox="1"/>
            <p:nvPr/>
          </p:nvSpPr>
          <p:spPr>
            <a:xfrm>
              <a:off x="654041" y="5082262"/>
              <a:ext cx="762000" cy="228599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600" b="1" dirty="0">
                  <a:solidFill>
                    <a:srgbClr val="FF0000"/>
                  </a:solidFill>
                </a:rPr>
                <a:t>802.11ac</a:t>
              </a:r>
            </a:p>
          </p:txBody>
        </p:sp>
      </p:grpSp>
      <p:pic>
        <p:nvPicPr>
          <p:cNvPr id="30" name="Picture 29">
            <a:extLst>
              <a:ext uri="{FF2B5EF4-FFF2-40B4-BE49-F238E27FC236}">
                <a16:creationId xmlns:a16="http://schemas.microsoft.com/office/drawing/2014/main" id="{7708E0A1-74E4-FA44-AF88-DAEE41BD9F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627" y="1413336"/>
            <a:ext cx="1268373" cy="1315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40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CF23D-8857-234F-89A0-29B51D450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Multiple-Input Multiple-Output (MIMO)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A8-4FE2-7B46-ADD4-D733661E8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600" b="1" dirty="0"/>
              <a:t>MIMO</a:t>
            </a:r>
            <a:r>
              <a:rPr lang="en-US" sz="2600" dirty="0"/>
              <a:t> uses multiple antennas at the sender (</a:t>
            </a:r>
            <a:r>
              <a:rPr lang="en-US" sz="2600" dirty="0" err="1"/>
              <a:t>N</a:t>
            </a:r>
            <a:r>
              <a:rPr lang="en-US" sz="2600" baseline="-25000" dirty="0" err="1"/>
              <a:t>t</a:t>
            </a:r>
            <a:r>
              <a:rPr lang="en-US" sz="2600" dirty="0"/>
              <a:t>) and receiver (</a:t>
            </a:r>
            <a:r>
              <a:rPr lang="en-US" sz="2600" dirty="0" err="1"/>
              <a:t>N</a:t>
            </a:r>
            <a:r>
              <a:rPr lang="en-US" sz="2600" baseline="-25000" dirty="0" err="1"/>
              <a:t>r</a:t>
            </a:r>
            <a:r>
              <a:rPr lang="en-US" sz="2600" dirty="0"/>
              <a:t>) to increase speed from </a:t>
            </a:r>
            <a:r>
              <a:rPr lang="en-US" sz="2600" i="1" dirty="0"/>
              <a:t>megabit</a:t>
            </a:r>
            <a:r>
              <a:rPr lang="en-US" sz="2600" dirty="0"/>
              <a:t> (54Mbps in legacy Wi-Fi) to </a:t>
            </a:r>
            <a:r>
              <a:rPr lang="en-US" sz="2600" i="1" dirty="0">
                <a:solidFill>
                  <a:srgbClr val="0000CC"/>
                </a:solidFill>
              </a:rPr>
              <a:t>gigabit</a:t>
            </a:r>
            <a:r>
              <a:rPr lang="en-US" sz="2600" i="1" dirty="0"/>
              <a:t> </a:t>
            </a:r>
            <a:r>
              <a:rPr lang="en-US" sz="2600" dirty="0"/>
              <a:t>(6.9 </a:t>
            </a:r>
            <a:r>
              <a:rPr lang="en-US" sz="2600" dirty="0" err="1"/>
              <a:t>Gbps</a:t>
            </a:r>
            <a:r>
              <a:rPr lang="en-US" sz="2600" dirty="0"/>
              <a:t> in VHT Wi-Fi)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600" b="1" dirty="0"/>
              <a:t>Spatial diversity</a:t>
            </a:r>
            <a:r>
              <a:rPr lang="en-US" sz="2600" dirty="0"/>
              <a:t> transmits </a:t>
            </a:r>
            <a:r>
              <a:rPr lang="en-US" sz="2600" u="sng" dirty="0"/>
              <a:t>the same stream</a:t>
            </a:r>
            <a:r>
              <a:rPr lang="en-US" sz="2600" dirty="0"/>
              <a:t> from each antenna</a:t>
            </a:r>
          </a:p>
          <a:p>
            <a:pPr lvl="1"/>
            <a:r>
              <a:rPr lang="en-US" dirty="0"/>
              <a:t>More reliable transmission</a:t>
            </a:r>
          </a:p>
          <a:p>
            <a:pPr lvl="1"/>
            <a:r>
              <a:rPr lang="en-US" dirty="0"/>
              <a:t>Packer error rate: P</a:t>
            </a:r>
            <a:r>
              <a:rPr lang="en-US" baseline="-25000" dirty="0"/>
              <a:t>e</a:t>
            </a:r>
            <a:r>
              <a:rPr lang="en-US" dirty="0"/>
              <a:t> = 1/SNR</a:t>
            </a:r>
            <a:r>
              <a:rPr lang="en-US" baseline="30000" dirty="0">
                <a:solidFill>
                  <a:srgbClr val="FF0000"/>
                </a:solidFill>
              </a:rPr>
              <a:t>Nt⋅Nr</a:t>
            </a:r>
            <a:endParaRPr lang="en-US" dirty="0">
              <a:solidFill>
                <a:srgbClr val="FF0000"/>
              </a:solidFill>
            </a:endParaRPr>
          </a:p>
          <a:p>
            <a:endParaRPr lang="en-US" sz="2400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EF56B9-A120-9D4F-A759-242FC6469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729" y="2754377"/>
            <a:ext cx="9808213" cy="1967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21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8B2FF-BF2D-D54A-9948-A5E612DA2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Multiple-Input Multiple-Output (MIMO)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82DEE-DCC8-2840-AC73-9BD22D76B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b="1" dirty="0"/>
              <a:t>MIMO</a:t>
            </a:r>
            <a:r>
              <a:rPr lang="en-US" sz="2400" dirty="0"/>
              <a:t> uses multiple antennas at the sender (</a:t>
            </a:r>
            <a:r>
              <a:rPr lang="en-US" sz="2400" dirty="0" err="1"/>
              <a:t>N</a:t>
            </a:r>
            <a:r>
              <a:rPr lang="en-US" sz="2400" baseline="-25000" dirty="0" err="1"/>
              <a:t>t</a:t>
            </a:r>
            <a:r>
              <a:rPr lang="en-US" sz="2400" dirty="0"/>
              <a:t>) and receiver (</a:t>
            </a:r>
            <a:r>
              <a:rPr lang="en-US" sz="2400" dirty="0" err="1"/>
              <a:t>N</a:t>
            </a:r>
            <a:r>
              <a:rPr lang="en-US" sz="2400" baseline="-25000" dirty="0" err="1"/>
              <a:t>r</a:t>
            </a:r>
            <a:r>
              <a:rPr lang="en-US" sz="2400" dirty="0"/>
              <a:t>) to increase speed from </a:t>
            </a:r>
            <a:r>
              <a:rPr lang="en-US" sz="2400" i="1" dirty="0"/>
              <a:t>megabit</a:t>
            </a:r>
            <a:r>
              <a:rPr lang="en-US" sz="2400" dirty="0"/>
              <a:t> (54Mbps in legacy Wi-Fi) to </a:t>
            </a:r>
            <a:r>
              <a:rPr lang="en-US" sz="2400" i="1" dirty="0">
                <a:solidFill>
                  <a:srgbClr val="0000CC"/>
                </a:solidFill>
              </a:rPr>
              <a:t>gigabit</a:t>
            </a:r>
            <a:r>
              <a:rPr lang="en-US" sz="2400" i="1" dirty="0"/>
              <a:t> </a:t>
            </a:r>
            <a:r>
              <a:rPr lang="en-US" sz="2400" dirty="0"/>
              <a:t>(6.9 </a:t>
            </a:r>
            <a:r>
              <a:rPr lang="en-US" sz="2400" dirty="0" err="1"/>
              <a:t>Gbps</a:t>
            </a:r>
            <a:r>
              <a:rPr lang="en-US" sz="2400" dirty="0"/>
              <a:t> in VHT Wi-Fi)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b="1" dirty="0"/>
              <a:t>Spatial multiplexing (SM)</a:t>
            </a:r>
            <a:r>
              <a:rPr lang="en-US" sz="2400" dirty="0"/>
              <a:t> transmits </a:t>
            </a:r>
            <a:r>
              <a:rPr lang="en-US" sz="2400" u="sng" dirty="0"/>
              <a:t>multiple independent</a:t>
            </a:r>
            <a:r>
              <a:rPr lang="en-US" sz="2400" dirty="0"/>
              <a:t> streams simultaneously</a:t>
            </a:r>
          </a:p>
          <a:p>
            <a:pPr lvl="1"/>
            <a:r>
              <a:rPr lang="en-US" sz="2200" dirty="0"/>
              <a:t>Increased data rate</a:t>
            </a:r>
          </a:p>
          <a:p>
            <a:pPr lvl="1"/>
            <a:r>
              <a:rPr lang="en-US" sz="2200" dirty="0"/>
              <a:t>Capacity: C = </a:t>
            </a:r>
            <a:r>
              <a:rPr lang="en-US" sz="2200" dirty="0">
                <a:solidFill>
                  <a:schemeClr val="accent1"/>
                </a:solidFill>
              </a:rPr>
              <a:t>min{</a:t>
            </a:r>
            <a:r>
              <a:rPr lang="en-US" sz="2200" dirty="0" err="1">
                <a:solidFill>
                  <a:schemeClr val="accent1"/>
                </a:solidFill>
              </a:rPr>
              <a:t>N</a:t>
            </a:r>
            <a:r>
              <a:rPr lang="en-US" sz="2200" baseline="-25000" dirty="0" err="1">
                <a:solidFill>
                  <a:schemeClr val="accent1"/>
                </a:solidFill>
              </a:rPr>
              <a:t>t</a:t>
            </a:r>
            <a:r>
              <a:rPr lang="en-US" sz="2200" dirty="0">
                <a:solidFill>
                  <a:schemeClr val="accent1"/>
                </a:solidFill>
              </a:rPr>
              <a:t>, </a:t>
            </a:r>
            <a:r>
              <a:rPr lang="en-US" sz="2200" dirty="0" err="1">
                <a:solidFill>
                  <a:schemeClr val="accent1"/>
                </a:solidFill>
              </a:rPr>
              <a:t>N</a:t>
            </a:r>
            <a:r>
              <a:rPr lang="en-US" sz="2200" baseline="-25000" dirty="0" err="1">
                <a:solidFill>
                  <a:schemeClr val="accent1"/>
                </a:solidFill>
              </a:rPr>
              <a:t>r</a:t>
            </a:r>
            <a:r>
              <a:rPr lang="en-US" sz="2200" dirty="0">
                <a:solidFill>
                  <a:schemeClr val="accent1"/>
                </a:solidFill>
              </a:rPr>
              <a:t>} </a:t>
            </a:r>
            <a:r>
              <a:rPr lang="en-US" sz="2200" dirty="0"/>
              <a:t>⋅W⋅log</a:t>
            </a:r>
            <a:r>
              <a:rPr lang="en-US" sz="2200" baseline="-25000" dirty="0"/>
              <a:t>2</a:t>
            </a:r>
            <a:r>
              <a:rPr lang="en-US" sz="2200" dirty="0"/>
              <a:t>(1+SNR) </a:t>
            </a:r>
          </a:p>
          <a:p>
            <a:endParaRPr lang="en-US" sz="24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E2EE9E-F02C-304E-A28A-D0B815782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729" y="2629686"/>
            <a:ext cx="9808213" cy="2108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4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From MIMO to Multi-User MIMO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ko-KR" sz="2400" b="1" dirty="0"/>
              <a:t>MIMO</a:t>
            </a:r>
            <a:r>
              <a:rPr lang="en-US" altLang="ko-KR" sz="2400" dirty="0"/>
              <a:t>: Multiple antennas at the sender and receiver</a:t>
            </a:r>
            <a:endParaRPr lang="en-US" sz="2400" b="1" dirty="0"/>
          </a:p>
          <a:p>
            <a:pPr lvl="1"/>
            <a:r>
              <a:rPr lang="en-US" sz="2000" b="1" dirty="0"/>
              <a:t>SU-MIMO</a:t>
            </a:r>
            <a:r>
              <a:rPr lang="en-US" sz="2000" dirty="0"/>
              <a:t>: An Access Point (AP) transmits </a:t>
            </a:r>
            <a:r>
              <a:rPr lang="en-US" sz="2000" i="1" dirty="0"/>
              <a:t>multiple data streams </a:t>
            </a:r>
            <a:r>
              <a:rPr lang="en-US" sz="2000" dirty="0"/>
              <a:t>to </a:t>
            </a:r>
            <a:r>
              <a:rPr lang="en-US" sz="2000" b="1" i="1" dirty="0"/>
              <a:t>one user at a time</a:t>
            </a:r>
          </a:p>
          <a:p>
            <a:pPr lvl="1"/>
            <a:r>
              <a:rPr lang="en-US" sz="2000" b="1" dirty="0"/>
              <a:t>MU-MIMO</a:t>
            </a:r>
            <a:r>
              <a:rPr lang="en-US" sz="2000" dirty="0"/>
              <a:t>: An AP transmits multiple data streams </a:t>
            </a:r>
            <a:r>
              <a:rPr lang="en-US" sz="2000" b="1" i="1" dirty="0"/>
              <a:t>concurrently to different users </a:t>
            </a:r>
            <a:endParaRPr lang="en-US" sz="2000" dirty="0"/>
          </a:p>
          <a:p>
            <a:pPr lvl="2"/>
            <a:r>
              <a:rPr lang="en-US" sz="1600" dirty="0"/>
              <a:t>Beamforming allows an AP to steer the RF energy in a specific direction, towards a user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1967" y="6385971"/>
            <a:ext cx="4304827" cy="4572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1600" b="1" dirty="0">
                <a:solidFill>
                  <a:srgbClr val="FF0000"/>
                </a:solidFill>
              </a:rPr>
              <a:t>SU-MIMO speed is limited by the #antennas at the user</a:t>
            </a:r>
            <a:r>
              <a:rPr lang="en-US" dirty="0">
                <a:solidFill>
                  <a:srgbClr val="FF0000"/>
                </a:solidFill>
              </a:rPr>
              <a:t>!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006673" y="3374490"/>
            <a:ext cx="4167143" cy="2958748"/>
            <a:chOff x="1091634" y="2667000"/>
            <a:chExt cx="4167143" cy="2958748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69721" y="3731396"/>
              <a:ext cx="1458282" cy="1086700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0551" y="3865644"/>
              <a:ext cx="1028226" cy="1024764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5301" y="2667000"/>
              <a:ext cx="987630" cy="816440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1145380">
              <a:off x="3528573" y="4853333"/>
              <a:ext cx="621085" cy="772415"/>
            </a:xfrm>
            <a:prstGeom prst="rect">
              <a:avLst/>
            </a:prstGeom>
          </p:spPr>
        </p:pic>
        <p:sp>
          <p:nvSpPr>
            <p:cNvPr id="10" name="Right Arrow 9"/>
            <p:cNvSpPr/>
            <p:nvPr/>
          </p:nvSpPr>
          <p:spPr>
            <a:xfrm>
              <a:off x="2677548" y="3983866"/>
              <a:ext cx="1287379" cy="283334"/>
            </a:xfrm>
            <a:prstGeom prst="rightArrow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>
                  <a:solidFill>
                    <a:schemeClr val="tx1"/>
                  </a:solidFill>
                </a:rPr>
                <a:t>Stream 1</a:t>
              </a:r>
            </a:p>
          </p:txBody>
        </p:sp>
        <p:sp>
          <p:nvSpPr>
            <p:cNvPr id="11" name="Right Arrow 10"/>
            <p:cNvSpPr/>
            <p:nvPr/>
          </p:nvSpPr>
          <p:spPr>
            <a:xfrm>
              <a:off x="2690336" y="4288666"/>
              <a:ext cx="1287379" cy="283334"/>
            </a:xfrm>
            <a:prstGeom prst="rightArrow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>
                  <a:solidFill>
                    <a:schemeClr val="tx1"/>
                  </a:solidFill>
                </a:rPr>
                <a:t>Stream 2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91634" y="3171396"/>
              <a:ext cx="21595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0070C0"/>
                  </a:solidFill>
                </a:rPr>
                <a:t>Single-User MIMO</a:t>
              </a:r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986721" y="4287728"/>
              <a:ext cx="280479" cy="512872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986721" y="3754328"/>
              <a:ext cx="280479" cy="512872"/>
            </a:xfrm>
            <a:prstGeom prst="rect">
              <a:avLst/>
            </a:prstGeom>
          </p:spPr>
        </p:pic>
      </p:grpSp>
      <p:grpSp>
        <p:nvGrpSpPr>
          <p:cNvPr id="15" name="Group 14"/>
          <p:cNvGrpSpPr/>
          <p:nvPr/>
        </p:nvGrpSpPr>
        <p:grpSpPr>
          <a:xfrm>
            <a:off x="5941476" y="3316735"/>
            <a:ext cx="4644664" cy="3032576"/>
            <a:chOff x="6380992" y="2667000"/>
            <a:chExt cx="4644664" cy="3032576"/>
          </a:xfrm>
        </p:grpSpPr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36455" y="3834676"/>
              <a:ext cx="1458282" cy="1086700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61910" y="2667000"/>
              <a:ext cx="987630" cy="816440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1145380">
              <a:off x="9620297" y="4927161"/>
              <a:ext cx="621085" cy="772415"/>
            </a:xfrm>
            <a:prstGeom prst="rect">
              <a:avLst/>
            </a:prstGeom>
          </p:spPr>
        </p:pic>
        <p:sp>
          <p:nvSpPr>
            <p:cNvPr id="19" name="Right Arrow 18"/>
            <p:cNvSpPr/>
            <p:nvPr/>
          </p:nvSpPr>
          <p:spPr>
            <a:xfrm rot="20051988">
              <a:off x="8086155" y="3364503"/>
              <a:ext cx="1287379" cy="283334"/>
            </a:xfrm>
            <a:prstGeom prst="rightArrow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>
                  <a:solidFill>
                    <a:schemeClr val="tx1"/>
                  </a:solidFill>
                </a:rPr>
                <a:t>Stream 1</a:t>
              </a:r>
            </a:p>
          </p:txBody>
        </p:sp>
        <p:sp>
          <p:nvSpPr>
            <p:cNvPr id="20" name="Right Arrow 19"/>
            <p:cNvSpPr/>
            <p:nvPr/>
          </p:nvSpPr>
          <p:spPr>
            <a:xfrm>
              <a:off x="8457070" y="4070628"/>
              <a:ext cx="1287379" cy="283334"/>
            </a:xfrm>
            <a:prstGeom prst="rightArrow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>
                  <a:solidFill>
                    <a:schemeClr val="tx1"/>
                  </a:solidFill>
                </a:rPr>
                <a:t>Stream 2</a:t>
              </a: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8458583" y="4332269"/>
              <a:ext cx="1287379" cy="283334"/>
            </a:xfrm>
            <a:prstGeom prst="rightArrow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>
                  <a:solidFill>
                    <a:schemeClr val="tx1"/>
                  </a:solidFill>
                </a:rPr>
                <a:t>Stream 3</a:t>
              </a:r>
            </a:p>
          </p:txBody>
        </p:sp>
        <p:sp>
          <p:nvSpPr>
            <p:cNvPr id="22" name="Right Arrow 21"/>
            <p:cNvSpPr/>
            <p:nvPr/>
          </p:nvSpPr>
          <p:spPr>
            <a:xfrm rot="1077358">
              <a:off x="8204592" y="4806104"/>
              <a:ext cx="1287379" cy="283334"/>
            </a:xfrm>
            <a:prstGeom prst="rightArrow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>
                  <a:solidFill>
                    <a:schemeClr val="tx1"/>
                  </a:solidFill>
                </a:rPr>
                <a:t>Stream 4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6380992" y="3229151"/>
              <a:ext cx="200567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>
                  <a:solidFill>
                    <a:srgbClr val="0070C0"/>
                  </a:solidFill>
                </a:rPr>
                <a:t>Multi-User MIMO</a:t>
              </a:r>
            </a:p>
          </p:txBody>
        </p:sp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97430" y="3845116"/>
              <a:ext cx="1028226" cy="1024764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753600" y="4267200"/>
              <a:ext cx="280479" cy="512872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753600" y="3733800"/>
              <a:ext cx="280479" cy="5128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0894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5888C-B474-564E-ADC8-3B9311336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Beamforming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5E02C-28AD-AC4B-94C8-36F5130507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How does beamforming work?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FC0FD26-61E2-924D-9682-C150C5FCCC99}"/>
              </a:ext>
            </a:extLst>
          </p:cNvPr>
          <p:cNvCxnSpPr/>
          <p:nvPr/>
        </p:nvCxnSpPr>
        <p:spPr>
          <a:xfrm flipH="1">
            <a:off x="736884" y="3907662"/>
            <a:ext cx="1903749" cy="359764"/>
          </a:xfrm>
          <a:prstGeom prst="straightConnector1">
            <a:avLst/>
          </a:prstGeom>
          <a:ln w="38100" cmpd="sng">
            <a:solidFill>
              <a:schemeClr val="tx1"/>
            </a:solidFill>
            <a:tailEnd type="stealth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Box 9">
            <a:extLst>
              <a:ext uri="{FF2B5EF4-FFF2-40B4-BE49-F238E27FC236}">
                <a16:creationId xmlns:a16="http://schemas.microsoft.com/office/drawing/2014/main" id="{6435CA7C-8DCA-394E-AC5E-FF642C9F0C51}"/>
              </a:ext>
            </a:extLst>
          </p:cNvPr>
          <p:cNvSpPr txBox="1">
            <a:spLocks noChangeArrowheads="1"/>
          </p:cNvSpPr>
          <p:nvPr/>
        </p:nvSpPr>
        <p:spPr bwMode="auto">
          <a:xfrm rot="20932941">
            <a:off x="667298" y="3703267"/>
            <a:ext cx="203743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1400" dirty="0">
                <a:cs typeface="Arial" pitchFamily="34" charset="0"/>
              </a:rPr>
              <a:t>Training frame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1C6D214-7BF9-6943-9C5D-018817A55237}"/>
              </a:ext>
            </a:extLst>
          </p:cNvPr>
          <p:cNvCxnSpPr/>
          <p:nvPr/>
        </p:nvCxnSpPr>
        <p:spPr>
          <a:xfrm>
            <a:off x="784352" y="4558703"/>
            <a:ext cx="1856281" cy="313848"/>
          </a:xfrm>
          <a:prstGeom prst="straightConnector1">
            <a:avLst/>
          </a:prstGeom>
          <a:ln w="38100" cmpd="sng">
            <a:solidFill>
              <a:schemeClr val="tx1"/>
            </a:solidFill>
            <a:tailEnd type="stealth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 Box 9">
            <a:extLst>
              <a:ext uri="{FF2B5EF4-FFF2-40B4-BE49-F238E27FC236}">
                <a16:creationId xmlns:a16="http://schemas.microsoft.com/office/drawing/2014/main" id="{734523BD-066C-ED4F-9FD6-C063F81096BA}"/>
              </a:ext>
            </a:extLst>
          </p:cNvPr>
          <p:cNvSpPr txBox="1">
            <a:spLocks noChangeArrowheads="1"/>
          </p:cNvSpPr>
          <p:nvPr/>
        </p:nvSpPr>
        <p:spPr bwMode="auto">
          <a:xfrm rot="610971">
            <a:off x="987638" y="4188134"/>
            <a:ext cx="14739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1400" dirty="0">
                <a:cs typeface="Arial" pitchFamily="34" charset="0"/>
              </a:rPr>
              <a:t>Compressed Channel report </a:t>
            </a:r>
            <a:r>
              <a:rPr lang="en-US" altLang="zh-CN" sz="1400" b="1" dirty="0">
                <a:solidFill>
                  <a:srgbClr val="0000CC"/>
                </a:solidFill>
                <a:cs typeface="Arial" pitchFamily="34" charset="0"/>
              </a:rPr>
              <a:t>V</a:t>
            </a:r>
          </a:p>
        </p:txBody>
      </p:sp>
      <p:sp>
        <p:nvSpPr>
          <p:cNvPr id="8" name="Text Box 9">
            <a:extLst>
              <a:ext uri="{FF2B5EF4-FFF2-40B4-BE49-F238E27FC236}">
                <a16:creationId xmlns:a16="http://schemas.microsoft.com/office/drawing/2014/main" id="{2270E39B-8195-8046-9016-B72A2650F819}"/>
              </a:ext>
            </a:extLst>
          </p:cNvPr>
          <p:cNvSpPr txBox="1">
            <a:spLocks noChangeArrowheads="1"/>
          </p:cNvSpPr>
          <p:nvPr/>
        </p:nvSpPr>
        <p:spPr bwMode="auto">
          <a:xfrm rot="557688">
            <a:off x="2813385" y="3990577"/>
            <a:ext cx="203743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1400" dirty="0">
                <a:cs typeface="Arial" pitchFamily="34" charset="0"/>
              </a:rPr>
              <a:t>Training frame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9C0B55E-6CC1-C341-A765-596349CA2F99}"/>
              </a:ext>
            </a:extLst>
          </p:cNvPr>
          <p:cNvCxnSpPr/>
          <p:nvPr/>
        </p:nvCxnSpPr>
        <p:spPr>
          <a:xfrm>
            <a:off x="2885469" y="4216427"/>
            <a:ext cx="1856281" cy="313848"/>
          </a:xfrm>
          <a:prstGeom prst="straightConnector1">
            <a:avLst/>
          </a:prstGeom>
          <a:ln w="38100" cmpd="sng">
            <a:solidFill>
              <a:schemeClr val="tx1"/>
            </a:solidFill>
            <a:tailEnd type="stealth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DD63761-E28A-544A-BA19-574B56E87097}"/>
              </a:ext>
            </a:extLst>
          </p:cNvPr>
          <p:cNvCxnSpPr/>
          <p:nvPr/>
        </p:nvCxnSpPr>
        <p:spPr>
          <a:xfrm flipH="1">
            <a:off x="2840504" y="4916998"/>
            <a:ext cx="1903749" cy="359764"/>
          </a:xfrm>
          <a:prstGeom prst="straightConnector1">
            <a:avLst/>
          </a:prstGeom>
          <a:ln w="38100" cmpd="sng">
            <a:solidFill>
              <a:schemeClr val="tx1"/>
            </a:solidFill>
            <a:tailEnd type="stealth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 Box 9">
            <a:extLst>
              <a:ext uri="{FF2B5EF4-FFF2-40B4-BE49-F238E27FC236}">
                <a16:creationId xmlns:a16="http://schemas.microsoft.com/office/drawing/2014/main" id="{85E054BB-B841-D941-A90B-23E465F67A00}"/>
              </a:ext>
            </a:extLst>
          </p:cNvPr>
          <p:cNvSpPr txBox="1">
            <a:spLocks noChangeArrowheads="1"/>
          </p:cNvSpPr>
          <p:nvPr/>
        </p:nvSpPr>
        <p:spPr bwMode="auto">
          <a:xfrm rot="20909734">
            <a:off x="3086129" y="4552444"/>
            <a:ext cx="143778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1400" dirty="0">
                <a:cs typeface="Arial" pitchFamily="34" charset="0"/>
              </a:rPr>
              <a:t>Compressed channel report </a:t>
            </a:r>
            <a:r>
              <a:rPr lang="en-US" altLang="zh-CN" sz="1400" b="1" dirty="0">
                <a:solidFill>
                  <a:srgbClr val="0000CC"/>
                </a:solidFill>
                <a:cs typeface="Arial" pitchFamily="34" charset="0"/>
              </a:rPr>
              <a:t>V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1541A58-EB69-8142-B369-74A0A3E3A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65" y="5709574"/>
            <a:ext cx="1984552" cy="357010"/>
          </a:xfrm>
          <a:prstGeom prst="rect">
            <a:avLst/>
          </a:prstGeom>
        </p:spPr>
      </p:pic>
      <p:sp>
        <p:nvSpPr>
          <p:cNvPr id="13" name="Text Box 9">
            <a:extLst>
              <a:ext uri="{FF2B5EF4-FFF2-40B4-BE49-F238E27FC236}">
                <a16:creationId xmlns:a16="http://schemas.microsoft.com/office/drawing/2014/main" id="{FF1AFF30-D7A4-7C4D-878B-2709A3AA4F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4937" y="6244099"/>
            <a:ext cx="203743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dirty="0">
                <a:cs typeface="Arial" pitchFamily="34" charset="0"/>
              </a:rPr>
              <a:t>Training frame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593274D-5747-6A44-8FDD-AF6848EE0ECE}"/>
              </a:ext>
            </a:extLst>
          </p:cNvPr>
          <p:cNvCxnSpPr/>
          <p:nvPr/>
        </p:nvCxnSpPr>
        <p:spPr>
          <a:xfrm flipV="1">
            <a:off x="808239" y="6031525"/>
            <a:ext cx="262807" cy="224470"/>
          </a:xfrm>
          <a:prstGeom prst="straightConnector1">
            <a:avLst/>
          </a:prstGeom>
          <a:ln w="38100" cmpd="sng">
            <a:solidFill>
              <a:schemeClr val="tx1"/>
            </a:solidFill>
            <a:tailEnd type="stealth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A55EC35-1319-E348-91D4-3E77266CD024}"/>
              </a:ext>
            </a:extLst>
          </p:cNvPr>
          <p:cNvCxnSpPr/>
          <p:nvPr/>
        </p:nvCxnSpPr>
        <p:spPr>
          <a:xfrm flipH="1" flipV="1">
            <a:off x="1446683" y="6036029"/>
            <a:ext cx="249253" cy="241450"/>
          </a:xfrm>
          <a:prstGeom prst="straightConnector1">
            <a:avLst/>
          </a:prstGeom>
          <a:ln w="38100" cmpd="sng">
            <a:solidFill>
              <a:schemeClr val="tx1"/>
            </a:solidFill>
            <a:tailEnd type="stealth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ight Arrow 15">
            <a:extLst>
              <a:ext uri="{FF2B5EF4-FFF2-40B4-BE49-F238E27FC236}">
                <a16:creationId xmlns:a16="http://schemas.microsoft.com/office/drawing/2014/main" id="{0CA88CB2-3FAD-D645-B2BE-2D487466CF8D}"/>
              </a:ext>
            </a:extLst>
          </p:cNvPr>
          <p:cNvSpPr/>
          <p:nvPr/>
        </p:nvSpPr>
        <p:spPr>
          <a:xfrm>
            <a:off x="2412068" y="5766339"/>
            <a:ext cx="700210" cy="306124"/>
          </a:xfrm>
          <a:prstGeom prst="rightArrow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470475D-0C50-0F41-AD5F-AC8C1868E2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1279" y="5720958"/>
            <a:ext cx="2113564" cy="395296"/>
          </a:xfrm>
          <a:prstGeom prst="rect">
            <a:avLst/>
          </a:prstGeom>
        </p:spPr>
      </p:pic>
      <p:sp>
        <p:nvSpPr>
          <p:cNvPr id="18" name="Text Box 9">
            <a:extLst>
              <a:ext uri="{FF2B5EF4-FFF2-40B4-BE49-F238E27FC236}">
                <a16:creationId xmlns:a16="http://schemas.microsoft.com/office/drawing/2014/main" id="{3DE1DDB6-DF0B-0843-8EEB-B2B876054E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535" y="6260246"/>
            <a:ext cx="343817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dirty="0">
                <a:cs typeface="Arial" pitchFamily="34" charset="0"/>
              </a:rPr>
              <a:t>Singular Value Decomposition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FBEF73C-9161-2B43-A9EE-ECB961786D1A}"/>
              </a:ext>
            </a:extLst>
          </p:cNvPr>
          <p:cNvGrpSpPr/>
          <p:nvPr/>
        </p:nvGrpSpPr>
        <p:grpSpPr>
          <a:xfrm>
            <a:off x="243069" y="2534049"/>
            <a:ext cx="5176932" cy="3054559"/>
            <a:chOff x="189281" y="2587837"/>
            <a:chExt cx="5176932" cy="3054559"/>
          </a:xfrm>
        </p:grpSpPr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CB13871C-FB11-2E43-9971-8164B7C1F999}"/>
                </a:ext>
              </a:extLst>
            </p:cNvPr>
            <p:cNvCxnSpPr/>
            <p:nvPr/>
          </p:nvCxnSpPr>
          <p:spPr>
            <a:xfrm flipH="1">
              <a:off x="2684872" y="3636239"/>
              <a:ext cx="455" cy="2001760"/>
            </a:xfrm>
            <a:prstGeom prst="straightConnector1">
              <a:avLst/>
            </a:prstGeom>
            <a:ln w="76200" cmpd="sng">
              <a:solidFill>
                <a:schemeClr val="tx1"/>
              </a:solidFill>
              <a:prstDash val="sysDot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F1052B0-F459-1D46-8867-1BE65B440D2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9281" y="2816499"/>
              <a:ext cx="987630" cy="816440"/>
            </a:xfrm>
            <a:prstGeom prst="rect">
              <a:avLst/>
            </a:prstGeom>
          </p:spPr>
        </p:pic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DEAFE16-27AE-7B4C-A2AD-98161AC259F1}"/>
                </a:ext>
              </a:extLst>
            </p:cNvPr>
            <p:cNvCxnSpPr/>
            <p:nvPr/>
          </p:nvCxnSpPr>
          <p:spPr>
            <a:xfrm flipH="1">
              <a:off x="549085" y="3668719"/>
              <a:ext cx="1598" cy="1969280"/>
            </a:xfrm>
            <a:prstGeom prst="straightConnector1">
              <a:avLst/>
            </a:prstGeom>
            <a:ln w="76200" cmpd="sng">
              <a:solidFill>
                <a:schemeClr val="tx1"/>
              </a:solidFill>
              <a:prstDash val="sysDot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C7D76868-EDCD-8D45-A029-35482BC111D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7987" y="2720657"/>
              <a:ext cx="1028226" cy="1024764"/>
            </a:xfrm>
            <a:prstGeom prst="rect">
              <a:avLst/>
            </a:prstGeom>
          </p:spPr>
        </p:pic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A2B4744B-CF4D-324B-8944-6DE93278618A}"/>
                </a:ext>
              </a:extLst>
            </p:cNvPr>
            <p:cNvCxnSpPr/>
            <p:nvPr/>
          </p:nvCxnSpPr>
          <p:spPr>
            <a:xfrm flipH="1">
              <a:off x="4762907" y="3719768"/>
              <a:ext cx="2503" cy="1922628"/>
            </a:xfrm>
            <a:prstGeom prst="straightConnector1">
              <a:avLst/>
            </a:prstGeom>
            <a:ln w="76200" cmpd="sng">
              <a:solidFill>
                <a:schemeClr val="tx1"/>
              </a:solidFill>
              <a:prstDash val="sysDot"/>
              <a:tailEnd type="non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9CA5FC6C-8B43-4946-92C6-F76B312AE7C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916759" y="2587837"/>
              <a:ext cx="1458282" cy="1086700"/>
            </a:xfrm>
            <a:prstGeom prst="rect">
              <a:avLst/>
            </a:prstGeom>
          </p:spPr>
        </p:pic>
      </p:grpSp>
      <p:sp>
        <p:nvSpPr>
          <p:cNvPr id="26" name="Text Box 9">
            <a:extLst>
              <a:ext uri="{FF2B5EF4-FFF2-40B4-BE49-F238E27FC236}">
                <a16:creationId xmlns:a16="http://schemas.microsoft.com/office/drawing/2014/main" id="{9673EA50-BE02-B643-9A12-8E7D4D35FB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6913" y="3411458"/>
            <a:ext cx="203743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1400" dirty="0">
                <a:cs typeface="Arial" pitchFamily="34" charset="0"/>
              </a:rPr>
              <a:t>Beamed data</a:t>
            </a:r>
          </a:p>
        </p:txBody>
      </p:sp>
      <p:sp>
        <p:nvSpPr>
          <p:cNvPr id="27" name="Text Box 9">
            <a:extLst>
              <a:ext uri="{FF2B5EF4-FFF2-40B4-BE49-F238E27FC236}">
                <a16:creationId xmlns:a16="http://schemas.microsoft.com/office/drawing/2014/main" id="{43E1A186-FCDE-5941-B41F-DAC7279A01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1785" y="3412584"/>
            <a:ext cx="203743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1400" dirty="0">
                <a:cs typeface="Arial" pitchFamily="34" charset="0"/>
              </a:rPr>
              <a:t>Beamed data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990EB43-E801-4B46-9B86-D0863E109604}"/>
              </a:ext>
            </a:extLst>
          </p:cNvPr>
          <p:cNvSpPr/>
          <p:nvPr/>
        </p:nvSpPr>
        <p:spPr>
          <a:xfrm>
            <a:off x="602873" y="2666869"/>
            <a:ext cx="2037760" cy="735814"/>
          </a:xfrm>
          <a:prstGeom prst="ellipse">
            <a:avLst/>
          </a:prstGeom>
          <a:solidFill>
            <a:srgbClr val="0070C0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782E1E2B-34C9-7C4E-B9B7-1CC92935DCE4}"/>
              </a:ext>
            </a:extLst>
          </p:cNvPr>
          <p:cNvSpPr/>
          <p:nvPr/>
        </p:nvSpPr>
        <p:spPr>
          <a:xfrm>
            <a:off x="2813223" y="2686212"/>
            <a:ext cx="2037760" cy="735814"/>
          </a:xfrm>
          <a:prstGeom prst="ellipse">
            <a:avLst/>
          </a:prstGeom>
          <a:solidFill>
            <a:srgbClr val="0070C0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EDA9155-307E-9045-94BF-D605F4159456}"/>
              </a:ext>
            </a:extLst>
          </p:cNvPr>
          <p:cNvSpPr txBox="1"/>
          <p:nvPr/>
        </p:nvSpPr>
        <p:spPr>
          <a:xfrm>
            <a:off x="5999757" y="2296112"/>
            <a:ext cx="51842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AP precodes the transmission data </a:t>
            </a:r>
            <a:r>
              <a:rPr lang="en-US" b="1" i="1" dirty="0"/>
              <a:t>x</a:t>
            </a:r>
            <a:r>
              <a:rPr lang="en-US" dirty="0"/>
              <a:t> as: </a:t>
            </a:r>
            <a:r>
              <a:rPr lang="en-US" b="1" i="1" dirty="0"/>
              <a:t>u=V∙x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Upon receiving the precoded data, each user </a:t>
            </a:r>
            <a:r>
              <a:rPr lang="en-US" i="1" dirty="0"/>
              <a:t>k</a:t>
            </a:r>
            <a:r>
              <a:rPr lang="en-US" dirty="0"/>
              <a:t> </a:t>
            </a:r>
          </a:p>
          <a:p>
            <a:r>
              <a:rPr lang="en-US" dirty="0"/>
              <a:t>      applies the matrix </a:t>
            </a:r>
            <a:r>
              <a:rPr lang="en-US" b="1" i="1" dirty="0"/>
              <a:t>U</a:t>
            </a:r>
            <a:r>
              <a:rPr lang="en-US" dirty="0"/>
              <a:t> to extract its own data </a:t>
            </a:r>
          </a:p>
          <a:p>
            <a:r>
              <a:rPr lang="en-US" dirty="0"/>
              <a:t>      (treating others’ data as interference)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i="1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E82E2B6A-EEAC-EF4C-986F-4D32199B29C4}"/>
              </a:ext>
            </a:extLst>
          </p:cNvPr>
          <p:cNvGrpSpPr/>
          <p:nvPr/>
        </p:nvGrpSpPr>
        <p:grpSpPr>
          <a:xfrm>
            <a:off x="5762605" y="3975639"/>
            <a:ext cx="6070175" cy="1790700"/>
            <a:chOff x="5999757" y="4097379"/>
            <a:chExt cx="6083356" cy="1790700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14232199-7E3A-C545-996E-F8C35043D7E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999757" y="4097379"/>
              <a:ext cx="6083356" cy="1790700"/>
            </a:xfrm>
            <a:prstGeom prst="rect">
              <a:avLst/>
            </a:prstGeom>
          </p:spPr>
        </p:pic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8F73928-324B-D740-81E7-4232B7755B1C}"/>
                </a:ext>
              </a:extLst>
            </p:cNvPr>
            <p:cNvSpPr/>
            <p:nvPr/>
          </p:nvSpPr>
          <p:spPr>
            <a:xfrm>
              <a:off x="11751733" y="4992729"/>
              <a:ext cx="331380" cy="41464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EB1BB89-AB5A-F744-A2E0-C4D328EF5565}"/>
              </a:ext>
            </a:extLst>
          </p:cNvPr>
          <p:cNvGrpSpPr/>
          <p:nvPr/>
        </p:nvGrpSpPr>
        <p:grpSpPr>
          <a:xfrm>
            <a:off x="6293709" y="5720016"/>
            <a:ext cx="3638175" cy="708749"/>
            <a:chOff x="6293709" y="5720016"/>
            <a:chExt cx="3638175" cy="708749"/>
          </a:xfrm>
        </p:grpSpPr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BD29959D-78F0-FD4F-A27D-46E3FE74A5D0}"/>
                </a:ext>
              </a:extLst>
            </p:cNvPr>
            <p:cNvCxnSpPr/>
            <p:nvPr/>
          </p:nvCxnSpPr>
          <p:spPr>
            <a:xfrm>
              <a:off x="7913511" y="5720016"/>
              <a:ext cx="0" cy="38940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CD768E61-A376-144F-B27B-F36523AB85E4}"/>
                </a:ext>
              </a:extLst>
            </p:cNvPr>
            <p:cNvSpPr txBox="1"/>
            <p:nvPr/>
          </p:nvSpPr>
          <p:spPr>
            <a:xfrm>
              <a:off x="6293709" y="6059433"/>
              <a:ext cx="3638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i="1" dirty="0">
                  <a:solidFill>
                    <a:srgbClr val="FF0000"/>
                  </a:solidFill>
                </a:rPr>
                <a:t>Ideally V</a:t>
              </a:r>
              <a:r>
                <a:rPr lang="en-US" i="1" baseline="-25000" dirty="0">
                  <a:solidFill>
                    <a:srgbClr val="FF0000"/>
                  </a:solidFill>
                </a:rPr>
                <a:t>k</a:t>
              </a:r>
              <a:r>
                <a:rPr lang="en-US" i="1" dirty="0">
                  <a:solidFill>
                    <a:srgbClr val="FF0000"/>
                  </a:solidFill>
                </a:rPr>
                <a:t> and </a:t>
              </a:r>
              <a:r>
                <a:rPr lang="en-US" i="1" dirty="0" err="1">
                  <a:solidFill>
                    <a:srgbClr val="FF0000"/>
                  </a:solidFill>
                </a:rPr>
                <a:t>V</a:t>
              </a:r>
              <a:r>
                <a:rPr lang="en-US" i="1" baseline="-25000" dirty="0" err="1">
                  <a:solidFill>
                    <a:srgbClr val="FF0000"/>
                  </a:solidFill>
                </a:rPr>
                <a:t>j</a:t>
              </a:r>
              <a:r>
                <a:rPr lang="en-US" i="1" dirty="0">
                  <a:solidFill>
                    <a:srgbClr val="FF0000"/>
                  </a:solidFill>
                </a:rPr>
                <a:t> must be orthogonal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67251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1" grpId="0"/>
      <p:bldP spid="13" grpId="0"/>
      <p:bldP spid="16" grpId="0" animBg="1"/>
      <p:bldP spid="18" grpId="0"/>
      <p:bldP spid="26" grpId="0"/>
      <p:bldP spid="27" grpId="0"/>
      <p:bldP spid="28" grpId="0" animBg="1"/>
      <p:bldP spid="29" grpId="0" animBg="1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098BE-89CF-A64D-9D46-F2739F5B8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Key Functions For MU-MIMO Wi-Fi</a:t>
            </a:r>
            <a:endParaRPr lang="en-US" dirty="0"/>
          </a:p>
        </p:txBody>
      </p:sp>
      <p:sp>
        <p:nvSpPr>
          <p:cNvPr id="8" name="Wireless standards allow the use of multiple transmission rates…">
            <a:extLst>
              <a:ext uri="{FF2B5EF4-FFF2-40B4-BE49-F238E27FC236}">
                <a16:creationId xmlns:a16="http://schemas.microsoft.com/office/drawing/2014/main" id="{B592CF7C-5E51-044C-8470-4461D04F65BE}"/>
              </a:ext>
            </a:extLst>
          </p:cNvPr>
          <p:cNvSpPr txBox="1">
            <a:spLocks/>
          </p:cNvSpPr>
          <p:nvPr/>
        </p:nvSpPr>
        <p:spPr>
          <a:xfrm>
            <a:off x="1051791" y="1899054"/>
            <a:ext cx="9907154" cy="18834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4312" indent="-214312">
              <a:spcBef>
                <a:spcPts val="400"/>
              </a:spcBef>
            </a:pPr>
            <a:r>
              <a:rPr lang="en-US" sz="2400" dirty="0"/>
              <a:t>Wireless standards allow the use of multiple transmission rates</a:t>
            </a:r>
          </a:p>
          <a:p>
            <a:pPr marL="620485" lvl="1" indent="-163285">
              <a:spcBef>
                <a:spcPts val="300"/>
              </a:spcBef>
              <a:defRPr sz="2800"/>
            </a:pPr>
            <a:r>
              <a:rPr lang="en-US" sz="2000" dirty="0"/>
              <a:t>802.11</a:t>
            </a:r>
            <a:r>
              <a:rPr lang="en-US" sz="2000" b="1" i="1" dirty="0"/>
              <a:t>ac</a:t>
            </a:r>
            <a:r>
              <a:rPr lang="en-US" sz="2000" dirty="0"/>
              <a:t> rates from </a:t>
            </a:r>
            <a:r>
              <a:rPr lang="en-US" sz="2000" b="1" dirty="0"/>
              <a:t>6Mbps</a:t>
            </a:r>
            <a:r>
              <a:rPr lang="en-US" sz="2000" dirty="0"/>
              <a:t> up to </a:t>
            </a:r>
            <a:r>
              <a:rPr lang="en-US" sz="2000" b="1" dirty="0"/>
              <a:t>6.9 </a:t>
            </a:r>
            <a:r>
              <a:rPr lang="en-US" sz="2000" b="1" dirty="0" err="1"/>
              <a:t>Gbps</a:t>
            </a:r>
            <a:r>
              <a:rPr lang="en-US" sz="2000" b="1" dirty="0"/>
              <a:t> (</a:t>
            </a:r>
            <a:r>
              <a:rPr lang="en-US" altLang="en-US" sz="2000" b="1" dirty="0"/>
              <a:t>&gt;</a:t>
            </a:r>
            <a:r>
              <a:rPr lang="en-US" altLang="en-US" sz="2000" dirty="0"/>
              <a:t> 600 rate options</a:t>
            </a:r>
            <a:r>
              <a:rPr lang="en-US" sz="2000" b="1" dirty="0"/>
              <a:t>)</a:t>
            </a:r>
          </a:p>
          <a:p>
            <a:pPr>
              <a:buClr>
                <a:srgbClr val="0000FF"/>
              </a:buClr>
            </a:pPr>
            <a:endParaRPr lang="en-US" sz="2000" dirty="0">
              <a:solidFill>
                <a:srgbClr val="0000FF"/>
              </a:solidFill>
            </a:endParaRPr>
          </a:p>
          <a:p>
            <a:pPr algn="ctr">
              <a:spcBef>
                <a:spcPts val="400"/>
              </a:spcBef>
              <a:buFont typeface="Arial" panose="020B0604020202020204" pitchFamily="34" charset="0"/>
              <a:buNone/>
            </a:pPr>
            <a:r>
              <a:rPr lang="en-US" sz="2400" i="1" u="sng" dirty="0">
                <a:solidFill>
                  <a:srgbClr val="0000FF"/>
                </a:solidFill>
              </a:rPr>
              <a:t>Rate Adaptation (RA) adjusts the speed based on the channel condition</a:t>
            </a:r>
          </a:p>
        </p:txBody>
      </p:sp>
      <p:grpSp>
        <p:nvGrpSpPr>
          <p:cNvPr id="9" name="Group">
            <a:extLst>
              <a:ext uri="{FF2B5EF4-FFF2-40B4-BE49-F238E27FC236}">
                <a16:creationId xmlns:a16="http://schemas.microsoft.com/office/drawing/2014/main" id="{297CA974-B1E2-FD40-A30B-2788DB847CFC}"/>
              </a:ext>
            </a:extLst>
          </p:cNvPr>
          <p:cNvGrpSpPr/>
          <p:nvPr/>
        </p:nvGrpSpPr>
        <p:grpSpPr>
          <a:xfrm>
            <a:off x="1715912" y="4193820"/>
            <a:ext cx="1422400" cy="1273087"/>
            <a:chOff x="0" y="0"/>
            <a:chExt cx="1422400" cy="1273086"/>
          </a:xfrm>
        </p:grpSpPr>
        <p:pic>
          <p:nvPicPr>
            <p:cNvPr id="10" name="image.png" descr="image.png">
              <a:extLst>
                <a:ext uri="{FF2B5EF4-FFF2-40B4-BE49-F238E27FC236}">
                  <a16:creationId xmlns:a16="http://schemas.microsoft.com/office/drawing/2014/main" id="{6F31466C-189D-8240-A06B-FAC1C22A985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1422400" cy="9398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1" name="Sender">
              <a:extLst>
                <a:ext uri="{FF2B5EF4-FFF2-40B4-BE49-F238E27FC236}">
                  <a16:creationId xmlns:a16="http://schemas.microsoft.com/office/drawing/2014/main" id="{0B74DF30-9E50-B246-ACA4-7C5FB2CC5BCA}"/>
                </a:ext>
              </a:extLst>
            </p:cNvPr>
            <p:cNvSpPr txBox="1"/>
            <p:nvPr/>
          </p:nvSpPr>
          <p:spPr>
            <a:xfrm>
              <a:off x="249412" y="922425"/>
              <a:ext cx="879126" cy="35066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45719" tIns="45719" rIns="45719" bIns="45719" numCol="1" anchor="ctr">
              <a:spAutoFit/>
            </a:bodyPr>
            <a:lstStyle>
              <a:lvl1pPr algn="ctr">
                <a:defRPr sz="1800" b="1"/>
              </a:lvl1pPr>
            </a:lstStyle>
            <a:p>
              <a:pPr>
                <a:defRPr sz="2400" b="0"/>
              </a:pPr>
              <a:r>
                <a:rPr sz="1800" b="1"/>
                <a:t>Sender</a:t>
              </a:r>
            </a:p>
          </p:txBody>
        </p:sp>
      </p:grpSp>
      <p:grpSp>
        <p:nvGrpSpPr>
          <p:cNvPr id="12" name="Group">
            <a:extLst>
              <a:ext uri="{FF2B5EF4-FFF2-40B4-BE49-F238E27FC236}">
                <a16:creationId xmlns:a16="http://schemas.microsoft.com/office/drawing/2014/main" id="{1A5D0A2E-080C-CB43-8A8A-556E47475490}"/>
              </a:ext>
            </a:extLst>
          </p:cNvPr>
          <p:cNvGrpSpPr/>
          <p:nvPr/>
        </p:nvGrpSpPr>
        <p:grpSpPr>
          <a:xfrm>
            <a:off x="7513462" y="4346220"/>
            <a:ext cx="1057385" cy="1298399"/>
            <a:chOff x="0" y="0"/>
            <a:chExt cx="1057384" cy="1298398"/>
          </a:xfrm>
        </p:grpSpPr>
        <p:pic>
          <p:nvPicPr>
            <p:cNvPr id="13" name="image.png" descr="image.png">
              <a:extLst>
                <a:ext uri="{FF2B5EF4-FFF2-40B4-BE49-F238E27FC236}">
                  <a16:creationId xmlns:a16="http://schemas.microsoft.com/office/drawing/2014/main" id="{816B5D43-32FB-CC4C-A599-9881510AAF9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92087" y="0"/>
              <a:ext cx="728663" cy="93345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4" name="Receiver">
              <a:extLst>
                <a:ext uri="{FF2B5EF4-FFF2-40B4-BE49-F238E27FC236}">
                  <a16:creationId xmlns:a16="http://schemas.microsoft.com/office/drawing/2014/main" id="{AAF2C5DE-70F1-5746-8A64-C3D2CDC51501}"/>
                </a:ext>
              </a:extLst>
            </p:cNvPr>
            <p:cNvSpPr txBox="1"/>
            <p:nvPr/>
          </p:nvSpPr>
          <p:spPr>
            <a:xfrm>
              <a:off x="0" y="947737"/>
              <a:ext cx="1057385" cy="35066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lvl1pPr>
                <a:defRPr sz="1800" b="1"/>
              </a:lvl1pPr>
            </a:lstStyle>
            <a:p>
              <a:pPr>
                <a:defRPr sz="2400" b="0"/>
              </a:pPr>
              <a:r>
                <a:rPr sz="1800" b="1"/>
                <a:t>Receiver</a:t>
              </a:r>
            </a:p>
          </p:txBody>
        </p:sp>
      </p:grpSp>
      <p:grpSp>
        <p:nvGrpSpPr>
          <p:cNvPr id="15" name="Group">
            <a:extLst>
              <a:ext uri="{FF2B5EF4-FFF2-40B4-BE49-F238E27FC236}">
                <a16:creationId xmlns:a16="http://schemas.microsoft.com/office/drawing/2014/main" id="{F10F36B8-DA60-2845-86ED-6203A198DFB1}"/>
              </a:ext>
            </a:extLst>
          </p:cNvPr>
          <p:cNvGrpSpPr/>
          <p:nvPr/>
        </p:nvGrpSpPr>
        <p:grpSpPr>
          <a:xfrm>
            <a:off x="4840112" y="4346220"/>
            <a:ext cx="1057385" cy="1298399"/>
            <a:chOff x="0" y="0"/>
            <a:chExt cx="1057384" cy="1298398"/>
          </a:xfrm>
        </p:grpSpPr>
        <p:pic>
          <p:nvPicPr>
            <p:cNvPr id="16" name="image.png" descr="image.png">
              <a:extLst>
                <a:ext uri="{FF2B5EF4-FFF2-40B4-BE49-F238E27FC236}">
                  <a16:creationId xmlns:a16="http://schemas.microsoft.com/office/drawing/2014/main" id="{AA5807EA-4DC0-3547-A0B2-288FA892768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92087" y="0"/>
              <a:ext cx="728663" cy="93345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7" name="Receiver">
              <a:extLst>
                <a:ext uri="{FF2B5EF4-FFF2-40B4-BE49-F238E27FC236}">
                  <a16:creationId xmlns:a16="http://schemas.microsoft.com/office/drawing/2014/main" id="{55D1AD26-C3F9-E14E-9946-17FF8E8ABE2B}"/>
                </a:ext>
              </a:extLst>
            </p:cNvPr>
            <p:cNvSpPr txBox="1"/>
            <p:nvPr/>
          </p:nvSpPr>
          <p:spPr>
            <a:xfrm>
              <a:off x="0" y="947737"/>
              <a:ext cx="1057385" cy="35066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lvl1pPr>
                <a:defRPr sz="1800" b="1"/>
              </a:lvl1pPr>
            </a:lstStyle>
            <a:p>
              <a:pPr>
                <a:defRPr sz="2400" b="0"/>
              </a:pPr>
              <a:r>
                <a:rPr sz="1800" b="1"/>
                <a:t>Receiver</a:t>
              </a:r>
            </a:p>
          </p:txBody>
        </p:sp>
      </p:grpSp>
      <p:sp>
        <p:nvSpPr>
          <p:cNvPr id="18" name="Line">
            <a:extLst>
              <a:ext uri="{FF2B5EF4-FFF2-40B4-BE49-F238E27FC236}">
                <a16:creationId xmlns:a16="http://schemas.microsoft.com/office/drawing/2014/main" id="{9149F98C-C4D6-5B49-ACE9-DD3434E00632}"/>
              </a:ext>
            </a:extLst>
          </p:cNvPr>
          <p:cNvSpPr/>
          <p:nvPr/>
        </p:nvSpPr>
        <p:spPr>
          <a:xfrm>
            <a:off x="3163712" y="4879620"/>
            <a:ext cx="1676400" cy="0"/>
          </a:xfrm>
          <a:prstGeom prst="line">
            <a:avLst/>
          </a:prstGeom>
          <a:ln w="38100">
            <a:solidFill>
              <a:srgbClr val="000000"/>
            </a:solidFill>
            <a:tailEnd type="triangle"/>
          </a:ln>
        </p:spPr>
        <p:txBody>
          <a:bodyPr lIns="45719" rIns="45719"/>
          <a:lstStyle/>
          <a:p>
            <a:pPr defTabSz="457200">
              <a:defRPr sz="1200">
                <a:latin typeface="+mn-lt"/>
                <a:ea typeface="+mn-ea"/>
                <a:cs typeface="+mn-cs"/>
                <a:sym typeface="Helvetica"/>
              </a:defRPr>
            </a:pPr>
            <a:endParaRPr/>
          </a:p>
        </p:txBody>
      </p:sp>
      <p:sp>
        <p:nvSpPr>
          <p:cNvPr id="19" name="Strong signal">
            <a:extLst>
              <a:ext uri="{FF2B5EF4-FFF2-40B4-BE49-F238E27FC236}">
                <a16:creationId xmlns:a16="http://schemas.microsoft.com/office/drawing/2014/main" id="{0E062D59-AC0C-904A-9ACB-3DC1B7D97C38}"/>
              </a:ext>
            </a:extLst>
          </p:cNvPr>
          <p:cNvSpPr txBox="1"/>
          <p:nvPr/>
        </p:nvSpPr>
        <p:spPr>
          <a:xfrm>
            <a:off x="3195462" y="4470045"/>
            <a:ext cx="1240133" cy="2888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1400" b="1"/>
            </a:lvl1pPr>
          </a:lstStyle>
          <a:p>
            <a:pPr>
              <a:defRPr sz="2400" b="0"/>
            </a:pPr>
            <a:r>
              <a:rPr sz="1400" b="1"/>
              <a:t>Strong signal</a:t>
            </a:r>
          </a:p>
        </p:txBody>
      </p:sp>
      <p:sp>
        <p:nvSpPr>
          <p:cNvPr id="20" name="Line">
            <a:extLst>
              <a:ext uri="{FF2B5EF4-FFF2-40B4-BE49-F238E27FC236}">
                <a16:creationId xmlns:a16="http://schemas.microsoft.com/office/drawing/2014/main" id="{8188639B-37EE-004D-9DEF-5F9E42EB6BF3}"/>
              </a:ext>
            </a:extLst>
          </p:cNvPr>
          <p:cNvSpPr/>
          <p:nvPr/>
        </p:nvSpPr>
        <p:spPr>
          <a:xfrm>
            <a:off x="3163712" y="4879620"/>
            <a:ext cx="4419600" cy="0"/>
          </a:xfrm>
          <a:prstGeom prst="line">
            <a:avLst/>
          </a:prstGeom>
          <a:ln w="38100">
            <a:solidFill>
              <a:srgbClr val="D9D9D9"/>
            </a:solidFill>
            <a:tailEnd type="triangle"/>
          </a:ln>
        </p:spPr>
        <p:txBody>
          <a:bodyPr lIns="45719" rIns="45719"/>
          <a:lstStyle/>
          <a:p>
            <a:pPr defTabSz="457200">
              <a:defRPr sz="1200">
                <a:latin typeface="+mn-lt"/>
                <a:ea typeface="+mn-ea"/>
                <a:cs typeface="+mn-cs"/>
                <a:sym typeface="Helvetica"/>
              </a:defRPr>
            </a:pPr>
            <a:endParaRPr/>
          </a:p>
        </p:txBody>
      </p:sp>
      <p:sp>
        <p:nvSpPr>
          <p:cNvPr id="21" name="Weak signal">
            <a:extLst>
              <a:ext uri="{FF2B5EF4-FFF2-40B4-BE49-F238E27FC236}">
                <a16:creationId xmlns:a16="http://schemas.microsoft.com/office/drawing/2014/main" id="{BB148596-38AA-4C4E-BA40-778A2F77EB18}"/>
              </a:ext>
            </a:extLst>
          </p:cNvPr>
          <p:cNvSpPr txBox="1"/>
          <p:nvPr/>
        </p:nvSpPr>
        <p:spPr>
          <a:xfrm>
            <a:off x="4795662" y="4444645"/>
            <a:ext cx="1274922" cy="313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1600" b="1"/>
            </a:lvl1pPr>
          </a:lstStyle>
          <a:p>
            <a:pPr>
              <a:defRPr sz="2400" b="0"/>
            </a:pPr>
            <a:r>
              <a:rPr sz="1600" b="1"/>
              <a:t>Weak signal</a:t>
            </a:r>
          </a:p>
        </p:txBody>
      </p:sp>
      <p:sp>
        <p:nvSpPr>
          <p:cNvPr id="22" name="6Mbps: Loss=0%         → Speed = 6Mbps…">
            <a:extLst>
              <a:ext uri="{FF2B5EF4-FFF2-40B4-BE49-F238E27FC236}">
                <a16:creationId xmlns:a16="http://schemas.microsoft.com/office/drawing/2014/main" id="{5C750EC0-2656-8D49-893E-593ABFB0238C}"/>
              </a:ext>
            </a:extLst>
          </p:cNvPr>
          <p:cNvSpPr txBox="1"/>
          <p:nvPr/>
        </p:nvSpPr>
        <p:spPr>
          <a:xfrm>
            <a:off x="1411112" y="5727345"/>
            <a:ext cx="4083209" cy="5773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r>
              <a:rPr sz="1600"/>
              <a:t>6Mbps: Loss=0%         </a:t>
            </a:r>
            <a:r>
              <a:rPr sz="1600">
                <a:latin typeface="Symbol"/>
                <a:ea typeface="Symbol"/>
                <a:cs typeface="Symbol"/>
                <a:sym typeface="Symbol"/>
              </a:rPr>
              <a:t>® </a:t>
            </a:r>
            <a:r>
              <a:rPr sz="1600"/>
              <a:t>Speed = 6Mbps</a:t>
            </a:r>
          </a:p>
          <a:p>
            <a:r>
              <a:rPr sz="1600">
                <a:solidFill>
                  <a:srgbClr val="0000FF"/>
                </a:solidFill>
              </a:rPr>
              <a:t>600Mbps</a:t>
            </a:r>
            <a:r>
              <a:rPr sz="1600"/>
              <a:t>: Loss=0% </a:t>
            </a:r>
            <a:r>
              <a:rPr sz="1600" b="1"/>
              <a:t>    </a:t>
            </a:r>
            <a:r>
              <a:rPr sz="1600">
                <a:latin typeface="Symbol"/>
                <a:ea typeface="Symbol"/>
                <a:cs typeface="Symbol"/>
                <a:sym typeface="Symbol"/>
              </a:rPr>
              <a:t>® </a:t>
            </a:r>
            <a:r>
              <a:rPr sz="1600">
                <a:solidFill>
                  <a:srgbClr val="0000FF"/>
                </a:solidFill>
              </a:rPr>
              <a:t>Speed = 600Mbps</a:t>
            </a:r>
          </a:p>
        </p:txBody>
      </p:sp>
      <p:sp>
        <p:nvSpPr>
          <p:cNvPr id="23" name="6Mbps: Loss=0%         → Speed = 6Mbps…">
            <a:extLst>
              <a:ext uri="{FF2B5EF4-FFF2-40B4-BE49-F238E27FC236}">
                <a16:creationId xmlns:a16="http://schemas.microsoft.com/office/drawing/2014/main" id="{9C718A1D-CB19-EB4C-A5E8-260BF2657F62}"/>
              </a:ext>
            </a:extLst>
          </p:cNvPr>
          <p:cNvSpPr txBox="1"/>
          <p:nvPr/>
        </p:nvSpPr>
        <p:spPr>
          <a:xfrm>
            <a:off x="1411112" y="5717820"/>
            <a:ext cx="3913446" cy="5773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r>
              <a:rPr sz="1600">
                <a:solidFill>
                  <a:srgbClr val="0000FF"/>
                </a:solidFill>
              </a:rPr>
              <a:t>6Mbps</a:t>
            </a:r>
            <a:r>
              <a:rPr sz="1600"/>
              <a:t>: Loss=0%         </a:t>
            </a:r>
            <a:r>
              <a:rPr sz="1600">
                <a:latin typeface="Symbol"/>
                <a:ea typeface="Symbol"/>
                <a:cs typeface="Symbol"/>
                <a:sym typeface="Symbol"/>
              </a:rPr>
              <a:t>® </a:t>
            </a:r>
            <a:r>
              <a:rPr sz="1600">
                <a:solidFill>
                  <a:srgbClr val="0000FF"/>
                </a:solidFill>
              </a:rPr>
              <a:t>Speed = 6Mbps</a:t>
            </a:r>
            <a:endParaRPr sz="1600"/>
          </a:p>
          <a:p>
            <a:r>
              <a:rPr sz="1600"/>
              <a:t>600Mbps: Loss=100% </a:t>
            </a:r>
            <a:r>
              <a:rPr sz="1600">
                <a:latin typeface="Symbol"/>
                <a:ea typeface="Symbol"/>
                <a:cs typeface="Symbol"/>
                <a:sym typeface="Symbol"/>
              </a:rPr>
              <a:t>® </a:t>
            </a:r>
            <a:r>
              <a:rPr sz="1600"/>
              <a:t>Speed = 0Mbps</a:t>
            </a:r>
          </a:p>
        </p:txBody>
      </p:sp>
      <p:sp>
        <p:nvSpPr>
          <p:cNvPr id="24" name="Group">
            <a:extLst>
              <a:ext uri="{FF2B5EF4-FFF2-40B4-BE49-F238E27FC236}">
                <a16:creationId xmlns:a16="http://schemas.microsoft.com/office/drawing/2014/main" id="{273271DD-5396-A043-A935-062026302950}"/>
              </a:ext>
            </a:extLst>
          </p:cNvPr>
          <p:cNvSpPr/>
          <p:nvPr/>
        </p:nvSpPr>
        <p:spPr>
          <a:xfrm>
            <a:off x="1566251" y="6285169"/>
            <a:ext cx="8662493" cy="445865"/>
          </a:xfrm>
          <a:prstGeom prst="rect">
            <a:avLst/>
          </a:prstGeom>
          <a:solidFill>
            <a:srgbClr val="EEEBEB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 anchor="ctr"/>
          <a:lstStyle/>
          <a:p>
            <a:pPr algn="ctr">
              <a:defRPr sz="2000">
                <a:solidFill>
                  <a:srgbClr val="0000FF"/>
                </a:solidFill>
              </a:defRPr>
            </a:pPr>
            <a:r>
              <a:rPr sz="2400" dirty="0"/>
              <a:t>Rate Adaptation: </a:t>
            </a:r>
            <a:r>
              <a:rPr sz="2400" b="1" dirty="0"/>
              <a:t>The key to utilize wireless channel capacity</a:t>
            </a:r>
          </a:p>
        </p:txBody>
      </p:sp>
    </p:spTree>
    <p:extLst>
      <p:ext uri="{BB962C8B-B14F-4D97-AF65-F5344CB8AC3E}">
        <p14:creationId xmlns:p14="http://schemas.microsoft.com/office/powerpoint/2010/main" val="535590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9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4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9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5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 advAuto="0"/>
      <p:bldP spid="12" grpId="0" animBg="1" advAuto="0"/>
      <p:bldP spid="15" grpId="0" animBg="1" advAuto="0"/>
      <p:bldP spid="15" grpId="1" animBg="1" advAuto="0"/>
      <p:bldP spid="18" grpId="0" animBg="1" advAuto="0"/>
      <p:bldP spid="18" grpId="1" animBg="1" advAuto="0"/>
      <p:bldP spid="19" grpId="0" animBg="1" advAuto="0"/>
      <p:bldP spid="19" grpId="1" animBg="1" advAuto="0"/>
      <p:bldP spid="20" grpId="0" animBg="1" advAuto="0"/>
      <p:bldP spid="21" grpId="0" animBg="1" advAuto="0"/>
      <p:bldP spid="22" grpId="0" animBg="1" advAuto="0"/>
      <p:bldP spid="22" grpId="1" animBg="1" advAuto="0"/>
      <p:bldP spid="23" grpId="0" animBg="1" advAuto="0"/>
      <p:bldP spid="24" grpId="0" animBg="1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Key Functions For MU-MIMO Wi-Fi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66592"/>
            <a:ext cx="10515600" cy="4351338"/>
          </a:xfrm>
        </p:spPr>
        <p:txBody>
          <a:bodyPr>
            <a:normAutofit/>
          </a:bodyPr>
          <a:lstStyle/>
          <a:p>
            <a:r>
              <a:rPr lang="en-US" altLang="zh-CN" sz="2400" b="1" i="1" dirty="0">
                <a:cs typeface="Arial" pitchFamily="34" charset="0"/>
              </a:rPr>
              <a:t>User selection </a:t>
            </a:r>
            <a:r>
              <a:rPr lang="en-US" altLang="zh-CN" sz="2400" dirty="0">
                <a:cs typeface="Arial" pitchFamily="34" charset="0"/>
              </a:rPr>
              <a:t>determines which users to be served concurrently</a:t>
            </a:r>
          </a:p>
          <a:p>
            <a:pPr lvl="1"/>
            <a:r>
              <a:rPr lang="en-US" altLang="zh-CN" sz="2000" dirty="0">
                <a:cs typeface="Arial" pitchFamily="34" charset="0"/>
              </a:rPr>
              <a:t>User selection needs to identify MU-MIMO user groups with uncorrelated channels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2184039" y="3327168"/>
            <a:ext cx="6783584" cy="1995489"/>
            <a:chOff x="2184039" y="3880328"/>
            <a:chExt cx="6783584" cy="199548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49389" y="4583447"/>
              <a:ext cx="918234" cy="918234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84039" y="4062273"/>
              <a:ext cx="1028226" cy="1024764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876080" y="3880328"/>
              <a:ext cx="1458282" cy="1086700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97932" y="5059377"/>
              <a:ext cx="987630" cy="816440"/>
            </a:xfrm>
            <a:prstGeom prst="rect">
              <a:avLst/>
            </a:prstGeom>
          </p:spPr>
        </p:pic>
      </p:grpSp>
      <p:sp>
        <p:nvSpPr>
          <p:cNvPr id="10" name="Oval 9"/>
          <p:cNvSpPr/>
          <p:nvPr/>
        </p:nvSpPr>
        <p:spPr>
          <a:xfrm rot="21317179">
            <a:off x="2557813" y="3595572"/>
            <a:ext cx="3044215" cy="947834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 rot="20708078">
            <a:off x="2622179" y="3992387"/>
            <a:ext cx="3038523" cy="942398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87296" y="4149201"/>
            <a:ext cx="540890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0000" b="1" dirty="0">
                <a:solidFill>
                  <a:srgbClr val="FF0000"/>
                </a:solidFill>
                <a:cs typeface="Arial" pitchFamily="34" charset="0"/>
              </a:rPr>
              <a:t>×</a:t>
            </a:r>
          </a:p>
          <a:p>
            <a:pPr algn="ctr"/>
            <a:r>
              <a:rPr lang="en-US" sz="2000" b="1" dirty="0">
                <a:solidFill>
                  <a:srgbClr val="FF0000"/>
                </a:solidFill>
              </a:rPr>
              <a:t>wrong grouping → correlated channels → </a:t>
            </a:r>
          </a:p>
          <a:p>
            <a:pPr algn="ctr"/>
            <a:r>
              <a:rPr lang="en-US" sz="2000" b="1" dirty="0">
                <a:solidFill>
                  <a:srgbClr val="FF0000"/>
                </a:solidFill>
              </a:rPr>
              <a:t>inter-user interference → poor performance</a:t>
            </a:r>
          </a:p>
        </p:txBody>
      </p:sp>
      <p:sp>
        <p:nvSpPr>
          <p:cNvPr id="24" name="Oval 23"/>
          <p:cNvSpPr/>
          <p:nvPr/>
        </p:nvSpPr>
        <p:spPr>
          <a:xfrm rot="499192">
            <a:off x="5648104" y="3716644"/>
            <a:ext cx="2914402" cy="942398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/>
          <p:cNvGrpSpPr/>
          <p:nvPr/>
        </p:nvGrpSpPr>
        <p:grpSpPr>
          <a:xfrm>
            <a:off x="3496990" y="2876096"/>
            <a:ext cx="4326546" cy="677108"/>
            <a:chOff x="3471782" y="2945816"/>
            <a:chExt cx="4326546" cy="677108"/>
          </a:xfrm>
        </p:grpSpPr>
        <p:sp>
          <p:nvSpPr>
            <p:cNvPr id="26" name="TextBox 25"/>
            <p:cNvSpPr txBox="1"/>
            <p:nvPr/>
          </p:nvSpPr>
          <p:spPr>
            <a:xfrm>
              <a:off x="6289453" y="2961204"/>
              <a:ext cx="150887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b="1" dirty="0"/>
                <a:t>433 Mbps</a:t>
              </a:r>
            </a:p>
            <a:p>
              <a:pPr algn="ctr"/>
              <a:r>
                <a:rPr lang="en-US" dirty="0"/>
                <a:t>(strong signal)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3471782" y="2945816"/>
              <a:ext cx="1416926" cy="67710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b="1" dirty="0"/>
                <a:t>130 Mbps</a:t>
              </a:r>
            </a:p>
            <a:p>
              <a:pPr algn="ctr"/>
              <a:r>
                <a:rPr lang="en-US" dirty="0"/>
                <a:t>(weak signal</a:t>
              </a:r>
              <a:r>
                <a:rPr lang="en-US" sz="2000" dirty="0"/>
                <a:t>)</a:t>
              </a:r>
            </a:p>
          </p:txBody>
        </p:sp>
      </p:grpSp>
      <p:sp>
        <p:nvSpPr>
          <p:cNvPr id="29" name="TextBox 28"/>
          <p:cNvSpPr txBox="1"/>
          <p:nvPr/>
        </p:nvSpPr>
        <p:spPr>
          <a:xfrm>
            <a:off x="911664" y="6310190"/>
            <a:ext cx="10368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>
                <a:solidFill>
                  <a:srgbClr val="0000CC"/>
                </a:solidFill>
              </a:rPr>
              <a:t>User and rate selection are fundamental algorithms for MU-MIMO performance</a:t>
            </a:r>
          </a:p>
        </p:txBody>
      </p:sp>
    </p:spTree>
    <p:extLst>
      <p:ext uri="{BB962C8B-B14F-4D97-AF65-F5344CB8AC3E}">
        <p14:creationId xmlns:p14="http://schemas.microsoft.com/office/powerpoint/2010/main" val="239907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 animBg="1"/>
      <p:bldP spid="12" grpId="0" animBg="1"/>
      <p:bldP spid="12" grpId="1" animBg="1"/>
      <p:bldP spid="17" grpId="0"/>
      <p:bldP spid="17" grpId="1"/>
      <p:bldP spid="24" grpId="0" animBg="1"/>
      <p:bldP spid="2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Key Functions For MU-MIMO Wi-Fi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200" dirty="0"/>
              <a:t>In high-density Wi-Fi deployments each client has multiple APs in its range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2209800" y="2289271"/>
            <a:ext cx="7095494" cy="3876841"/>
            <a:chOff x="1524000" y="1828800"/>
            <a:chExt cx="7095494" cy="3876841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400" y="2514600"/>
              <a:ext cx="1458282" cy="1086700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24000" y="4359489"/>
              <a:ext cx="1458282" cy="1086700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36130" y="1828800"/>
              <a:ext cx="1458282" cy="1086700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19600" y="4618941"/>
              <a:ext cx="1458282" cy="1086700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61212" y="2514600"/>
              <a:ext cx="1458282" cy="1086700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61212" y="4191000"/>
              <a:ext cx="1458282" cy="1086700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9648" y="3308103"/>
              <a:ext cx="918234" cy="918234"/>
            </a:xfrm>
            <a:prstGeom prst="rect">
              <a:avLst/>
            </a:prstGeom>
          </p:spPr>
        </p:pic>
        <p:sp>
          <p:nvSpPr>
            <p:cNvPr id="12" name="Rectangle 11"/>
            <p:cNvSpPr/>
            <p:nvPr/>
          </p:nvSpPr>
          <p:spPr>
            <a:xfrm>
              <a:off x="5877882" y="2800271"/>
              <a:ext cx="654346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6000" b="1" dirty="0">
                  <a:solidFill>
                    <a:srgbClr val="FF0000"/>
                  </a:solidFill>
                </a:rPr>
                <a:t>?</a:t>
              </a:r>
              <a:endParaRPr lang="en-US" sz="6000" dirty="0"/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612445" y="6296305"/>
            <a:ext cx="108772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solidFill>
                  <a:srgbClr val="0000CC"/>
                </a:solidFill>
              </a:rPr>
              <a:t>AP Selection algorithms should appropriately assign devices to APs to improve performance</a:t>
            </a:r>
          </a:p>
        </p:txBody>
      </p:sp>
    </p:spTree>
    <p:extLst>
      <p:ext uri="{BB962C8B-B14F-4D97-AF65-F5344CB8AC3E}">
        <p14:creationId xmlns:p14="http://schemas.microsoft.com/office/powerpoint/2010/main" val="254379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Algorithms on Commodity Networks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MU-MIMO user and rate selection are </a:t>
            </a:r>
            <a:r>
              <a:rPr lang="en-US" sz="2400" b="1" i="1" dirty="0"/>
              <a:t>trial-and-error</a:t>
            </a:r>
            <a:r>
              <a:rPr lang="en-US" sz="2400" dirty="0"/>
              <a:t> based</a:t>
            </a:r>
          </a:p>
        </p:txBody>
      </p:sp>
      <p:grpSp>
        <p:nvGrpSpPr>
          <p:cNvPr id="53" name="Group 52"/>
          <p:cNvGrpSpPr/>
          <p:nvPr/>
        </p:nvGrpSpPr>
        <p:grpSpPr>
          <a:xfrm>
            <a:off x="968233" y="2199689"/>
            <a:ext cx="5269145" cy="2180933"/>
            <a:chOff x="968233" y="2199689"/>
            <a:chExt cx="5269145" cy="2180933"/>
          </a:xfrm>
        </p:grpSpPr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9144" y="3462388"/>
              <a:ext cx="918234" cy="918234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8233" y="3001986"/>
              <a:ext cx="1028226" cy="1024764"/>
            </a:xfrm>
            <a:prstGeom prst="rect">
              <a:avLst/>
            </a:prstGeom>
          </p:spPr>
        </p:pic>
        <p:pic>
          <p:nvPicPr>
            <p:cNvPr id="30" name="Picture 2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826307" y="2199689"/>
              <a:ext cx="1458282" cy="1086700"/>
            </a:xfrm>
            <a:prstGeom prst="rect">
              <a:avLst/>
            </a:prstGeom>
          </p:spPr>
        </p:pic>
        <p:pic>
          <p:nvPicPr>
            <p:cNvPr id="31" name="Picture 3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48150" y="3557857"/>
              <a:ext cx="987630" cy="816440"/>
            </a:xfrm>
            <a:prstGeom prst="rect">
              <a:avLst/>
            </a:prstGeom>
          </p:spPr>
        </p:pic>
      </p:grpSp>
      <p:sp>
        <p:nvSpPr>
          <p:cNvPr id="32" name="Oval 31"/>
          <p:cNvSpPr/>
          <p:nvPr/>
        </p:nvSpPr>
        <p:spPr>
          <a:xfrm rot="20322373">
            <a:off x="1021246" y="2690508"/>
            <a:ext cx="2837250" cy="851229"/>
          </a:xfrm>
          <a:prstGeom prst="ellipse">
            <a:avLst/>
          </a:prstGeom>
          <a:solidFill>
            <a:srgbClr val="0070C0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 rot="19248535">
            <a:off x="1180905" y="2973031"/>
            <a:ext cx="2837250" cy="851229"/>
          </a:xfrm>
          <a:prstGeom prst="ellipse">
            <a:avLst/>
          </a:prstGeom>
          <a:solidFill>
            <a:srgbClr val="0070C0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 rot="1786881">
            <a:off x="3318990" y="2810831"/>
            <a:ext cx="2837250" cy="851229"/>
          </a:xfrm>
          <a:prstGeom prst="ellipse">
            <a:avLst/>
          </a:prstGeom>
          <a:solidFill>
            <a:srgbClr val="0070C0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Arrow Connector 34"/>
          <p:cNvCxnSpPr/>
          <p:nvPr/>
        </p:nvCxnSpPr>
        <p:spPr>
          <a:xfrm flipV="1">
            <a:off x="2251691" y="4406139"/>
            <a:ext cx="0" cy="822298"/>
          </a:xfrm>
          <a:prstGeom prst="straightConnector1">
            <a:avLst/>
          </a:prstGeom>
          <a:ln w="50800">
            <a:solidFill>
              <a:srgbClr val="FF0000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 Box 9"/>
          <p:cNvSpPr txBox="1">
            <a:spLocks noChangeArrowheads="1"/>
          </p:cNvSpPr>
          <p:nvPr/>
        </p:nvSpPr>
        <p:spPr bwMode="auto">
          <a:xfrm>
            <a:off x="689547" y="4488198"/>
            <a:ext cx="156214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Packet error rate increases</a:t>
            </a:r>
          </a:p>
        </p:txBody>
      </p:sp>
      <p:sp>
        <p:nvSpPr>
          <p:cNvPr id="37" name="Text Box 9"/>
          <p:cNvSpPr txBox="1">
            <a:spLocks noChangeArrowheads="1"/>
          </p:cNvSpPr>
          <p:nvPr/>
        </p:nvSpPr>
        <p:spPr bwMode="auto">
          <a:xfrm rot="602545">
            <a:off x="2937912" y="3618773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300 Mbps?</a:t>
            </a:r>
            <a:endParaRPr lang="en-US" altLang="zh-CN" sz="20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38" name="Text Box 9"/>
          <p:cNvSpPr txBox="1">
            <a:spLocks noChangeArrowheads="1"/>
          </p:cNvSpPr>
          <p:nvPr/>
        </p:nvSpPr>
        <p:spPr bwMode="auto">
          <a:xfrm rot="602545">
            <a:off x="2937340" y="3982781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260 Mbps?</a:t>
            </a:r>
            <a:endParaRPr lang="en-US" altLang="zh-CN" sz="20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39" name="Text Box 9"/>
          <p:cNvSpPr txBox="1">
            <a:spLocks noChangeArrowheads="1"/>
          </p:cNvSpPr>
          <p:nvPr/>
        </p:nvSpPr>
        <p:spPr bwMode="auto">
          <a:xfrm rot="602545">
            <a:off x="2863703" y="4363781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230 Mbps?</a:t>
            </a:r>
            <a:endParaRPr lang="en-US" altLang="zh-CN" sz="20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40" name="Text Box 9"/>
          <p:cNvSpPr txBox="1">
            <a:spLocks noChangeArrowheads="1"/>
          </p:cNvSpPr>
          <p:nvPr/>
        </p:nvSpPr>
        <p:spPr bwMode="auto">
          <a:xfrm rot="602545">
            <a:off x="2830401" y="4744781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170 Mbps?</a:t>
            </a:r>
            <a:endParaRPr lang="en-US" altLang="zh-CN" sz="20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41" name="Text Box 9"/>
          <p:cNvSpPr txBox="1">
            <a:spLocks noChangeArrowheads="1"/>
          </p:cNvSpPr>
          <p:nvPr/>
        </p:nvSpPr>
        <p:spPr bwMode="auto">
          <a:xfrm rot="20904545">
            <a:off x="4782798" y="4296799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Nope!</a:t>
            </a:r>
            <a:endParaRPr lang="en-US" altLang="zh-CN" sz="20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42" name="Text Box 9"/>
          <p:cNvSpPr txBox="1">
            <a:spLocks noChangeArrowheads="1"/>
          </p:cNvSpPr>
          <p:nvPr/>
        </p:nvSpPr>
        <p:spPr bwMode="auto">
          <a:xfrm rot="20904545">
            <a:off x="4749696" y="4660807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Nope!</a:t>
            </a:r>
            <a:endParaRPr lang="en-US" altLang="zh-CN" sz="20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43" name="Text Box 9"/>
          <p:cNvSpPr txBox="1">
            <a:spLocks noChangeArrowheads="1"/>
          </p:cNvSpPr>
          <p:nvPr/>
        </p:nvSpPr>
        <p:spPr bwMode="auto">
          <a:xfrm rot="20904545">
            <a:off x="4749695" y="5040506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Nope!</a:t>
            </a:r>
            <a:endParaRPr lang="en-US" altLang="zh-CN" sz="20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44" name="Text Box 9"/>
          <p:cNvSpPr txBox="1">
            <a:spLocks noChangeArrowheads="1"/>
          </p:cNvSpPr>
          <p:nvPr/>
        </p:nvSpPr>
        <p:spPr bwMode="auto">
          <a:xfrm rot="20904545">
            <a:off x="4738976" y="5422807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Nope!</a:t>
            </a:r>
            <a:endParaRPr lang="en-US" altLang="zh-CN" sz="20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45" name="Text Box 9"/>
          <p:cNvSpPr txBox="1">
            <a:spLocks noChangeArrowheads="1"/>
          </p:cNvSpPr>
          <p:nvPr/>
        </p:nvSpPr>
        <p:spPr bwMode="auto">
          <a:xfrm rot="20904545">
            <a:off x="4706598" y="6387833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00B050"/>
                </a:solidFill>
                <a:latin typeface="HP Simplified" panose="020B0604020204020204" pitchFamily="34" charset="0"/>
                <a:cs typeface="Arial" pitchFamily="34" charset="0"/>
              </a:rPr>
              <a:t>Okay!</a:t>
            </a:r>
            <a:endParaRPr lang="en-US" altLang="zh-CN" sz="2000" i="1" dirty="0">
              <a:solidFill>
                <a:srgbClr val="00B05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46" name="Oval 45"/>
          <p:cNvSpPr/>
          <p:nvPr/>
        </p:nvSpPr>
        <p:spPr>
          <a:xfrm rot="20411134">
            <a:off x="5631887" y="5966327"/>
            <a:ext cx="76200" cy="762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Oval 46"/>
          <p:cNvSpPr/>
          <p:nvPr/>
        </p:nvSpPr>
        <p:spPr>
          <a:xfrm rot="20411134">
            <a:off x="5631887" y="6118727"/>
            <a:ext cx="76200" cy="762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Oval 47"/>
          <p:cNvSpPr/>
          <p:nvPr/>
        </p:nvSpPr>
        <p:spPr>
          <a:xfrm rot="20411134">
            <a:off x="5631887" y="6271127"/>
            <a:ext cx="76200" cy="762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Oval 48"/>
          <p:cNvSpPr/>
          <p:nvPr/>
        </p:nvSpPr>
        <p:spPr>
          <a:xfrm rot="20411134">
            <a:off x="3624509" y="5301847"/>
            <a:ext cx="76200" cy="762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Oval 49"/>
          <p:cNvSpPr/>
          <p:nvPr/>
        </p:nvSpPr>
        <p:spPr>
          <a:xfrm rot="20411134">
            <a:off x="3620916" y="5454549"/>
            <a:ext cx="76200" cy="762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Oval 50"/>
          <p:cNvSpPr/>
          <p:nvPr/>
        </p:nvSpPr>
        <p:spPr>
          <a:xfrm rot="20411134">
            <a:off x="3615487" y="5606647"/>
            <a:ext cx="76200" cy="762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Text Box 9"/>
          <p:cNvSpPr txBox="1">
            <a:spLocks noChangeArrowheads="1"/>
          </p:cNvSpPr>
          <p:nvPr/>
        </p:nvSpPr>
        <p:spPr bwMode="auto">
          <a:xfrm rot="602545">
            <a:off x="2766627" y="5910191"/>
            <a:ext cx="1828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solidFill>
                  <a:srgbClr val="00B050"/>
                </a:solidFill>
                <a:latin typeface="HP Simplified" panose="020B0604020204020204" pitchFamily="34" charset="0"/>
                <a:cs typeface="Arial" pitchFamily="34" charset="0"/>
              </a:rPr>
              <a:t>50 Mbps?</a:t>
            </a:r>
            <a:endParaRPr lang="en-US" altLang="zh-CN" sz="2000" i="1" dirty="0">
              <a:solidFill>
                <a:srgbClr val="00B05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grpSp>
        <p:nvGrpSpPr>
          <p:cNvPr id="56" name="Group 55"/>
          <p:cNvGrpSpPr/>
          <p:nvPr/>
        </p:nvGrpSpPr>
        <p:grpSpPr>
          <a:xfrm>
            <a:off x="7010251" y="2489940"/>
            <a:ext cx="4596802" cy="4289782"/>
            <a:chOff x="7010251" y="2489940"/>
            <a:chExt cx="4596802" cy="4289782"/>
          </a:xfrm>
        </p:grpSpPr>
        <p:pic>
          <p:nvPicPr>
            <p:cNvPr id="54" name="Picture 5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010251" y="2489940"/>
              <a:ext cx="4469250" cy="3512621"/>
            </a:xfrm>
            <a:prstGeom prst="rect">
              <a:avLst/>
            </a:prstGeom>
          </p:spPr>
        </p:pic>
        <p:sp>
          <p:nvSpPr>
            <p:cNvPr id="55" name="TextBox 54"/>
            <p:cNvSpPr txBox="1"/>
            <p:nvPr/>
          </p:nvSpPr>
          <p:spPr>
            <a:xfrm>
              <a:off x="7470536" y="6010281"/>
              <a:ext cx="413651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200" b="1" i="1" dirty="0">
                  <a:solidFill>
                    <a:srgbClr val="0000CC"/>
                  </a:solidFill>
                </a:rPr>
                <a:t>High convergence </a:t>
              </a:r>
              <a:r>
                <a:rPr lang="en-US" sz="2200" dirty="0">
                  <a:solidFill>
                    <a:srgbClr val="0000CC"/>
                  </a:solidFill>
                </a:rPr>
                <a:t>time and </a:t>
              </a:r>
              <a:r>
                <a:rPr lang="en-US" sz="2200" b="1" i="1" dirty="0">
                  <a:solidFill>
                    <a:srgbClr val="0000CC"/>
                  </a:solidFill>
                </a:rPr>
                <a:t>poor </a:t>
              </a:r>
            </a:p>
            <a:p>
              <a:pPr algn="ctr"/>
              <a:r>
                <a:rPr lang="en-US" sz="2200" b="1" i="1" dirty="0">
                  <a:solidFill>
                    <a:srgbClr val="0000CC"/>
                  </a:solidFill>
                </a:rPr>
                <a:t>performance</a:t>
              </a:r>
              <a:r>
                <a:rPr lang="en-US" sz="2200" dirty="0">
                  <a:solidFill>
                    <a:srgbClr val="0000CC"/>
                  </a:solidFill>
                </a:rPr>
                <a:t> for legacy algorithms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5990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3" grpId="1" animBg="1"/>
      <p:bldP spid="34" grpId="0" animBg="1"/>
      <p:bldP spid="36" grpId="0"/>
      <p:bldP spid="36" grpId="1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Algorithms on Commodity Networks</a:t>
            </a:r>
            <a:endParaRPr lang="en-US" dirty="0"/>
          </a:p>
        </p:txBody>
      </p:sp>
      <p:grpSp>
        <p:nvGrpSpPr>
          <p:cNvPr id="31" name="Group 30"/>
          <p:cNvGrpSpPr/>
          <p:nvPr/>
        </p:nvGrpSpPr>
        <p:grpSpPr>
          <a:xfrm>
            <a:off x="918435" y="1289757"/>
            <a:ext cx="5787165" cy="4295736"/>
            <a:chOff x="341493" y="1796269"/>
            <a:chExt cx="5787165" cy="4295736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1493" y="4787281"/>
              <a:ext cx="1458282" cy="1086700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70376" y="1796269"/>
              <a:ext cx="1458282" cy="1086700"/>
            </a:xfrm>
            <a:prstGeom prst="rect">
              <a:avLst/>
            </a:prstGeom>
          </p:spPr>
        </p:pic>
        <p:grpSp>
          <p:nvGrpSpPr>
            <p:cNvPr id="16" name="Group 15"/>
            <p:cNvGrpSpPr/>
            <p:nvPr/>
          </p:nvGrpSpPr>
          <p:grpSpPr>
            <a:xfrm>
              <a:off x="810405" y="2768513"/>
              <a:ext cx="1028226" cy="1204464"/>
              <a:chOff x="1233800" y="2681542"/>
              <a:chExt cx="1028226" cy="1204464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33800" y="2861242"/>
                <a:ext cx="1028226" cy="1024764"/>
              </a:xfrm>
              <a:prstGeom prst="rect">
                <a:avLst/>
              </a:prstGeom>
            </p:spPr>
          </p:pic>
          <p:sp>
            <p:nvSpPr>
              <p:cNvPr id="12" name="TextBox 11"/>
              <p:cNvSpPr txBox="1"/>
              <p:nvPr/>
            </p:nvSpPr>
            <p:spPr>
              <a:xfrm>
                <a:off x="1406742" y="2681542"/>
                <a:ext cx="304800" cy="30480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no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sz="1600" b="1" dirty="0"/>
                  <a:t>C1</a:t>
                </a:r>
              </a:p>
            </p:txBody>
          </p:sp>
        </p:grpSp>
        <p:grpSp>
          <p:nvGrpSpPr>
            <p:cNvPr id="17" name="Group 16"/>
            <p:cNvGrpSpPr/>
            <p:nvPr/>
          </p:nvGrpSpPr>
          <p:grpSpPr>
            <a:xfrm>
              <a:off x="2659488" y="4967767"/>
              <a:ext cx="918234" cy="1124238"/>
              <a:chOff x="2590800" y="3972977"/>
              <a:chExt cx="918234" cy="1124238"/>
            </a:xfrm>
          </p:grpSpPr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590800" y="4178981"/>
                <a:ext cx="918234" cy="918234"/>
              </a:xfrm>
              <a:prstGeom prst="rect">
                <a:avLst/>
              </a:prstGeom>
            </p:spPr>
          </p:pic>
          <p:sp>
            <p:nvSpPr>
              <p:cNvPr id="13" name="TextBox 12"/>
              <p:cNvSpPr txBox="1"/>
              <p:nvPr/>
            </p:nvSpPr>
            <p:spPr>
              <a:xfrm>
                <a:off x="3030630" y="3972977"/>
                <a:ext cx="304800" cy="30480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no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sz="1600" b="1" dirty="0"/>
                  <a:t>C2</a:t>
                </a:r>
              </a:p>
            </p:txBody>
          </p:sp>
        </p:grpSp>
        <p:grpSp>
          <p:nvGrpSpPr>
            <p:cNvPr id="18" name="Group 17"/>
            <p:cNvGrpSpPr/>
            <p:nvPr/>
          </p:nvGrpSpPr>
          <p:grpSpPr>
            <a:xfrm>
              <a:off x="3917621" y="3307638"/>
              <a:ext cx="1033941" cy="816440"/>
              <a:chOff x="5475918" y="3156537"/>
              <a:chExt cx="1033941" cy="816440"/>
            </a:xfrm>
          </p:grpSpPr>
          <p:pic>
            <p:nvPicPr>
              <p:cNvPr id="9" name="Picture 8"/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75918" y="3156537"/>
                <a:ext cx="987630" cy="816440"/>
              </a:xfrm>
              <a:prstGeom prst="rect">
                <a:avLst/>
              </a:prstGeom>
            </p:spPr>
          </p:pic>
          <p:sp>
            <p:nvSpPr>
              <p:cNvPr id="14" name="TextBox 13"/>
              <p:cNvSpPr txBox="1"/>
              <p:nvPr/>
            </p:nvSpPr>
            <p:spPr>
              <a:xfrm>
                <a:off x="6205059" y="3581206"/>
                <a:ext cx="304800" cy="30480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no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sz="1600" b="1" dirty="0"/>
                  <a:t>C4</a:t>
                </a:r>
              </a:p>
            </p:txBody>
          </p:sp>
        </p:grpSp>
        <p:cxnSp>
          <p:nvCxnSpPr>
            <p:cNvPr id="21" name="Straight Arrow Connector 20"/>
            <p:cNvCxnSpPr>
              <a:stCxn id="7" idx="2"/>
              <a:endCxn id="8" idx="0"/>
            </p:cNvCxnSpPr>
            <p:nvPr/>
          </p:nvCxnSpPr>
          <p:spPr>
            <a:xfrm flipH="1">
              <a:off x="1070634" y="3972977"/>
              <a:ext cx="253884" cy="81430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endCxn id="6" idx="0"/>
            </p:cNvCxnSpPr>
            <p:nvPr/>
          </p:nvCxnSpPr>
          <p:spPr>
            <a:xfrm flipV="1">
              <a:off x="1691692" y="5173771"/>
              <a:ext cx="1426913" cy="98796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 flipV="1">
              <a:off x="4746576" y="2667000"/>
              <a:ext cx="435024" cy="738673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/>
            <p:cNvSpPr txBox="1"/>
            <p:nvPr/>
          </p:nvSpPr>
          <p:spPr>
            <a:xfrm>
              <a:off x="388669" y="4243613"/>
              <a:ext cx="838200" cy="25218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/>
                <a:t>RSSI: -47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2042067" y="5304005"/>
              <a:ext cx="838200" cy="25218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/>
                <a:t>RSSI: -48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964088" y="3036336"/>
              <a:ext cx="838200" cy="252187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/>
                <a:t>RSSI: -46</a:t>
              </a:r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3812736" y="2305125"/>
            <a:ext cx="925885" cy="772415"/>
            <a:chOff x="9677400" y="3126436"/>
            <a:chExt cx="925885" cy="772415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982200" y="3126436"/>
              <a:ext cx="621085" cy="772415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9677400" y="3405673"/>
              <a:ext cx="304800" cy="30480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600" b="1" dirty="0">
                  <a:solidFill>
                    <a:srgbClr val="0000CC"/>
                  </a:solidFill>
                </a:rPr>
                <a:t>C3</a:t>
              </a:r>
            </a:p>
          </p:txBody>
        </p:sp>
      </p:grpSp>
      <p:grpSp>
        <p:nvGrpSpPr>
          <p:cNvPr id="57" name="Group 56"/>
          <p:cNvGrpSpPr/>
          <p:nvPr/>
        </p:nvGrpSpPr>
        <p:grpSpPr>
          <a:xfrm>
            <a:off x="4352283" y="2002443"/>
            <a:ext cx="1081286" cy="557566"/>
            <a:chOff x="3689310" y="2463670"/>
            <a:chExt cx="1081286" cy="557566"/>
          </a:xfrm>
        </p:grpSpPr>
        <p:cxnSp>
          <p:nvCxnSpPr>
            <p:cNvPr id="34" name="Straight Arrow Connector 33"/>
            <p:cNvCxnSpPr/>
            <p:nvPr/>
          </p:nvCxnSpPr>
          <p:spPr>
            <a:xfrm flipV="1">
              <a:off x="4113748" y="2538724"/>
              <a:ext cx="656848" cy="482512"/>
            </a:xfrm>
            <a:prstGeom prst="straightConnector1">
              <a:avLst/>
            </a:prstGeom>
            <a:ln w="19050">
              <a:solidFill>
                <a:srgbClr val="0000CC"/>
              </a:solidFill>
              <a:prstDash val="dash"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/>
            <p:cNvSpPr txBox="1"/>
            <p:nvPr/>
          </p:nvSpPr>
          <p:spPr>
            <a:xfrm>
              <a:off x="3689310" y="2463670"/>
              <a:ext cx="914400" cy="251181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>
                  <a:solidFill>
                    <a:srgbClr val="0000CC"/>
                  </a:solidFill>
                </a:rPr>
                <a:t>RSSI: -46</a:t>
              </a:r>
            </a:p>
            <a:p>
              <a:pPr>
                <a:lnSpc>
                  <a:spcPct val="90000"/>
                </a:lnSpc>
              </a:pPr>
              <a:endParaRPr lang="en-US" dirty="0"/>
            </a:p>
          </p:txBody>
        </p:sp>
      </p:grpSp>
      <p:grpSp>
        <p:nvGrpSpPr>
          <p:cNvPr id="56" name="Group 55"/>
          <p:cNvGrpSpPr/>
          <p:nvPr/>
        </p:nvGrpSpPr>
        <p:grpSpPr>
          <a:xfrm>
            <a:off x="1944325" y="2959510"/>
            <a:ext cx="2173211" cy="1356004"/>
            <a:chOff x="1281352" y="3420737"/>
            <a:chExt cx="2173211" cy="1356004"/>
          </a:xfrm>
        </p:grpSpPr>
        <p:cxnSp>
          <p:nvCxnSpPr>
            <p:cNvPr id="36" name="Straight Arrow Connector 35"/>
            <p:cNvCxnSpPr/>
            <p:nvPr/>
          </p:nvCxnSpPr>
          <p:spPr>
            <a:xfrm flipV="1">
              <a:off x="1281352" y="3420737"/>
              <a:ext cx="2173211" cy="1356004"/>
            </a:xfrm>
            <a:prstGeom prst="straightConnector1">
              <a:avLst/>
            </a:prstGeom>
            <a:ln w="19050">
              <a:solidFill>
                <a:srgbClr val="0000CC"/>
              </a:solidFill>
              <a:prstDash val="dash"/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Box 38"/>
            <p:cNvSpPr txBox="1"/>
            <p:nvPr/>
          </p:nvSpPr>
          <p:spPr>
            <a:xfrm>
              <a:off x="1852378" y="3737173"/>
              <a:ext cx="914400" cy="251181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>
                  <a:solidFill>
                    <a:srgbClr val="0000CC"/>
                  </a:solidFill>
                </a:rPr>
                <a:t>RSSI: -50</a:t>
              </a:r>
            </a:p>
            <a:p>
              <a:pPr>
                <a:lnSpc>
                  <a:spcPct val="90000"/>
                </a:lnSpc>
              </a:pPr>
              <a:endParaRPr lang="en-US" dirty="0"/>
            </a:p>
          </p:txBody>
        </p:sp>
      </p:grpSp>
      <p:sp>
        <p:nvSpPr>
          <p:cNvPr id="40" name="TextBox 39"/>
          <p:cNvSpPr txBox="1"/>
          <p:nvPr/>
        </p:nvSpPr>
        <p:spPr>
          <a:xfrm>
            <a:off x="3695547" y="1810816"/>
            <a:ext cx="304800" cy="38678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4800" b="1" dirty="0">
                <a:solidFill>
                  <a:srgbClr val="0000CC"/>
                </a:solidFill>
              </a:rPr>
              <a:t>?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grpSp>
        <p:nvGrpSpPr>
          <p:cNvPr id="51" name="Group 50"/>
          <p:cNvGrpSpPr/>
          <p:nvPr/>
        </p:nvGrpSpPr>
        <p:grpSpPr>
          <a:xfrm>
            <a:off x="4066697" y="1833107"/>
            <a:ext cx="2830991" cy="1286893"/>
            <a:chOff x="3016035" y="2457363"/>
            <a:chExt cx="2830991" cy="1286893"/>
          </a:xfrm>
        </p:grpSpPr>
        <p:sp>
          <p:nvSpPr>
            <p:cNvPr id="48" name="Oval 47"/>
            <p:cNvSpPr/>
            <p:nvPr/>
          </p:nvSpPr>
          <p:spPr>
            <a:xfrm rot="20437052">
              <a:off x="3016035" y="2457363"/>
              <a:ext cx="2463252" cy="847613"/>
            </a:xfrm>
            <a:prstGeom prst="ellipse">
              <a:avLst/>
            </a:prstGeom>
            <a:solidFill>
              <a:schemeClr val="accent4"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/>
            <p:cNvSpPr/>
            <p:nvPr/>
          </p:nvSpPr>
          <p:spPr>
            <a:xfrm rot="19019667">
              <a:off x="3274436" y="2956522"/>
              <a:ext cx="2572590" cy="787734"/>
            </a:xfrm>
            <a:prstGeom prst="ellipse">
              <a:avLst/>
            </a:prstGeom>
            <a:solidFill>
              <a:schemeClr val="accent4"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3679628" y="2821823"/>
              <a:ext cx="304800" cy="386784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8000" b="1" dirty="0">
                  <a:solidFill>
                    <a:srgbClr val="FF0000"/>
                  </a:solidFill>
                </a:rPr>
                <a:t>X</a:t>
              </a:r>
            </a:p>
            <a:p>
              <a:pPr>
                <a:lnSpc>
                  <a:spcPct val="90000"/>
                </a:lnSpc>
              </a:pPr>
              <a:endParaRPr lang="en-US" dirty="0"/>
            </a:p>
          </p:txBody>
        </p:sp>
      </p:grpSp>
      <p:grpSp>
        <p:nvGrpSpPr>
          <p:cNvPr id="54" name="Group 53"/>
          <p:cNvGrpSpPr/>
          <p:nvPr/>
        </p:nvGrpSpPr>
        <p:grpSpPr>
          <a:xfrm>
            <a:off x="7543800" y="1329015"/>
            <a:ext cx="4076495" cy="2636758"/>
            <a:chOff x="7543800" y="1329015"/>
            <a:chExt cx="4076495" cy="2636758"/>
          </a:xfrm>
        </p:grpSpPr>
        <p:pic>
          <p:nvPicPr>
            <p:cNvPr id="42" name="Picture 4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543800" y="1430724"/>
              <a:ext cx="4076495" cy="2535049"/>
            </a:xfrm>
            <a:prstGeom prst="rect">
              <a:avLst/>
            </a:prstGeom>
          </p:spPr>
        </p:pic>
        <p:sp>
          <p:nvSpPr>
            <p:cNvPr id="44" name="TextBox 43"/>
            <p:cNvSpPr txBox="1"/>
            <p:nvPr/>
          </p:nvSpPr>
          <p:spPr>
            <a:xfrm>
              <a:off x="8804027" y="1329015"/>
              <a:ext cx="2133600" cy="30480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>
                  <a:solidFill>
                    <a:srgbClr val="FF0000"/>
                  </a:solidFill>
                </a:rPr>
                <a:t>Legacy AP selection</a:t>
              </a: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8672989" y="1605932"/>
              <a:ext cx="1970990" cy="122978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/>
                <a:t>Throughput</a:t>
              </a:r>
              <a:r>
                <a:rPr lang="en-US" sz="1400" b="1" baseline="-25000" dirty="0"/>
                <a:t>C3</a:t>
              </a:r>
              <a:r>
                <a:rPr lang="en-US" sz="1400" b="1" dirty="0"/>
                <a:t> = 9 Mbps</a:t>
              </a:r>
            </a:p>
          </p:txBody>
        </p:sp>
      </p:grpSp>
      <p:grpSp>
        <p:nvGrpSpPr>
          <p:cNvPr id="55" name="Group 54"/>
          <p:cNvGrpSpPr/>
          <p:nvPr/>
        </p:nvGrpSpPr>
        <p:grpSpPr>
          <a:xfrm>
            <a:off x="7543800" y="4080383"/>
            <a:ext cx="4048497" cy="2625217"/>
            <a:chOff x="7543800" y="4080383"/>
            <a:chExt cx="4048497" cy="2625217"/>
          </a:xfrm>
        </p:grpSpPr>
        <p:pic>
          <p:nvPicPr>
            <p:cNvPr id="43" name="Picture 4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543800" y="4130235"/>
              <a:ext cx="4048497" cy="2575365"/>
            </a:xfrm>
            <a:prstGeom prst="rect">
              <a:avLst/>
            </a:prstGeom>
          </p:spPr>
        </p:pic>
        <p:sp>
          <p:nvSpPr>
            <p:cNvPr id="45" name="TextBox 44"/>
            <p:cNvSpPr txBox="1"/>
            <p:nvPr/>
          </p:nvSpPr>
          <p:spPr>
            <a:xfrm>
              <a:off x="8591684" y="4080383"/>
              <a:ext cx="2133600" cy="304800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>
                  <a:solidFill>
                    <a:srgbClr val="FF0000"/>
                  </a:solidFill>
                </a:rPr>
                <a:t>MU-MIMO-Aware AP selection</a:t>
              </a:r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8681625" y="4392784"/>
              <a:ext cx="1970990" cy="122978"/>
            </a:xfrm>
            <a:prstGeom prst="rect">
              <a:avLst/>
            </a:prstGeom>
            <a:noFill/>
          </p:spPr>
          <p:txBody>
            <a:bodyPr wrap="none" lIns="0" tIns="0" rIns="0" bIns="0" rtlCol="0">
              <a:noAutofit/>
            </a:bodyPr>
            <a:lstStyle/>
            <a:p>
              <a:pPr>
                <a:lnSpc>
                  <a:spcPct val="90000"/>
                </a:lnSpc>
              </a:pPr>
              <a:r>
                <a:rPr lang="en-US" sz="1400" b="1" dirty="0"/>
                <a:t>Throughput</a:t>
              </a:r>
              <a:r>
                <a:rPr lang="en-US" sz="1400" b="1" baseline="-25000" dirty="0"/>
                <a:t>C3</a:t>
              </a:r>
              <a:r>
                <a:rPr lang="en-US" sz="1400" b="1" dirty="0"/>
                <a:t> = 145 Mbps</a:t>
              </a:r>
            </a:p>
          </p:txBody>
        </p:sp>
      </p:grpSp>
      <p:sp>
        <p:nvSpPr>
          <p:cNvPr id="58" name="Oval 57"/>
          <p:cNvSpPr/>
          <p:nvPr/>
        </p:nvSpPr>
        <p:spPr>
          <a:xfrm rot="19536086">
            <a:off x="1617420" y="3284235"/>
            <a:ext cx="2841376" cy="670281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/>
          <p:nvPr/>
        </p:nvSpPr>
        <p:spPr>
          <a:xfrm rot="16679318">
            <a:off x="803884" y="2922691"/>
            <a:ext cx="2257118" cy="658968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/>
          <p:nvPr/>
        </p:nvSpPr>
        <p:spPr>
          <a:xfrm rot="683638">
            <a:off x="1852853" y="4547292"/>
            <a:ext cx="2571529" cy="58077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1338001" y="5823084"/>
            <a:ext cx="61801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i="1" dirty="0">
                <a:solidFill>
                  <a:srgbClr val="0000CC"/>
                </a:solidFill>
              </a:rPr>
              <a:t>Legacy designs limit grouping opportunities by assigning</a:t>
            </a:r>
          </a:p>
          <a:p>
            <a:pPr algn="ctr"/>
            <a:r>
              <a:rPr lang="en-US" sz="2000" b="1" i="1" dirty="0">
                <a:solidFill>
                  <a:srgbClr val="0000CC"/>
                </a:solidFill>
              </a:rPr>
              <a:t>devices with correlated channels to the same AP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9182" y="5126376"/>
            <a:ext cx="633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AP1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6519884" y="1391068"/>
            <a:ext cx="633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AP2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080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0" grpId="1"/>
      <p:bldP spid="58" grpId="0" animBg="1"/>
      <p:bldP spid="59" grpId="0" animBg="1"/>
      <p:bldP spid="60" grpId="0" animBg="1"/>
      <p:bldP spid="61" grpId="0"/>
      <p:bldP spid="3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0BC5A-AF31-6541-8309-456F13295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511" y="2589036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How to Optimize Next-Generation MIMO Wi-Fi?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6325051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Roadmap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Background on wireless (Wi-Fi) networks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From legacy to gigabit wireless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Multiple-Input, Multiple-Output (</a:t>
            </a:r>
            <a:r>
              <a:rPr lang="en-US" b="1" dirty="0"/>
              <a:t>MIMO</a:t>
            </a:r>
            <a:r>
              <a:rPr lang="en-US" dirty="0"/>
              <a:t>) gigabit wireless 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Moving from low-frequency</a:t>
            </a:r>
            <a:r>
              <a:rPr lang="en-US" b="1" i="1" dirty="0"/>
              <a:t> </a:t>
            </a:r>
            <a:r>
              <a:rPr lang="en-US" dirty="0"/>
              <a:t>to</a:t>
            </a:r>
            <a:r>
              <a:rPr lang="en-US" b="1" i="1" dirty="0"/>
              <a:t> millimeter-wave </a:t>
            </a:r>
            <a:r>
              <a:rPr lang="en-US" dirty="0"/>
              <a:t>wireless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53C1B-4679-7042-B519-EDB9C81E9D4F}"/>
              </a:ext>
            </a:extLst>
          </p:cNvPr>
          <p:cNvSpPr txBox="1"/>
          <p:nvPr/>
        </p:nvSpPr>
        <p:spPr>
          <a:xfrm>
            <a:off x="520513" y="4001294"/>
            <a:ext cx="108332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u="sng" dirty="0">
                <a:solidFill>
                  <a:srgbClr val="FF0000"/>
                </a:solidFill>
              </a:rPr>
              <a:t>Limitation</a:t>
            </a:r>
            <a:r>
              <a:rPr lang="en-US" sz="2200" dirty="0">
                <a:solidFill>
                  <a:srgbClr val="FF0000"/>
                </a:solidFill>
              </a:rPr>
              <a:t>: Wireless technologies (e.g., Wi-Fi) operate on </a:t>
            </a:r>
            <a:r>
              <a:rPr lang="en-US" sz="2200" b="1" i="1" dirty="0">
                <a:solidFill>
                  <a:srgbClr val="FF0000"/>
                </a:solidFill>
              </a:rPr>
              <a:t>limited, highly-congested spectrum</a:t>
            </a:r>
            <a:endParaRPr lang="en-US" sz="2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80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524009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15720" name="Rectangle 8"/>
          <p:cNvSpPr>
            <a:spLocks noChangeArrowheads="1"/>
          </p:cNvSpPr>
          <p:nvPr/>
        </p:nvSpPr>
        <p:spPr bwMode="auto">
          <a:xfrm>
            <a:off x="1524009" y="7583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Rectangle 5"/>
          <p:cNvSpPr>
            <a:spLocks noChangeArrowheads="1"/>
          </p:cNvSpPr>
          <p:nvPr/>
        </p:nvSpPr>
        <p:spPr bwMode="auto">
          <a:xfrm>
            <a:off x="1524009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Rectangle 8"/>
          <p:cNvSpPr>
            <a:spLocks noChangeArrowheads="1"/>
          </p:cNvSpPr>
          <p:nvPr/>
        </p:nvSpPr>
        <p:spPr bwMode="auto">
          <a:xfrm>
            <a:off x="1524009" y="7583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A8E70ED-C9EE-46A8-BC46-5E7739A2C93E}"/>
              </a:ext>
            </a:extLst>
          </p:cNvPr>
          <p:cNvCxnSpPr>
            <a:cxnSpLocks/>
            <a:stCxn id="16" idx="1"/>
          </p:cNvCxnSpPr>
          <p:nvPr/>
        </p:nvCxnSpPr>
        <p:spPr>
          <a:xfrm flipH="1">
            <a:off x="2527912" y="2715593"/>
            <a:ext cx="709644" cy="41953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Box 9">
            <a:extLst>
              <a:ext uri="{FF2B5EF4-FFF2-40B4-BE49-F238E27FC236}">
                <a16:creationId xmlns:a16="http://schemas.microsoft.com/office/drawing/2014/main" id="{64A69500-5358-4C4D-BFDA-47A60CEC1B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7556" y="2361649"/>
            <a:ext cx="21518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cs typeface="Arial" pitchFamily="34" charset="0"/>
              </a:rPr>
              <a:t>Today’s LTE and Wi-Fi operate here</a:t>
            </a:r>
            <a:endParaRPr lang="en-US" altLang="zh-CN" dirty="0">
              <a:cs typeface="Arial" pitchFamily="34" charset="0"/>
            </a:endParaRPr>
          </a:p>
        </p:txBody>
      </p:sp>
      <p:sp>
        <p:nvSpPr>
          <p:cNvPr id="19" name="Text Box 9">
            <a:extLst>
              <a:ext uri="{FF2B5EF4-FFF2-40B4-BE49-F238E27FC236}">
                <a16:creationId xmlns:a16="http://schemas.microsoft.com/office/drawing/2014/main" id="{1ACFA682-E2EE-40A5-A31F-1B3FEB5475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591408"/>
            <a:ext cx="9144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800" dirty="0">
                <a:cs typeface="Arial" pitchFamily="34" charset="0"/>
              </a:rPr>
              <a:t>Large </a:t>
            </a:r>
            <a:r>
              <a:rPr lang="en-US" altLang="zh-CN" sz="2800" i="1" dirty="0">
                <a:solidFill>
                  <a:srgbClr val="0000CC"/>
                </a:solidFill>
                <a:cs typeface="Arial" pitchFamily="34" charset="0"/>
              </a:rPr>
              <a:t>unlicensed spectrum</a:t>
            </a:r>
            <a:r>
              <a:rPr lang="en-US" altLang="zh-CN" sz="2800" i="1" dirty="0">
                <a:solidFill>
                  <a:srgbClr val="00BE80"/>
                </a:solidFill>
                <a:cs typeface="Arial" pitchFamily="34" charset="0"/>
              </a:rPr>
              <a:t> </a:t>
            </a:r>
            <a:r>
              <a:rPr lang="en-US" altLang="zh-CN" sz="2800" dirty="0">
                <a:cs typeface="Arial" pitchFamily="34" charset="0"/>
              </a:rPr>
              <a:t>at millimeter-wave</a:t>
            </a:r>
            <a:endParaRPr lang="en-US" altLang="zh-CN" sz="2400" dirty="0">
              <a:cs typeface="Arial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4C5508-88DD-4AAF-A03B-7150FEAE4960}"/>
              </a:ext>
            </a:extLst>
          </p:cNvPr>
          <p:cNvSpPr/>
          <p:nvPr/>
        </p:nvSpPr>
        <p:spPr>
          <a:xfrm>
            <a:off x="1932232" y="3135131"/>
            <a:ext cx="595680" cy="1412430"/>
          </a:xfrm>
          <a:prstGeom prst="rect">
            <a:avLst/>
          </a:prstGeom>
          <a:noFill/>
          <a:ln w="381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83E30ED-4902-41B0-AC41-88112DFF4ED9}"/>
              </a:ext>
            </a:extLst>
          </p:cNvPr>
          <p:cNvSpPr/>
          <p:nvPr/>
        </p:nvSpPr>
        <p:spPr>
          <a:xfrm>
            <a:off x="4038600" y="3327419"/>
            <a:ext cx="5236646" cy="1102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Box 9">
            <a:extLst>
              <a:ext uri="{FF2B5EF4-FFF2-40B4-BE49-F238E27FC236}">
                <a16:creationId xmlns:a16="http://schemas.microsoft.com/office/drawing/2014/main" id="{7A6D4C33-3D1C-4BA4-A94D-8F660184C753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8778133" y="3984961"/>
            <a:ext cx="21336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5400" dirty="0">
                <a:latin typeface="HP Simplified" panose="020B0604020204020204" pitchFamily="34" charset="0"/>
                <a:cs typeface="Arial" pitchFamily="34" charset="0"/>
              </a:rPr>
              <a:t>≈</a:t>
            </a:r>
            <a:endParaRPr lang="en-US" altLang="zh-CN" sz="4800" dirty="0"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B6C8B9-C1D0-4C5C-8767-0949F88760FB}"/>
              </a:ext>
            </a:extLst>
          </p:cNvPr>
          <p:cNvSpPr/>
          <p:nvPr/>
        </p:nvSpPr>
        <p:spPr>
          <a:xfrm>
            <a:off x="9400387" y="4049269"/>
            <a:ext cx="623864" cy="5511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E745950-3864-4CBE-A0AF-16B68443A234}"/>
              </a:ext>
            </a:extLst>
          </p:cNvPr>
          <p:cNvSpPr/>
          <p:nvPr/>
        </p:nvSpPr>
        <p:spPr>
          <a:xfrm>
            <a:off x="9699853" y="4597515"/>
            <a:ext cx="891947" cy="5511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53C82FF7-4288-49F7-B8C6-86ED7EA19A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4732328"/>
            <a:ext cx="91440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1600" i="1" dirty="0">
                <a:latin typeface="HP Simplified" panose="020B0604020204020204" pitchFamily="34" charset="0"/>
                <a:cs typeface="Arial" pitchFamily="34" charset="0"/>
              </a:rPr>
              <a:t> 0 GHz    10 GHz     20 GHz     30 GHz      40 GHz     50 GHz     60 GHz     70 GHz     80 GHz     90 GHz       300 GHz</a:t>
            </a:r>
            <a:endParaRPr lang="en-US" altLang="zh-CN" sz="1400" i="1" dirty="0"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AAB91F-AC1C-45C3-AF97-B4A859090BD6}"/>
              </a:ext>
            </a:extLst>
          </p:cNvPr>
          <p:cNvSpPr/>
          <p:nvPr/>
        </p:nvSpPr>
        <p:spPr>
          <a:xfrm>
            <a:off x="3581400" y="3135132"/>
            <a:ext cx="5693846" cy="12756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2A026E72-CD4B-442F-A106-6EEE0BE944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60430" y="3297774"/>
            <a:ext cx="8720141" cy="229618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2A782A60-AB44-40A4-AA84-E0CBEF4ED23C}"/>
              </a:ext>
            </a:extLst>
          </p:cNvPr>
          <p:cNvSpPr/>
          <p:nvPr/>
        </p:nvSpPr>
        <p:spPr>
          <a:xfrm>
            <a:off x="4038600" y="3297774"/>
            <a:ext cx="5236646" cy="11319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A2E75D23-A196-AB42-8430-9F7F6A156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4000" b="1" dirty="0">
                <a:solidFill>
                  <a:srgbClr val="0070C0"/>
                </a:solidFill>
              </a:rPr>
              <a:t>New Opportunity at Very-High-Frequency Bands</a:t>
            </a:r>
            <a:endParaRPr lang="en-US" altLang="zh-CN" sz="4000" dirty="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6079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4" grpId="0" animBg="1"/>
      <p:bldP spid="1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524009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15720" name="Rectangle 8"/>
          <p:cNvSpPr>
            <a:spLocks noChangeArrowheads="1"/>
          </p:cNvSpPr>
          <p:nvPr/>
        </p:nvSpPr>
        <p:spPr bwMode="auto">
          <a:xfrm>
            <a:off x="1524009" y="7583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Rectangle 5"/>
          <p:cNvSpPr>
            <a:spLocks noChangeArrowheads="1"/>
          </p:cNvSpPr>
          <p:nvPr/>
        </p:nvSpPr>
        <p:spPr bwMode="auto">
          <a:xfrm>
            <a:off x="1524009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Rectangle 8"/>
          <p:cNvSpPr>
            <a:spLocks noChangeArrowheads="1"/>
          </p:cNvSpPr>
          <p:nvPr/>
        </p:nvSpPr>
        <p:spPr bwMode="auto">
          <a:xfrm>
            <a:off x="1524009" y="7583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A8E70ED-C9EE-46A8-BC46-5E7739A2C93E}"/>
              </a:ext>
            </a:extLst>
          </p:cNvPr>
          <p:cNvCxnSpPr>
            <a:cxnSpLocks/>
            <a:stCxn id="16" idx="1"/>
          </p:cNvCxnSpPr>
          <p:nvPr/>
        </p:nvCxnSpPr>
        <p:spPr>
          <a:xfrm flipH="1">
            <a:off x="2527912" y="2673585"/>
            <a:ext cx="709644" cy="41953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Box 9">
            <a:extLst>
              <a:ext uri="{FF2B5EF4-FFF2-40B4-BE49-F238E27FC236}">
                <a16:creationId xmlns:a16="http://schemas.microsoft.com/office/drawing/2014/main" id="{64A69500-5358-4C4D-BFDA-47A60CEC1B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7556" y="2319641"/>
            <a:ext cx="21518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cs typeface="Arial" pitchFamily="34" charset="0"/>
              </a:rPr>
              <a:t>Today’s LTE and Wi-Fi operate here</a:t>
            </a:r>
            <a:endParaRPr lang="en-US" altLang="zh-CN" dirty="0">
              <a:cs typeface="Arial" pitchFamily="34" charset="0"/>
            </a:endParaRPr>
          </a:p>
        </p:txBody>
      </p:sp>
      <p:sp>
        <p:nvSpPr>
          <p:cNvPr id="19" name="Text Box 9">
            <a:extLst>
              <a:ext uri="{FF2B5EF4-FFF2-40B4-BE49-F238E27FC236}">
                <a16:creationId xmlns:a16="http://schemas.microsoft.com/office/drawing/2014/main" id="{1ACFA682-E2EE-40A5-A31F-1B3FEB5475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549400"/>
            <a:ext cx="9144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800" dirty="0">
                <a:cs typeface="Arial" pitchFamily="34" charset="0"/>
              </a:rPr>
              <a:t>Large </a:t>
            </a:r>
            <a:r>
              <a:rPr lang="en-US" altLang="zh-CN" sz="2800" i="1" dirty="0">
                <a:solidFill>
                  <a:srgbClr val="0000CC"/>
                </a:solidFill>
                <a:cs typeface="Arial" pitchFamily="34" charset="0"/>
              </a:rPr>
              <a:t>unlicensed spectrum</a:t>
            </a:r>
            <a:r>
              <a:rPr lang="en-US" altLang="zh-CN" sz="2800" i="1" dirty="0">
                <a:solidFill>
                  <a:srgbClr val="00BE80"/>
                </a:solidFill>
                <a:cs typeface="Arial" pitchFamily="34" charset="0"/>
              </a:rPr>
              <a:t> </a:t>
            </a:r>
            <a:r>
              <a:rPr lang="en-US" altLang="zh-CN" sz="2800" dirty="0">
                <a:cs typeface="Arial" pitchFamily="34" charset="0"/>
              </a:rPr>
              <a:t>at millimeter-wave</a:t>
            </a:r>
            <a:endParaRPr lang="en-US" altLang="zh-CN" sz="2400" dirty="0">
              <a:cs typeface="Arial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4C5508-88DD-4AAF-A03B-7150FEAE4960}"/>
              </a:ext>
            </a:extLst>
          </p:cNvPr>
          <p:cNvSpPr/>
          <p:nvPr/>
        </p:nvSpPr>
        <p:spPr>
          <a:xfrm>
            <a:off x="1932232" y="3093123"/>
            <a:ext cx="595680" cy="1412430"/>
          </a:xfrm>
          <a:prstGeom prst="rect">
            <a:avLst/>
          </a:prstGeom>
          <a:noFill/>
          <a:ln w="381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83E30ED-4902-41B0-AC41-88112DFF4ED9}"/>
              </a:ext>
            </a:extLst>
          </p:cNvPr>
          <p:cNvSpPr/>
          <p:nvPr/>
        </p:nvSpPr>
        <p:spPr>
          <a:xfrm>
            <a:off x="4038600" y="3285411"/>
            <a:ext cx="5236646" cy="1102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Box 9">
            <a:extLst>
              <a:ext uri="{FF2B5EF4-FFF2-40B4-BE49-F238E27FC236}">
                <a16:creationId xmlns:a16="http://schemas.microsoft.com/office/drawing/2014/main" id="{7A6D4C33-3D1C-4BA4-A94D-8F660184C753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8778133" y="3942953"/>
            <a:ext cx="21336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5400" dirty="0">
                <a:latin typeface="HP Simplified" panose="020B0604020204020204" pitchFamily="34" charset="0"/>
                <a:cs typeface="Arial" pitchFamily="34" charset="0"/>
              </a:rPr>
              <a:t>≈</a:t>
            </a:r>
            <a:endParaRPr lang="en-US" altLang="zh-CN" sz="4800" dirty="0"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B6C8B9-C1D0-4C5C-8767-0949F88760FB}"/>
              </a:ext>
            </a:extLst>
          </p:cNvPr>
          <p:cNvSpPr/>
          <p:nvPr/>
        </p:nvSpPr>
        <p:spPr>
          <a:xfrm>
            <a:off x="9400387" y="4007261"/>
            <a:ext cx="623864" cy="5511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E745950-3864-4CBE-A0AF-16B68443A234}"/>
              </a:ext>
            </a:extLst>
          </p:cNvPr>
          <p:cNvSpPr/>
          <p:nvPr/>
        </p:nvSpPr>
        <p:spPr>
          <a:xfrm>
            <a:off x="9699853" y="4555507"/>
            <a:ext cx="891947" cy="5511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53C82FF7-4288-49F7-B8C6-86ED7EA19A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4690320"/>
            <a:ext cx="91440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1600" i="1" dirty="0">
                <a:latin typeface="HP Simplified" panose="020B0604020204020204" pitchFamily="34" charset="0"/>
                <a:cs typeface="Arial" pitchFamily="34" charset="0"/>
              </a:rPr>
              <a:t> 0 GHz    10 GHz     20 GHz     30 GHz      40 GHz     50 GHz     60 GHz     70 GHz     80 GHz     90 GHz       300 GHz</a:t>
            </a:r>
            <a:endParaRPr lang="en-US" altLang="zh-CN" sz="1400" i="1" dirty="0"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AAB91F-AC1C-45C3-AF97-B4A859090BD6}"/>
              </a:ext>
            </a:extLst>
          </p:cNvPr>
          <p:cNvSpPr/>
          <p:nvPr/>
        </p:nvSpPr>
        <p:spPr>
          <a:xfrm>
            <a:off x="3581400" y="3093124"/>
            <a:ext cx="5693846" cy="12756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2A026E72-CD4B-442F-A106-6EEE0BE944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60430" y="3255766"/>
            <a:ext cx="8720141" cy="2296180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984CBCE-DD40-4C7E-8B38-6DD8B86D35C4}"/>
              </a:ext>
            </a:extLst>
          </p:cNvPr>
          <p:cNvCxnSpPr>
            <a:cxnSpLocks/>
          </p:cNvCxnSpPr>
          <p:nvPr/>
        </p:nvCxnSpPr>
        <p:spPr>
          <a:xfrm>
            <a:off x="4114801" y="5248468"/>
            <a:ext cx="6442851" cy="0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Box 9">
            <a:extLst>
              <a:ext uri="{FF2B5EF4-FFF2-40B4-BE49-F238E27FC236}">
                <a16:creationId xmlns:a16="http://schemas.microsoft.com/office/drawing/2014/main" id="{2B8F41C4-5D7E-4C87-9B05-A9ADDC28E4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9915" y="5340290"/>
            <a:ext cx="497433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latin typeface="HP Simplified" panose="020B0604020204020204" pitchFamily="34" charset="0"/>
                <a:cs typeface="Arial" pitchFamily="34" charset="0"/>
              </a:rPr>
              <a:t>Millimeter-wave spectrum</a:t>
            </a:r>
            <a:endParaRPr lang="en-US" altLang="zh-CN" dirty="0"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0AF760-014B-4B0C-8ECA-81B4D72BD009}"/>
              </a:ext>
            </a:extLst>
          </p:cNvPr>
          <p:cNvSpPr txBox="1"/>
          <p:nvPr/>
        </p:nvSpPr>
        <p:spPr>
          <a:xfrm>
            <a:off x="9220199" y="3372360"/>
            <a:ext cx="1371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…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E5CA48FE-74DC-784C-8410-0AC498C4E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4000" b="1" dirty="0">
                <a:solidFill>
                  <a:srgbClr val="0070C0"/>
                </a:solidFill>
              </a:rPr>
              <a:t>New Opportunity at Very-High-Frequency Bands</a:t>
            </a:r>
            <a:endParaRPr lang="en-US" altLang="zh-CN" sz="4000" dirty="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86926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524009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15720" name="Rectangle 8"/>
          <p:cNvSpPr>
            <a:spLocks noChangeArrowheads="1"/>
          </p:cNvSpPr>
          <p:nvPr/>
        </p:nvSpPr>
        <p:spPr bwMode="auto">
          <a:xfrm>
            <a:off x="1524009" y="7583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Rectangle 5"/>
          <p:cNvSpPr>
            <a:spLocks noChangeArrowheads="1"/>
          </p:cNvSpPr>
          <p:nvPr/>
        </p:nvSpPr>
        <p:spPr bwMode="auto">
          <a:xfrm>
            <a:off x="1524009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Rectangle 8"/>
          <p:cNvSpPr>
            <a:spLocks noChangeArrowheads="1"/>
          </p:cNvSpPr>
          <p:nvPr/>
        </p:nvSpPr>
        <p:spPr bwMode="auto">
          <a:xfrm>
            <a:off x="1524009" y="7583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A8E70ED-C9EE-46A8-BC46-5E7739A2C93E}"/>
              </a:ext>
            </a:extLst>
          </p:cNvPr>
          <p:cNvCxnSpPr>
            <a:cxnSpLocks/>
            <a:stCxn id="16" idx="1"/>
          </p:cNvCxnSpPr>
          <p:nvPr/>
        </p:nvCxnSpPr>
        <p:spPr>
          <a:xfrm flipH="1">
            <a:off x="2527912" y="2683352"/>
            <a:ext cx="709644" cy="41953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Box 9">
            <a:extLst>
              <a:ext uri="{FF2B5EF4-FFF2-40B4-BE49-F238E27FC236}">
                <a16:creationId xmlns:a16="http://schemas.microsoft.com/office/drawing/2014/main" id="{64A69500-5358-4C4D-BFDA-47A60CEC1B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7556" y="2329408"/>
            <a:ext cx="21518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cs typeface="Arial" pitchFamily="34" charset="0"/>
              </a:rPr>
              <a:t>Today’s LTE and Wi-Fi operate here</a:t>
            </a:r>
            <a:endParaRPr lang="en-US" altLang="zh-CN" dirty="0">
              <a:cs typeface="Arial" pitchFamily="34" charset="0"/>
            </a:endParaRPr>
          </a:p>
        </p:txBody>
      </p:sp>
      <p:sp>
        <p:nvSpPr>
          <p:cNvPr id="19" name="Text Box 9">
            <a:extLst>
              <a:ext uri="{FF2B5EF4-FFF2-40B4-BE49-F238E27FC236}">
                <a16:creationId xmlns:a16="http://schemas.microsoft.com/office/drawing/2014/main" id="{1ACFA682-E2EE-40A5-A31F-1B3FEB5475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559167"/>
            <a:ext cx="9144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800" dirty="0">
                <a:cs typeface="Arial" pitchFamily="34" charset="0"/>
              </a:rPr>
              <a:t>Large </a:t>
            </a:r>
            <a:r>
              <a:rPr lang="en-US" altLang="zh-CN" sz="2800" i="1" dirty="0">
                <a:solidFill>
                  <a:srgbClr val="0000CC"/>
                </a:solidFill>
                <a:cs typeface="Arial" pitchFamily="34" charset="0"/>
              </a:rPr>
              <a:t>unlicensed spectrum</a:t>
            </a:r>
            <a:r>
              <a:rPr lang="en-US" altLang="zh-CN" sz="2800" i="1" dirty="0">
                <a:solidFill>
                  <a:srgbClr val="00BE80"/>
                </a:solidFill>
                <a:cs typeface="Arial" pitchFamily="34" charset="0"/>
              </a:rPr>
              <a:t> </a:t>
            </a:r>
            <a:r>
              <a:rPr lang="en-US" altLang="zh-CN" sz="2800" dirty="0">
                <a:cs typeface="Arial" pitchFamily="34" charset="0"/>
              </a:rPr>
              <a:t>at millimeter-wave</a:t>
            </a:r>
            <a:endParaRPr lang="en-US" altLang="zh-CN" sz="2400" dirty="0">
              <a:cs typeface="Arial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4C5508-88DD-4AAF-A03B-7150FEAE4960}"/>
              </a:ext>
            </a:extLst>
          </p:cNvPr>
          <p:cNvSpPr/>
          <p:nvPr/>
        </p:nvSpPr>
        <p:spPr>
          <a:xfrm>
            <a:off x="1932232" y="3102890"/>
            <a:ext cx="595680" cy="1412430"/>
          </a:xfrm>
          <a:prstGeom prst="rect">
            <a:avLst/>
          </a:prstGeom>
          <a:noFill/>
          <a:ln w="381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83E30ED-4902-41B0-AC41-88112DFF4ED9}"/>
              </a:ext>
            </a:extLst>
          </p:cNvPr>
          <p:cNvSpPr/>
          <p:nvPr/>
        </p:nvSpPr>
        <p:spPr>
          <a:xfrm>
            <a:off x="4038600" y="3295178"/>
            <a:ext cx="5236646" cy="1102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Box 9">
            <a:extLst>
              <a:ext uri="{FF2B5EF4-FFF2-40B4-BE49-F238E27FC236}">
                <a16:creationId xmlns:a16="http://schemas.microsoft.com/office/drawing/2014/main" id="{7A6D4C33-3D1C-4BA4-A94D-8F660184C753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8778133" y="3952720"/>
            <a:ext cx="21336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5400" dirty="0">
                <a:latin typeface="HP Simplified" panose="020B0604020204020204" pitchFamily="34" charset="0"/>
                <a:cs typeface="Arial" pitchFamily="34" charset="0"/>
              </a:rPr>
              <a:t>≈</a:t>
            </a:r>
            <a:endParaRPr lang="en-US" altLang="zh-CN" sz="4800" dirty="0"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B6C8B9-C1D0-4C5C-8767-0949F88760FB}"/>
              </a:ext>
            </a:extLst>
          </p:cNvPr>
          <p:cNvSpPr/>
          <p:nvPr/>
        </p:nvSpPr>
        <p:spPr>
          <a:xfrm>
            <a:off x="9400387" y="4017028"/>
            <a:ext cx="623864" cy="5511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E745950-3864-4CBE-A0AF-16B68443A234}"/>
              </a:ext>
            </a:extLst>
          </p:cNvPr>
          <p:cNvSpPr/>
          <p:nvPr/>
        </p:nvSpPr>
        <p:spPr>
          <a:xfrm>
            <a:off x="9699853" y="4565274"/>
            <a:ext cx="891947" cy="5511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53C82FF7-4288-49F7-B8C6-86ED7EA19A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4700087"/>
            <a:ext cx="91440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1600" i="1" dirty="0">
                <a:latin typeface="HP Simplified" panose="020B0604020204020204" pitchFamily="34" charset="0"/>
                <a:cs typeface="Arial" pitchFamily="34" charset="0"/>
              </a:rPr>
              <a:t> 0 GHz    10 GHz     20 GHz     30 GHz      40 GHz     50 GHz     60 GHz     70 GHz     80 GHz     90 GHz       300 GHz</a:t>
            </a:r>
            <a:endParaRPr lang="en-US" altLang="zh-CN" sz="1400" i="1" dirty="0"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AAB91F-AC1C-45C3-AF97-B4A859090BD6}"/>
              </a:ext>
            </a:extLst>
          </p:cNvPr>
          <p:cNvSpPr/>
          <p:nvPr/>
        </p:nvSpPr>
        <p:spPr>
          <a:xfrm>
            <a:off x="3581400" y="3102891"/>
            <a:ext cx="5693846" cy="12756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2A026E72-CD4B-442F-A106-6EEE0BE944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60430" y="3265533"/>
            <a:ext cx="8720141" cy="2296180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984CBCE-DD40-4C7E-8B38-6DD8B86D35C4}"/>
              </a:ext>
            </a:extLst>
          </p:cNvPr>
          <p:cNvCxnSpPr>
            <a:cxnSpLocks/>
          </p:cNvCxnSpPr>
          <p:nvPr/>
        </p:nvCxnSpPr>
        <p:spPr>
          <a:xfrm>
            <a:off x="4114801" y="5258235"/>
            <a:ext cx="6442851" cy="0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Box 9">
            <a:extLst>
              <a:ext uri="{FF2B5EF4-FFF2-40B4-BE49-F238E27FC236}">
                <a16:creationId xmlns:a16="http://schemas.microsoft.com/office/drawing/2014/main" id="{2B8F41C4-5D7E-4C87-9B05-A9ADDC28E4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9915" y="5350057"/>
            <a:ext cx="497433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cs typeface="Arial" pitchFamily="34" charset="0"/>
              </a:rPr>
              <a:t>Millimeter-wave spectrum</a:t>
            </a:r>
            <a:endParaRPr lang="en-US" altLang="zh-CN" dirty="0">
              <a:cs typeface="Arial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0AF760-014B-4B0C-8ECA-81B4D72BD009}"/>
              </a:ext>
            </a:extLst>
          </p:cNvPr>
          <p:cNvSpPr txBox="1"/>
          <p:nvPr/>
        </p:nvSpPr>
        <p:spPr>
          <a:xfrm>
            <a:off x="9220199" y="3382127"/>
            <a:ext cx="1371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…</a:t>
            </a:r>
          </a:p>
        </p:txBody>
      </p:sp>
      <p:sp>
        <p:nvSpPr>
          <p:cNvPr id="24" name="Text Box 9">
            <a:extLst>
              <a:ext uri="{FF2B5EF4-FFF2-40B4-BE49-F238E27FC236}">
                <a16:creationId xmlns:a16="http://schemas.microsoft.com/office/drawing/2014/main" id="{1A6C14C0-06D6-4C3C-A8BE-28C1B6EDF1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1154" y="6010184"/>
            <a:ext cx="100192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400" dirty="0">
                <a:cs typeface="Arial" pitchFamily="34" charset="0"/>
              </a:rPr>
              <a:t>Off-the-shelf (IEEE 802.11ad) devices offer up to </a:t>
            </a:r>
            <a:r>
              <a:rPr lang="en-US" altLang="zh-CN" sz="2400" dirty="0">
                <a:solidFill>
                  <a:srgbClr val="0000CC"/>
                </a:solidFill>
                <a:cs typeface="Arial" pitchFamily="34" charset="0"/>
              </a:rPr>
              <a:t>7 Gbps </a:t>
            </a:r>
            <a:r>
              <a:rPr lang="en-US" altLang="zh-CN" sz="2400" dirty="0">
                <a:cs typeface="Arial" pitchFamily="34" charset="0"/>
              </a:rPr>
              <a:t>of wireless bit-rate!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7C7BC4-8AAF-4A2A-B310-1E709251758C}"/>
              </a:ext>
            </a:extLst>
          </p:cNvPr>
          <p:cNvSpPr/>
          <p:nvPr/>
        </p:nvSpPr>
        <p:spPr>
          <a:xfrm>
            <a:off x="6777083" y="3265534"/>
            <a:ext cx="152400" cy="11310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BF79443-3BB2-4FD5-8789-6A5DF403AE64}"/>
              </a:ext>
            </a:extLst>
          </p:cNvPr>
          <p:cNvCxnSpPr>
            <a:cxnSpLocks/>
          </p:cNvCxnSpPr>
          <p:nvPr/>
        </p:nvCxnSpPr>
        <p:spPr>
          <a:xfrm flipH="1">
            <a:off x="6858000" y="2826159"/>
            <a:ext cx="654132" cy="4385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 Box 9">
            <a:extLst>
              <a:ext uri="{FF2B5EF4-FFF2-40B4-BE49-F238E27FC236}">
                <a16:creationId xmlns:a16="http://schemas.microsoft.com/office/drawing/2014/main" id="{A0137CB2-6181-438B-90C8-7703F15B4A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49480" y="2583993"/>
            <a:ext cx="15240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000" dirty="0">
                <a:cs typeface="Arial" pitchFamily="34" charset="0"/>
              </a:rPr>
              <a:t>2 GHz slice</a:t>
            </a:r>
            <a:endParaRPr lang="en-US" altLang="zh-CN" dirty="0">
              <a:cs typeface="Arial" pitchFamily="34" charset="0"/>
            </a:endParaRPr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0DD4104C-F63C-FC4E-B845-B9B6A12DF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4000" b="1" dirty="0">
                <a:solidFill>
                  <a:srgbClr val="0070C0"/>
                </a:solidFill>
              </a:rPr>
              <a:t>New Opportunity at Very-High-Frequency Bands</a:t>
            </a:r>
            <a:endParaRPr lang="en-US" altLang="zh-CN" sz="4000" dirty="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42280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Challenges for 60 GHz Communication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8246"/>
          </a:xfrm>
        </p:spPr>
        <p:txBody>
          <a:bodyPr>
            <a:normAutofit fontScale="92500"/>
          </a:bodyPr>
          <a:lstStyle/>
          <a:p>
            <a:r>
              <a:rPr lang="en-US" sz="2200" dirty="0">
                <a:solidFill>
                  <a:srgbClr val="FF0000"/>
                </a:solidFill>
              </a:rPr>
              <a:t>Attenuation</a:t>
            </a:r>
            <a:r>
              <a:rPr lang="en-US" sz="2200" dirty="0"/>
              <a:t>: </a:t>
            </a:r>
            <a:r>
              <a:rPr lang="en-US" altLang="zh-CN" sz="2200" dirty="0">
                <a:cs typeface="Arial" pitchFamily="34" charset="0"/>
              </a:rPr>
              <a:t>60 GHz signal propagation loss is huge compared to Wi-Fi</a:t>
            </a:r>
          </a:p>
          <a:p>
            <a:pPr lvl="1"/>
            <a:r>
              <a:rPr lang="en-US" altLang="zh-CN" sz="1800" dirty="0">
                <a:cs typeface="Arial" pitchFamily="34" charset="0"/>
              </a:rPr>
              <a:t>additional 22 dB attenuation compared to 5GHz Wi-Fi</a:t>
            </a:r>
          </a:p>
          <a:p>
            <a:endParaRPr lang="en-US" altLang="zh-CN" sz="2400" dirty="0">
              <a:solidFill>
                <a:srgbClr val="FF0000"/>
              </a:solidFill>
              <a:cs typeface="Arial" pitchFamily="34" charset="0"/>
            </a:endParaRPr>
          </a:p>
          <a:p>
            <a:endParaRPr lang="en-US" altLang="zh-CN" sz="2400" dirty="0">
              <a:solidFill>
                <a:srgbClr val="FF0000"/>
              </a:solidFill>
              <a:cs typeface="Arial" pitchFamily="34" charset="0"/>
            </a:endParaRPr>
          </a:p>
          <a:p>
            <a:endParaRPr lang="en-US" altLang="zh-CN" sz="2400" dirty="0">
              <a:solidFill>
                <a:srgbClr val="FF0000"/>
              </a:solidFill>
              <a:cs typeface="Arial" pitchFamily="34" charset="0"/>
            </a:endParaRPr>
          </a:p>
          <a:p>
            <a:endParaRPr lang="en-US" altLang="zh-CN" sz="2400" dirty="0">
              <a:solidFill>
                <a:srgbClr val="FF0000"/>
              </a:solidFill>
              <a:cs typeface="Arial" pitchFamily="34" charset="0"/>
            </a:endParaRPr>
          </a:p>
          <a:p>
            <a:endParaRPr lang="en-US" altLang="zh-CN" sz="2400" dirty="0">
              <a:solidFill>
                <a:srgbClr val="FF0000"/>
              </a:solidFill>
              <a:cs typeface="Arial" pitchFamily="34" charset="0"/>
            </a:endParaRPr>
          </a:p>
          <a:p>
            <a:endParaRPr lang="en-US" altLang="zh-CN" sz="2400" dirty="0">
              <a:solidFill>
                <a:srgbClr val="FF0000"/>
              </a:solidFill>
              <a:cs typeface="Arial" pitchFamily="34" charset="0"/>
            </a:endParaRPr>
          </a:p>
          <a:p>
            <a:endParaRPr lang="en-US" altLang="zh-CN" sz="2400" dirty="0">
              <a:solidFill>
                <a:srgbClr val="FF0000"/>
              </a:solidFill>
              <a:cs typeface="Arial" pitchFamily="34" charset="0"/>
            </a:endParaRPr>
          </a:p>
          <a:p>
            <a:endParaRPr lang="en-US" altLang="zh-CN" sz="2400" dirty="0">
              <a:solidFill>
                <a:srgbClr val="FF0000"/>
              </a:solidFill>
              <a:cs typeface="Arial" pitchFamily="34" charset="0"/>
            </a:endParaRPr>
          </a:p>
          <a:p>
            <a:endParaRPr lang="en-US" altLang="zh-CN" sz="2200" dirty="0">
              <a:solidFill>
                <a:srgbClr val="FF0000"/>
              </a:solidFill>
              <a:cs typeface="Arial" pitchFamily="34" charset="0"/>
            </a:endParaRPr>
          </a:p>
          <a:p>
            <a:r>
              <a:rPr lang="en-US" altLang="zh-CN" sz="2200" dirty="0">
                <a:solidFill>
                  <a:srgbClr val="FF0000"/>
                </a:solidFill>
                <a:cs typeface="Arial" pitchFamily="34" charset="0"/>
              </a:rPr>
              <a:t>Directionality</a:t>
            </a:r>
            <a:r>
              <a:rPr lang="en-US" altLang="zh-CN" sz="2200" dirty="0">
                <a:cs typeface="Arial" pitchFamily="34" charset="0"/>
              </a:rPr>
              <a:t>: narrow beams bring new challenges in link </a:t>
            </a:r>
            <a:r>
              <a:rPr lang="en-US" altLang="zh-CN" sz="2200" i="1" dirty="0">
                <a:solidFill>
                  <a:srgbClr val="0000CC"/>
                </a:solidFill>
                <a:cs typeface="Arial" pitchFamily="34" charset="0"/>
              </a:rPr>
              <a:t>establishment</a:t>
            </a:r>
            <a:r>
              <a:rPr lang="en-US" altLang="zh-CN" sz="2200" dirty="0">
                <a:solidFill>
                  <a:srgbClr val="0000CC"/>
                </a:solidFill>
                <a:cs typeface="Arial" pitchFamily="34" charset="0"/>
              </a:rPr>
              <a:t> </a:t>
            </a:r>
            <a:r>
              <a:rPr lang="en-US" altLang="zh-CN" sz="2200" dirty="0">
                <a:cs typeface="Arial" pitchFamily="34" charset="0"/>
              </a:rPr>
              <a:t>and </a:t>
            </a:r>
            <a:r>
              <a:rPr lang="en-US" altLang="zh-CN" sz="2200" i="1" dirty="0">
                <a:solidFill>
                  <a:srgbClr val="0000CC"/>
                </a:solidFill>
                <a:cs typeface="Arial" pitchFamily="34" charset="0"/>
              </a:rPr>
              <a:t>maintenance</a:t>
            </a:r>
          </a:p>
          <a:p>
            <a:endParaRPr lang="en-US" dirty="0"/>
          </a:p>
        </p:txBody>
      </p:sp>
      <p:grpSp>
        <p:nvGrpSpPr>
          <p:cNvPr id="36" name="Group 35"/>
          <p:cNvGrpSpPr/>
          <p:nvPr/>
        </p:nvGrpSpPr>
        <p:grpSpPr>
          <a:xfrm>
            <a:off x="6876929" y="2700834"/>
            <a:ext cx="3660796" cy="2552726"/>
            <a:chOff x="2445036" y="2822020"/>
            <a:chExt cx="3660796" cy="2552726"/>
          </a:xfrm>
        </p:grpSpPr>
        <p:sp>
          <p:nvSpPr>
            <p:cNvPr id="7" name="TextBox 3"/>
            <p:cNvSpPr txBox="1"/>
            <p:nvPr/>
          </p:nvSpPr>
          <p:spPr>
            <a:xfrm>
              <a:off x="3855786" y="3773017"/>
              <a:ext cx="225004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tx1">
                      <a:lumMod val="95000"/>
                      <a:lumOff val="5000"/>
                    </a:schemeClr>
                  </a:solidFill>
                  <a:cs typeface="Arial" panose="020B0604020202020204" pitchFamily="34" charset="0"/>
                </a:rPr>
                <a:t>4x8 phased-array</a:t>
              </a:r>
              <a:endParaRPr lang="en-US" sz="2000" b="1" dirty="0">
                <a:solidFill>
                  <a:srgbClr val="FF0000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3752670" y="2865167"/>
              <a:ext cx="1600200" cy="304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2681108" y="3001801"/>
              <a:ext cx="1757362" cy="228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291EA8C-9994-4C1A-B08B-193DBCA02B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88351" y="4307945"/>
              <a:ext cx="1294901" cy="535107"/>
            </a:xfrm>
            <a:prstGeom prst="rect">
              <a:avLst/>
            </a:prstGeom>
          </p:spPr>
        </p:pic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B524E74E-AB99-4EC6-BD88-A88434D9ADDE}"/>
                </a:ext>
              </a:extLst>
            </p:cNvPr>
            <p:cNvCxnSpPr>
              <a:cxnSpLocks/>
            </p:cNvCxnSpPr>
            <p:nvPr/>
          </p:nvCxnSpPr>
          <p:spPr>
            <a:xfrm>
              <a:off x="2561457" y="4974782"/>
              <a:ext cx="1304686" cy="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 Box 9">
              <a:extLst>
                <a:ext uri="{FF2B5EF4-FFF2-40B4-BE49-F238E27FC236}">
                  <a16:creationId xmlns:a16="http://schemas.microsoft.com/office/drawing/2014/main" id="{88BB8D96-DECA-4A69-B5D3-6D93CCA6FE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45036" y="4974636"/>
              <a:ext cx="1537527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000" dirty="0">
                  <a:cs typeface="Arial" pitchFamily="34" charset="0"/>
                </a:rPr>
                <a:t>17 mm</a:t>
              </a:r>
            </a:p>
          </p:txBody>
        </p:sp>
        <p:sp>
          <p:nvSpPr>
            <p:cNvPr id="22" name="Text Box 9">
              <a:extLst>
                <a:ext uri="{FF2B5EF4-FFF2-40B4-BE49-F238E27FC236}">
                  <a16:creationId xmlns:a16="http://schemas.microsoft.com/office/drawing/2014/main" id="{244B4B85-D3CD-42D2-BE5F-2F323B6568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96440" y="4399533"/>
              <a:ext cx="924272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000" dirty="0">
                  <a:cs typeface="Arial" pitchFamily="34" charset="0"/>
                </a:rPr>
                <a:t>8 mm</a:t>
              </a:r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24628AA6-E78C-4DF1-BA78-3ABEE0FEA92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30828" y="2822020"/>
              <a:ext cx="1409945" cy="1409945"/>
            </a:xfrm>
            <a:prstGeom prst="rect">
              <a:avLst/>
            </a:prstGeom>
          </p:spPr>
        </p:pic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A140D1D2-793F-4516-8E26-EC11A8D7DB4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4009959" y="4249498"/>
              <a:ext cx="10709" cy="674236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Group 46"/>
          <p:cNvGrpSpPr/>
          <p:nvPr/>
        </p:nvGrpSpPr>
        <p:grpSpPr>
          <a:xfrm>
            <a:off x="3731828" y="2534497"/>
            <a:ext cx="2131667" cy="1345735"/>
            <a:chOff x="5859524" y="2879441"/>
            <a:chExt cx="2131667" cy="1345735"/>
          </a:xfrm>
        </p:grpSpPr>
        <p:sp>
          <p:nvSpPr>
            <p:cNvPr id="40" name="Rectangle 39"/>
            <p:cNvSpPr/>
            <p:nvPr/>
          </p:nvSpPr>
          <p:spPr>
            <a:xfrm>
              <a:off x="7111169" y="2879441"/>
              <a:ext cx="204442" cy="7788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6B6E0670-1DA7-4585-9176-119D0555A1A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59524" y="2990206"/>
              <a:ext cx="2131667" cy="1234970"/>
            </a:xfrm>
            <a:prstGeom prst="rect">
              <a:avLst/>
            </a:prstGeom>
          </p:spPr>
        </p:pic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E2A5F2E3-7748-41C3-B9E0-841B48936F68}"/>
                </a:ext>
              </a:extLst>
            </p:cNvPr>
            <p:cNvSpPr/>
            <p:nvPr/>
          </p:nvSpPr>
          <p:spPr>
            <a:xfrm>
              <a:off x="6795809" y="3521129"/>
              <a:ext cx="228600" cy="120921"/>
            </a:xfrm>
            <a:prstGeom prst="rect">
              <a:avLst/>
            </a:prstGeom>
            <a:solidFill>
              <a:srgbClr val="2D2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2EB7E2D6-FCE4-44BF-B656-3E0D6F8AE495}"/>
                </a:ext>
              </a:extLst>
            </p:cNvPr>
            <p:cNvSpPr/>
            <p:nvPr/>
          </p:nvSpPr>
          <p:spPr>
            <a:xfrm>
              <a:off x="6811049" y="2988971"/>
              <a:ext cx="213360" cy="5333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5ED698BB-5B9D-40E0-9D0D-F35B72AFEC9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240516" y="3950690"/>
              <a:ext cx="371834" cy="153658"/>
            </a:xfrm>
            <a:prstGeom prst="rect">
              <a:avLst/>
            </a:prstGeom>
          </p:spPr>
        </p:pic>
      </p:grp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F5E3176A-EB26-4D82-AE68-41CFA1BC14CD}"/>
              </a:ext>
            </a:extLst>
          </p:cNvPr>
          <p:cNvCxnSpPr>
            <a:cxnSpLocks/>
            <a:stCxn id="44" idx="2"/>
          </p:cNvCxnSpPr>
          <p:nvPr/>
        </p:nvCxnSpPr>
        <p:spPr>
          <a:xfrm>
            <a:off x="4298737" y="3759404"/>
            <a:ext cx="2567906" cy="840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0" name="Picture 59">
            <a:extLst>
              <a:ext uri="{FF2B5EF4-FFF2-40B4-BE49-F238E27FC236}">
                <a16:creationId xmlns:a16="http://schemas.microsoft.com/office/drawing/2014/main" id="{C348AA67-640A-4748-97AB-F4BE90570C4B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713071">
            <a:off x="3561156" y="3302819"/>
            <a:ext cx="925987" cy="1602228"/>
          </a:xfrm>
          <a:prstGeom prst="rect">
            <a:avLst/>
          </a:prstGeom>
        </p:spPr>
      </p:pic>
      <p:pic>
        <p:nvPicPr>
          <p:cNvPr id="61" name="Graphic 2">
            <a:extLst>
              <a:ext uri="{FF2B5EF4-FFF2-40B4-BE49-F238E27FC236}">
                <a16:creationId xmlns:a16="http://schemas.microsoft.com/office/drawing/2014/main" id="{DB0D3DAA-5061-4DB3-9426-AAFE0D6F20A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390804" y="4853450"/>
            <a:ext cx="1414892" cy="1378428"/>
          </a:xfrm>
          <a:prstGeom prst="rect">
            <a:avLst/>
          </a:prstGeom>
        </p:spPr>
      </p:pic>
      <p:sp>
        <p:nvSpPr>
          <p:cNvPr id="62" name="Arc 61">
            <a:extLst>
              <a:ext uri="{FF2B5EF4-FFF2-40B4-BE49-F238E27FC236}">
                <a16:creationId xmlns:a16="http://schemas.microsoft.com/office/drawing/2014/main" id="{B8CB6AB9-55E0-470B-8500-531C7A3B9F0F}"/>
              </a:ext>
            </a:extLst>
          </p:cNvPr>
          <p:cNvSpPr/>
          <p:nvPr/>
        </p:nvSpPr>
        <p:spPr>
          <a:xfrm rot="11431284">
            <a:off x="2977146" y="3059420"/>
            <a:ext cx="1981200" cy="2060263"/>
          </a:xfrm>
          <a:prstGeom prst="arc">
            <a:avLst/>
          </a:prstGeom>
          <a:ln w="38100">
            <a:solidFill>
              <a:schemeClr val="tx1"/>
            </a:solidFill>
            <a:headEnd type="arrow"/>
            <a:tailEnd type="arrow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488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1.85185E-6 L 0.18216 0.05509 " pathEditMode="relative" rAng="0" ptsTypes="AA">
                                      <p:cBhvr>
                                        <p:cTn id="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02" y="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27 0.13773 L 0.0677 0.02755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50" y="-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3600000">
                                      <p:cBhvr>
                                        <p:cTn id="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Challenges: 60 GHz Slow Convergence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 dirty="0">
                <a:cs typeface="Arial" pitchFamily="34" charset="0"/>
              </a:rPr>
              <a:t>Naïve search for the best beam and rate in the </a:t>
            </a:r>
            <a:r>
              <a:rPr lang="en-US" altLang="zh-CN" sz="2400" b="1" i="1" dirty="0">
                <a:solidFill>
                  <a:srgbClr val="0000CC"/>
                </a:solidFill>
                <a:cs typeface="Arial" pitchFamily="34" charset="0"/>
              </a:rPr>
              <a:t>60 GHz large configuration space</a:t>
            </a:r>
            <a:r>
              <a:rPr lang="en-US" altLang="zh-CN" sz="2400" dirty="0">
                <a:cs typeface="Arial" pitchFamily="34" charset="0"/>
              </a:rPr>
              <a:t> leads to </a:t>
            </a:r>
            <a:r>
              <a:rPr lang="en-US" altLang="zh-CN" sz="2400" b="1" i="1" dirty="0">
                <a:solidFill>
                  <a:srgbClr val="0000CC"/>
                </a:solidFill>
                <a:cs typeface="Arial" pitchFamily="34" charset="0"/>
              </a:rPr>
              <a:t>huge convergence times</a:t>
            </a:r>
          </a:p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407895" y="2616691"/>
            <a:ext cx="10019212" cy="4021937"/>
            <a:chOff x="407895" y="2616691"/>
            <a:chExt cx="10019212" cy="4021937"/>
          </a:xfrm>
        </p:grpSpPr>
        <p:grpSp>
          <p:nvGrpSpPr>
            <p:cNvPr id="6" name="Group 5"/>
            <p:cNvGrpSpPr/>
            <p:nvPr/>
          </p:nvGrpSpPr>
          <p:grpSpPr>
            <a:xfrm>
              <a:off x="2487706" y="2616691"/>
              <a:ext cx="5526741" cy="3399420"/>
              <a:chOff x="5002306" y="2414985"/>
              <a:chExt cx="5526741" cy="3399420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002306" y="2414985"/>
                <a:ext cx="5526741" cy="3399420"/>
              </a:xfrm>
              <a:prstGeom prst="rect">
                <a:avLst/>
              </a:prstGeom>
            </p:spPr>
          </p:pic>
          <p:sp>
            <p:nvSpPr>
              <p:cNvPr id="5" name="Rectangle 4"/>
              <p:cNvSpPr/>
              <p:nvPr/>
            </p:nvSpPr>
            <p:spPr>
              <a:xfrm>
                <a:off x="5136776" y="5331290"/>
                <a:ext cx="685801" cy="48311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7" name="Text Box 9">
              <a:extLst>
                <a:ext uri="{FF2B5EF4-FFF2-40B4-BE49-F238E27FC236}">
                  <a16:creationId xmlns:a16="http://schemas.microsoft.com/office/drawing/2014/main" id="{1A6C14C0-06D6-4C3C-A8BE-28C1B6EDF15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7895" y="6176963"/>
              <a:ext cx="1001921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400" dirty="0">
                  <a:cs typeface="Arial" pitchFamily="34" charset="0"/>
                </a:rPr>
                <a:t>Identifying the best beam and MCS setting takes up to 910 </a:t>
              </a:r>
              <a:r>
                <a:rPr lang="en-US" altLang="zh-CN" sz="2400" dirty="0" err="1">
                  <a:cs typeface="Arial" pitchFamily="34" charset="0"/>
                </a:rPr>
                <a:t>ms</a:t>
              </a:r>
              <a:r>
                <a:rPr lang="en-US" altLang="zh-CN" sz="2400" dirty="0">
                  <a:cs typeface="Arial" pitchFamily="34" charset="0"/>
                </a:rPr>
                <a:t>!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7350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524009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15720" name="Rectangle 8"/>
          <p:cNvSpPr>
            <a:spLocks noChangeArrowheads="1"/>
          </p:cNvSpPr>
          <p:nvPr/>
        </p:nvSpPr>
        <p:spPr bwMode="auto">
          <a:xfrm>
            <a:off x="1524009" y="7583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Rectangle 5"/>
          <p:cNvSpPr>
            <a:spLocks noChangeArrowheads="1"/>
          </p:cNvSpPr>
          <p:nvPr/>
        </p:nvSpPr>
        <p:spPr bwMode="auto">
          <a:xfrm>
            <a:off x="1524009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Rectangle 8"/>
          <p:cNvSpPr>
            <a:spLocks noChangeArrowheads="1"/>
          </p:cNvSpPr>
          <p:nvPr/>
        </p:nvSpPr>
        <p:spPr bwMode="auto">
          <a:xfrm>
            <a:off x="1524009" y="7583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blockage_finger">
            <a:hlinkClick r:id="" action="ppaction://media"/>
            <a:extLst>
              <a:ext uri="{FF2B5EF4-FFF2-40B4-BE49-F238E27FC236}">
                <a16:creationId xmlns:a16="http://schemas.microsoft.com/office/drawing/2014/main" id="{D3D7FA37-F6C1-4E0D-9F9F-22F5FE28AE9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 rotWithShape="1">
          <a:blip r:embed="rId6"/>
          <a:srcRect l="5000" r="-5000"/>
          <a:stretch/>
        </p:blipFill>
        <p:spPr>
          <a:xfrm>
            <a:off x="1920711" y="1928812"/>
            <a:ext cx="8763000" cy="4929188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F2CBDC2-051C-45C1-8E6D-925E45519713}"/>
              </a:ext>
            </a:extLst>
          </p:cNvPr>
          <p:cNvSpPr/>
          <p:nvPr/>
        </p:nvSpPr>
        <p:spPr>
          <a:xfrm>
            <a:off x="8811606" y="4687258"/>
            <a:ext cx="990600" cy="68580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1D0EC6F3-4A3B-4BFD-85B0-D8130F3B235B}"/>
              </a:ext>
            </a:extLst>
          </p:cNvPr>
          <p:cNvSpPr/>
          <p:nvPr/>
        </p:nvSpPr>
        <p:spPr>
          <a:xfrm>
            <a:off x="5577141" y="3307852"/>
            <a:ext cx="717223" cy="53340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F7EBAC6-A33E-467C-9185-84F89963798E}"/>
              </a:ext>
            </a:extLst>
          </p:cNvPr>
          <p:cNvCxnSpPr>
            <a:cxnSpLocks/>
          </p:cNvCxnSpPr>
          <p:nvPr/>
        </p:nvCxnSpPr>
        <p:spPr>
          <a:xfrm>
            <a:off x="5950286" y="3574552"/>
            <a:ext cx="3269923" cy="1455606"/>
          </a:xfrm>
          <a:prstGeom prst="line">
            <a:avLst/>
          </a:prstGeom>
          <a:ln w="25400">
            <a:solidFill>
              <a:srgbClr val="FF0000"/>
            </a:solidFill>
            <a:prstDash val="sysDash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9">
            <a:extLst>
              <a:ext uri="{FF2B5EF4-FFF2-40B4-BE49-F238E27FC236}">
                <a16:creationId xmlns:a16="http://schemas.microsoft.com/office/drawing/2014/main" id="{83C7C7BA-4A0B-4244-BA7F-BCA2C5AC30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2137542"/>
            <a:ext cx="3864458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400" b="1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Link throughput &gt; 2 Gbps</a:t>
            </a:r>
          </a:p>
        </p:txBody>
      </p:sp>
      <p:sp>
        <p:nvSpPr>
          <p:cNvPr id="32" name="Text Box 9">
            <a:extLst>
              <a:ext uri="{FF2B5EF4-FFF2-40B4-BE49-F238E27FC236}">
                <a16:creationId xmlns:a16="http://schemas.microsoft.com/office/drawing/2014/main" id="{6581B877-CFC7-4DDA-98BD-3C01816D4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941" y="3117011"/>
            <a:ext cx="3383347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400" b="1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60 GHz signal amplitude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C7592CA-D301-4C08-B9A1-903501B3A9B5}"/>
              </a:ext>
            </a:extLst>
          </p:cNvPr>
          <p:cNvCxnSpPr>
            <a:cxnSpLocks/>
          </p:cNvCxnSpPr>
          <p:nvPr/>
        </p:nvCxnSpPr>
        <p:spPr>
          <a:xfrm>
            <a:off x="5769458" y="2401257"/>
            <a:ext cx="1469542" cy="533400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46B10EF9-AECE-44A1-A563-452BCBA44006}"/>
              </a:ext>
            </a:extLst>
          </p:cNvPr>
          <p:cNvCxnSpPr>
            <a:cxnSpLocks/>
            <a:stCxn id="32" idx="2"/>
          </p:cNvCxnSpPr>
          <p:nvPr/>
        </p:nvCxnSpPr>
        <p:spPr>
          <a:xfrm flipH="1">
            <a:off x="2971810" y="3578675"/>
            <a:ext cx="704804" cy="803782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Box 9">
            <a:extLst>
              <a:ext uri="{FF2B5EF4-FFF2-40B4-BE49-F238E27FC236}">
                <a16:creationId xmlns:a16="http://schemas.microsoft.com/office/drawing/2014/main" id="{9E441906-0870-4DE7-A536-4315B855BE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381780"/>
            <a:ext cx="9144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400" dirty="0">
                <a:cs typeface="Arial" pitchFamily="34" charset="0"/>
              </a:rPr>
              <a:t>Even aligning the beams does not guarantee link connectivity</a:t>
            </a:r>
          </a:p>
        </p:txBody>
      </p:sp>
      <p:sp>
        <p:nvSpPr>
          <p:cNvPr id="2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Challenges: 60 GHz Link Blockage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6509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3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3" grpId="0" animBg="1"/>
      <p:bldP spid="22" grpId="0" animBg="1"/>
      <p:bldP spid="31" grpId="0" animBg="1"/>
      <p:bldP spid="3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524001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0" name="Group 39"/>
          <p:cNvGrpSpPr/>
          <p:nvPr/>
        </p:nvGrpSpPr>
        <p:grpSpPr>
          <a:xfrm>
            <a:off x="838200" y="1656614"/>
            <a:ext cx="7857931" cy="461665"/>
            <a:chOff x="600269" y="4346376"/>
            <a:chExt cx="7857931" cy="461665"/>
          </a:xfrm>
        </p:grpSpPr>
        <p:sp>
          <p:nvSpPr>
            <p:cNvPr id="41" name="Oval 40"/>
            <p:cNvSpPr/>
            <p:nvPr/>
          </p:nvSpPr>
          <p:spPr>
            <a:xfrm>
              <a:off x="600269" y="4559101"/>
              <a:ext cx="92075" cy="92075"/>
            </a:xfrm>
            <a:prstGeom prst="ellipse">
              <a:avLst/>
            </a:prstGeom>
            <a:solidFill>
              <a:srgbClr val="0033CC"/>
            </a:solidFill>
            <a:ln>
              <a:solidFill>
                <a:srgbClr val="0033CC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2" name="Text Box 9"/>
            <p:cNvSpPr txBox="1">
              <a:spLocks noChangeArrowheads="1"/>
            </p:cNvSpPr>
            <p:nvPr/>
          </p:nvSpPr>
          <p:spPr bwMode="auto">
            <a:xfrm>
              <a:off x="838200" y="4346376"/>
              <a:ext cx="762000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altLang="zh-CN" sz="24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HP Simplified" panose="020B0604020204020204" pitchFamily="34" charset="0"/>
                  <a:cs typeface="Arial" pitchFamily="34" charset="0"/>
                </a:rPr>
                <a:t>Experimental Platform</a:t>
              </a:r>
              <a:endParaRPr lang="en-US" altLang="zh-CN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HP Simplified" panose="020B0604020204020204" pitchFamily="34" charset="0"/>
                <a:cs typeface="Arial" pitchFamily="34" charset="0"/>
              </a:endParaRP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1123800" y="2089602"/>
            <a:ext cx="9651291" cy="707886"/>
            <a:chOff x="914400" y="4862155"/>
            <a:chExt cx="8001000" cy="707886"/>
          </a:xfrm>
        </p:grpSpPr>
        <p:sp>
          <p:nvSpPr>
            <p:cNvPr id="44" name="Rectangle 43"/>
            <p:cNvSpPr/>
            <p:nvPr/>
          </p:nvSpPr>
          <p:spPr>
            <a:xfrm>
              <a:off x="914400" y="5081290"/>
              <a:ext cx="109538" cy="28575"/>
            </a:xfrm>
            <a:prstGeom prst="rect">
              <a:avLst/>
            </a:prstGeom>
            <a:solidFill>
              <a:srgbClr val="0000CC"/>
            </a:solidFill>
            <a:ln>
              <a:solidFill>
                <a:srgbClr val="0000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Text Box 9"/>
            <p:cNvSpPr txBox="1">
              <a:spLocks noChangeArrowheads="1"/>
            </p:cNvSpPr>
            <p:nvPr/>
          </p:nvSpPr>
          <p:spPr bwMode="auto">
            <a:xfrm>
              <a:off x="1120016" y="4862155"/>
              <a:ext cx="7795384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altLang="zh-CN" sz="2000" dirty="0">
                  <a:latin typeface="HP Simplified" panose="020B0604020204020204" pitchFamily="34" charset="0"/>
                  <a:cs typeface="Arial" pitchFamily="34" charset="0"/>
                </a:rPr>
                <a:t>Qualcomm dual band (5 GHz WiFi &amp; 60 GHz) Access Point, </a:t>
              </a:r>
              <a:r>
                <a:rPr lang="en-US" altLang="zh-CN" sz="2000" dirty="0" err="1">
                  <a:latin typeface="HP Simplified" panose="020B0604020204020204" pitchFamily="34" charset="0"/>
                  <a:cs typeface="Arial" pitchFamily="34" charset="0"/>
                </a:rPr>
                <a:t>Intrinsyc</a:t>
              </a:r>
              <a:r>
                <a:rPr lang="en-US" altLang="zh-CN" sz="2000" dirty="0">
                  <a:latin typeface="HP Simplified" panose="020B0604020204020204" pitchFamily="34" charset="0"/>
                  <a:cs typeface="Arial" pitchFamily="34" charset="0"/>
                </a:rPr>
                <a:t> dual band tablet</a:t>
              </a:r>
            </a:p>
          </p:txBody>
        </p:sp>
      </p:grpSp>
      <p:sp>
        <p:nvSpPr>
          <p:cNvPr id="30" name="Rectangle 29"/>
          <p:cNvSpPr/>
          <p:nvPr/>
        </p:nvSpPr>
        <p:spPr>
          <a:xfrm>
            <a:off x="1123800" y="2715155"/>
            <a:ext cx="109538" cy="28575"/>
          </a:xfrm>
          <a:prstGeom prst="rect">
            <a:avLst/>
          </a:prstGeom>
          <a:solidFill>
            <a:srgbClr val="0000CC"/>
          </a:solidFill>
          <a:ln>
            <a:solidFill>
              <a:srgbClr val="00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Text Box 9"/>
          <p:cNvSpPr txBox="1">
            <a:spLocks noChangeArrowheads="1"/>
          </p:cNvSpPr>
          <p:nvPr/>
        </p:nvSpPr>
        <p:spPr bwMode="auto">
          <a:xfrm>
            <a:off x="1329416" y="2496019"/>
            <a:ext cx="830407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000" i="1" dirty="0">
                <a:solidFill>
                  <a:srgbClr val="0000CC"/>
                </a:solidFill>
                <a:latin typeface="HP Simplified" panose="020B0604020204020204" pitchFamily="34" charset="0"/>
                <a:cs typeface="Arial" pitchFamily="34" charset="0"/>
              </a:rPr>
              <a:t>32 phased-array antennas </a:t>
            </a:r>
            <a:r>
              <a:rPr lang="en-US" altLang="zh-CN" sz="2000" dirty="0">
                <a:latin typeface="HP Simplified" panose="020B0604020204020204" pitchFamily="34" charset="0"/>
                <a:cs typeface="Arial" pitchFamily="34" charset="0"/>
              </a:rPr>
              <a:t>at 60 GHz, </a:t>
            </a:r>
            <a:r>
              <a:rPr lang="en-US" altLang="zh-CN" sz="2000" dirty="0">
                <a:solidFill>
                  <a:srgbClr val="0000CC"/>
                </a:solidFill>
                <a:latin typeface="HP Simplified" panose="020B0604020204020204" pitchFamily="34" charset="0"/>
                <a:cs typeface="Arial" pitchFamily="34" charset="0"/>
              </a:rPr>
              <a:t>4 MU-MIMO antennas</a:t>
            </a:r>
            <a:r>
              <a:rPr lang="en-US" altLang="zh-CN" sz="2000" dirty="0">
                <a:latin typeface="HP Simplified" panose="020B0604020204020204" pitchFamily="34" charset="0"/>
                <a:cs typeface="Arial" pitchFamily="34" charset="0"/>
              </a:rPr>
              <a:t> at 5 GHz WiFi</a:t>
            </a:r>
          </a:p>
        </p:txBody>
      </p:sp>
      <p:sp>
        <p:nvSpPr>
          <p:cNvPr id="33" name="Rectangle 32"/>
          <p:cNvSpPr/>
          <p:nvPr/>
        </p:nvSpPr>
        <p:spPr>
          <a:xfrm>
            <a:off x="1123800" y="3162106"/>
            <a:ext cx="109538" cy="28575"/>
          </a:xfrm>
          <a:prstGeom prst="rect">
            <a:avLst/>
          </a:prstGeom>
          <a:solidFill>
            <a:srgbClr val="0000CC"/>
          </a:solidFill>
          <a:ln>
            <a:solidFill>
              <a:srgbClr val="00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4" name="Text Box 9"/>
          <p:cNvSpPr txBox="1">
            <a:spLocks noChangeArrowheads="1"/>
          </p:cNvSpPr>
          <p:nvPr/>
        </p:nvSpPr>
        <p:spPr bwMode="auto">
          <a:xfrm>
            <a:off x="1329416" y="2942970"/>
            <a:ext cx="779538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000" dirty="0">
                <a:latin typeface="HP Simplified" panose="020B0604020204020204" pitchFamily="34" charset="0"/>
                <a:cs typeface="Arial" pitchFamily="34" charset="0"/>
              </a:rPr>
              <a:t>Supports up to </a:t>
            </a:r>
            <a:r>
              <a:rPr lang="en-US" altLang="zh-CN" sz="2000" i="1" dirty="0">
                <a:solidFill>
                  <a:srgbClr val="0000CC"/>
                </a:solidFill>
                <a:latin typeface="HP Simplified" panose="020B0604020204020204" pitchFamily="34" charset="0"/>
                <a:cs typeface="Arial" pitchFamily="34" charset="0"/>
              </a:rPr>
              <a:t>4.62 </a:t>
            </a:r>
            <a:r>
              <a:rPr lang="en-US" altLang="zh-CN" sz="2000" i="1" dirty="0" err="1">
                <a:solidFill>
                  <a:srgbClr val="0000CC"/>
                </a:solidFill>
                <a:latin typeface="HP Simplified" panose="020B0604020204020204" pitchFamily="34" charset="0"/>
                <a:cs typeface="Arial" pitchFamily="34" charset="0"/>
              </a:rPr>
              <a:t>Gbps</a:t>
            </a:r>
            <a:r>
              <a:rPr lang="en-US" altLang="zh-CN" sz="2000" dirty="0">
                <a:latin typeface="HP Simplified" panose="020B0604020204020204" pitchFamily="34" charset="0"/>
                <a:cs typeface="Arial" pitchFamily="34" charset="0"/>
              </a:rPr>
              <a:t> PHY bit-rate at 60 GHz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0150" y="3715508"/>
            <a:ext cx="5180250" cy="291389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2" y="4648200"/>
            <a:ext cx="2438399" cy="1371600"/>
          </a:xfrm>
          <a:prstGeom prst="rect">
            <a:avLst/>
          </a:prstGeom>
        </p:spPr>
      </p:pic>
      <p:cxnSp>
        <p:nvCxnSpPr>
          <p:cNvPr id="6" name="Straight Arrow Connector 5"/>
          <p:cNvCxnSpPr>
            <a:stCxn id="9" idx="3"/>
          </p:cNvCxnSpPr>
          <p:nvPr/>
        </p:nvCxnSpPr>
        <p:spPr>
          <a:xfrm>
            <a:off x="4572000" y="4611998"/>
            <a:ext cx="3657600" cy="72200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4267200" y="4499594"/>
            <a:ext cx="304800" cy="22480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8229600" y="5257800"/>
            <a:ext cx="533401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7620002" y="3724870"/>
            <a:ext cx="24383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HP Simplified" panose="020B0604020204020204" pitchFamily="34" charset="0"/>
                <a:cs typeface="Arial" panose="020B0604020202020204" pitchFamily="34" charset="0"/>
              </a:rPr>
              <a:t>32 phased-array antennas: Area ~ 2.5cmX1.3cm</a:t>
            </a:r>
          </a:p>
        </p:txBody>
      </p:sp>
      <p:sp>
        <p:nvSpPr>
          <p:cNvPr id="4" name="Rectangle 3"/>
          <p:cNvSpPr/>
          <p:nvPr/>
        </p:nvSpPr>
        <p:spPr>
          <a:xfrm>
            <a:off x="2743201" y="4001869"/>
            <a:ext cx="1398047" cy="685800"/>
          </a:xfrm>
          <a:prstGeom prst="rect">
            <a:avLst/>
          </a:prstGeom>
          <a:solidFill>
            <a:srgbClr val="00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2667000" y="4001870"/>
            <a:ext cx="1584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HP Simplified" panose="020B0604020204020204" pitchFamily="34" charset="0"/>
                <a:cs typeface="Arial" panose="020B0604020202020204" pitchFamily="34" charset="0"/>
              </a:rPr>
              <a:t>60 GHz + WiFi Access Point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572001" y="5694218"/>
            <a:ext cx="1143000" cy="685800"/>
          </a:xfrm>
          <a:prstGeom prst="rect">
            <a:avLst/>
          </a:prstGeom>
          <a:solidFill>
            <a:srgbClr val="00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4419600" y="5715001"/>
            <a:ext cx="14094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HP Simplified" panose="020B0604020204020204" pitchFamily="34" charset="0"/>
                <a:cs typeface="Arial" panose="020B0604020202020204" pitchFamily="34" charset="0"/>
              </a:rPr>
              <a:t>60 GHz + WiFi tablet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1A246245-797D-644B-8DF5-341286121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60 GHz vs. Wi-Fi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8464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524001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0" name="Group 39"/>
          <p:cNvGrpSpPr/>
          <p:nvPr/>
        </p:nvGrpSpPr>
        <p:grpSpPr>
          <a:xfrm>
            <a:off x="2124270" y="1842865"/>
            <a:ext cx="7857931" cy="830997"/>
            <a:chOff x="600269" y="4346376"/>
            <a:chExt cx="7857931" cy="830997"/>
          </a:xfrm>
        </p:grpSpPr>
        <p:sp>
          <p:nvSpPr>
            <p:cNvPr id="41" name="Oval 40"/>
            <p:cNvSpPr/>
            <p:nvPr/>
          </p:nvSpPr>
          <p:spPr>
            <a:xfrm>
              <a:off x="600269" y="4559101"/>
              <a:ext cx="92075" cy="92075"/>
            </a:xfrm>
            <a:prstGeom prst="ellipse">
              <a:avLst/>
            </a:prstGeom>
            <a:solidFill>
              <a:srgbClr val="0033CC"/>
            </a:solidFill>
            <a:ln>
              <a:solidFill>
                <a:srgbClr val="0033CC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2" name="Text Box 9"/>
            <p:cNvSpPr txBox="1">
              <a:spLocks noChangeArrowheads="1"/>
            </p:cNvSpPr>
            <p:nvPr/>
          </p:nvSpPr>
          <p:spPr bwMode="auto">
            <a:xfrm>
              <a:off x="838200" y="4346376"/>
              <a:ext cx="762000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altLang="zh-CN" sz="2400" dirty="0">
                  <a:latin typeface="HP Simplified" panose="020B0604020204020204" pitchFamily="34" charset="0"/>
                  <a:cs typeface="Arial" pitchFamily="34" charset="0"/>
                </a:rPr>
                <a:t>Application throughput comparison across 25 static locations around the lab</a:t>
              </a:r>
            </a:p>
          </p:txBody>
        </p:sp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686" y="2976041"/>
            <a:ext cx="4499092" cy="290988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2A4F8905-A391-0E40-9B93-DD17A35B73D7}"/>
              </a:ext>
            </a:extLst>
          </p:cNvPr>
          <p:cNvGrpSpPr/>
          <p:nvPr/>
        </p:nvGrpSpPr>
        <p:grpSpPr>
          <a:xfrm>
            <a:off x="5133277" y="3460160"/>
            <a:ext cx="3058810" cy="2178634"/>
            <a:chOff x="6850866" y="3707295"/>
            <a:chExt cx="3058810" cy="2178634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50866" y="3707295"/>
              <a:ext cx="3058810" cy="1720582"/>
            </a:xfrm>
            <a:prstGeom prst="rect">
              <a:avLst/>
            </a:prstGeom>
          </p:spPr>
        </p:pic>
        <p:sp>
          <p:nvSpPr>
            <p:cNvPr id="16" name="Text Box 9"/>
            <p:cNvSpPr txBox="1">
              <a:spLocks noChangeArrowheads="1"/>
            </p:cNvSpPr>
            <p:nvPr/>
          </p:nvSpPr>
          <p:spPr bwMode="auto">
            <a:xfrm>
              <a:off x="7618099" y="5516597"/>
              <a:ext cx="152434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b="1" dirty="0">
                  <a:solidFill>
                    <a:srgbClr val="FF0000"/>
                  </a:solidFill>
                  <a:latin typeface="HP Simplified" panose="020B0604020204020204" pitchFamily="34" charset="0"/>
                  <a:cs typeface="Arial" pitchFamily="34" charset="0"/>
                </a:rPr>
                <a:t>AP on table</a:t>
              </a:r>
              <a:endParaRPr lang="en-US" altLang="zh-CN" b="1" i="1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endParaRPr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5A9B8F90-AE6B-4249-8477-C0A5783B8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60 GHz vs. Wi-Fi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30973DD-597F-B249-820E-C092BF9555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97623" y="2426732"/>
            <a:ext cx="1769156" cy="3558302"/>
          </a:xfrm>
          <a:prstGeom prst="rect">
            <a:avLst/>
          </a:prstGeom>
        </p:spPr>
      </p:pic>
      <p:sp>
        <p:nvSpPr>
          <p:cNvPr id="15" name="Text Box 9">
            <a:extLst>
              <a:ext uri="{FF2B5EF4-FFF2-40B4-BE49-F238E27FC236}">
                <a16:creationId xmlns:a16="http://schemas.microsoft.com/office/drawing/2014/main" id="{9CBA669E-1F0E-2F46-95B0-3E89BD6F53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25090" y="6107668"/>
            <a:ext cx="152434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b="1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AP on tripod</a:t>
            </a:r>
            <a:endParaRPr lang="en-US" altLang="zh-CN" b="1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4E4F419-7AB3-C34C-A84F-B5496454A244}"/>
              </a:ext>
            </a:extLst>
          </p:cNvPr>
          <p:cNvCxnSpPr/>
          <p:nvPr/>
        </p:nvCxnSpPr>
        <p:spPr>
          <a:xfrm>
            <a:off x="11049001" y="2644128"/>
            <a:ext cx="0" cy="3294071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B1D8866-E938-F346-BB53-B1EA525C06EF}"/>
              </a:ext>
            </a:extLst>
          </p:cNvPr>
          <p:cNvSpPr/>
          <p:nvPr/>
        </p:nvSpPr>
        <p:spPr>
          <a:xfrm>
            <a:off x="11102143" y="3914288"/>
            <a:ext cx="684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~9 ft.</a:t>
            </a:r>
            <a:endParaRPr lang="en-US" b="1" dirty="0">
              <a:solidFill>
                <a:srgbClr val="FF0000"/>
              </a:solidFill>
              <a:latin typeface="HP Simplified" panose="020B0604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06837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524001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0" name="Group 39"/>
          <p:cNvGrpSpPr/>
          <p:nvPr/>
        </p:nvGrpSpPr>
        <p:grpSpPr>
          <a:xfrm>
            <a:off x="1432291" y="1258445"/>
            <a:ext cx="10067729" cy="461665"/>
            <a:chOff x="600269" y="4122241"/>
            <a:chExt cx="10067729" cy="461665"/>
          </a:xfrm>
        </p:grpSpPr>
        <p:sp>
          <p:nvSpPr>
            <p:cNvPr id="41" name="Oval 40"/>
            <p:cNvSpPr/>
            <p:nvPr/>
          </p:nvSpPr>
          <p:spPr>
            <a:xfrm>
              <a:off x="600269" y="4334966"/>
              <a:ext cx="92075" cy="92075"/>
            </a:xfrm>
            <a:prstGeom prst="ellipse">
              <a:avLst/>
            </a:prstGeom>
            <a:solidFill>
              <a:srgbClr val="0033CC"/>
            </a:solidFill>
            <a:ln>
              <a:solidFill>
                <a:srgbClr val="0033CC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2" name="Text Box 9"/>
            <p:cNvSpPr txBox="1">
              <a:spLocks noChangeArrowheads="1"/>
            </p:cNvSpPr>
            <p:nvPr/>
          </p:nvSpPr>
          <p:spPr bwMode="auto">
            <a:xfrm>
              <a:off x="838199" y="4122241"/>
              <a:ext cx="982979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altLang="zh-CN" sz="2400" dirty="0">
                  <a:latin typeface="HP Simplified" panose="020B0604020204020204" pitchFamily="34" charset="0"/>
                  <a:cs typeface="Arial" pitchFamily="34" charset="0"/>
                </a:rPr>
                <a:t>Application throughput comparison across 25 static locations around the lab</a:t>
              </a: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1676400"/>
            <a:ext cx="5791200" cy="4451446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5486400" y="6153090"/>
            <a:ext cx="3352800" cy="0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4191000" y="6153090"/>
            <a:ext cx="1295400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5275117" y="1883671"/>
            <a:ext cx="0" cy="1299432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Box 9"/>
          <p:cNvSpPr txBox="1">
            <a:spLocks noChangeArrowheads="1"/>
          </p:cNvSpPr>
          <p:nvPr/>
        </p:nvSpPr>
        <p:spPr bwMode="auto">
          <a:xfrm>
            <a:off x="4267202" y="2219980"/>
            <a:ext cx="10667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800" dirty="0">
                <a:solidFill>
                  <a:srgbClr val="00B050"/>
                </a:solidFill>
                <a:latin typeface="HP Simplified" panose="020B0604020204020204" pitchFamily="34" charset="0"/>
                <a:cs typeface="Arial" pitchFamily="34" charset="0"/>
              </a:rPr>
              <a:t>40%</a:t>
            </a:r>
            <a:endParaRPr lang="en-US" altLang="zh-CN" sz="2800" i="1" dirty="0">
              <a:solidFill>
                <a:srgbClr val="00B05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31" name="Text Box 9"/>
          <p:cNvSpPr txBox="1">
            <a:spLocks noChangeArrowheads="1"/>
          </p:cNvSpPr>
          <p:nvPr/>
        </p:nvSpPr>
        <p:spPr bwMode="auto">
          <a:xfrm>
            <a:off x="5867400" y="6248401"/>
            <a:ext cx="25908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400" dirty="0">
                <a:solidFill>
                  <a:srgbClr val="00B050"/>
                </a:solidFill>
                <a:latin typeface="HP Simplified" panose="020B0604020204020204" pitchFamily="34" charset="0"/>
                <a:cs typeface="Arial" pitchFamily="34" charset="0"/>
              </a:rPr>
              <a:t>60 GHz is better</a:t>
            </a:r>
            <a:endParaRPr lang="en-US" altLang="zh-CN" sz="2400" i="1" dirty="0">
              <a:solidFill>
                <a:srgbClr val="00B05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32" name="Text Box 9"/>
          <p:cNvSpPr txBox="1">
            <a:spLocks noChangeArrowheads="1"/>
          </p:cNvSpPr>
          <p:nvPr/>
        </p:nvSpPr>
        <p:spPr bwMode="auto">
          <a:xfrm>
            <a:off x="3505200" y="6248401"/>
            <a:ext cx="21336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4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WiFi is better</a:t>
            </a:r>
            <a:endParaRPr lang="en-US" altLang="zh-CN" sz="24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27" name="Oval 26"/>
          <p:cNvSpPr/>
          <p:nvPr/>
        </p:nvSpPr>
        <p:spPr>
          <a:xfrm>
            <a:off x="8382000" y="1745398"/>
            <a:ext cx="609600" cy="47458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F5F476A-3F6A-4840-94B6-EBE640ABA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60 GHz vs. Wi-Fi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09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1" grpId="0"/>
      <p:bldP spid="32" grpId="0"/>
      <p:bldP spid="2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524001" y="6916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0" name="Group 39"/>
          <p:cNvGrpSpPr/>
          <p:nvPr/>
        </p:nvGrpSpPr>
        <p:grpSpPr>
          <a:xfrm>
            <a:off x="1286070" y="1260901"/>
            <a:ext cx="10067730" cy="830997"/>
            <a:chOff x="600269" y="4122241"/>
            <a:chExt cx="7857931" cy="830997"/>
          </a:xfrm>
        </p:grpSpPr>
        <p:sp>
          <p:nvSpPr>
            <p:cNvPr id="41" name="Oval 40"/>
            <p:cNvSpPr/>
            <p:nvPr/>
          </p:nvSpPr>
          <p:spPr>
            <a:xfrm>
              <a:off x="600269" y="4334966"/>
              <a:ext cx="92075" cy="92075"/>
            </a:xfrm>
            <a:prstGeom prst="ellipse">
              <a:avLst/>
            </a:prstGeom>
            <a:solidFill>
              <a:srgbClr val="0033CC"/>
            </a:solidFill>
            <a:ln>
              <a:solidFill>
                <a:srgbClr val="0033CC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2" name="Text Box 9"/>
            <p:cNvSpPr txBox="1">
              <a:spLocks noChangeArrowheads="1"/>
            </p:cNvSpPr>
            <p:nvPr/>
          </p:nvSpPr>
          <p:spPr bwMode="auto">
            <a:xfrm>
              <a:off x="838200" y="4122241"/>
              <a:ext cx="762000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altLang="zh-CN" sz="2400" dirty="0">
                  <a:latin typeface="HP Simplified" panose="020B0604020204020204" pitchFamily="34" charset="0"/>
                  <a:cs typeface="Arial" pitchFamily="34" charset="0"/>
                </a:rPr>
                <a:t>Application throughput comparison across 25 static locations around the lab</a:t>
              </a: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1676400"/>
            <a:ext cx="5791200" cy="4451446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5486400" y="6153090"/>
            <a:ext cx="3352800" cy="0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4191000" y="6153090"/>
            <a:ext cx="1295400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5867400" y="6248401"/>
            <a:ext cx="25908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400" dirty="0">
                <a:solidFill>
                  <a:srgbClr val="00B050"/>
                </a:solidFill>
                <a:latin typeface="HP Simplified" panose="020B0604020204020204" pitchFamily="34" charset="0"/>
                <a:cs typeface="Arial" pitchFamily="34" charset="0"/>
              </a:rPr>
              <a:t>60 GHz is better</a:t>
            </a:r>
            <a:endParaRPr lang="en-US" altLang="zh-CN" sz="2400" i="1" dirty="0">
              <a:solidFill>
                <a:srgbClr val="00B05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3505200" y="6248401"/>
            <a:ext cx="21336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400" dirty="0">
                <a:solidFill>
                  <a:srgbClr val="FF0000"/>
                </a:solidFill>
                <a:latin typeface="HP Simplified" panose="020B0604020204020204" pitchFamily="34" charset="0"/>
                <a:cs typeface="Arial" pitchFamily="34" charset="0"/>
              </a:rPr>
              <a:t>WiFi is better</a:t>
            </a:r>
            <a:endParaRPr lang="en-US" altLang="zh-CN" sz="2400" i="1" dirty="0">
              <a:solidFill>
                <a:srgbClr val="FF000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cxnSp>
        <p:nvCxnSpPr>
          <p:cNvPr id="25" name="Straight Arrow Connector 24"/>
          <p:cNvCxnSpPr/>
          <p:nvPr/>
        </p:nvCxnSpPr>
        <p:spPr>
          <a:xfrm flipV="1">
            <a:off x="5275117" y="1883672"/>
            <a:ext cx="0" cy="2383529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Box 9"/>
          <p:cNvSpPr txBox="1">
            <a:spLocks noChangeArrowheads="1"/>
          </p:cNvSpPr>
          <p:nvPr/>
        </p:nvSpPr>
        <p:spPr bwMode="auto">
          <a:xfrm>
            <a:off x="4267202" y="2667000"/>
            <a:ext cx="10667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2800" dirty="0">
                <a:solidFill>
                  <a:srgbClr val="00B050"/>
                </a:solidFill>
                <a:latin typeface="HP Simplified" panose="020B0604020204020204" pitchFamily="34" charset="0"/>
                <a:cs typeface="Arial" pitchFamily="34" charset="0"/>
              </a:rPr>
              <a:t>72%</a:t>
            </a:r>
            <a:endParaRPr lang="en-US" altLang="zh-CN" sz="2800" i="1" dirty="0">
              <a:solidFill>
                <a:srgbClr val="00B050"/>
              </a:solidFill>
              <a:latin typeface="HP Simplified" panose="020B0604020204020204" pitchFamily="34" charset="0"/>
              <a:cs typeface="Arial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1D7C75BD-FEDE-2D43-8EE8-12E078BD1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60 GHz vs. Wi-Fi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8981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800" b="1" dirty="0">
                <a:solidFill>
                  <a:srgbClr val="0070C0"/>
                </a:solidFill>
              </a:rPr>
              <a:t>Designing Ubiquitous Gbps Wireless Access Network</a:t>
            </a:r>
            <a:endParaRPr lang="en-US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u="sng" dirty="0"/>
              <a:t>UbiG</a:t>
            </a:r>
            <a:r>
              <a:rPr lang="en-US" sz="2400" dirty="0"/>
              <a:t>: </a:t>
            </a:r>
            <a:r>
              <a:rPr lang="en-US" sz="2400" b="1" i="1" dirty="0"/>
              <a:t>guaranteed-latency</a:t>
            </a:r>
            <a:r>
              <a:rPr lang="en-US" sz="2400" dirty="0"/>
              <a:t>, </a:t>
            </a:r>
            <a:r>
              <a:rPr lang="en-US" sz="2400" b="1" i="1" dirty="0"/>
              <a:t>ubiquitous</a:t>
            </a:r>
            <a:r>
              <a:rPr lang="en-US" sz="2400" dirty="0"/>
              <a:t>, </a:t>
            </a:r>
            <a:r>
              <a:rPr lang="en-US" sz="2400" b="1" i="1" dirty="0"/>
              <a:t>robust</a:t>
            </a:r>
            <a:r>
              <a:rPr lang="en-US" sz="2400" dirty="0"/>
              <a:t> mmWave connectivity, using low-cost, off-the-shelf hardware</a:t>
            </a:r>
          </a:p>
          <a:p>
            <a:pPr marL="0" indent="0">
              <a:buNone/>
            </a:pPr>
            <a:endParaRPr lang="en-US" sz="2400" dirty="0"/>
          </a:p>
        </p:txBody>
      </p:sp>
      <p:grpSp>
        <p:nvGrpSpPr>
          <p:cNvPr id="23" name="Group 22"/>
          <p:cNvGrpSpPr/>
          <p:nvPr/>
        </p:nvGrpSpPr>
        <p:grpSpPr>
          <a:xfrm>
            <a:off x="175686" y="2624374"/>
            <a:ext cx="11842829" cy="3331793"/>
            <a:chOff x="201812" y="2624374"/>
            <a:chExt cx="11842829" cy="333179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66603" y="2624374"/>
              <a:ext cx="1458282" cy="1086700"/>
            </a:xfrm>
            <a:prstGeom prst="rect">
              <a:avLst/>
            </a:prstGeom>
          </p:spPr>
        </p:pic>
        <p:sp>
          <p:nvSpPr>
            <p:cNvPr id="6" name="Rectangle 5"/>
            <p:cNvSpPr/>
            <p:nvPr/>
          </p:nvSpPr>
          <p:spPr>
            <a:xfrm>
              <a:off x="201812" y="4792799"/>
              <a:ext cx="3547702" cy="1163368"/>
            </a:xfrm>
            <a:prstGeom prst="rect">
              <a:avLst/>
            </a:prstGeom>
            <a:noFill/>
            <a:ln w="28575">
              <a:solidFill>
                <a:srgbClr val="0000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200" b="1" dirty="0">
                  <a:solidFill>
                    <a:srgbClr val="0000CC"/>
                  </a:solidFill>
                </a:rPr>
                <a:t>Predictive Link Adaptation </a:t>
              </a:r>
            </a:p>
            <a:p>
              <a:pPr algn="ctr"/>
              <a:r>
                <a:rPr lang="en-US" dirty="0">
                  <a:solidFill>
                    <a:srgbClr val="0000CC"/>
                  </a:solidFill>
                </a:rPr>
                <a:t>with constant probing overhead</a:t>
              </a:r>
              <a:r>
                <a:rPr lang="en-US" u="sng" dirty="0">
                  <a:solidFill>
                    <a:srgbClr val="0000CC"/>
                  </a:solidFill>
                </a:rPr>
                <a:t>  </a:t>
              </a:r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>
              <a:off x="2121816" y="3422469"/>
              <a:ext cx="3057850" cy="1302862"/>
            </a:xfrm>
            <a:prstGeom prst="straightConnector1">
              <a:avLst/>
            </a:prstGeom>
            <a:ln w="38100">
              <a:solidFill>
                <a:srgbClr val="0000CC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/>
            <p:cNvSpPr/>
            <p:nvPr/>
          </p:nvSpPr>
          <p:spPr>
            <a:xfrm>
              <a:off x="3960652" y="4779736"/>
              <a:ext cx="3896310" cy="1163368"/>
            </a:xfrm>
            <a:prstGeom prst="rect">
              <a:avLst/>
            </a:prstGeom>
            <a:noFill/>
            <a:ln w="28575">
              <a:solidFill>
                <a:srgbClr val="0000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200" b="1" dirty="0">
                  <a:solidFill>
                    <a:srgbClr val="0000CC"/>
                  </a:solidFill>
                </a:rPr>
                <a:t>Ranking-Based AP Switching </a:t>
              </a:r>
            </a:p>
            <a:p>
              <a:pPr algn="ctr"/>
              <a:r>
                <a:rPr lang="en-US" dirty="0">
                  <a:solidFill>
                    <a:srgbClr val="0000CC"/>
                  </a:solidFill>
                </a:rPr>
                <a:t>for Gbps connectivity under mobility</a:t>
              </a:r>
              <a:endParaRPr lang="en-US" u="sng" dirty="0">
                <a:solidFill>
                  <a:srgbClr val="0000CC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8148331" y="4779736"/>
              <a:ext cx="3896310" cy="1163368"/>
            </a:xfrm>
            <a:prstGeom prst="rect">
              <a:avLst/>
            </a:prstGeom>
            <a:noFill/>
            <a:ln w="28575">
              <a:solidFill>
                <a:srgbClr val="0000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200" b="1" dirty="0">
                  <a:solidFill>
                    <a:srgbClr val="0000CC"/>
                  </a:solidFill>
                </a:rPr>
                <a:t>Multiband-Assisted mmWave </a:t>
              </a:r>
            </a:p>
            <a:p>
              <a:pPr algn="ctr"/>
              <a:r>
                <a:rPr lang="en-US" dirty="0">
                  <a:solidFill>
                    <a:srgbClr val="0000CC"/>
                  </a:solidFill>
                </a:rPr>
                <a:t>proactive FST from blocked 60 GHz links to Wi-Fi </a:t>
              </a:r>
              <a:endParaRPr lang="en-US" u="sng" dirty="0">
                <a:solidFill>
                  <a:srgbClr val="0000CC"/>
                </a:solidFill>
              </a:endParaRP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>
              <a:off x="5885444" y="3567780"/>
              <a:ext cx="15575" cy="1167925"/>
            </a:xfrm>
            <a:prstGeom prst="straightConnector1">
              <a:avLst/>
            </a:prstGeom>
            <a:ln w="38100">
              <a:solidFill>
                <a:srgbClr val="0000CC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6463282" y="3422469"/>
              <a:ext cx="3633204" cy="1302862"/>
            </a:xfrm>
            <a:prstGeom prst="straightConnector1">
              <a:avLst/>
            </a:prstGeom>
            <a:ln w="38100">
              <a:solidFill>
                <a:srgbClr val="0000CC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9244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Demo</a:t>
            </a:r>
            <a:endParaRPr lang="en-US" dirty="0"/>
          </a:p>
        </p:txBody>
      </p:sp>
      <p:pic>
        <p:nvPicPr>
          <p:cNvPr id="3" name="fst_dem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" y="620619"/>
            <a:ext cx="10515600" cy="591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7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8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>
                <a:solidFill>
                  <a:srgbClr val="0000CC"/>
                </a:solidFill>
              </a:rPr>
              <a:t>MIMO and millimeter-wave are key technologies for the next generation wireless</a:t>
            </a:r>
          </a:p>
          <a:p>
            <a:endParaRPr lang="en-US" sz="2400" dirty="0">
              <a:solidFill>
                <a:srgbClr val="0000CC"/>
              </a:solidFill>
            </a:endParaRPr>
          </a:p>
          <a:p>
            <a:r>
              <a:rPr lang="en-US" sz="2400" dirty="0">
                <a:solidFill>
                  <a:srgbClr val="0000CC"/>
                </a:solidFill>
              </a:rPr>
              <a:t>Time to rethink protocols over the new gigabit wireless networks</a:t>
            </a:r>
            <a:endParaRPr lang="en-US" sz="2000" b="1" i="1" dirty="0"/>
          </a:p>
          <a:p>
            <a:pPr lvl="1"/>
            <a:r>
              <a:rPr lang="en-US" sz="2000" b="1" dirty="0"/>
              <a:t>Key requirements</a:t>
            </a:r>
            <a:r>
              <a:rPr lang="en-US" sz="2000" b="1" i="1" dirty="0"/>
              <a:t>:</a:t>
            </a:r>
          </a:p>
          <a:p>
            <a:pPr lvl="2"/>
            <a:r>
              <a:rPr lang="en-US" sz="1800" b="1" i="1" dirty="0"/>
              <a:t>new metrics</a:t>
            </a:r>
            <a:endParaRPr lang="en-US" sz="1800" dirty="0"/>
          </a:p>
          <a:p>
            <a:pPr lvl="2"/>
            <a:r>
              <a:rPr lang="en-US" sz="1800" b="1" i="1" dirty="0"/>
              <a:t>multi-band cooperation</a:t>
            </a:r>
            <a:endParaRPr lang="en-US" sz="1800" dirty="0"/>
          </a:p>
          <a:p>
            <a:pPr lvl="2"/>
            <a:r>
              <a:rPr lang="en-US" sz="1800" b="1" i="1" dirty="0"/>
              <a:t>new implementation architectures </a:t>
            </a:r>
            <a:endParaRPr lang="en-US" sz="1800" dirty="0"/>
          </a:p>
          <a:p>
            <a:pPr lvl="1"/>
            <a:endParaRPr lang="en-US" sz="2000" u="sng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7368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Thank you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137338" y="3689131"/>
            <a:ext cx="518064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hlinkClick r:id="rId2"/>
              </a:rPr>
              <a:t>ioannis.pefkianakis@hpe.com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08018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CUSTOM_TIMING_USED" val="1"/>
  <p:tag name="GENSWF_ADVANCE_TIME" val="3.911"/>
  <p:tag name="ISPRING_SLIDE_ID_2" val="{C572AD8B-1A2E-41AB-9051-9F11E3275BDD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CUSTOM_TIMING_USED" val="1"/>
  <p:tag name="GENSWF_ADVANCE_TIME" val="3.911"/>
  <p:tag name="ISPRING_SLIDE_ID_2" val="{C572AD8B-1A2E-41AB-9051-9F11E3275BDD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CUSTOM_TIMING_USED" val="1"/>
  <p:tag name="GENSWF_ADVANCE_TIME" val="3.911"/>
  <p:tag name="ISPRING_SLIDE_ID_2" val="{C572AD8B-1A2E-41AB-9051-9F11E3275BDD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CUSTOM_TIMING_USED" val="1"/>
  <p:tag name="GENSWF_ADVANCE_TIME" val="11.785"/>
  <p:tag name="TIMING" val="|4.272|1.313|1.207|1.196|0.86"/>
  <p:tag name="ISPRING_SLIDE_ID_2" val="{ECE69643-7EA0-41C5-B4CC-69067597645C}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37992</TotalTime>
  <Words>2780</Words>
  <Application>Microsoft Macintosh PowerPoint</Application>
  <PresentationFormat>Widescreen</PresentationFormat>
  <Paragraphs>421</Paragraphs>
  <Slides>34</Slides>
  <Notes>20</Notes>
  <HiddenSlides>0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5" baseType="lpstr">
      <vt:lpstr>맑은 고딕</vt:lpstr>
      <vt:lpstr>宋体</vt:lpstr>
      <vt:lpstr>Arial</vt:lpstr>
      <vt:lpstr>Calibri</vt:lpstr>
      <vt:lpstr>Calibri Light</vt:lpstr>
      <vt:lpstr>Cambria Math</vt:lpstr>
      <vt:lpstr>Helvetica</vt:lpstr>
      <vt:lpstr>HP Simplified</vt:lpstr>
      <vt:lpstr>Symbol</vt:lpstr>
      <vt:lpstr>Times</vt:lpstr>
      <vt:lpstr>Office Theme</vt:lpstr>
      <vt:lpstr>An Introduction to Next Generation Wireless Networks</vt:lpstr>
      <vt:lpstr>Emerging Wireless</vt:lpstr>
      <vt:lpstr>Roadmap</vt:lpstr>
      <vt:lpstr>IEEE 802.11 (Wi-Fi)</vt:lpstr>
      <vt:lpstr>Wi-Fi Network Setup</vt:lpstr>
      <vt:lpstr>Physical (PHY) Layer</vt:lpstr>
      <vt:lpstr>Medium Access Control</vt:lpstr>
      <vt:lpstr>From Legacy to Gigabit Wireless</vt:lpstr>
      <vt:lpstr>Wi-Fi Evolution</vt:lpstr>
      <vt:lpstr>Multiple-Input Multiple-Output (MIMO)</vt:lpstr>
      <vt:lpstr>Multiple-Input Multiple-Output (MIMO)</vt:lpstr>
      <vt:lpstr>From MIMO to Multi-User MIMO</vt:lpstr>
      <vt:lpstr>Beamforming</vt:lpstr>
      <vt:lpstr>Key Functions For MU-MIMO Wi-Fi</vt:lpstr>
      <vt:lpstr>Key Functions For MU-MIMO Wi-Fi</vt:lpstr>
      <vt:lpstr>Key Functions For MU-MIMO Wi-Fi</vt:lpstr>
      <vt:lpstr>Algorithms on Commodity Networks</vt:lpstr>
      <vt:lpstr>Algorithms on Commodity Networks</vt:lpstr>
      <vt:lpstr>How to Optimize Next-Generation MIMO Wi-Fi?</vt:lpstr>
      <vt:lpstr>Roadmap</vt:lpstr>
      <vt:lpstr>New Opportunity at Very-High-Frequency Bands</vt:lpstr>
      <vt:lpstr>New Opportunity at Very-High-Frequency Bands</vt:lpstr>
      <vt:lpstr>New Opportunity at Very-High-Frequency Bands</vt:lpstr>
      <vt:lpstr>Challenges for 60 GHz Communication</vt:lpstr>
      <vt:lpstr>Challenges: 60 GHz Slow Convergence</vt:lpstr>
      <vt:lpstr>Challenges: 60 GHz Link Blockage</vt:lpstr>
      <vt:lpstr>60 GHz vs. Wi-Fi</vt:lpstr>
      <vt:lpstr>60 GHz vs. Wi-Fi</vt:lpstr>
      <vt:lpstr>60 GHz vs. Wi-Fi</vt:lpstr>
      <vt:lpstr>60 GHz vs. Wi-Fi</vt:lpstr>
      <vt:lpstr>Designing Ubiquitous Gbps Wireless Access Network</vt:lpstr>
      <vt:lpstr>Demo</vt:lpstr>
      <vt:lpstr>Summary</vt:lpstr>
      <vt:lpstr>Thank you</vt:lpstr>
    </vt:vector>
  </TitlesOfParts>
  <Company>Hewlett Packard</Company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Towards Gigabit User-Centric Wireless</dc:title>
  <dc:creator>Pefkianakis, Ioannis</dc:creator>
  <cp:lastModifiedBy>yiannis pefk</cp:lastModifiedBy>
  <cp:revision>567</cp:revision>
  <dcterms:created xsi:type="dcterms:W3CDTF">2016-12-29T20:31:34Z</dcterms:created>
  <dcterms:modified xsi:type="dcterms:W3CDTF">2018-03-12T23:53:10Z</dcterms:modified>
</cp:coreProperties>
</file>