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18" r:id="rId3"/>
    <p:sldId id="299" r:id="rId4"/>
    <p:sldId id="300" r:id="rId5"/>
    <p:sldId id="301" r:id="rId6"/>
    <p:sldId id="302" r:id="rId7"/>
    <p:sldId id="303" r:id="rId8"/>
    <p:sldId id="304" r:id="rId9"/>
    <p:sldId id="306" r:id="rId10"/>
    <p:sldId id="305" r:id="rId11"/>
    <p:sldId id="307" r:id="rId12"/>
    <p:sldId id="308" r:id="rId13"/>
    <p:sldId id="317" r:id="rId14"/>
    <p:sldId id="277" r:id="rId15"/>
    <p:sldId id="286" r:id="rId16"/>
    <p:sldId id="288" r:id="rId17"/>
    <p:sldId id="287" r:id="rId18"/>
    <p:sldId id="289" r:id="rId19"/>
    <p:sldId id="291" r:id="rId20"/>
    <p:sldId id="292" r:id="rId21"/>
    <p:sldId id="293" r:id="rId22"/>
    <p:sldId id="294" r:id="rId23"/>
    <p:sldId id="295" r:id="rId24"/>
    <p:sldId id="296" r:id="rId25"/>
    <p:sldId id="297" r:id="rId26"/>
    <p:sldId id="319" r:id="rId27"/>
    <p:sldId id="314" r:id="rId28"/>
    <p:sldId id="315" r:id="rId29"/>
    <p:sldId id="298" r:id="rId30"/>
    <p:sldId id="309" r:id="rId31"/>
    <p:sldId id="310" r:id="rId32"/>
    <p:sldId id="311" r:id="rId33"/>
    <p:sldId id="312" r:id="rId34"/>
    <p:sldId id="320" r:id="rId35"/>
    <p:sldId id="321" r:id="rId36"/>
    <p:sldId id="322" r:id="rId37"/>
    <p:sldId id="323" r:id="rId3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32" autoAdjust="0"/>
  </p:normalViewPr>
  <p:slideViewPr>
    <p:cSldViewPr>
      <p:cViewPr varScale="1">
        <p:scale>
          <a:sx n="84" d="100"/>
          <a:sy n="84" d="100"/>
        </p:scale>
        <p:origin x="1402"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E22E395-FAFD-4FCC-852D-952E967C503D}" type="datetimeFigureOut">
              <a:rPr lang="el-GR" smtClean="0"/>
              <a:pPr/>
              <a:t>26/3/2014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74C4E0-06F2-449B-AC76-67ACDC6D5424}" type="slidenum">
              <a:rPr lang="el-GR" smtClean="0"/>
              <a:pPr/>
              <a:t>‹#›</a:t>
            </a:fld>
            <a:endParaRPr lang="el-GR"/>
          </a:p>
        </p:txBody>
      </p:sp>
    </p:spTree>
    <p:extLst>
      <p:ext uri="{BB962C8B-B14F-4D97-AF65-F5344CB8AC3E}">
        <p14:creationId xmlns:p14="http://schemas.microsoft.com/office/powerpoint/2010/main" val="582682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E22E395-FAFD-4FCC-852D-952E967C503D}" type="datetimeFigureOut">
              <a:rPr lang="el-GR" smtClean="0"/>
              <a:pPr/>
              <a:t>26/3/2014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74C4E0-06F2-449B-AC76-67ACDC6D5424}" type="slidenum">
              <a:rPr lang="el-GR" smtClean="0"/>
              <a:pPr/>
              <a:t>‹#›</a:t>
            </a:fld>
            <a:endParaRPr lang="el-GR"/>
          </a:p>
        </p:txBody>
      </p:sp>
    </p:spTree>
    <p:extLst>
      <p:ext uri="{BB962C8B-B14F-4D97-AF65-F5344CB8AC3E}">
        <p14:creationId xmlns:p14="http://schemas.microsoft.com/office/powerpoint/2010/main" val="36036299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E22E395-FAFD-4FCC-852D-952E967C503D}" type="datetimeFigureOut">
              <a:rPr lang="el-GR" smtClean="0"/>
              <a:pPr/>
              <a:t>26/3/2014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74C4E0-06F2-449B-AC76-67ACDC6D5424}" type="slidenum">
              <a:rPr lang="el-GR" smtClean="0"/>
              <a:pPr/>
              <a:t>‹#›</a:t>
            </a:fld>
            <a:endParaRPr lang="el-GR"/>
          </a:p>
        </p:txBody>
      </p:sp>
    </p:spTree>
    <p:extLst>
      <p:ext uri="{BB962C8B-B14F-4D97-AF65-F5344CB8AC3E}">
        <p14:creationId xmlns:p14="http://schemas.microsoft.com/office/powerpoint/2010/main" val="742321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E22E395-FAFD-4FCC-852D-952E967C503D}" type="datetimeFigureOut">
              <a:rPr lang="el-GR" smtClean="0"/>
              <a:pPr/>
              <a:t>26/3/2014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74C4E0-06F2-449B-AC76-67ACDC6D5424}" type="slidenum">
              <a:rPr lang="el-GR" smtClean="0"/>
              <a:pPr/>
              <a:t>‹#›</a:t>
            </a:fld>
            <a:endParaRPr lang="el-GR"/>
          </a:p>
        </p:txBody>
      </p:sp>
    </p:spTree>
    <p:extLst>
      <p:ext uri="{BB962C8B-B14F-4D97-AF65-F5344CB8AC3E}">
        <p14:creationId xmlns:p14="http://schemas.microsoft.com/office/powerpoint/2010/main" val="450829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22E395-FAFD-4FCC-852D-952E967C503D}" type="datetimeFigureOut">
              <a:rPr lang="el-GR" smtClean="0"/>
              <a:pPr/>
              <a:t>26/3/2014</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EF74C4E0-06F2-449B-AC76-67ACDC6D5424}" type="slidenum">
              <a:rPr lang="el-GR" smtClean="0"/>
              <a:pPr/>
              <a:t>‹#›</a:t>
            </a:fld>
            <a:endParaRPr lang="el-GR"/>
          </a:p>
        </p:txBody>
      </p:sp>
    </p:spTree>
    <p:extLst>
      <p:ext uri="{BB962C8B-B14F-4D97-AF65-F5344CB8AC3E}">
        <p14:creationId xmlns:p14="http://schemas.microsoft.com/office/powerpoint/2010/main" val="3894170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E22E395-FAFD-4FCC-852D-952E967C503D}" type="datetimeFigureOut">
              <a:rPr lang="el-GR" smtClean="0"/>
              <a:pPr/>
              <a:t>26/3/2014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F74C4E0-06F2-449B-AC76-67ACDC6D5424}" type="slidenum">
              <a:rPr lang="el-GR" smtClean="0"/>
              <a:pPr/>
              <a:t>‹#›</a:t>
            </a:fld>
            <a:endParaRPr lang="el-GR"/>
          </a:p>
        </p:txBody>
      </p:sp>
    </p:spTree>
    <p:extLst>
      <p:ext uri="{BB962C8B-B14F-4D97-AF65-F5344CB8AC3E}">
        <p14:creationId xmlns:p14="http://schemas.microsoft.com/office/powerpoint/2010/main" val="398095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E22E395-FAFD-4FCC-852D-952E967C503D}" type="datetimeFigureOut">
              <a:rPr lang="el-GR" smtClean="0"/>
              <a:pPr/>
              <a:t>26/3/2014</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EF74C4E0-06F2-449B-AC76-67ACDC6D5424}" type="slidenum">
              <a:rPr lang="el-GR" smtClean="0"/>
              <a:pPr/>
              <a:t>‹#›</a:t>
            </a:fld>
            <a:endParaRPr lang="el-GR"/>
          </a:p>
        </p:txBody>
      </p:sp>
    </p:spTree>
    <p:extLst>
      <p:ext uri="{BB962C8B-B14F-4D97-AF65-F5344CB8AC3E}">
        <p14:creationId xmlns:p14="http://schemas.microsoft.com/office/powerpoint/2010/main" val="179250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E22E395-FAFD-4FCC-852D-952E967C503D}" type="datetimeFigureOut">
              <a:rPr lang="el-GR" smtClean="0"/>
              <a:pPr/>
              <a:t>26/3/2014</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EF74C4E0-06F2-449B-AC76-67ACDC6D5424}" type="slidenum">
              <a:rPr lang="el-GR" smtClean="0"/>
              <a:pPr/>
              <a:t>‹#›</a:t>
            </a:fld>
            <a:endParaRPr lang="el-GR"/>
          </a:p>
        </p:txBody>
      </p:sp>
    </p:spTree>
    <p:extLst>
      <p:ext uri="{BB962C8B-B14F-4D97-AF65-F5344CB8AC3E}">
        <p14:creationId xmlns:p14="http://schemas.microsoft.com/office/powerpoint/2010/main" val="2337631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22E395-FAFD-4FCC-852D-952E967C503D}" type="datetimeFigureOut">
              <a:rPr lang="el-GR" smtClean="0"/>
              <a:pPr/>
              <a:t>26/3/2014</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EF74C4E0-06F2-449B-AC76-67ACDC6D5424}" type="slidenum">
              <a:rPr lang="el-GR" smtClean="0"/>
              <a:pPr/>
              <a:t>‹#›</a:t>
            </a:fld>
            <a:endParaRPr lang="el-GR"/>
          </a:p>
        </p:txBody>
      </p:sp>
    </p:spTree>
    <p:extLst>
      <p:ext uri="{BB962C8B-B14F-4D97-AF65-F5344CB8AC3E}">
        <p14:creationId xmlns:p14="http://schemas.microsoft.com/office/powerpoint/2010/main" val="3726361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2E395-FAFD-4FCC-852D-952E967C503D}" type="datetimeFigureOut">
              <a:rPr lang="el-GR" smtClean="0"/>
              <a:pPr/>
              <a:t>26/3/2014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F74C4E0-06F2-449B-AC76-67ACDC6D5424}" type="slidenum">
              <a:rPr lang="el-GR" smtClean="0"/>
              <a:pPr/>
              <a:t>‹#›</a:t>
            </a:fld>
            <a:endParaRPr lang="el-GR"/>
          </a:p>
        </p:txBody>
      </p:sp>
    </p:spTree>
    <p:extLst>
      <p:ext uri="{BB962C8B-B14F-4D97-AF65-F5344CB8AC3E}">
        <p14:creationId xmlns:p14="http://schemas.microsoft.com/office/powerpoint/2010/main" val="369134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22E395-FAFD-4FCC-852D-952E967C503D}" type="datetimeFigureOut">
              <a:rPr lang="el-GR" smtClean="0"/>
              <a:pPr/>
              <a:t>26/3/2014</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EF74C4E0-06F2-449B-AC76-67ACDC6D5424}" type="slidenum">
              <a:rPr lang="el-GR" smtClean="0"/>
              <a:pPr/>
              <a:t>‹#›</a:t>
            </a:fld>
            <a:endParaRPr lang="el-GR"/>
          </a:p>
        </p:txBody>
      </p:sp>
    </p:spTree>
    <p:extLst>
      <p:ext uri="{BB962C8B-B14F-4D97-AF65-F5344CB8AC3E}">
        <p14:creationId xmlns:p14="http://schemas.microsoft.com/office/powerpoint/2010/main" val="8829895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22E395-FAFD-4FCC-852D-952E967C503D}" type="datetimeFigureOut">
              <a:rPr lang="el-GR" smtClean="0"/>
              <a:pPr/>
              <a:t>26/3/2014</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74C4E0-06F2-449B-AC76-67ACDC6D5424}" type="slidenum">
              <a:rPr lang="el-GR" smtClean="0"/>
              <a:pPr/>
              <a:t>‹#›</a:t>
            </a:fld>
            <a:endParaRPr lang="el-GR"/>
          </a:p>
        </p:txBody>
      </p:sp>
    </p:spTree>
    <p:extLst>
      <p:ext uri="{BB962C8B-B14F-4D97-AF65-F5344CB8AC3E}">
        <p14:creationId xmlns:p14="http://schemas.microsoft.com/office/powerpoint/2010/main" val="4188246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sd.uoc.gr/~hy439/" TargetMode="External"/><Relationship Id="rId2" Type="http://schemas.openxmlformats.org/officeDocument/2006/relationships/hyperlink" Target="mailto:katsarakis@csd.uoc.g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cric.grenoble.cnrs.fr/Administrateurs/Outils/MIBS/?oid=1.3.6.1.2.1.2" TargetMode="External"/><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sharkfest.wireshark.org/sharkfest.10/B-5_Parsons%20HANDS-ON%20LAB%20-%20WLAN%20Analysis%20with%20Wireshark%20&amp;%20AirPcap%20Exercises.pdf"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68761"/>
            <a:ext cx="7772400" cy="2331690"/>
          </a:xfrm>
        </p:spPr>
        <p:txBody>
          <a:bodyPr>
            <a:normAutofit/>
          </a:bodyPr>
          <a:lstStyle/>
          <a:p>
            <a:r>
              <a:rPr lang="en-US" sz="4000" dirty="0" smtClean="0"/>
              <a:t>Network management, measurements and analysis</a:t>
            </a:r>
            <a:endParaRPr lang="el-GR" sz="4000" dirty="0"/>
          </a:p>
        </p:txBody>
      </p:sp>
      <p:sp>
        <p:nvSpPr>
          <p:cNvPr id="3" name="Subtitle 2"/>
          <p:cNvSpPr>
            <a:spLocks noGrp="1"/>
          </p:cNvSpPr>
          <p:nvPr>
            <p:ph type="subTitle" idx="1"/>
          </p:nvPr>
        </p:nvSpPr>
        <p:spPr/>
        <p:txBody>
          <a:bodyPr>
            <a:normAutofit/>
          </a:bodyPr>
          <a:lstStyle/>
          <a:p>
            <a:pPr algn="l"/>
            <a:r>
              <a:rPr lang="en-US" sz="2000" dirty="0" err="1" smtClean="0"/>
              <a:t>Michalis</a:t>
            </a:r>
            <a:r>
              <a:rPr lang="en-US" sz="2000" dirty="0" smtClean="0"/>
              <a:t> </a:t>
            </a:r>
            <a:r>
              <a:rPr lang="en-US" sz="2000" dirty="0" err="1" smtClean="0"/>
              <a:t>Katsarakis</a:t>
            </a:r>
            <a:r>
              <a:rPr lang="en-US" sz="2000" dirty="0" smtClean="0"/>
              <a:t>	</a:t>
            </a:r>
            <a:r>
              <a:rPr lang="en-US" sz="2000" dirty="0" smtClean="0">
                <a:hlinkClick r:id="rId2"/>
              </a:rPr>
              <a:t>katsarakis@csd.uoc.gr</a:t>
            </a:r>
            <a:endParaRPr lang="en-US" sz="2000" dirty="0" smtClean="0"/>
          </a:p>
          <a:p>
            <a:pPr algn="l"/>
            <a:endParaRPr lang="en-US" sz="2000" dirty="0"/>
          </a:p>
          <a:p>
            <a:pPr algn="l"/>
            <a:r>
              <a:rPr lang="en-US" sz="2000" dirty="0"/>
              <a:t>Tutorial: </a:t>
            </a:r>
            <a:r>
              <a:rPr lang="en-US" sz="2000" dirty="0" smtClean="0"/>
              <a:t>HY-439		</a:t>
            </a:r>
            <a:r>
              <a:rPr lang="en-US" sz="2000" dirty="0" smtClean="0">
                <a:hlinkClick r:id="rId3"/>
              </a:rPr>
              <a:t>http</a:t>
            </a:r>
            <a:r>
              <a:rPr lang="en-US" sz="2000" dirty="0">
                <a:hlinkClick r:id="rId3"/>
              </a:rPr>
              <a:t>://www.csd.uoc.gr/~</a:t>
            </a:r>
            <a:r>
              <a:rPr lang="en-US" sz="2000" dirty="0" smtClean="0">
                <a:hlinkClick r:id="rId3"/>
              </a:rPr>
              <a:t>hy439/</a:t>
            </a:r>
            <a:endParaRPr lang="en-US" sz="2000" dirty="0" smtClean="0"/>
          </a:p>
          <a:p>
            <a:pPr algn="l"/>
            <a:r>
              <a:rPr lang="en-US" sz="2000" dirty="0" smtClean="0"/>
              <a:t>24 March 2014</a:t>
            </a:r>
            <a:endParaRPr lang="el-GR" sz="2000" dirty="0"/>
          </a:p>
        </p:txBody>
      </p:sp>
    </p:spTree>
    <p:extLst>
      <p:ext uri="{BB962C8B-B14F-4D97-AF65-F5344CB8AC3E}">
        <p14:creationId xmlns:p14="http://schemas.microsoft.com/office/powerpoint/2010/main" val="2195686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S</a:t>
            </a:r>
            <a:r>
              <a:rPr lang="en-US" sz="3200" dirty="0" smtClean="0"/>
              <a:t>imple </a:t>
            </a:r>
            <a:r>
              <a:rPr lang="en-US" sz="3200" b="1" dirty="0" smtClean="0">
                <a:effectLst>
                  <a:outerShdw blurRad="38100" dist="38100" dir="2700000" algn="tl">
                    <a:srgbClr val="000000">
                      <a:alpha val="43137"/>
                    </a:srgbClr>
                  </a:outerShdw>
                </a:effectLst>
              </a:rPr>
              <a:t>N</a:t>
            </a:r>
            <a:r>
              <a:rPr lang="en-US" sz="3200" dirty="0" smtClean="0"/>
              <a:t>etwork </a:t>
            </a:r>
            <a:r>
              <a:rPr lang="en-US" sz="3200" b="1" dirty="0" smtClean="0">
                <a:effectLst>
                  <a:outerShdw blurRad="38100" dist="38100" dir="2700000" algn="tl">
                    <a:srgbClr val="000000">
                      <a:alpha val="43137"/>
                    </a:srgbClr>
                  </a:outerShdw>
                </a:effectLst>
              </a:rPr>
              <a:t>M</a:t>
            </a:r>
            <a:r>
              <a:rPr lang="en-US" sz="3200" dirty="0" smtClean="0"/>
              <a:t>anagement </a:t>
            </a:r>
            <a:r>
              <a:rPr lang="en-US" sz="3200" b="1" dirty="0" smtClean="0">
                <a:effectLst>
                  <a:outerShdw blurRad="38100" dist="38100" dir="2700000" algn="tl">
                    <a:srgbClr val="000000">
                      <a:alpha val="43137"/>
                    </a:srgbClr>
                  </a:outerShdw>
                </a:effectLst>
              </a:rPr>
              <a:t>P</a:t>
            </a:r>
            <a:r>
              <a:rPr lang="en-US" sz="3200" dirty="0" smtClean="0"/>
              <a:t>rotocol</a:t>
            </a:r>
          </a:p>
        </p:txBody>
      </p:sp>
      <p:sp>
        <p:nvSpPr>
          <p:cNvPr id="5" name="Content Placeholder 4"/>
          <p:cNvSpPr>
            <a:spLocks noGrp="1"/>
          </p:cNvSpPr>
          <p:nvPr>
            <p:ph idx="1"/>
          </p:nvPr>
        </p:nvSpPr>
        <p:spPr>
          <a:xfrm>
            <a:off x="0" y="1556792"/>
            <a:ext cx="9144000" cy="4525963"/>
          </a:xfrm>
        </p:spPr>
        <p:txBody>
          <a:bodyPr wrap="square" numCol="1">
            <a:normAutofit lnSpcReduction="10000"/>
          </a:bodyPr>
          <a:lstStyle/>
          <a:p>
            <a:pPr>
              <a:buNone/>
            </a:pPr>
            <a:r>
              <a:rPr lang="en-US" sz="2200" dirty="0" smtClean="0"/>
              <a:t>7 types of SNMP Messages known as Protocol Data Units (PDU):</a:t>
            </a:r>
          </a:p>
          <a:p>
            <a:pPr marL="800100" lvl="1" indent="-342900">
              <a:buFont typeface="+mj-lt"/>
              <a:buAutoNum type="arabicPeriod"/>
            </a:pPr>
            <a:r>
              <a:rPr lang="en-US" sz="1800" dirty="0" err="1" smtClean="0"/>
              <a:t>GetRequest</a:t>
            </a:r>
            <a:r>
              <a:rPr lang="en-US" sz="1800" dirty="0" smtClean="0"/>
              <a:t/>
            </a:r>
            <a:br>
              <a:rPr lang="en-US" sz="1800" dirty="0" smtClean="0"/>
            </a:br>
            <a:r>
              <a:rPr lang="en-US" sz="1800" dirty="0" smtClean="0"/>
              <a:t>A </a:t>
            </a:r>
            <a:r>
              <a:rPr lang="en-US" sz="1800" b="1" dirty="0" smtClean="0"/>
              <a:t>manager-to-agent</a:t>
            </a:r>
            <a:r>
              <a:rPr lang="en-US" sz="1800" dirty="0" smtClean="0"/>
              <a:t> request to retrieve the value of a variable.</a:t>
            </a:r>
          </a:p>
          <a:p>
            <a:pPr marL="800100" lvl="1" indent="-342900">
              <a:buFont typeface="+mj-lt"/>
              <a:buAutoNum type="arabicPeriod"/>
            </a:pPr>
            <a:r>
              <a:rPr lang="en-US" sz="1800" dirty="0" err="1" smtClean="0"/>
              <a:t>SetRequest</a:t>
            </a:r>
            <a:r>
              <a:rPr lang="en-US" sz="1800" dirty="0" smtClean="0"/>
              <a:t/>
            </a:r>
            <a:br>
              <a:rPr lang="en-US" sz="1800" dirty="0" smtClean="0"/>
            </a:br>
            <a:r>
              <a:rPr lang="en-US" sz="1800" dirty="0" smtClean="0"/>
              <a:t>A </a:t>
            </a:r>
            <a:r>
              <a:rPr lang="en-US" sz="1800" b="1" dirty="0" smtClean="0"/>
              <a:t>manager-to-agent</a:t>
            </a:r>
            <a:r>
              <a:rPr lang="en-US" sz="1800" dirty="0" smtClean="0"/>
              <a:t> request to change the value of a variable.</a:t>
            </a:r>
          </a:p>
          <a:p>
            <a:pPr marL="800100" lvl="1" indent="-342900">
              <a:buFont typeface="+mj-lt"/>
              <a:buAutoNum type="arabicPeriod"/>
            </a:pPr>
            <a:r>
              <a:rPr lang="en-US" sz="1800" dirty="0" err="1" smtClean="0"/>
              <a:t>GetNextRequest</a:t>
            </a:r>
            <a:r>
              <a:rPr lang="en-US" sz="1800" dirty="0" smtClean="0"/>
              <a:t/>
            </a:r>
            <a:br>
              <a:rPr lang="en-US" sz="1800" dirty="0" smtClean="0"/>
            </a:br>
            <a:r>
              <a:rPr lang="en-US" sz="1800" dirty="0" smtClean="0"/>
              <a:t>A </a:t>
            </a:r>
            <a:r>
              <a:rPr lang="en-US" sz="1800" b="1" dirty="0" smtClean="0"/>
              <a:t>manager-to-agent</a:t>
            </a:r>
            <a:r>
              <a:rPr lang="en-US" sz="1800" dirty="0" smtClean="0"/>
              <a:t> request to discover available variables and their values</a:t>
            </a:r>
          </a:p>
          <a:p>
            <a:pPr marL="800100" lvl="1" indent="-342900">
              <a:buFont typeface="+mj-lt"/>
              <a:buAutoNum type="arabicPeriod"/>
            </a:pPr>
            <a:r>
              <a:rPr lang="en-US" sz="1800" dirty="0" err="1" smtClean="0"/>
              <a:t>GetBulkRequest</a:t>
            </a:r>
            <a:r>
              <a:rPr lang="en-US" sz="1800" dirty="0" smtClean="0"/>
              <a:t/>
            </a:r>
            <a:br>
              <a:rPr lang="en-US" sz="1800" dirty="0" smtClean="0"/>
            </a:br>
            <a:r>
              <a:rPr lang="en-US" sz="1800" dirty="0" smtClean="0"/>
              <a:t>A </a:t>
            </a:r>
            <a:r>
              <a:rPr lang="en-US" sz="1800" b="1" dirty="0" smtClean="0"/>
              <a:t>manager-to-agent</a:t>
            </a:r>
            <a:r>
              <a:rPr lang="en-US" sz="1800" dirty="0" smtClean="0"/>
              <a:t> request for multiple iterations of </a:t>
            </a:r>
            <a:r>
              <a:rPr lang="en-US" sz="1800" i="1" dirty="0" err="1" smtClean="0"/>
              <a:t>GetNextRequest</a:t>
            </a:r>
            <a:r>
              <a:rPr lang="en-US" sz="1800" i="1" dirty="0" smtClean="0"/>
              <a:t>.</a:t>
            </a:r>
            <a:endParaRPr lang="en-US" sz="1800" dirty="0" smtClean="0"/>
          </a:p>
          <a:p>
            <a:pPr marL="800100" lvl="1" indent="-342900">
              <a:buFont typeface="+mj-lt"/>
              <a:buAutoNum type="arabicPeriod"/>
            </a:pPr>
            <a:r>
              <a:rPr lang="en-US" sz="1800" dirty="0" smtClean="0"/>
              <a:t>Response</a:t>
            </a:r>
            <a:br>
              <a:rPr lang="en-US" sz="1800" dirty="0" smtClean="0"/>
            </a:br>
            <a:r>
              <a:rPr lang="en-US" sz="1800" dirty="0" smtClean="0"/>
              <a:t>Returns variable bindings and acknowledgement from </a:t>
            </a:r>
            <a:r>
              <a:rPr lang="en-US" sz="1800" b="1" dirty="0" smtClean="0"/>
              <a:t>manager-to-agent </a:t>
            </a:r>
            <a:r>
              <a:rPr lang="en-US" sz="1800" dirty="0" smtClean="0"/>
              <a:t>requests mentioned above.</a:t>
            </a:r>
          </a:p>
          <a:p>
            <a:pPr marL="800100" lvl="1" indent="-342900">
              <a:buFont typeface="+mj-lt"/>
              <a:buAutoNum type="arabicPeriod"/>
            </a:pPr>
            <a:r>
              <a:rPr lang="en-US" sz="1800" dirty="0" smtClean="0"/>
              <a:t>Trap</a:t>
            </a:r>
            <a:br>
              <a:rPr lang="en-US" sz="1800" dirty="0" smtClean="0"/>
            </a:br>
            <a:r>
              <a:rPr lang="en-US" sz="1800" dirty="0" smtClean="0"/>
              <a:t> Asynchronous notification from </a:t>
            </a:r>
            <a:r>
              <a:rPr lang="en-US" sz="1800" b="1" dirty="0" smtClean="0"/>
              <a:t>agent-to-manager.</a:t>
            </a:r>
            <a:endParaRPr lang="en-US" sz="1800" dirty="0" smtClean="0"/>
          </a:p>
          <a:p>
            <a:pPr marL="800100" lvl="1" indent="-342900">
              <a:buFont typeface="+mj-lt"/>
              <a:buAutoNum type="arabicPeriod"/>
            </a:pPr>
            <a:r>
              <a:rPr lang="en-US" sz="1800" dirty="0" err="1" smtClean="0"/>
              <a:t>InformRequest</a:t>
            </a:r>
            <a:r>
              <a:rPr lang="en-US" sz="1800" dirty="0" smtClean="0"/>
              <a:t/>
            </a:r>
            <a:br>
              <a:rPr lang="en-US" sz="1800" dirty="0" smtClean="0"/>
            </a:br>
            <a:r>
              <a:rPr lang="en-US" sz="1800" dirty="0" smtClean="0"/>
              <a:t> Acknowledged asynchronous notification.</a:t>
            </a:r>
          </a:p>
          <a:p>
            <a:pPr marL="800100" lvl="1" indent="-342900">
              <a:buFont typeface="+mj-lt"/>
              <a:buAutoNum type="arabicPeriod"/>
            </a:pPr>
            <a:endParaRPr lang="en-US" sz="1800" dirty="0" smtClean="0"/>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Network Management</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S</a:t>
            </a:r>
            <a:r>
              <a:rPr lang="en-US" sz="3200" dirty="0" smtClean="0"/>
              <a:t>imple </a:t>
            </a:r>
            <a:r>
              <a:rPr lang="en-US" sz="3200" b="1" dirty="0" smtClean="0">
                <a:effectLst>
                  <a:outerShdw blurRad="38100" dist="38100" dir="2700000" algn="tl">
                    <a:srgbClr val="000000">
                      <a:alpha val="43137"/>
                    </a:srgbClr>
                  </a:outerShdw>
                </a:effectLst>
              </a:rPr>
              <a:t>N</a:t>
            </a:r>
            <a:r>
              <a:rPr lang="en-US" sz="3200" dirty="0" smtClean="0"/>
              <a:t>etwork </a:t>
            </a:r>
            <a:r>
              <a:rPr lang="en-US" sz="3200" b="1" dirty="0" smtClean="0">
                <a:effectLst>
                  <a:outerShdw blurRad="38100" dist="38100" dir="2700000" algn="tl">
                    <a:srgbClr val="000000">
                      <a:alpha val="43137"/>
                    </a:srgbClr>
                  </a:outerShdw>
                </a:effectLst>
              </a:rPr>
              <a:t>M</a:t>
            </a:r>
            <a:r>
              <a:rPr lang="en-US" sz="3200" dirty="0" smtClean="0"/>
              <a:t>anagement </a:t>
            </a:r>
            <a:r>
              <a:rPr lang="en-US" sz="3200" b="1" dirty="0" smtClean="0">
                <a:effectLst>
                  <a:outerShdw blurRad="38100" dist="38100" dir="2700000" algn="tl">
                    <a:srgbClr val="000000">
                      <a:alpha val="43137"/>
                    </a:srgbClr>
                  </a:outerShdw>
                </a:effectLst>
              </a:rPr>
              <a:t>P</a:t>
            </a:r>
            <a:r>
              <a:rPr lang="en-US" sz="3200" dirty="0" smtClean="0"/>
              <a:t>rotocol</a:t>
            </a:r>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Network Management</a:t>
            </a:r>
            <a:endParaRPr lang="el-GR" dirty="0"/>
          </a:p>
        </p:txBody>
      </p:sp>
      <p:pic>
        <p:nvPicPr>
          <p:cNvPr id="39938" name="Picture 2" descr="http://publib.boulder.ibm.com/infocenter/tivihelp/v24r1/topic/com.ibm.netcool_ssm.doc/rg/images/mib2MIB.gif"/>
          <p:cNvPicPr>
            <a:picLocks noChangeAspect="1" noChangeArrowheads="1"/>
          </p:cNvPicPr>
          <p:nvPr/>
        </p:nvPicPr>
        <p:blipFill>
          <a:blip r:embed="rId2" cstate="print"/>
          <a:srcRect/>
          <a:stretch>
            <a:fillRect/>
          </a:stretch>
        </p:blipFill>
        <p:spPr bwMode="auto">
          <a:xfrm>
            <a:off x="5148064" y="1191316"/>
            <a:ext cx="3744416" cy="5666684"/>
          </a:xfrm>
          <a:prstGeom prst="rect">
            <a:avLst/>
          </a:prstGeom>
          <a:noFill/>
        </p:spPr>
      </p:pic>
      <p:sp>
        <p:nvSpPr>
          <p:cNvPr id="7" name="Content Placeholder 6"/>
          <p:cNvSpPr>
            <a:spLocks noGrp="1"/>
          </p:cNvSpPr>
          <p:nvPr>
            <p:ph idx="1"/>
          </p:nvPr>
        </p:nvSpPr>
        <p:spPr>
          <a:xfrm>
            <a:off x="467544" y="2204864"/>
            <a:ext cx="6779096" cy="3921299"/>
          </a:xfrm>
        </p:spPr>
        <p:txBody>
          <a:bodyPr>
            <a:normAutofit fontScale="92500" lnSpcReduction="20000"/>
          </a:bodyPr>
          <a:lstStyle/>
          <a:p>
            <a:pPr>
              <a:buNone/>
            </a:pPr>
            <a:r>
              <a:rPr lang="en-US" sz="2400" dirty="0" err="1" smtClean="0"/>
              <a:t>snmpget</a:t>
            </a:r>
            <a:r>
              <a:rPr lang="en-US" sz="2400" dirty="0" smtClean="0"/>
              <a:t>:</a:t>
            </a:r>
            <a:br>
              <a:rPr lang="en-US" sz="2400" dirty="0" smtClean="0"/>
            </a:br>
            <a:r>
              <a:rPr lang="en-US" sz="2400" dirty="0" smtClean="0"/>
              <a:t>communicates with a network entity</a:t>
            </a:r>
            <a:br>
              <a:rPr lang="en-US" sz="2400" dirty="0" smtClean="0"/>
            </a:br>
            <a:r>
              <a:rPr lang="en-US" sz="2400" dirty="0" smtClean="0"/>
              <a:t>using SNMP GET requests.</a:t>
            </a:r>
          </a:p>
          <a:p>
            <a:pPr>
              <a:buNone/>
            </a:pPr>
            <a:r>
              <a:rPr lang="en-US" sz="2400" dirty="0" err="1" smtClean="0"/>
              <a:t>snmpwalk</a:t>
            </a:r>
            <a:r>
              <a:rPr lang="en-US" sz="2400" dirty="0" smtClean="0"/>
              <a:t>:</a:t>
            </a:r>
            <a:br>
              <a:rPr lang="en-US" sz="2400" dirty="0" smtClean="0"/>
            </a:br>
            <a:r>
              <a:rPr lang="en-US" sz="2400" dirty="0" smtClean="0"/>
              <a:t>Retrieves a </a:t>
            </a:r>
            <a:r>
              <a:rPr lang="en-US" sz="2400" dirty="0" err="1" smtClean="0"/>
              <a:t>subtree</a:t>
            </a:r>
            <a:r>
              <a:rPr lang="en-US" sz="2400" dirty="0" smtClean="0"/>
              <a:t> of management values</a:t>
            </a:r>
            <a:br>
              <a:rPr lang="en-US" sz="2400" dirty="0" smtClean="0"/>
            </a:br>
            <a:r>
              <a:rPr lang="en-US" sz="2400" dirty="0" smtClean="0"/>
              <a:t>using SNMP GETNEXT requests.</a:t>
            </a:r>
            <a:endParaRPr lang="en-US" sz="2400" b="1" dirty="0" smtClean="0"/>
          </a:p>
          <a:p>
            <a:pPr>
              <a:buNone/>
            </a:pPr>
            <a:endParaRPr lang="en-US" sz="2400" dirty="0" smtClean="0"/>
          </a:p>
          <a:p>
            <a:pPr>
              <a:buNone/>
            </a:pPr>
            <a:r>
              <a:rPr lang="en-US" sz="2400" dirty="0" smtClean="0"/>
              <a:t>Retrieve the interfaces sub-tree:</a:t>
            </a:r>
          </a:p>
          <a:p>
            <a:pPr>
              <a:buNone/>
            </a:pPr>
            <a:r>
              <a:rPr lang="en-US" sz="2400" dirty="0" smtClean="0"/>
              <a:t>	# </a:t>
            </a:r>
            <a:r>
              <a:rPr lang="en-US" sz="2400" dirty="0" err="1" smtClean="0"/>
              <a:t>snmpwalk</a:t>
            </a:r>
            <a:r>
              <a:rPr lang="en-US" sz="2400" dirty="0" smtClean="0"/>
              <a:t> -v1 -c public [</a:t>
            </a:r>
            <a:r>
              <a:rPr lang="en-US" sz="2400" i="1" dirty="0" smtClean="0"/>
              <a:t>IP </a:t>
            </a:r>
            <a:r>
              <a:rPr lang="en-US" sz="2400" i="1" dirty="0" err="1" smtClean="0"/>
              <a:t>addr</a:t>
            </a:r>
            <a:r>
              <a:rPr lang="en-US" sz="2400" dirty="0" smtClean="0"/>
              <a:t>] </a:t>
            </a:r>
            <a:r>
              <a:rPr lang="el-GR" sz="2400" dirty="0" smtClean="0"/>
              <a:t>1.3.6.1.2.1.2</a:t>
            </a:r>
            <a:endParaRPr lang="en-US" sz="2200" dirty="0" smtClean="0"/>
          </a:p>
          <a:p>
            <a:pPr>
              <a:buNone/>
            </a:pPr>
            <a:endParaRPr lang="en-US" sz="2400" dirty="0" smtClean="0"/>
          </a:p>
          <a:p>
            <a:pPr>
              <a:buNone/>
            </a:pPr>
            <a:r>
              <a:rPr lang="en-US" sz="2400" dirty="0" smtClean="0"/>
              <a:t>MIB discovery:</a:t>
            </a:r>
          </a:p>
          <a:p>
            <a:pPr>
              <a:buNone/>
            </a:pPr>
            <a:r>
              <a:rPr lang="en-US" sz="1700" dirty="0" smtClean="0">
                <a:hlinkClick r:id="rId3"/>
              </a:rPr>
              <a:t>http://cric.grenoble.cnrs.fr/Administrateurs/Outils/MIBS/?oid=1.3.6.1.2.1.2</a:t>
            </a:r>
            <a:endParaRPr lang="en-US" sz="1700" dirty="0" smtClean="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S</a:t>
            </a:r>
            <a:r>
              <a:rPr lang="en-US" sz="3200" dirty="0" smtClean="0"/>
              <a:t>imple </a:t>
            </a:r>
            <a:r>
              <a:rPr lang="en-US" sz="3200" b="1" dirty="0" smtClean="0">
                <a:effectLst>
                  <a:outerShdw blurRad="38100" dist="38100" dir="2700000" algn="tl">
                    <a:srgbClr val="000000">
                      <a:alpha val="43137"/>
                    </a:srgbClr>
                  </a:outerShdw>
                </a:effectLst>
              </a:rPr>
              <a:t>N</a:t>
            </a:r>
            <a:r>
              <a:rPr lang="en-US" sz="3200" dirty="0" smtClean="0"/>
              <a:t>etwork </a:t>
            </a:r>
            <a:r>
              <a:rPr lang="en-US" sz="3200" b="1" dirty="0" smtClean="0">
                <a:effectLst>
                  <a:outerShdw blurRad="38100" dist="38100" dir="2700000" algn="tl">
                    <a:srgbClr val="000000">
                      <a:alpha val="43137"/>
                    </a:srgbClr>
                  </a:outerShdw>
                </a:effectLst>
              </a:rPr>
              <a:t>M</a:t>
            </a:r>
            <a:r>
              <a:rPr lang="en-US" sz="3200" dirty="0" smtClean="0"/>
              <a:t>anagement </a:t>
            </a:r>
            <a:r>
              <a:rPr lang="en-US" sz="3200" b="1" dirty="0" smtClean="0">
                <a:effectLst>
                  <a:outerShdw blurRad="38100" dist="38100" dir="2700000" algn="tl">
                    <a:srgbClr val="000000">
                      <a:alpha val="43137"/>
                    </a:srgbClr>
                  </a:outerShdw>
                </a:effectLst>
              </a:rPr>
              <a:t>P</a:t>
            </a:r>
            <a:r>
              <a:rPr lang="en-US" sz="3200" dirty="0" smtClean="0"/>
              <a:t>rotocol</a:t>
            </a:r>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Network Management</a:t>
            </a:r>
            <a:endParaRPr lang="el-GR" dirty="0"/>
          </a:p>
        </p:txBody>
      </p:sp>
      <p:pic>
        <p:nvPicPr>
          <p:cNvPr id="40962" name="Picture 2" descr="C:\Documents and Settings\mkats\My Documents\Dropbox\hy439\snmp-poller\plots\tnl-forthPublicAccess.png"/>
          <p:cNvPicPr>
            <a:picLocks noChangeAspect="1" noChangeArrowheads="1"/>
          </p:cNvPicPr>
          <p:nvPr/>
        </p:nvPicPr>
        <p:blipFill>
          <a:blip r:embed="rId2" cstate="print"/>
          <a:srcRect/>
          <a:stretch>
            <a:fillRect/>
          </a:stretch>
        </p:blipFill>
        <p:spPr bwMode="auto">
          <a:xfrm>
            <a:off x="1331640" y="2517800"/>
            <a:ext cx="7812360" cy="4340200"/>
          </a:xfrm>
          <a:prstGeom prst="rect">
            <a:avLst/>
          </a:prstGeom>
          <a:noFill/>
        </p:spPr>
      </p:pic>
      <p:sp>
        <p:nvSpPr>
          <p:cNvPr id="7" name="Content Placeholder 6"/>
          <p:cNvSpPr>
            <a:spLocks noGrp="1"/>
          </p:cNvSpPr>
          <p:nvPr>
            <p:ph idx="1"/>
          </p:nvPr>
        </p:nvSpPr>
        <p:spPr>
          <a:xfrm>
            <a:off x="0" y="1196753"/>
            <a:ext cx="9144000" cy="2016224"/>
          </a:xfrm>
        </p:spPr>
        <p:txBody>
          <a:bodyPr>
            <a:normAutofit/>
          </a:bodyPr>
          <a:lstStyle/>
          <a:p>
            <a:pPr>
              <a:buNone/>
            </a:pPr>
            <a:r>
              <a:rPr lang="en-US" sz="2000" dirty="0" smtClean="0"/>
              <a:t>while (true) {</a:t>
            </a:r>
          </a:p>
          <a:p>
            <a:pPr>
              <a:buNone/>
            </a:pPr>
            <a:r>
              <a:rPr lang="en-US" sz="2000" dirty="0" smtClean="0"/>
              <a:t>	</a:t>
            </a:r>
            <a:r>
              <a:rPr lang="en-US" sz="2000" dirty="0" err="1" smtClean="0"/>
              <a:t>snmpget</a:t>
            </a:r>
            <a:r>
              <a:rPr lang="en-US" sz="2000" dirty="0" smtClean="0"/>
              <a:t> -v1 -c public [</a:t>
            </a:r>
            <a:r>
              <a:rPr lang="en-US" sz="2000" i="1" dirty="0" smtClean="0"/>
              <a:t>IP </a:t>
            </a:r>
            <a:r>
              <a:rPr lang="en-US" sz="2000" i="1" dirty="0" err="1" smtClean="0"/>
              <a:t>addr</a:t>
            </a:r>
            <a:r>
              <a:rPr lang="en-US" sz="2000" dirty="0" smtClean="0"/>
              <a:t>] </a:t>
            </a:r>
            <a:r>
              <a:rPr lang="el-GR" sz="2000" dirty="0" smtClean="0"/>
              <a:t>1.3.6.1.2.1.2.2.1.10.5</a:t>
            </a:r>
            <a:r>
              <a:rPr lang="en-US" sz="2000" dirty="0" smtClean="0"/>
              <a:t> </a:t>
            </a:r>
            <a:r>
              <a:rPr lang="en-US" sz="1800" dirty="0" smtClean="0">
                <a:solidFill>
                  <a:schemeClr val="tx1">
                    <a:lumMod val="50000"/>
                    <a:lumOff val="50000"/>
                  </a:schemeClr>
                </a:solidFill>
              </a:rPr>
              <a:t>// </a:t>
            </a:r>
            <a:r>
              <a:rPr lang="en-US" sz="1800" dirty="0" err="1" smtClean="0">
                <a:solidFill>
                  <a:schemeClr val="tx1">
                    <a:lumMod val="50000"/>
                    <a:lumOff val="50000"/>
                  </a:schemeClr>
                </a:solidFill>
              </a:rPr>
              <a:t>ifInOctets</a:t>
            </a:r>
            <a:r>
              <a:rPr lang="en-US" sz="1800" dirty="0" smtClean="0">
                <a:solidFill>
                  <a:schemeClr val="tx1">
                    <a:lumMod val="50000"/>
                    <a:lumOff val="50000"/>
                  </a:schemeClr>
                </a:solidFill>
              </a:rPr>
              <a:t>, 32 bit unsigned </a:t>
            </a:r>
            <a:r>
              <a:rPr lang="en-US" sz="1800" dirty="0" err="1" smtClean="0">
                <a:solidFill>
                  <a:schemeClr val="tx1">
                    <a:lumMod val="50000"/>
                    <a:lumOff val="50000"/>
                  </a:schemeClr>
                </a:solidFill>
              </a:rPr>
              <a:t>int</a:t>
            </a:r>
            <a:endParaRPr lang="en-US" sz="1800" dirty="0" smtClean="0">
              <a:solidFill>
                <a:schemeClr val="tx1">
                  <a:lumMod val="50000"/>
                  <a:lumOff val="50000"/>
                </a:schemeClr>
              </a:solidFill>
            </a:endParaRPr>
          </a:p>
          <a:p>
            <a:pPr>
              <a:buNone/>
            </a:pPr>
            <a:r>
              <a:rPr lang="en-US" sz="2000" dirty="0" smtClean="0"/>
              <a:t>	</a:t>
            </a:r>
            <a:r>
              <a:rPr lang="en-US" sz="2000" dirty="0" err="1" smtClean="0"/>
              <a:t>snmpget</a:t>
            </a:r>
            <a:r>
              <a:rPr lang="en-US" sz="2000" dirty="0" smtClean="0"/>
              <a:t> -v1 -c public [IP </a:t>
            </a:r>
            <a:r>
              <a:rPr lang="en-US" sz="2000" dirty="0" err="1" smtClean="0"/>
              <a:t>addr</a:t>
            </a:r>
            <a:r>
              <a:rPr lang="en-US" sz="2000" dirty="0" smtClean="0"/>
              <a:t>] </a:t>
            </a:r>
            <a:r>
              <a:rPr lang="el-GR" sz="2000" dirty="0" smtClean="0"/>
              <a:t>1.3.6.1.2.1.2.2.1.16.5</a:t>
            </a:r>
            <a:r>
              <a:rPr lang="en-US" sz="2000" dirty="0" smtClean="0"/>
              <a:t> </a:t>
            </a:r>
            <a:r>
              <a:rPr lang="en-US" sz="1800" dirty="0" smtClean="0">
                <a:solidFill>
                  <a:schemeClr val="tx1">
                    <a:lumMod val="50000"/>
                    <a:lumOff val="50000"/>
                  </a:schemeClr>
                </a:solidFill>
              </a:rPr>
              <a:t>// </a:t>
            </a:r>
            <a:r>
              <a:rPr lang="en-US" sz="1800" dirty="0" err="1" smtClean="0">
                <a:solidFill>
                  <a:schemeClr val="tx1">
                    <a:lumMod val="50000"/>
                    <a:lumOff val="50000"/>
                  </a:schemeClr>
                </a:solidFill>
              </a:rPr>
              <a:t>ifOutOctets</a:t>
            </a:r>
            <a:r>
              <a:rPr lang="en-US" sz="1800" dirty="0" smtClean="0">
                <a:solidFill>
                  <a:schemeClr val="tx1">
                    <a:lumMod val="50000"/>
                    <a:lumOff val="50000"/>
                  </a:schemeClr>
                </a:solidFill>
              </a:rPr>
              <a:t>, 32 bit unsigned </a:t>
            </a:r>
            <a:r>
              <a:rPr lang="en-US" sz="1800" dirty="0" err="1" smtClean="0">
                <a:solidFill>
                  <a:schemeClr val="tx1">
                    <a:lumMod val="50000"/>
                    <a:lumOff val="50000"/>
                  </a:schemeClr>
                </a:solidFill>
              </a:rPr>
              <a:t>int</a:t>
            </a:r>
            <a:endParaRPr lang="en-US" sz="1800" dirty="0" smtClean="0">
              <a:solidFill>
                <a:schemeClr val="tx1">
                  <a:lumMod val="50000"/>
                  <a:lumOff val="50000"/>
                </a:schemeClr>
              </a:solidFill>
            </a:endParaRPr>
          </a:p>
          <a:p>
            <a:pPr>
              <a:buNone/>
            </a:pPr>
            <a:r>
              <a:rPr lang="en-US" sz="2000" dirty="0" smtClean="0"/>
              <a:t>	sleep 1 minute</a:t>
            </a:r>
          </a:p>
          <a:p>
            <a:pPr>
              <a:buNone/>
            </a:pPr>
            <a:r>
              <a:rPr lang="en-US" sz="2000" dirty="0" smtClean="0"/>
              <a:t>}</a:t>
            </a:r>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l-GR" dirty="0"/>
          </a:p>
        </p:txBody>
      </p:sp>
      <p:sp>
        <p:nvSpPr>
          <p:cNvPr id="3" name="Content Placeholder 2"/>
          <p:cNvSpPr>
            <a:spLocks noGrp="1"/>
          </p:cNvSpPr>
          <p:nvPr>
            <p:ph idx="1"/>
          </p:nvPr>
        </p:nvSpPr>
        <p:spPr/>
        <p:txBody>
          <a:bodyPr>
            <a:normAutofit/>
          </a:bodyPr>
          <a:lstStyle/>
          <a:p>
            <a:r>
              <a:rPr lang="en-US" sz="2400" b="1" dirty="0" smtClean="0"/>
              <a:t>Network management</a:t>
            </a:r>
          </a:p>
          <a:p>
            <a:pPr lvl="1"/>
            <a:r>
              <a:rPr lang="en-US" sz="2400" dirty="0" smtClean="0"/>
              <a:t>The SNMP protocol</a:t>
            </a:r>
          </a:p>
          <a:p>
            <a:pPr lvl="1"/>
            <a:r>
              <a:rPr lang="en-US" sz="2400" dirty="0" err="1" smtClean="0"/>
              <a:t>snmpget</a:t>
            </a:r>
            <a:r>
              <a:rPr lang="en-US" sz="2400" dirty="0" smtClean="0"/>
              <a:t>, </a:t>
            </a:r>
            <a:r>
              <a:rPr lang="en-US" sz="2400" dirty="0" err="1" smtClean="0"/>
              <a:t>snmpwalk</a:t>
            </a:r>
            <a:r>
              <a:rPr lang="en-US" sz="2400" dirty="0" smtClean="0"/>
              <a:t>, polling an Access Point</a:t>
            </a:r>
          </a:p>
          <a:p>
            <a:r>
              <a:rPr lang="en-US" sz="2400" b="1" dirty="0" smtClean="0">
                <a:solidFill>
                  <a:schemeClr val="accent1"/>
                </a:solidFill>
              </a:rPr>
              <a:t>Wireless network interface commands</a:t>
            </a:r>
          </a:p>
          <a:p>
            <a:pPr lvl="1"/>
            <a:r>
              <a:rPr lang="en-US" sz="2400" dirty="0" err="1"/>
              <a:t>i</a:t>
            </a:r>
            <a:r>
              <a:rPr lang="en-US" sz="2400" dirty="0" err="1" smtClean="0"/>
              <a:t>fconfig</a:t>
            </a:r>
            <a:r>
              <a:rPr lang="en-US" sz="2400" dirty="0" smtClean="0"/>
              <a:t>, </a:t>
            </a:r>
            <a:r>
              <a:rPr lang="en-US" sz="2400" dirty="0" err="1" smtClean="0"/>
              <a:t>iwconfig</a:t>
            </a:r>
            <a:r>
              <a:rPr lang="en-US" sz="2400" dirty="0" smtClean="0"/>
              <a:t>, </a:t>
            </a:r>
            <a:r>
              <a:rPr lang="en-US" sz="2400" dirty="0" err="1" smtClean="0"/>
              <a:t>iwlist</a:t>
            </a:r>
            <a:endParaRPr lang="en-US" sz="2400" dirty="0" smtClean="0"/>
          </a:p>
          <a:p>
            <a:pPr lvl="1"/>
            <a:r>
              <a:rPr lang="en-US" sz="2400" dirty="0" err="1" smtClean="0"/>
              <a:t>airmon-ng</a:t>
            </a:r>
            <a:endParaRPr lang="en-US" sz="2400" dirty="0" smtClean="0"/>
          </a:p>
          <a:p>
            <a:pPr lvl="1"/>
            <a:r>
              <a:rPr lang="en-US" sz="2400" dirty="0" err="1" smtClean="0"/>
              <a:t>tcpdump</a:t>
            </a:r>
            <a:endParaRPr lang="en-US" sz="2400" dirty="0" smtClean="0"/>
          </a:p>
          <a:p>
            <a:pPr lvl="1"/>
            <a:r>
              <a:rPr lang="en-US" sz="2400" dirty="0" err="1" smtClean="0"/>
              <a:t>Wireshark</a:t>
            </a:r>
            <a:endParaRPr lang="en-US" sz="2400" dirty="0" smtClean="0"/>
          </a:p>
        </p:txBody>
      </p:sp>
    </p:spTree>
    <p:extLst>
      <p:ext uri="{BB962C8B-B14F-4D97-AF65-F5344CB8AC3E}">
        <p14:creationId xmlns:p14="http://schemas.microsoft.com/office/powerpoint/2010/main" val="13896889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interface controller</a:t>
            </a:r>
          </a:p>
        </p:txBody>
      </p:sp>
      <p:sp>
        <p:nvSpPr>
          <p:cNvPr id="5" name="Content Placeholder 4"/>
          <p:cNvSpPr>
            <a:spLocks noGrp="1"/>
          </p:cNvSpPr>
          <p:nvPr>
            <p:ph idx="1"/>
          </p:nvPr>
        </p:nvSpPr>
        <p:spPr/>
        <p:txBody>
          <a:bodyPr wrap="square" numCol="1"/>
          <a:lstStyle/>
          <a:p>
            <a:pPr marL="457200" indent="-457200">
              <a:buNone/>
            </a:pPr>
            <a:r>
              <a:rPr lang="en-US" sz="2400" dirty="0" smtClean="0"/>
              <a:t>A network interface controller (NIC) (also known as a network interface card, network adapter, LAN adapter and by similar terms) is a computer hardware component that connects a computer to a computer network.</a:t>
            </a:r>
          </a:p>
          <a:p>
            <a:endParaRPr lang="el-GR" dirty="0"/>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pic>
        <p:nvPicPr>
          <p:cNvPr id="24578" name="Picture 2" descr="http://www.tlsystems.co.uk/images/ethernetpcicard.jpg"/>
          <p:cNvPicPr>
            <a:picLocks noChangeAspect="1" noChangeArrowheads="1"/>
          </p:cNvPicPr>
          <p:nvPr/>
        </p:nvPicPr>
        <p:blipFill>
          <a:blip r:embed="rId2" cstate="print"/>
          <a:srcRect/>
          <a:stretch>
            <a:fillRect/>
          </a:stretch>
        </p:blipFill>
        <p:spPr bwMode="auto">
          <a:xfrm>
            <a:off x="251520" y="3429000"/>
            <a:ext cx="2664296" cy="2664296"/>
          </a:xfrm>
          <a:prstGeom prst="rect">
            <a:avLst/>
          </a:prstGeom>
          <a:noFill/>
        </p:spPr>
      </p:pic>
      <p:pic>
        <p:nvPicPr>
          <p:cNvPr id="24582" name="Picture 6" descr="http://images.rakuten.com/PI/0/300/220345890.jpg"/>
          <p:cNvPicPr>
            <a:picLocks noChangeAspect="1" noChangeArrowheads="1"/>
          </p:cNvPicPr>
          <p:nvPr/>
        </p:nvPicPr>
        <p:blipFill>
          <a:blip r:embed="rId3" cstate="print"/>
          <a:srcRect/>
          <a:stretch>
            <a:fillRect/>
          </a:stretch>
        </p:blipFill>
        <p:spPr bwMode="auto">
          <a:xfrm>
            <a:off x="6012160" y="3595836"/>
            <a:ext cx="2497460" cy="2497460"/>
          </a:xfrm>
          <a:prstGeom prst="rect">
            <a:avLst/>
          </a:prstGeom>
          <a:noFill/>
        </p:spPr>
      </p:pic>
      <p:sp>
        <p:nvSpPr>
          <p:cNvPr id="9" name="TextBox 8"/>
          <p:cNvSpPr txBox="1"/>
          <p:nvPr/>
        </p:nvSpPr>
        <p:spPr>
          <a:xfrm>
            <a:off x="683568" y="5651956"/>
            <a:ext cx="1886863" cy="369332"/>
          </a:xfrm>
          <a:prstGeom prst="rect">
            <a:avLst/>
          </a:prstGeom>
          <a:noFill/>
        </p:spPr>
        <p:txBody>
          <a:bodyPr wrap="none" rtlCol="0">
            <a:spAutoFit/>
          </a:bodyPr>
          <a:lstStyle/>
          <a:p>
            <a:r>
              <a:rPr lang="en-US" dirty="0" smtClean="0"/>
              <a:t>Ethernet interface</a:t>
            </a:r>
            <a:endParaRPr lang="el-GR" dirty="0"/>
          </a:p>
        </p:txBody>
      </p:sp>
      <p:sp>
        <p:nvSpPr>
          <p:cNvPr id="11" name="TextBox 10"/>
          <p:cNvSpPr txBox="1"/>
          <p:nvPr/>
        </p:nvSpPr>
        <p:spPr>
          <a:xfrm>
            <a:off x="6300192" y="5661248"/>
            <a:ext cx="2602059" cy="646331"/>
          </a:xfrm>
          <a:prstGeom prst="rect">
            <a:avLst/>
          </a:prstGeom>
          <a:noFill/>
        </p:spPr>
        <p:txBody>
          <a:bodyPr wrap="none" rtlCol="0">
            <a:spAutoFit/>
          </a:bodyPr>
          <a:lstStyle/>
          <a:p>
            <a:pPr algn="ctr"/>
            <a:r>
              <a:rPr lang="en-US" dirty="0" smtClean="0"/>
              <a:t>Optical Ethernet interface</a:t>
            </a:r>
            <a:br>
              <a:rPr lang="en-US" dirty="0" smtClean="0"/>
            </a:br>
            <a:r>
              <a:rPr lang="en-US" dirty="0" smtClean="0"/>
              <a:t>(1000Base-SX)</a:t>
            </a:r>
            <a:endParaRPr lang="el-GR" dirty="0"/>
          </a:p>
        </p:txBody>
      </p:sp>
      <p:pic>
        <p:nvPicPr>
          <p:cNvPr id="24584" name="Picture 8" descr="http://brain.pan.e-merchant.com/0/2/00007320/g_00007320.jpg"/>
          <p:cNvPicPr>
            <a:picLocks noChangeAspect="1" noChangeArrowheads="1"/>
          </p:cNvPicPr>
          <p:nvPr/>
        </p:nvPicPr>
        <p:blipFill>
          <a:blip r:embed="rId4" cstate="print"/>
          <a:srcRect/>
          <a:stretch>
            <a:fillRect/>
          </a:stretch>
        </p:blipFill>
        <p:spPr bwMode="auto">
          <a:xfrm>
            <a:off x="3347864" y="3717032"/>
            <a:ext cx="2381250" cy="2028826"/>
          </a:xfrm>
          <a:prstGeom prst="rect">
            <a:avLst/>
          </a:prstGeom>
          <a:noFill/>
        </p:spPr>
      </p:pic>
      <p:sp>
        <p:nvSpPr>
          <p:cNvPr id="10" name="TextBox 9"/>
          <p:cNvSpPr txBox="1"/>
          <p:nvPr/>
        </p:nvSpPr>
        <p:spPr>
          <a:xfrm>
            <a:off x="3779912" y="5661248"/>
            <a:ext cx="1712841" cy="369332"/>
          </a:xfrm>
          <a:prstGeom prst="rect">
            <a:avLst/>
          </a:prstGeom>
          <a:noFill/>
        </p:spPr>
        <p:txBody>
          <a:bodyPr wrap="none" rtlCol="0">
            <a:spAutoFit/>
          </a:bodyPr>
          <a:lstStyle/>
          <a:p>
            <a:r>
              <a:rPr lang="en-US" dirty="0" smtClean="0"/>
              <a:t>802.11 interface</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i</a:t>
            </a:r>
            <a:r>
              <a:rPr lang="en-US" dirty="0" smtClean="0"/>
              <a:t>nter</a:t>
            </a:r>
            <a:r>
              <a:rPr lang="en-US" b="1" dirty="0" smtClean="0">
                <a:effectLst>
                  <a:outerShdw blurRad="38100" dist="38100" dir="2700000" algn="tl">
                    <a:srgbClr val="000000">
                      <a:alpha val="43137"/>
                    </a:srgbClr>
                  </a:outerShdw>
                </a:effectLst>
              </a:rPr>
              <a:t>f</a:t>
            </a:r>
            <a:r>
              <a:rPr lang="en-US" dirty="0" smtClean="0"/>
              <a:t>ace </a:t>
            </a:r>
            <a:r>
              <a:rPr lang="en-US" b="1" dirty="0" smtClean="0">
                <a:effectLst>
                  <a:outerShdw blurRad="38100" dist="38100" dir="2700000" algn="tl">
                    <a:srgbClr val="000000">
                      <a:alpha val="43137"/>
                    </a:srgbClr>
                  </a:outerShdw>
                </a:effectLst>
              </a:rPr>
              <a:t>config</a:t>
            </a:r>
            <a:r>
              <a:rPr lang="en-US" dirty="0" smtClean="0"/>
              <a:t>uration</a:t>
            </a:r>
          </a:p>
        </p:txBody>
      </p:sp>
      <p:sp>
        <p:nvSpPr>
          <p:cNvPr id="5" name="Content Placeholder 4"/>
          <p:cNvSpPr>
            <a:spLocks noGrp="1"/>
          </p:cNvSpPr>
          <p:nvPr>
            <p:ph idx="1"/>
          </p:nvPr>
        </p:nvSpPr>
        <p:spPr/>
        <p:txBody>
          <a:bodyPr wrap="square" numCol="1">
            <a:normAutofit/>
          </a:bodyPr>
          <a:lstStyle/>
          <a:p>
            <a:pPr>
              <a:buNone/>
            </a:pPr>
            <a:r>
              <a:rPr lang="en-US" sz="1800" b="1" dirty="0" smtClean="0"/>
              <a:t>Name</a:t>
            </a:r>
          </a:p>
          <a:p>
            <a:pPr>
              <a:buNone/>
            </a:pPr>
            <a:r>
              <a:rPr lang="en-US" sz="1800" dirty="0" smtClean="0"/>
              <a:t>	</a:t>
            </a:r>
            <a:r>
              <a:rPr lang="en-US" sz="1800" dirty="0" err="1" smtClean="0"/>
              <a:t>ifconfig</a:t>
            </a:r>
            <a:r>
              <a:rPr lang="en-US" sz="1800" dirty="0" smtClean="0"/>
              <a:t> - configure a network interface</a:t>
            </a:r>
          </a:p>
          <a:p>
            <a:pPr>
              <a:buNone/>
            </a:pPr>
            <a:endParaRPr lang="en-US" sz="1800" b="1" dirty="0" smtClean="0"/>
          </a:p>
          <a:p>
            <a:pPr>
              <a:buNone/>
            </a:pPr>
            <a:r>
              <a:rPr lang="en-US" sz="1800" b="1" dirty="0" smtClean="0"/>
              <a:t>Synopsis</a:t>
            </a:r>
          </a:p>
          <a:p>
            <a:pPr>
              <a:buNone/>
            </a:pPr>
            <a:r>
              <a:rPr lang="en-US" sz="1800" b="1" dirty="0" smtClean="0"/>
              <a:t>	</a:t>
            </a:r>
            <a:r>
              <a:rPr lang="en-US" sz="1800" dirty="0" err="1" smtClean="0"/>
              <a:t>ifconfig</a:t>
            </a:r>
            <a:r>
              <a:rPr lang="en-US" sz="1800" dirty="0" smtClean="0"/>
              <a:t> [interface]</a:t>
            </a:r>
            <a:br>
              <a:rPr lang="en-US" sz="1800" dirty="0" smtClean="0"/>
            </a:br>
            <a:r>
              <a:rPr lang="en-US" sz="1800" dirty="0" err="1" smtClean="0"/>
              <a:t>ifconfig</a:t>
            </a:r>
            <a:r>
              <a:rPr lang="en-US" sz="1800" dirty="0" smtClean="0"/>
              <a:t> interface [</a:t>
            </a:r>
            <a:r>
              <a:rPr lang="en-US" sz="1800" dirty="0" err="1" smtClean="0"/>
              <a:t>aftype</a:t>
            </a:r>
            <a:r>
              <a:rPr lang="en-US" sz="1800" dirty="0" smtClean="0"/>
              <a:t>] options | address …</a:t>
            </a:r>
            <a:endParaRPr lang="en-US" sz="1800" b="1" dirty="0" smtClean="0"/>
          </a:p>
          <a:p>
            <a:pPr>
              <a:buNone/>
            </a:pPr>
            <a:endParaRPr lang="en-US" sz="1800" b="1" dirty="0" smtClean="0"/>
          </a:p>
          <a:p>
            <a:pPr>
              <a:buNone/>
            </a:pPr>
            <a:r>
              <a:rPr lang="en-US" sz="1800" b="1" dirty="0" smtClean="0"/>
              <a:t>Description</a:t>
            </a:r>
          </a:p>
          <a:p>
            <a:pPr marL="457200" indent="-457200">
              <a:buNone/>
            </a:pPr>
            <a:r>
              <a:rPr lang="en-US" sz="1800" dirty="0" smtClean="0"/>
              <a:t>	</a:t>
            </a:r>
            <a:r>
              <a:rPr lang="en-US" sz="1800" dirty="0" err="1" smtClean="0"/>
              <a:t>Ifconfig</a:t>
            </a:r>
            <a:r>
              <a:rPr lang="en-US" sz="1800" dirty="0" smtClean="0"/>
              <a:t> is used to configure the kernel-resident network interfaces. It is used at boot time to set up interfaces as necessary. After that, it is usually only needed when debugging or when system tuning is needed. </a:t>
            </a:r>
            <a:endParaRPr lang="el-GR" sz="1800" dirty="0"/>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i</a:t>
            </a:r>
            <a:r>
              <a:rPr lang="en-US" dirty="0" smtClean="0"/>
              <a:t>nter</a:t>
            </a:r>
            <a:r>
              <a:rPr lang="en-US" b="1" dirty="0" smtClean="0">
                <a:effectLst>
                  <a:outerShdw blurRad="38100" dist="38100" dir="2700000" algn="tl">
                    <a:srgbClr val="000000">
                      <a:alpha val="43137"/>
                    </a:srgbClr>
                  </a:outerShdw>
                </a:effectLst>
              </a:rPr>
              <a:t>f</a:t>
            </a:r>
            <a:r>
              <a:rPr lang="en-US" dirty="0" smtClean="0"/>
              <a:t>ace </a:t>
            </a:r>
            <a:r>
              <a:rPr lang="en-US" b="1" dirty="0" smtClean="0">
                <a:effectLst>
                  <a:outerShdw blurRad="38100" dist="38100" dir="2700000" algn="tl">
                    <a:srgbClr val="000000">
                      <a:alpha val="43137"/>
                    </a:srgbClr>
                  </a:outerShdw>
                </a:effectLst>
              </a:rPr>
              <a:t>config</a:t>
            </a:r>
            <a:r>
              <a:rPr lang="en-US" dirty="0" smtClean="0"/>
              <a:t>uration</a:t>
            </a:r>
          </a:p>
        </p:txBody>
      </p:sp>
      <p:sp>
        <p:nvSpPr>
          <p:cNvPr id="5" name="Content Placeholder 4"/>
          <p:cNvSpPr>
            <a:spLocks noGrp="1"/>
          </p:cNvSpPr>
          <p:nvPr>
            <p:ph idx="1"/>
          </p:nvPr>
        </p:nvSpPr>
        <p:spPr/>
        <p:txBody>
          <a:bodyPr wrap="square" numCol="1">
            <a:normAutofit/>
          </a:bodyPr>
          <a:lstStyle/>
          <a:p>
            <a:pPr marL="457200" indent="-457200">
              <a:buNone/>
            </a:pPr>
            <a:r>
              <a:rPr lang="en-US" sz="1800" b="1" dirty="0" smtClean="0"/>
              <a:t>View Network Settings of an Ethernet Adapter:</a:t>
            </a:r>
          </a:p>
          <a:p>
            <a:pPr marL="457200" indent="-457200">
              <a:buNone/>
            </a:pPr>
            <a:endParaRPr lang="en-US" sz="1800" dirty="0" smtClean="0"/>
          </a:p>
          <a:p>
            <a:pPr marL="457200" indent="-457200">
              <a:buNone/>
            </a:pPr>
            <a:r>
              <a:rPr lang="en-US" sz="1800" dirty="0" err="1" smtClean="0"/>
              <a:t>katsarakis@jagermeister</a:t>
            </a:r>
            <a:r>
              <a:rPr lang="en-US" sz="1800" dirty="0" smtClean="0"/>
              <a:t>:# </a:t>
            </a:r>
            <a:r>
              <a:rPr lang="en-US" sz="1800" dirty="0" err="1" smtClean="0"/>
              <a:t>ifconfig</a:t>
            </a:r>
            <a:r>
              <a:rPr lang="en-US" sz="1800" dirty="0" smtClean="0"/>
              <a:t> eth0</a:t>
            </a:r>
          </a:p>
          <a:p>
            <a:pPr marL="457200" indent="-457200">
              <a:buNone/>
            </a:pPr>
            <a:endParaRPr lang="en-US" sz="1800" dirty="0" smtClean="0"/>
          </a:p>
          <a:p>
            <a:pPr marL="457200" indent="-457200">
              <a:buNone/>
            </a:pPr>
            <a:r>
              <a:rPr lang="en-US" sz="1800" dirty="0" smtClean="0"/>
              <a:t>eth0		Link </a:t>
            </a:r>
            <a:r>
              <a:rPr lang="en-US" sz="1800" dirty="0" err="1" smtClean="0"/>
              <a:t>encap:Ethernet</a:t>
            </a:r>
            <a:r>
              <a:rPr lang="en-US" sz="1800" dirty="0" smtClean="0"/>
              <a:t>  </a:t>
            </a:r>
            <a:r>
              <a:rPr lang="en-US" sz="1800" dirty="0" err="1" smtClean="0"/>
              <a:t>HWaddr</a:t>
            </a:r>
            <a:r>
              <a:rPr lang="en-US" sz="1800" dirty="0" smtClean="0"/>
              <a:t> 00:c0:9f:98:27:05</a:t>
            </a:r>
          </a:p>
          <a:p>
            <a:pPr marL="457200" indent="-457200">
              <a:buNone/>
            </a:pPr>
            <a:r>
              <a:rPr lang="en-US" sz="1800" dirty="0" smtClean="0"/>
              <a:t>		</a:t>
            </a:r>
            <a:r>
              <a:rPr lang="en-US" sz="1800" dirty="0" err="1" smtClean="0"/>
              <a:t>inet</a:t>
            </a:r>
            <a:r>
              <a:rPr lang="en-US" sz="1800" dirty="0" smtClean="0"/>
              <a:t> addr:139.91.182.207  Bcast:139.91.182.255  Mask:255.255.255.0          	inet6 </a:t>
            </a:r>
            <a:r>
              <a:rPr lang="en-US" sz="1800" dirty="0" err="1" smtClean="0"/>
              <a:t>addr</a:t>
            </a:r>
            <a:r>
              <a:rPr lang="en-US" sz="1800" dirty="0" smtClean="0"/>
              <a:t>: fe80::2c0:9fff:fe98:2705/64 </a:t>
            </a:r>
            <a:r>
              <a:rPr lang="en-US" sz="1800" dirty="0" err="1" smtClean="0"/>
              <a:t>Scope:Link</a:t>
            </a:r>
            <a:endParaRPr lang="en-US" sz="1800" dirty="0" smtClean="0"/>
          </a:p>
          <a:p>
            <a:pPr marL="457200" indent="-457200">
              <a:buNone/>
            </a:pPr>
            <a:r>
              <a:rPr lang="en-US" sz="1800" dirty="0" smtClean="0"/>
              <a:t>		UP BROADCAST RUNNING MULTICAST  MTU:1500  Metric:1</a:t>
            </a:r>
          </a:p>
          <a:p>
            <a:pPr marL="457200" indent="-457200">
              <a:buNone/>
            </a:pPr>
            <a:r>
              <a:rPr lang="en-US" sz="1800" dirty="0" smtClean="0"/>
              <a:t>		RX packets:414053 errors:0 dropped:9 overruns:0 frame:0</a:t>
            </a:r>
          </a:p>
          <a:p>
            <a:pPr marL="457200" indent="-457200">
              <a:buNone/>
            </a:pPr>
            <a:r>
              <a:rPr lang="en-US" sz="1800" dirty="0" smtClean="0"/>
              <a:t>		TX packets:78523 errors:0 dropped:0 overruns:0 carrier:0</a:t>
            </a:r>
          </a:p>
          <a:p>
            <a:pPr marL="457200" indent="-457200">
              <a:buNone/>
            </a:pPr>
            <a:r>
              <a:rPr lang="en-US" sz="1800" dirty="0" smtClean="0"/>
              <a:t>		collisions:0 txqueuelen:1000</a:t>
            </a:r>
          </a:p>
          <a:p>
            <a:pPr marL="457200" indent="-457200">
              <a:buNone/>
            </a:pPr>
            <a:r>
              <a:rPr lang="en-US" sz="1800" dirty="0" smtClean="0"/>
              <a:t>		RX bytes:246815934 (246.8 MB)  TX bytes:47642161 (47.6 MB)</a:t>
            </a:r>
          </a:p>
          <a:p>
            <a:pPr marL="457200" indent="-457200">
              <a:buNone/>
            </a:pPr>
            <a:r>
              <a:rPr lang="en-US" sz="1800" dirty="0" smtClean="0"/>
              <a:t>		Interrupt:16 </a:t>
            </a:r>
            <a:endParaRPr lang="el-GR" sz="1800" dirty="0"/>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i</a:t>
            </a:r>
            <a:r>
              <a:rPr lang="en-US" dirty="0" smtClean="0"/>
              <a:t>nter</a:t>
            </a:r>
            <a:r>
              <a:rPr lang="en-US" b="1" dirty="0" smtClean="0">
                <a:effectLst>
                  <a:outerShdw blurRad="38100" dist="38100" dir="2700000" algn="tl">
                    <a:srgbClr val="000000">
                      <a:alpha val="43137"/>
                    </a:srgbClr>
                  </a:outerShdw>
                </a:effectLst>
              </a:rPr>
              <a:t>f</a:t>
            </a:r>
            <a:r>
              <a:rPr lang="en-US" dirty="0" smtClean="0"/>
              <a:t>ace </a:t>
            </a:r>
            <a:r>
              <a:rPr lang="en-US" b="1" dirty="0" smtClean="0">
                <a:effectLst>
                  <a:outerShdw blurRad="38100" dist="38100" dir="2700000" algn="tl">
                    <a:srgbClr val="000000">
                      <a:alpha val="43137"/>
                    </a:srgbClr>
                  </a:outerShdw>
                </a:effectLst>
              </a:rPr>
              <a:t>config</a:t>
            </a:r>
            <a:r>
              <a:rPr lang="en-US" dirty="0" smtClean="0"/>
              <a:t>uration</a:t>
            </a:r>
          </a:p>
        </p:txBody>
      </p:sp>
      <p:sp>
        <p:nvSpPr>
          <p:cNvPr id="5" name="Content Placeholder 4"/>
          <p:cNvSpPr>
            <a:spLocks noGrp="1"/>
          </p:cNvSpPr>
          <p:nvPr>
            <p:ph idx="1"/>
          </p:nvPr>
        </p:nvSpPr>
        <p:spPr/>
        <p:txBody>
          <a:bodyPr wrap="square" numCol="1">
            <a:normAutofit/>
          </a:bodyPr>
          <a:lstStyle/>
          <a:p>
            <a:pPr>
              <a:buNone/>
            </a:pPr>
            <a:r>
              <a:rPr lang="en-US" sz="1800" b="1" dirty="0" smtClean="0"/>
              <a:t>Display Details of All interfaces Including Disabled Interfaces</a:t>
            </a:r>
          </a:p>
          <a:p>
            <a:pPr>
              <a:buNone/>
            </a:pPr>
            <a:r>
              <a:rPr lang="en-US" sz="1800" dirty="0" smtClean="0"/>
              <a:t>	# </a:t>
            </a:r>
            <a:r>
              <a:rPr lang="en-US" sz="1800" dirty="0" err="1" smtClean="0"/>
              <a:t>ifconfig</a:t>
            </a:r>
            <a:r>
              <a:rPr lang="en-US" sz="1800" dirty="0" smtClean="0"/>
              <a:t> –a</a:t>
            </a:r>
          </a:p>
          <a:p>
            <a:pPr>
              <a:buNone/>
            </a:pPr>
            <a:endParaRPr lang="en-US" sz="1800" b="1" dirty="0" smtClean="0"/>
          </a:p>
          <a:p>
            <a:pPr>
              <a:buNone/>
            </a:pPr>
            <a:r>
              <a:rPr lang="en-US" sz="1800" b="1" dirty="0" smtClean="0"/>
              <a:t>Disable an Interface</a:t>
            </a:r>
          </a:p>
          <a:p>
            <a:pPr>
              <a:buNone/>
            </a:pPr>
            <a:r>
              <a:rPr lang="en-US" sz="1800" dirty="0" smtClean="0"/>
              <a:t>	# </a:t>
            </a:r>
            <a:r>
              <a:rPr lang="en-US" sz="1800" dirty="0" err="1" smtClean="0"/>
              <a:t>ifconfig</a:t>
            </a:r>
            <a:r>
              <a:rPr lang="en-US" sz="1800" dirty="0" smtClean="0"/>
              <a:t> eth0 down</a:t>
            </a:r>
          </a:p>
          <a:p>
            <a:pPr>
              <a:buNone/>
            </a:pPr>
            <a:endParaRPr lang="en-US" sz="1800" b="1" dirty="0" smtClean="0"/>
          </a:p>
          <a:p>
            <a:pPr>
              <a:buNone/>
            </a:pPr>
            <a:r>
              <a:rPr lang="en-US" sz="1800" b="1" dirty="0" smtClean="0"/>
              <a:t>Enable an Interface</a:t>
            </a:r>
          </a:p>
          <a:p>
            <a:pPr>
              <a:buNone/>
            </a:pPr>
            <a:r>
              <a:rPr lang="en-US" sz="1800" dirty="0" smtClean="0"/>
              <a:t>	# </a:t>
            </a:r>
            <a:r>
              <a:rPr lang="en-US" sz="1800" dirty="0" err="1" smtClean="0"/>
              <a:t>ifconfig</a:t>
            </a:r>
            <a:r>
              <a:rPr lang="en-US" sz="1800" dirty="0" smtClean="0"/>
              <a:t> eth0 up</a:t>
            </a:r>
          </a:p>
          <a:p>
            <a:pPr>
              <a:buNone/>
            </a:pPr>
            <a:endParaRPr lang="en-US" sz="1800" b="1" dirty="0" smtClean="0"/>
          </a:p>
          <a:p>
            <a:pPr>
              <a:buNone/>
            </a:pPr>
            <a:r>
              <a:rPr lang="en-US" sz="1800" b="1" dirty="0" smtClean="0"/>
              <a:t>Assign </a:t>
            </a:r>
            <a:r>
              <a:rPr lang="en-US" sz="1800" b="1" dirty="0" err="1" smtClean="0"/>
              <a:t>ip</a:t>
            </a:r>
            <a:r>
              <a:rPr lang="en-US" sz="1800" b="1" dirty="0" smtClean="0"/>
              <a:t>-address, </a:t>
            </a:r>
            <a:r>
              <a:rPr lang="en-US" sz="1800" b="1" dirty="0" err="1" smtClean="0"/>
              <a:t>netmask</a:t>
            </a:r>
            <a:r>
              <a:rPr lang="en-US" sz="1800" b="1" dirty="0" smtClean="0"/>
              <a:t> and broadcast at the same time to interface eht0.</a:t>
            </a:r>
          </a:p>
          <a:p>
            <a:pPr>
              <a:buNone/>
            </a:pPr>
            <a:r>
              <a:rPr lang="en-US" sz="1800" dirty="0" smtClean="0"/>
              <a:t>	# </a:t>
            </a:r>
            <a:r>
              <a:rPr lang="en-US" sz="1800" dirty="0" err="1" smtClean="0"/>
              <a:t>ifconfig</a:t>
            </a:r>
            <a:r>
              <a:rPr lang="en-US" sz="1800" dirty="0" smtClean="0"/>
              <a:t> eth0 192.168.2.2 </a:t>
            </a:r>
            <a:r>
              <a:rPr lang="en-US" sz="1800" dirty="0" err="1" smtClean="0"/>
              <a:t>netmask</a:t>
            </a:r>
            <a:r>
              <a:rPr lang="en-US" sz="1800" dirty="0" smtClean="0"/>
              <a:t> 255.255.255.0 broadcast 192.168.2.255</a:t>
            </a:r>
            <a:endParaRPr lang="el-GR" sz="1800" dirty="0"/>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I</a:t>
            </a:r>
            <a:r>
              <a:rPr lang="en-US" dirty="0" smtClean="0"/>
              <a:t>nterface </a:t>
            </a:r>
            <a:r>
              <a:rPr lang="en-US" b="1" dirty="0" smtClean="0">
                <a:effectLst>
                  <a:outerShdw blurRad="38100" dist="38100" dir="2700000" algn="tl">
                    <a:srgbClr val="000000">
                      <a:alpha val="43137"/>
                    </a:srgbClr>
                  </a:outerShdw>
                </a:effectLst>
              </a:rPr>
              <a:t>w</a:t>
            </a:r>
            <a:r>
              <a:rPr lang="en-US" dirty="0" smtClean="0"/>
              <a:t>ireless </a:t>
            </a:r>
            <a:r>
              <a:rPr lang="en-US" b="1" dirty="0" smtClean="0">
                <a:effectLst>
                  <a:outerShdw blurRad="38100" dist="38100" dir="2700000" algn="tl">
                    <a:srgbClr val="000000">
                      <a:alpha val="43137"/>
                    </a:srgbClr>
                  </a:outerShdw>
                </a:effectLst>
              </a:rPr>
              <a:t>config</a:t>
            </a:r>
            <a:r>
              <a:rPr lang="en-US" dirty="0" smtClean="0"/>
              <a:t>uration</a:t>
            </a:r>
          </a:p>
        </p:txBody>
      </p:sp>
      <p:sp>
        <p:nvSpPr>
          <p:cNvPr id="5" name="Content Placeholder 4"/>
          <p:cNvSpPr>
            <a:spLocks noGrp="1"/>
          </p:cNvSpPr>
          <p:nvPr>
            <p:ph idx="1"/>
          </p:nvPr>
        </p:nvSpPr>
        <p:spPr/>
        <p:txBody>
          <a:bodyPr wrap="square" numCol="1">
            <a:normAutofit/>
          </a:bodyPr>
          <a:lstStyle/>
          <a:p>
            <a:pPr>
              <a:buNone/>
            </a:pPr>
            <a:r>
              <a:rPr lang="en-US" sz="1800" b="1" dirty="0" smtClean="0"/>
              <a:t>NAME</a:t>
            </a:r>
          </a:p>
          <a:p>
            <a:pPr>
              <a:buNone/>
            </a:pPr>
            <a:r>
              <a:rPr lang="en-US" sz="1800" dirty="0" smtClean="0"/>
              <a:t>	</a:t>
            </a:r>
            <a:r>
              <a:rPr lang="en-US" sz="1800" dirty="0" err="1" smtClean="0"/>
              <a:t>iwconfig</a:t>
            </a:r>
            <a:r>
              <a:rPr lang="en-US" sz="1800" dirty="0" smtClean="0"/>
              <a:t> - configure a wireless network interface</a:t>
            </a:r>
          </a:p>
          <a:p>
            <a:pPr>
              <a:buNone/>
            </a:pPr>
            <a:r>
              <a:rPr lang="en-US" sz="1800" b="1" dirty="0" smtClean="0"/>
              <a:t>SYNOPSIS</a:t>
            </a:r>
          </a:p>
          <a:p>
            <a:pPr>
              <a:buNone/>
            </a:pPr>
            <a:r>
              <a:rPr lang="en-US" sz="1800" b="1" dirty="0" smtClean="0"/>
              <a:t>	</a:t>
            </a:r>
            <a:r>
              <a:rPr lang="en-US" sz="1800" dirty="0" err="1" smtClean="0"/>
              <a:t>iwconfig</a:t>
            </a:r>
            <a:r>
              <a:rPr lang="en-US" sz="1800" dirty="0" smtClean="0"/>
              <a:t> [</a:t>
            </a:r>
            <a:r>
              <a:rPr lang="en-US" sz="1800" i="1" dirty="0" smtClean="0"/>
              <a:t>interface</a:t>
            </a:r>
            <a:r>
              <a:rPr lang="en-US" sz="1800" dirty="0" smtClean="0"/>
              <a:t>]</a:t>
            </a:r>
          </a:p>
          <a:p>
            <a:pPr>
              <a:buNone/>
            </a:pPr>
            <a:endParaRPr lang="en-US" sz="1800" dirty="0" smtClean="0"/>
          </a:p>
          <a:p>
            <a:pPr>
              <a:buNone/>
            </a:pPr>
            <a:r>
              <a:rPr lang="en-US" sz="1800" dirty="0" smtClean="0"/>
              <a:t>	</a:t>
            </a:r>
            <a:r>
              <a:rPr lang="en-US" sz="1800" dirty="0" err="1" smtClean="0"/>
              <a:t>iwconfig</a:t>
            </a:r>
            <a:r>
              <a:rPr lang="en-US" sz="1800" dirty="0" smtClean="0"/>
              <a:t> </a:t>
            </a:r>
            <a:r>
              <a:rPr lang="en-US" sz="1800" i="1" dirty="0" smtClean="0"/>
              <a:t>interface</a:t>
            </a:r>
            <a:r>
              <a:rPr lang="en-US" sz="1800" dirty="0" smtClean="0"/>
              <a:t>	[</a:t>
            </a:r>
            <a:r>
              <a:rPr lang="en-US" sz="1800" dirty="0" err="1" smtClean="0"/>
              <a:t>essid</a:t>
            </a:r>
            <a:r>
              <a:rPr lang="en-US" sz="1800" dirty="0" smtClean="0"/>
              <a:t> </a:t>
            </a:r>
            <a:r>
              <a:rPr lang="en-US" sz="1800" i="1" dirty="0" smtClean="0"/>
              <a:t>X</a:t>
            </a:r>
            <a:r>
              <a:rPr lang="en-US" sz="1800" dirty="0" smtClean="0"/>
              <a:t>] [</a:t>
            </a:r>
            <a:r>
              <a:rPr lang="en-US" sz="1800" dirty="0" err="1" smtClean="0"/>
              <a:t>nwid</a:t>
            </a:r>
            <a:r>
              <a:rPr lang="en-US" sz="1800" dirty="0" smtClean="0"/>
              <a:t> </a:t>
            </a:r>
            <a:r>
              <a:rPr lang="en-US" sz="1800" i="1" dirty="0" smtClean="0"/>
              <a:t>N</a:t>
            </a:r>
            <a:r>
              <a:rPr lang="en-US" sz="1800" dirty="0" smtClean="0"/>
              <a:t>] [mode </a:t>
            </a:r>
            <a:r>
              <a:rPr lang="en-US" sz="1800" i="1" dirty="0" smtClean="0"/>
              <a:t>M</a:t>
            </a:r>
            <a:r>
              <a:rPr lang="en-US" sz="1800" dirty="0" smtClean="0"/>
              <a:t>] [freq </a:t>
            </a:r>
            <a:r>
              <a:rPr lang="en-US" sz="1800" i="1" dirty="0" smtClean="0"/>
              <a:t>F</a:t>
            </a:r>
            <a:r>
              <a:rPr lang="en-US" sz="1800" dirty="0" smtClean="0"/>
              <a:t>] [channel </a:t>
            </a:r>
            <a:r>
              <a:rPr lang="en-US" sz="1800" i="1" dirty="0" smtClean="0"/>
              <a:t>C</a:t>
            </a:r>
            <a:r>
              <a:rPr lang="en-US" sz="1800" dirty="0" smtClean="0"/>
              <a:t>]</a:t>
            </a:r>
            <a:r>
              <a:rPr lang="en-US" sz="1800" i="1" dirty="0" smtClean="0"/>
              <a:t>[</a:t>
            </a:r>
            <a:r>
              <a:rPr lang="en-US" sz="1800" i="1" dirty="0" err="1" smtClean="0"/>
              <a:t>sens</a:t>
            </a:r>
            <a:r>
              <a:rPr lang="en-US" sz="1800" dirty="0" smtClean="0"/>
              <a:t> S </a:t>
            </a:r>
            <a:r>
              <a:rPr lang="en-US" sz="1800" i="1" dirty="0" smtClean="0"/>
              <a:t>]</a:t>
            </a:r>
          </a:p>
          <a:p>
            <a:pPr>
              <a:buNone/>
            </a:pPr>
            <a:r>
              <a:rPr lang="en-US" sz="1800" i="1" dirty="0" smtClean="0"/>
              <a:t>				</a:t>
            </a:r>
            <a:r>
              <a:rPr lang="en-US" sz="1800" dirty="0" smtClean="0"/>
              <a:t>[</a:t>
            </a:r>
            <a:r>
              <a:rPr lang="en-US" sz="1800" dirty="0" err="1" smtClean="0"/>
              <a:t>ap</a:t>
            </a:r>
            <a:r>
              <a:rPr lang="en-US" sz="1800" dirty="0" smtClean="0"/>
              <a:t> </a:t>
            </a:r>
            <a:r>
              <a:rPr lang="en-US" sz="1800" i="1" dirty="0" smtClean="0"/>
              <a:t>A</a:t>
            </a:r>
            <a:r>
              <a:rPr lang="en-US" sz="1800" dirty="0" smtClean="0"/>
              <a:t> ]</a:t>
            </a:r>
            <a:r>
              <a:rPr lang="en-US" sz="1800" i="1" dirty="0" smtClean="0"/>
              <a:t>[nick</a:t>
            </a:r>
            <a:r>
              <a:rPr lang="en-US" sz="1800" dirty="0" smtClean="0"/>
              <a:t> NN ] [rate </a:t>
            </a:r>
            <a:r>
              <a:rPr lang="en-US" sz="1800" i="1" dirty="0" smtClean="0"/>
              <a:t>R</a:t>
            </a:r>
            <a:r>
              <a:rPr lang="en-US" sz="1800" dirty="0" smtClean="0"/>
              <a:t>] [</a:t>
            </a:r>
            <a:r>
              <a:rPr lang="en-US" sz="1800" dirty="0" err="1" smtClean="0"/>
              <a:t>rts</a:t>
            </a:r>
            <a:r>
              <a:rPr lang="en-US" sz="1800" dirty="0" smtClean="0"/>
              <a:t> </a:t>
            </a:r>
            <a:r>
              <a:rPr lang="en-US" sz="1800" i="1" dirty="0" smtClean="0"/>
              <a:t>RT</a:t>
            </a:r>
            <a:r>
              <a:rPr lang="en-US" sz="1800" dirty="0" smtClean="0"/>
              <a:t>] [</a:t>
            </a:r>
            <a:r>
              <a:rPr lang="en-US" sz="1800" dirty="0" err="1" smtClean="0"/>
              <a:t>frag</a:t>
            </a:r>
            <a:r>
              <a:rPr lang="en-US" sz="1800" dirty="0" smtClean="0"/>
              <a:t> </a:t>
            </a:r>
            <a:r>
              <a:rPr lang="en-US" sz="1800" i="1" dirty="0" smtClean="0"/>
              <a:t>FT</a:t>
            </a:r>
            <a:r>
              <a:rPr lang="en-US" sz="1800" dirty="0" smtClean="0"/>
              <a:t>] [</a:t>
            </a:r>
            <a:r>
              <a:rPr lang="en-US" sz="1800" dirty="0" err="1" smtClean="0"/>
              <a:t>txpower</a:t>
            </a:r>
            <a:r>
              <a:rPr lang="en-US" sz="1800" dirty="0" smtClean="0"/>
              <a:t> </a:t>
            </a:r>
            <a:r>
              <a:rPr lang="en-US" sz="1800" i="1" dirty="0" smtClean="0"/>
              <a:t>T</a:t>
            </a:r>
            <a:r>
              <a:rPr lang="en-US" sz="1800" dirty="0" smtClean="0"/>
              <a:t>]</a:t>
            </a:r>
          </a:p>
          <a:p>
            <a:pPr>
              <a:buNone/>
            </a:pPr>
            <a:r>
              <a:rPr lang="en-US" sz="1800" dirty="0" smtClean="0"/>
              <a:t>				[enc </a:t>
            </a:r>
            <a:r>
              <a:rPr lang="en-US" sz="1800" i="1" dirty="0" smtClean="0"/>
              <a:t>E</a:t>
            </a:r>
            <a:r>
              <a:rPr lang="en-US" sz="1800" dirty="0" smtClean="0"/>
              <a:t>] [key </a:t>
            </a:r>
            <a:r>
              <a:rPr lang="en-US" sz="1800" i="1" dirty="0" smtClean="0"/>
              <a:t>K</a:t>
            </a:r>
            <a:r>
              <a:rPr lang="en-US" sz="1800" dirty="0" smtClean="0"/>
              <a:t>] [power </a:t>
            </a:r>
            <a:r>
              <a:rPr lang="en-US" sz="1800" i="1" dirty="0" smtClean="0"/>
              <a:t>P</a:t>
            </a:r>
            <a:r>
              <a:rPr lang="en-US" sz="1800" dirty="0" smtClean="0"/>
              <a:t>] [retry </a:t>
            </a:r>
            <a:r>
              <a:rPr lang="en-US" sz="1800" i="1" dirty="0" smtClean="0"/>
              <a:t>R</a:t>
            </a:r>
            <a:r>
              <a:rPr lang="en-US" sz="1800" dirty="0" smtClean="0"/>
              <a:t>]</a:t>
            </a:r>
          </a:p>
          <a:p>
            <a:pPr>
              <a:buNone/>
            </a:pPr>
            <a:r>
              <a:rPr lang="en-US" sz="1800" dirty="0" smtClean="0"/>
              <a:t>				[commit] </a:t>
            </a:r>
            <a:r>
              <a:rPr lang="en-US" sz="1800" dirty="0" err="1" smtClean="0"/>
              <a:t>iwconfig</a:t>
            </a:r>
            <a:r>
              <a:rPr lang="en-US" sz="1800" dirty="0" smtClean="0"/>
              <a:t> --help </a:t>
            </a:r>
            <a:r>
              <a:rPr lang="en-US" sz="1800" dirty="0" err="1" smtClean="0"/>
              <a:t>iwconfig</a:t>
            </a:r>
            <a:r>
              <a:rPr lang="en-US" sz="1800" dirty="0" smtClean="0"/>
              <a:t> –version</a:t>
            </a:r>
          </a:p>
          <a:p>
            <a:pPr>
              <a:buNone/>
            </a:pPr>
            <a:r>
              <a:rPr lang="en-US" sz="1800" b="1" dirty="0" smtClean="0"/>
              <a:t>DESCRIPTION</a:t>
            </a:r>
          </a:p>
          <a:p>
            <a:pPr>
              <a:buNone/>
            </a:pPr>
            <a:r>
              <a:rPr lang="en-US" sz="1800" b="1" dirty="0" smtClean="0"/>
              <a:t>	</a:t>
            </a:r>
            <a:r>
              <a:rPr lang="en-US" sz="1800" dirty="0" err="1" smtClean="0"/>
              <a:t>Iwconfig</a:t>
            </a:r>
            <a:r>
              <a:rPr lang="en-US" sz="1800" dirty="0" smtClean="0"/>
              <a:t> is similar to </a:t>
            </a:r>
            <a:r>
              <a:rPr lang="en-US" sz="1800" dirty="0" err="1" smtClean="0"/>
              <a:t>ifconfig</a:t>
            </a:r>
            <a:r>
              <a:rPr lang="en-US" sz="1800" dirty="0" smtClean="0"/>
              <a:t>, but is dedicated to the wireless interfaces. It is used to set the parameters of the network interface which are specific to the wireless operation (for example : the frequency).</a:t>
            </a:r>
            <a:endParaRPr lang="el-GR" sz="1800" dirty="0"/>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I</a:t>
            </a:r>
            <a:r>
              <a:rPr lang="en-US" dirty="0" smtClean="0"/>
              <a:t>nterface </a:t>
            </a:r>
            <a:r>
              <a:rPr lang="en-US" b="1" dirty="0" smtClean="0">
                <a:effectLst>
                  <a:outerShdw blurRad="38100" dist="38100" dir="2700000" algn="tl">
                    <a:srgbClr val="000000">
                      <a:alpha val="43137"/>
                    </a:srgbClr>
                  </a:outerShdw>
                </a:effectLst>
              </a:rPr>
              <a:t>w</a:t>
            </a:r>
            <a:r>
              <a:rPr lang="en-US" dirty="0" smtClean="0"/>
              <a:t>ireless </a:t>
            </a:r>
            <a:r>
              <a:rPr lang="en-US" b="1" dirty="0" smtClean="0">
                <a:effectLst>
                  <a:outerShdw blurRad="38100" dist="38100" dir="2700000" algn="tl">
                    <a:srgbClr val="000000">
                      <a:alpha val="43137"/>
                    </a:srgbClr>
                  </a:outerShdw>
                </a:effectLst>
              </a:rPr>
              <a:t>config</a:t>
            </a:r>
            <a:r>
              <a:rPr lang="en-US" dirty="0" smtClean="0"/>
              <a:t>uration</a:t>
            </a:r>
          </a:p>
        </p:txBody>
      </p:sp>
      <p:sp>
        <p:nvSpPr>
          <p:cNvPr id="5" name="Content Placeholder 4"/>
          <p:cNvSpPr>
            <a:spLocks noGrp="1"/>
          </p:cNvSpPr>
          <p:nvPr>
            <p:ph idx="1"/>
          </p:nvPr>
        </p:nvSpPr>
        <p:spPr/>
        <p:txBody>
          <a:bodyPr wrap="square" numCol="1">
            <a:normAutofit lnSpcReduction="10000"/>
          </a:bodyPr>
          <a:lstStyle/>
          <a:p>
            <a:pPr>
              <a:buNone/>
            </a:pPr>
            <a:r>
              <a:rPr lang="en-US" sz="1800" b="1" dirty="0" smtClean="0"/>
              <a:t>Register to the network with Extended Service Set Identification (</a:t>
            </a:r>
            <a:r>
              <a:rPr lang="en-US" sz="1800" b="1" i="1" dirty="0" smtClean="0"/>
              <a:t>ESSID</a:t>
            </a:r>
            <a:r>
              <a:rPr lang="en-US" sz="1800" b="1" dirty="0" smtClean="0"/>
              <a:t>) “</a:t>
            </a:r>
            <a:r>
              <a:rPr lang="en-US" sz="1800" b="1" dirty="0" err="1" smtClean="0"/>
              <a:t>eduroam</a:t>
            </a:r>
            <a:r>
              <a:rPr lang="en-US" sz="1800" b="1" dirty="0" smtClean="0"/>
              <a:t>”</a:t>
            </a:r>
          </a:p>
          <a:p>
            <a:pPr>
              <a:buNone/>
            </a:pPr>
            <a:r>
              <a:rPr lang="en-US" sz="1800" dirty="0" smtClean="0"/>
              <a:t>	# </a:t>
            </a:r>
            <a:r>
              <a:rPr lang="en-US" sz="1800" dirty="0" err="1" smtClean="0"/>
              <a:t>iwconfig</a:t>
            </a:r>
            <a:r>
              <a:rPr lang="en-US" sz="1800" dirty="0" smtClean="0"/>
              <a:t> wlan0 </a:t>
            </a:r>
            <a:r>
              <a:rPr lang="en-US" sz="1800" dirty="0" err="1" smtClean="0"/>
              <a:t>essid</a:t>
            </a:r>
            <a:r>
              <a:rPr lang="en-US" sz="1800" dirty="0" smtClean="0"/>
              <a:t> “</a:t>
            </a:r>
            <a:r>
              <a:rPr lang="en-US" sz="1800" dirty="0" err="1" smtClean="0"/>
              <a:t>eduroam</a:t>
            </a:r>
            <a:r>
              <a:rPr lang="en-US" sz="1800" dirty="0" smtClean="0"/>
              <a:t>”</a:t>
            </a:r>
          </a:p>
          <a:p>
            <a:pPr>
              <a:buNone/>
            </a:pPr>
            <a:endParaRPr lang="en-US" sz="1800" dirty="0" smtClean="0"/>
          </a:p>
          <a:p>
            <a:pPr>
              <a:buNone/>
            </a:pPr>
            <a:r>
              <a:rPr lang="en-US" sz="1800" b="1" dirty="0" smtClean="0"/>
              <a:t>Associate with the Access Point (AP) with MAC address D4:D7:48:B0:87:C1</a:t>
            </a:r>
          </a:p>
          <a:p>
            <a:pPr>
              <a:buNone/>
            </a:pPr>
            <a:r>
              <a:rPr lang="en-US" sz="1800" dirty="0" smtClean="0"/>
              <a:t>	# </a:t>
            </a:r>
            <a:r>
              <a:rPr lang="en-US" sz="1800" dirty="0" err="1" smtClean="0"/>
              <a:t>iwconfig</a:t>
            </a:r>
            <a:r>
              <a:rPr lang="en-US" sz="1800" dirty="0" smtClean="0"/>
              <a:t> wlan0 </a:t>
            </a:r>
            <a:r>
              <a:rPr lang="en-US" sz="1800" dirty="0" err="1" smtClean="0"/>
              <a:t>ap</a:t>
            </a:r>
            <a:r>
              <a:rPr lang="en-US" sz="1800" dirty="0" smtClean="0"/>
              <a:t> D4:D7:48:B0:87:C1</a:t>
            </a:r>
          </a:p>
          <a:p>
            <a:pPr>
              <a:buNone/>
            </a:pPr>
            <a:endParaRPr lang="en-US" sz="1800" dirty="0" smtClean="0"/>
          </a:p>
          <a:p>
            <a:pPr>
              <a:buNone/>
            </a:pPr>
            <a:r>
              <a:rPr lang="en-US" sz="1800" b="1" dirty="0" smtClean="0"/>
              <a:t>Set the operating frequency or channel in the interface.</a:t>
            </a:r>
          </a:p>
          <a:p>
            <a:pPr>
              <a:buNone/>
            </a:pPr>
            <a:r>
              <a:rPr lang="en-US" sz="1800" dirty="0" smtClean="0"/>
              <a:t>	# </a:t>
            </a:r>
            <a:r>
              <a:rPr lang="en-US" sz="1800" dirty="0" err="1" smtClean="0"/>
              <a:t>iwconfig</a:t>
            </a:r>
            <a:r>
              <a:rPr lang="en-US" sz="1800" dirty="0" smtClean="0"/>
              <a:t> wlan0 freq 2422000000</a:t>
            </a:r>
          </a:p>
          <a:p>
            <a:pPr>
              <a:buNone/>
            </a:pPr>
            <a:r>
              <a:rPr lang="en-US" sz="1800" i="1" dirty="0" smtClean="0">
                <a:solidFill>
                  <a:schemeClr val="tx1">
                    <a:lumMod val="65000"/>
                    <a:lumOff val="35000"/>
                  </a:schemeClr>
                </a:solidFill>
              </a:rPr>
              <a:t>	A value below 1000 indicates a channel number, a value greater than 1000 is a frequency in Hz.</a:t>
            </a:r>
          </a:p>
          <a:p>
            <a:pPr>
              <a:buNone/>
            </a:pPr>
            <a:endParaRPr lang="en-US" sz="1800" i="1" dirty="0" smtClean="0">
              <a:solidFill>
                <a:schemeClr val="tx1">
                  <a:lumMod val="65000"/>
                  <a:lumOff val="35000"/>
                </a:schemeClr>
              </a:solidFill>
            </a:endParaRPr>
          </a:p>
          <a:p>
            <a:pPr>
              <a:buNone/>
            </a:pPr>
            <a:r>
              <a:rPr lang="en-US" sz="1800" b="1" dirty="0" smtClean="0"/>
              <a:t>Set the transmit power to 15 </a:t>
            </a:r>
            <a:r>
              <a:rPr lang="en-US" sz="1800" b="1" dirty="0" err="1" smtClean="0"/>
              <a:t>dBm</a:t>
            </a:r>
            <a:endParaRPr lang="en-US" sz="1800" b="1" dirty="0" smtClean="0"/>
          </a:p>
          <a:p>
            <a:pPr>
              <a:buNone/>
            </a:pPr>
            <a:r>
              <a:rPr lang="en-US" sz="1800" dirty="0" smtClean="0"/>
              <a:t>	# </a:t>
            </a:r>
            <a:r>
              <a:rPr lang="en-US" sz="1800" dirty="0" err="1" smtClean="0"/>
              <a:t>iwconfig</a:t>
            </a:r>
            <a:r>
              <a:rPr lang="en-US" sz="1800" dirty="0" smtClean="0"/>
              <a:t> wlan0 </a:t>
            </a:r>
            <a:r>
              <a:rPr lang="en-US" sz="1800" dirty="0" err="1" smtClean="0"/>
              <a:t>txpower</a:t>
            </a:r>
            <a:r>
              <a:rPr lang="en-US" sz="1800" dirty="0" smtClean="0"/>
              <a:t> 15</a:t>
            </a:r>
          </a:p>
          <a:p>
            <a:pPr>
              <a:buNone/>
            </a:pPr>
            <a:r>
              <a:rPr lang="en-US" sz="1800" i="1" dirty="0" smtClean="0">
                <a:solidFill>
                  <a:schemeClr val="tx1">
                    <a:lumMod val="65000"/>
                    <a:lumOff val="35000"/>
                  </a:schemeClr>
                </a:solidFill>
              </a:rPr>
              <a:t>	For cards that support multiple transmit powers.</a:t>
            </a:r>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l-GR" dirty="0"/>
          </a:p>
        </p:txBody>
      </p:sp>
      <p:sp>
        <p:nvSpPr>
          <p:cNvPr id="3" name="Content Placeholder 2"/>
          <p:cNvSpPr>
            <a:spLocks noGrp="1"/>
          </p:cNvSpPr>
          <p:nvPr>
            <p:ph idx="1"/>
          </p:nvPr>
        </p:nvSpPr>
        <p:spPr/>
        <p:txBody>
          <a:bodyPr>
            <a:normAutofit/>
          </a:bodyPr>
          <a:lstStyle/>
          <a:p>
            <a:r>
              <a:rPr lang="en-US" sz="2400" b="1" dirty="0" smtClean="0">
                <a:solidFill>
                  <a:schemeClr val="accent1"/>
                </a:solidFill>
              </a:rPr>
              <a:t>Network management</a:t>
            </a:r>
          </a:p>
          <a:p>
            <a:pPr lvl="1"/>
            <a:r>
              <a:rPr lang="en-US" sz="2400" dirty="0" smtClean="0"/>
              <a:t>The SNMP protocol</a:t>
            </a:r>
          </a:p>
          <a:p>
            <a:pPr lvl="1"/>
            <a:r>
              <a:rPr lang="en-US" sz="2400" dirty="0" err="1" smtClean="0"/>
              <a:t>snmpget</a:t>
            </a:r>
            <a:r>
              <a:rPr lang="en-US" sz="2400" dirty="0" smtClean="0"/>
              <a:t>, </a:t>
            </a:r>
            <a:r>
              <a:rPr lang="en-US" sz="2400" dirty="0" err="1" smtClean="0"/>
              <a:t>snmpwalk</a:t>
            </a:r>
            <a:r>
              <a:rPr lang="en-US" sz="2400" dirty="0" smtClean="0"/>
              <a:t>, polling an Access Point</a:t>
            </a:r>
          </a:p>
          <a:p>
            <a:r>
              <a:rPr lang="en-US" sz="2400" dirty="0" smtClean="0"/>
              <a:t>Wireless network interface commands</a:t>
            </a:r>
          </a:p>
          <a:p>
            <a:pPr lvl="1"/>
            <a:r>
              <a:rPr lang="en-US" sz="2400" dirty="0" err="1" smtClean="0"/>
              <a:t>ifconfig</a:t>
            </a:r>
            <a:r>
              <a:rPr lang="en-US" sz="2400" dirty="0" smtClean="0"/>
              <a:t>, </a:t>
            </a:r>
            <a:r>
              <a:rPr lang="en-US" sz="2400" dirty="0" err="1" smtClean="0"/>
              <a:t>iwconfig</a:t>
            </a:r>
            <a:r>
              <a:rPr lang="en-US" sz="2400" dirty="0" smtClean="0"/>
              <a:t>, </a:t>
            </a:r>
            <a:r>
              <a:rPr lang="en-US" sz="2400" dirty="0" err="1" smtClean="0"/>
              <a:t>iwlist</a:t>
            </a:r>
            <a:endParaRPr lang="en-US" sz="2400" dirty="0" smtClean="0"/>
          </a:p>
          <a:p>
            <a:pPr lvl="1"/>
            <a:r>
              <a:rPr lang="en-US" sz="2400" dirty="0" err="1" smtClean="0"/>
              <a:t>airmon-ng</a:t>
            </a:r>
            <a:endParaRPr lang="en-US" sz="2400" dirty="0" smtClean="0"/>
          </a:p>
          <a:p>
            <a:pPr lvl="1"/>
            <a:r>
              <a:rPr lang="en-US" sz="2400" dirty="0" err="1" smtClean="0"/>
              <a:t>Tcpdump</a:t>
            </a:r>
            <a:endParaRPr lang="en-US" sz="2400" dirty="0" smtClean="0"/>
          </a:p>
          <a:p>
            <a:pPr lvl="1"/>
            <a:r>
              <a:rPr lang="en-US" sz="2400" dirty="0" err="1" smtClean="0"/>
              <a:t>Wireshark</a:t>
            </a:r>
            <a:endParaRPr lang="en-US" sz="2400" dirty="0" smtClean="0"/>
          </a:p>
        </p:txBody>
      </p:sp>
    </p:spTree>
    <p:extLst>
      <p:ext uri="{BB962C8B-B14F-4D97-AF65-F5344CB8AC3E}">
        <p14:creationId xmlns:p14="http://schemas.microsoft.com/office/powerpoint/2010/main" val="13896889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I</a:t>
            </a:r>
            <a:r>
              <a:rPr lang="en-US" dirty="0" smtClean="0"/>
              <a:t>nterface </a:t>
            </a:r>
            <a:r>
              <a:rPr lang="en-US" b="1" dirty="0" smtClean="0">
                <a:effectLst>
                  <a:outerShdw blurRad="38100" dist="38100" dir="2700000" algn="tl">
                    <a:srgbClr val="000000">
                      <a:alpha val="43137"/>
                    </a:srgbClr>
                  </a:outerShdw>
                </a:effectLst>
              </a:rPr>
              <a:t>w</a:t>
            </a:r>
            <a:r>
              <a:rPr lang="en-US" dirty="0" smtClean="0"/>
              <a:t>ireless </a:t>
            </a:r>
            <a:r>
              <a:rPr lang="en-US" b="1" dirty="0" smtClean="0">
                <a:effectLst>
                  <a:outerShdw blurRad="38100" dist="38100" dir="2700000" algn="tl">
                    <a:srgbClr val="000000">
                      <a:alpha val="43137"/>
                    </a:srgbClr>
                  </a:outerShdw>
                </a:effectLst>
              </a:rPr>
              <a:t>list</a:t>
            </a:r>
            <a:endParaRPr lang="en-US" dirty="0" smtClean="0"/>
          </a:p>
        </p:txBody>
      </p:sp>
      <p:sp>
        <p:nvSpPr>
          <p:cNvPr id="5" name="Content Placeholder 4"/>
          <p:cNvSpPr>
            <a:spLocks noGrp="1"/>
          </p:cNvSpPr>
          <p:nvPr>
            <p:ph idx="1"/>
          </p:nvPr>
        </p:nvSpPr>
        <p:spPr/>
        <p:txBody>
          <a:bodyPr wrap="square" numCol="1">
            <a:normAutofit/>
          </a:bodyPr>
          <a:lstStyle/>
          <a:p>
            <a:pPr>
              <a:buNone/>
            </a:pPr>
            <a:r>
              <a:rPr lang="en-US" sz="1800" b="1" dirty="0" smtClean="0"/>
              <a:t>NAME</a:t>
            </a:r>
          </a:p>
          <a:p>
            <a:pPr>
              <a:buNone/>
            </a:pPr>
            <a:r>
              <a:rPr lang="en-US" sz="1800" dirty="0" smtClean="0"/>
              <a:t>	</a:t>
            </a:r>
            <a:r>
              <a:rPr lang="en-US" sz="1800" dirty="0" err="1" smtClean="0"/>
              <a:t>iwlist</a:t>
            </a:r>
            <a:r>
              <a:rPr lang="en-US" sz="1800" dirty="0" smtClean="0"/>
              <a:t> - Get more detailed wireless information from a wireless inter- face</a:t>
            </a:r>
          </a:p>
          <a:p>
            <a:pPr>
              <a:buNone/>
            </a:pPr>
            <a:endParaRPr lang="en-US" sz="1800" b="1" dirty="0" smtClean="0"/>
          </a:p>
          <a:p>
            <a:pPr>
              <a:buNone/>
            </a:pPr>
            <a:r>
              <a:rPr lang="en-US" sz="1800" b="1" dirty="0" smtClean="0"/>
              <a:t>SYNOPSIS</a:t>
            </a:r>
          </a:p>
          <a:p>
            <a:pPr>
              <a:buNone/>
            </a:pPr>
            <a:r>
              <a:rPr lang="en-US" sz="1800" b="1" dirty="0" smtClean="0"/>
              <a:t>	</a:t>
            </a:r>
            <a:r>
              <a:rPr lang="en-US" sz="1800" b="1" dirty="0" err="1" smtClean="0"/>
              <a:t>iwlist</a:t>
            </a:r>
            <a:r>
              <a:rPr lang="en-US" sz="1800" dirty="0" smtClean="0"/>
              <a:t>	</a:t>
            </a:r>
            <a:r>
              <a:rPr lang="en-US" sz="1800" i="1" dirty="0" smtClean="0"/>
              <a:t>interface</a:t>
            </a:r>
            <a:r>
              <a:rPr lang="en-US" sz="1800" dirty="0" smtClean="0"/>
              <a:t> </a:t>
            </a:r>
            <a:r>
              <a:rPr lang="en-US" sz="1800" b="1" dirty="0" smtClean="0"/>
              <a:t>scanning</a:t>
            </a:r>
            <a:r>
              <a:rPr lang="en-US" sz="1800" dirty="0" smtClean="0"/>
              <a:t>		</a:t>
            </a:r>
            <a:r>
              <a:rPr lang="en-US" sz="1800" b="1" dirty="0" err="1" smtClean="0"/>
              <a:t>iwlist</a:t>
            </a:r>
            <a:r>
              <a:rPr lang="en-US" sz="1800" dirty="0" smtClean="0"/>
              <a:t> </a:t>
            </a:r>
            <a:r>
              <a:rPr lang="en-US" sz="1800" i="1" dirty="0" smtClean="0"/>
              <a:t>interface</a:t>
            </a:r>
            <a:r>
              <a:rPr lang="en-US" sz="1800" dirty="0" smtClean="0"/>
              <a:t> </a:t>
            </a:r>
            <a:r>
              <a:rPr lang="en-US" sz="1800" b="1" dirty="0" smtClean="0"/>
              <a:t>frequency</a:t>
            </a:r>
            <a:endParaRPr lang="en-US" sz="1800" dirty="0" smtClean="0"/>
          </a:p>
          <a:p>
            <a:pPr>
              <a:buNone/>
            </a:pPr>
            <a:r>
              <a:rPr lang="en-US" sz="1800" b="1" dirty="0" smtClean="0"/>
              <a:t>	</a:t>
            </a:r>
            <a:r>
              <a:rPr lang="en-US" sz="1800" b="1" dirty="0" err="1" smtClean="0"/>
              <a:t>iwlist</a:t>
            </a:r>
            <a:r>
              <a:rPr lang="en-US" sz="1800" dirty="0" smtClean="0"/>
              <a:t> </a:t>
            </a:r>
            <a:r>
              <a:rPr lang="en-US" sz="1800" i="1" dirty="0" smtClean="0"/>
              <a:t>interface</a:t>
            </a:r>
            <a:r>
              <a:rPr lang="en-US" sz="1800" dirty="0" smtClean="0"/>
              <a:t> </a:t>
            </a:r>
            <a:r>
              <a:rPr lang="en-US" sz="1800" b="1" dirty="0" smtClean="0"/>
              <a:t>rate</a:t>
            </a:r>
            <a:r>
              <a:rPr lang="en-US" sz="1800" dirty="0" smtClean="0"/>
              <a:t>		</a:t>
            </a:r>
            <a:r>
              <a:rPr lang="en-US" sz="1800" b="1" dirty="0" err="1" smtClean="0"/>
              <a:t>iwlist</a:t>
            </a:r>
            <a:r>
              <a:rPr lang="en-US" sz="1800" dirty="0" smtClean="0"/>
              <a:t> </a:t>
            </a:r>
            <a:r>
              <a:rPr lang="en-US" sz="1800" i="1" dirty="0" smtClean="0"/>
              <a:t>interface</a:t>
            </a:r>
            <a:r>
              <a:rPr lang="en-US" sz="1800" dirty="0" smtClean="0"/>
              <a:t> </a:t>
            </a:r>
            <a:r>
              <a:rPr lang="en-US" sz="1800" b="1" dirty="0" smtClean="0"/>
              <a:t>key</a:t>
            </a:r>
            <a:endParaRPr lang="en-US" sz="1800" dirty="0" smtClean="0"/>
          </a:p>
          <a:p>
            <a:pPr>
              <a:buNone/>
            </a:pPr>
            <a:r>
              <a:rPr lang="en-US" sz="1800" b="1" dirty="0" smtClean="0"/>
              <a:t>	</a:t>
            </a:r>
            <a:r>
              <a:rPr lang="en-US" sz="1800" b="1" dirty="0" err="1" smtClean="0"/>
              <a:t>iwlist</a:t>
            </a:r>
            <a:r>
              <a:rPr lang="en-US" sz="1800" dirty="0" smtClean="0"/>
              <a:t> </a:t>
            </a:r>
            <a:r>
              <a:rPr lang="en-US" sz="1800" i="1" dirty="0" smtClean="0"/>
              <a:t>interface</a:t>
            </a:r>
            <a:r>
              <a:rPr lang="en-US" sz="1800" dirty="0" smtClean="0"/>
              <a:t> </a:t>
            </a:r>
            <a:r>
              <a:rPr lang="en-US" sz="1800" b="1" dirty="0" smtClean="0"/>
              <a:t>power</a:t>
            </a:r>
            <a:r>
              <a:rPr lang="en-US" sz="1800" dirty="0" smtClean="0"/>
              <a:t>		</a:t>
            </a:r>
            <a:r>
              <a:rPr lang="en-US" sz="1800" b="1" dirty="0" err="1" smtClean="0"/>
              <a:t>iwlist</a:t>
            </a:r>
            <a:r>
              <a:rPr lang="en-US" sz="1800" dirty="0" smtClean="0"/>
              <a:t> </a:t>
            </a:r>
            <a:r>
              <a:rPr lang="en-US" sz="1800" i="1" dirty="0" smtClean="0"/>
              <a:t>interface</a:t>
            </a:r>
            <a:r>
              <a:rPr lang="en-US" sz="1800" dirty="0" smtClean="0"/>
              <a:t> </a:t>
            </a:r>
            <a:r>
              <a:rPr lang="en-US" sz="1800" b="1" dirty="0" err="1" smtClean="0"/>
              <a:t>txpower</a:t>
            </a:r>
            <a:endParaRPr lang="en-US" sz="1800" dirty="0" smtClean="0"/>
          </a:p>
          <a:p>
            <a:pPr>
              <a:buNone/>
            </a:pPr>
            <a:r>
              <a:rPr lang="en-US" sz="1800" b="1" dirty="0" smtClean="0"/>
              <a:t>	</a:t>
            </a:r>
            <a:r>
              <a:rPr lang="en-US" sz="1800" b="1" dirty="0" err="1" smtClean="0"/>
              <a:t>iwlist</a:t>
            </a:r>
            <a:r>
              <a:rPr lang="en-US" sz="1800" dirty="0" smtClean="0"/>
              <a:t> </a:t>
            </a:r>
            <a:r>
              <a:rPr lang="en-US" sz="1800" i="1" dirty="0" smtClean="0"/>
              <a:t>interface</a:t>
            </a:r>
            <a:r>
              <a:rPr lang="en-US" sz="1800" dirty="0" smtClean="0"/>
              <a:t> </a:t>
            </a:r>
            <a:r>
              <a:rPr lang="en-US" sz="1800" b="1" dirty="0" smtClean="0"/>
              <a:t>retry</a:t>
            </a:r>
            <a:r>
              <a:rPr lang="en-US" sz="1800" dirty="0" smtClean="0"/>
              <a:t>		</a:t>
            </a:r>
            <a:r>
              <a:rPr lang="en-US" sz="1800" b="1" dirty="0" err="1" smtClean="0"/>
              <a:t>iwlist</a:t>
            </a:r>
            <a:r>
              <a:rPr lang="en-US" sz="1800" dirty="0" smtClean="0"/>
              <a:t> </a:t>
            </a:r>
            <a:r>
              <a:rPr lang="en-US" sz="1800" i="1" dirty="0" smtClean="0"/>
              <a:t>interface</a:t>
            </a:r>
            <a:r>
              <a:rPr lang="en-US" sz="1800" dirty="0" smtClean="0"/>
              <a:t> </a:t>
            </a:r>
            <a:r>
              <a:rPr lang="en-US" sz="1800" b="1" dirty="0" smtClean="0"/>
              <a:t>event</a:t>
            </a:r>
            <a:endParaRPr lang="en-US" sz="1800" dirty="0" smtClean="0"/>
          </a:p>
          <a:p>
            <a:pPr>
              <a:buNone/>
            </a:pPr>
            <a:r>
              <a:rPr lang="en-US" sz="1800" b="1" dirty="0" smtClean="0"/>
              <a:t>	</a:t>
            </a:r>
            <a:r>
              <a:rPr lang="en-US" sz="1800" b="1" dirty="0" err="1" smtClean="0"/>
              <a:t>iwlist</a:t>
            </a:r>
            <a:r>
              <a:rPr lang="en-US" sz="1800" dirty="0" smtClean="0"/>
              <a:t> </a:t>
            </a:r>
            <a:r>
              <a:rPr lang="en-US" sz="1800" b="1" dirty="0" smtClean="0"/>
              <a:t>–help</a:t>
            </a:r>
            <a:r>
              <a:rPr lang="en-US" sz="1800" dirty="0" smtClean="0"/>
              <a:t>			</a:t>
            </a:r>
            <a:r>
              <a:rPr lang="en-US" sz="1800" b="1" dirty="0" err="1" smtClean="0"/>
              <a:t>iwlist</a:t>
            </a:r>
            <a:r>
              <a:rPr lang="en-US" sz="1800" dirty="0" smtClean="0"/>
              <a:t> </a:t>
            </a:r>
            <a:r>
              <a:rPr lang="en-US" sz="1800" b="1" dirty="0" smtClean="0"/>
              <a:t>–version</a:t>
            </a:r>
            <a:endParaRPr lang="en-US" sz="1800" dirty="0" smtClean="0"/>
          </a:p>
          <a:p>
            <a:pPr>
              <a:buNone/>
            </a:pPr>
            <a:endParaRPr lang="en-US" sz="1800" b="1" dirty="0" smtClean="0"/>
          </a:p>
          <a:p>
            <a:pPr>
              <a:buNone/>
            </a:pPr>
            <a:r>
              <a:rPr lang="en-US" sz="1800" b="1" dirty="0" smtClean="0"/>
              <a:t>DESCRIPTION</a:t>
            </a:r>
          </a:p>
          <a:p>
            <a:pPr>
              <a:buNone/>
            </a:pPr>
            <a:r>
              <a:rPr lang="en-US" sz="1800" b="1" dirty="0" smtClean="0"/>
              <a:t>	</a:t>
            </a:r>
            <a:r>
              <a:rPr lang="en-US" sz="1800" b="1" dirty="0" err="1" smtClean="0"/>
              <a:t>Iwlist</a:t>
            </a:r>
            <a:r>
              <a:rPr lang="en-US" sz="1800" dirty="0" smtClean="0"/>
              <a:t> is used to display some additional information from a wireless network interface that is not displayed by </a:t>
            </a:r>
            <a:r>
              <a:rPr lang="en-US" sz="1800" b="1" dirty="0" err="1" smtClean="0"/>
              <a:t>iwconfig</a:t>
            </a:r>
            <a:r>
              <a:rPr lang="en-US" sz="1800" b="1" dirty="0" smtClean="0"/>
              <a:t>.</a:t>
            </a:r>
            <a:endParaRPr lang="en-US" sz="1800" i="1" dirty="0" smtClean="0">
              <a:solidFill>
                <a:schemeClr val="tx1">
                  <a:lumMod val="65000"/>
                  <a:lumOff val="35000"/>
                </a:schemeClr>
              </a:solidFill>
            </a:endParaRPr>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I</a:t>
            </a:r>
            <a:r>
              <a:rPr lang="en-US" dirty="0" smtClean="0"/>
              <a:t>nterface </a:t>
            </a:r>
            <a:r>
              <a:rPr lang="en-US" b="1" dirty="0" smtClean="0">
                <a:effectLst>
                  <a:outerShdw blurRad="38100" dist="38100" dir="2700000" algn="tl">
                    <a:srgbClr val="000000">
                      <a:alpha val="43137"/>
                    </a:srgbClr>
                  </a:outerShdw>
                </a:effectLst>
              </a:rPr>
              <a:t>w</a:t>
            </a:r>
            <a:r>
              <a:rPr lang="en-US" dirty="0" smtClean="0"/>
              <a:t>ireless </a:t>
            </a:r>
            <a:r>
              <a:rPr lang="en-US" b="1" dirty="0" smtClean="0">
                <a:effectLst>
                  <a:outerShdw blurRad="38100" dist="38100" dir="2700000" algn="tl">
                    <a:srgbClr val="000000">
                      <a:alpha val="43137"/>
                    </a:srgbClr>
                  </a:outerShdw>
                </a:effectLst>
              </a:rPr>
              <a:t>list</a:t>
            </a:r>
            <a:endParaRPr lang="en-US" dirty="0" smtClean="0"/>
          </a:p>
        </p:txBody>
      </p:sp>
      <p:sp>
        <p:nvSpPr>
          <p:cNvPr id="5" name="Content Placeholder 4"/>
          <p:cNvSpPr>
            <a:spLocks noGrp="1"/>
          </p:cNvSpPr>
          <p:nvPr>
            <p:ph idx="1"/>
          </p:nvPr>
        </p:nvSpPr>
        <p:spPr/>
        <p:txBody>
          <a:bodyPr wrap="square" numCol="1">
            <a:normAutofit fontScale="92500" lnSpcReduction="20000"/>
          </a:bodyPr>
          <a:lstStyle/>
          <a:p>
            <a:pPr>
              <a:buNone/>
            </a:pPr>
            <a:r>
              <a:rPr lang="en-US" sz="1800" b="1" dirty="0" smtClean="0"/>
              <a:t>Trigger a scan: the interface will switch channels and listen for beacon frames</a:t>
            </a:r>
          </a:p>
          <a:p>
            <a:pPr>
              <a:buNone/>
            </a:pPr>
            <a:r>
              <a:rPr lang="en-US" sz="1800" dirty="0" smtClean="0"/>
              <a:t>	# </a:t>
            </a:r>
            <a:r>
              <a:rPr lang="en-US" sz="1800" dirty="0" err="1" smtClean="0"/>
              <a:t>iwlist</a:t>
            </a:r>
            <a:r>
              <a:rPr lang="en-US" sz="1800" dirty="0" smtClean="0"/>
              <a:t> wlan0 scanning</a:t>
            </a:r>
          </a:p>
          <a:p>
            <a:pPr>
              <a:buNone/>
            </a:pPr>
            <a:endParaRPr lang="en-US" sz="1800" dirty="0" smtClean="0"/>
          </a:p>
          <a:p>
            <a:pPr>
              <a:buNone/>
            </a:pPr>
            <a:r>
              <a:rPr lang="en-US" sz="1800" dirty="0" smtClean="0"/>
              <a:t>wlan0     Scan completed :</a:t>
            </a:r>
          </a:p>
          <a:p>
            <a:pPr>
              <a:buNone/>
            </a:pPr>
            <a:r>
              <a:rPr lang="en-US" sz="1800" dirty="0" smtClean="0"/>
              <a:t>Cell 01 -	Address: 00:11:93:03:1E:32</a:t>
            </a:r>
          </a:p>
          <a:p>
            <a:pPr>
              <a:buNone/>
            </a:pPr>
            <a:r>
              <a:rPr lang="en-US" sz="1800" dirty="0" smtClean="0"/>
              <a:t>		Channel:1</a:t>
            </a:r>
          </a:p>
          <a:p>
            <a:pPr>
              <a:buNone/>
            </a:pPr>
            <a:r>
              <a:rPr lang="en-US" sz="1800" dirty="0" smtClean="0"/>
              <a:t>		Frequency:2.412 GHz (Channel 1)</a:t>
            </a:r>
          </a:p>
          <a:p>
            <a:pPr>
              <a:buNone/>
            </a:pPr>
            <a:r>
              <a:rPr lang="en-US" sz="1800" dirty="0" smtClean="0"/>
              <a:t>		 Quality=60/70  Signal level=-50 </a:t>
            </a:r>
            <a:r>
              <a:rPr lang="en-US" sz="1800" dirty="0" err="1" smtClean="0"/>
              <a:t>dBm</a:t>
            </a:r>
            <a:endParaRPr lang="en-US" sz="1800" dirty="0" smtClean="0"/>
          </a:p>
          <a:p>
            <a:pPr>
              <a:buNone/>
            </a:pPr>
            <a:r>
              <a:rPr lang="en-US" sz="1800" dirty="0" smtClean="0"/>
              <a:t>		Encryption </a:t>
            </a:r>
            <a:r>
              <a:rPr lang="en-US" sz="1800" dirty="0" err="1" smtClean="0"/>
              <a:t>key:off</a:t>
            </a:r>
            <a:endParaRPr lang="en-US" sz="1800" dirty="0" smtClean="0"/>
          </a:p>
          <a:p>
            <a:pPr>
              <a:buNone/>
            </a:pPr>
            <a:r>
              <a:rPr lang="en-US" sz="1800" dirty="0" smtClean="0"/>
              <a:t>		ESSID:"forth public access" </a:t>
            </a:r>
          </a:p>
          <a:p>
            <a:pPr>
              <a:buNone/>
            </a:pPr>
            <a:r>
              <a:rPr lang="en-US" sz="1800" dirty="0" smtClean="0"/>
              <a:t>		Bit Rates:	1 Mb/s; 2 Mb/s; 5.5 Mb/s; 6 Mb/s; 9 Mb/s; 11 Mb/s; 12 Mb/s; 18 Mb/s</a:t>
            </a:r>
          </a:p>
          <a:p>
            <a:pPr>
              <a:buNone/>
            </a:pPr>
            <a:r>
              <a:rPr lang="en-US" sz="1800" dirty="0" smtClean="0"/>
              <a:t>			24 Mb/s; 36 Mb/s; 48 Mb/s; 54 Mb/s</a:t>
            </a:r>
          </a:p>
          <a:p>
            <a:pPr>
              <a:buNone/>
            </a:pPr>
            <a:r>
              <a:rPr lang="en-US" sz="1800" dirty="0" smtClean="0"/>
              <a:t>		</a:t>
            </a:r>
            <a:r>
              <a:rPr lang="en-US" sz="1800" dirty="0" err="1" smtClean="0"/>
              <a:t>Mode:Master</a:t>
            </a:r>
            <a:r>
              <a:rPr lang="en-US" sz="1800" dirty="0" smtClean="0"/>
              <a:t> </a:t>
            </a:r>
          </a:p>
          <a:p>
            <a:pPr>
              <a:buNone/>
            </a:pPr>
            <a:endParaRPr lang="en-US" sz="1800" dirty="0" smtClean="0"/>
          </a:p>
          <a:p>
            <a:pPr>
              <a:buNone/>
            </a:pPr>
            <a:r>
              <a:rPr lang="en-US" sz="1800" dirty="0" smtClean="0"/>
              <a:t>Cell 02 - 	Address: 00:11:93:03:1E:33</a:t>
            </a:r>
          </a:p>
          <a:p>
            <a:pPr>
              <a:buNone/>
            </a:pPr>
            <a:r>
              <a:rPr lang="en-US" sz="1800" dirty="0" smtClean="0"/>
              <a:t>…</a:t>
            </a:r>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38100" dist="38100" dir="2700000" algn="tl">
                    <a:srgbClr val="000000">
                      <a:alpha val="43137"/>
                    </a:srgbClr>
                  </a:outerShdw>
                </a:effectLst>
              </a:rPr>
              <a:t>I</a:t>
            </a:r>
            <a:r>
              <a:rPr lang="en-US" dirty="0" smtClean="0"/>
              <a:t>nterface </a:t>
            </a:r>
            <a:r>
              <a:rPr lang="en-US" b="1" dirty="0" smtClean="0">
                <a:effectLst>
                  <a:outerShdw blurRad="38100" dist="38100" dir="2700000" algn="tl">
                    <a:srgbClr val="000000">
                      <a:alpha val="43137"/>
                    </a:srgbClr>
                  </a:outerShdw>
                </a:effectLst>
              </a:rPr>
              <a:t>w</a:t>
            </a:r>
            <a:r>
              <a:rPr lang="en-US" dirty="0" smtClean="0"/>
              <a:t>ireless </a:t>
            </a:r>
            <a:r>
              <a:rPr lang="en-US" b="1" dirty="0" smtClean="0">
                <a:effectLst>
                  <a:outerShdw blurRad="38100" dist="38100" dir="2700000" algn="tl">
                    <a:srgbClr val="000000">
                      <a:alpha val="43137"/>
                    </a:srgbClr>
                  </a:outerShdw>
                </a:effectLst>
              </a:rPr>
              <a:t>list</a:t>
            </a:r>
            <a:endParaRPr lang="en-US" dirty="0" smtClean="0"/>
          </a:p>
        </p:txBody>
      </p:sp>
      <p:sp>
        <p:nvSpPr>
          <p:cNvPr id="5" name="Content Placeholder 4"/>
          <p:cNvSpPr>
            <a:spLocks noGrp="1"/>
          </p:cNvSpPr>
          <p:nvPr>
            <p:ph idx="1"/>
          </p:nvPr>
        </p:nvSpPr>
        <p:spPr/>
        <p:txBody>
          <a:bodyPr wrap="square" numCol="1">
            <a:normAutofit/>
          </a:bodyPr>
          <a:lstStyle/>
          <a:p>
            <a:pPr>
              <a:buNone/>
            </a:pPr>
            <a:r>
              <a:rPr lang="en-US" sz="1800" dirty="0" smtClean="0"/>
              <a:t>Select only the lines with Address or Signal level</a:t>
            </a:r>
          </a:p>
          <a:p>
            <a:pPr>
              <a:buNone/>
            </a:pPr>
            <a:r>
              <a:rPr lang="en-US" sz="1800" dirty="0" smtClean="0"/>
              <a:t># </a:t>
            </a:r>
            <a:r>
              <a:rPr lang="en-US" sz="1800" dirty="0" err="1" smtClean="0"/>
              <a:t>iwlist</a:t>
            </a:r>
            <a:r>
              <a:rPr lang="en-US" sz="1800" dirty="0" smtClean="0"/>
              <a:t> wlan0 scanning | </a:t>
            </a:r>
            <a:r>
              <a:rPr lang="en-US" sz="1800" dirty="0" err="1" smtClean="0"/>
              <a:t>grep</a:t>
            </a:r>
            <a:r>
              <a:rPr lang="en-US" sz="1800" dirty="0" smtClean="0"/>
              <a:t> ‘Address\|Signal’</a:t>
            </a:r>
          </a:p>
          <a:p>
            <a:pPr>
              <a:buNone/>
            </a:pPr>
            <a:r>
              <a:rPr lang="en-US" sz="1800" dirty="0" smtClean="0"/>
              <a:t> </a:t>
            </a:r>
          </a:p>
          <a:p>
            <a:pPr>
              <a:buNone/>
            </a:pPr>
            <a:r>
              <a:rPr lang="en-US" sz="1800" dirty="0" smtClean="0"/>
              <a:t>Cell 01 -	Address: 00:11:93:03:1E:32</a:t>
            </a:r>
          </a:p>
          <a:p>
            <a:pPr>
              <a:buNone/>
            </a:pPr>
            <a:r>
              <a:rPr lang="en-US" sz="1800" dirty="0" smtClean="0"/>
              <a:t>		Quality=51/70  Signal level=-59 </a:t>
            </a:r>
            <a:r>
              <a:rPr lang="en-US" sz="1800" dirty="0" err="1" smtClean="0"/>
              <a:t>dBm</a:t>
            </a:r>
            <a:endParaRPr lang="en-US" sz="1800" dirty="0" smtClean="0"/>
          </a:p>
          <a:p>
            <a:pPr>
              <a:buNone/>
            </a:pPr>
            <a:r>
              <a:rPr lang="en-US" sz="1800" dirty="0" smtClean="0"/>
              <a:t>Cell 02 -	Address: 00:11:93:03:1E:31</a:t>
            </a:r>
          </a:p>
          <a:p>
            <a:pPr>
              <a:buNone/>
            </a:pPr>
            <a:r>
              <a:rPr lang="en-US" sz="1800" dirty="0" smtClean="0"/>
              <a:t>		Quality=50/70  Signal level=-60 </a:t>
            </a:r>
            <a:r>
              <a:rPr lang="en-US" sz="1800" dirty="0" err="1" smtClean="0"/>
              <a:t>dBm</a:t>
            </a:r>
            <a:endParaRPr lang="en-US" sz="1800" dirty="0" smtClean="0"/>
          </a:p>
          <a:p>
            <a:pPr>
              <a:buNone/>
            </a:pPr>
            <a:r>
              <a:rPr lang="en-US" sz="1800" dirty="0" smtClean="0"/>
              <a:t>Cell 03 -	Address: 00:11:93:03:1E:30</a:t>
            </a:r>
          </a:p>
          <a:p>
            <a:pPr>
              <a:buNone/>
            </a:pPr>
            <a:r>
              <a:rPr lang="en-US" sz="1800" dirty="0" smtClean="0"/>
              <a:t>		Quality=49/70  Signal level=-61 </a:t>
            </a:r>
            <a:r>
              <a:rPr lang="en-US" sz="1800" dirty="0" err="1" smtClean="0"/>
              <a:t>dBm</a:t>
            </a:r>
            <a:endParaRPr lang="en-US" sz="1800" dirty="0" smtClean="0"/>
          </a:p>
          <a:p>
            <a:pPr>
              <a:buNone/>
            </a:pPr>
            <a:r>
              <a:rPr lang="en-US" sz="1800" dirty="0" smtClean="0"/>
              <a:t>Cell 04 -	Address: 00:11:93:03:1E:34</a:t>
            </a:r>
          </a:p>
          <a:p>
            <a:pPr>
              <a:buNone/>
            </a:pPr>
            <a:r>
              <a:rPr lang="en-US" sz="1800" dirty="0" smtClean="0"/>
              <a:t>		Quality=51/70  Signal level=-59 </a:t>
            </a:r>
            <a:r>
              <a:rPr lang="en-US" sz="1800" dirty="0" err="1" smtClean="0"/>
              <a:t>dBm</a:t>
            </a:r>
            <a:endParaRPr lang="en-US" sz="1800" dirty="0" smtClean="0"/>
          </a:p>
          <a:p>
            <a:pPr>
              <a:buNone/>
            </a:pPr>
            <a:r>
              <a:rPr lang="en-US" sz="1800" dirty="0" smtClean="0"/>
              <a:t>…</a:t>
            </a:r>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airmon-ng</a:t>
            </a:r>
            <a:endParaRPr lang="en-US" dirty="0" smtClean="0"/>
          </a:p>
        </p:txBody>
      </p:sp>
      <p:sp>
        <p:nvSpPr>
          <p:cNvPr id="5" name="Content Placeholder 4"/>
          <p:cNvSpPr>
            <a:spLocks noGrp="1"/>
          </p:cNvSpPr>
          <p:nvPr>
            <p:ph idx="1"/>
          </p:nvPr>
        </p:nvSpPr>
        <p:spPr/>
        <p:txBody>
          <a:bodyPr wrap="square" numCol="1">
            <a:normAutofit/>
          </a:bodyPr>
          <a:lstStyle/>
          <a:p>
            <a:pPr>
              <a:buNone/>
            </a:pPr>
            <a:r>
              <a:rPr lang="en-US" sz="1800" b="1" dirty="0" smtClean="0"/>
              <a:t>Name</a:t>
            </a:r>
          </a:p>
          <a:p>
            <a:pPr>
              <a:buNone/>
            </a:pPr>
            <a:r>
              <a:rPr lang="en-US" sz="1800" dirty="0" smtClean="0"/>
              <a:t>	</a:t>
            </a:r>
            <a:r>
              <a:rPr lang="en-US" sz="1800" dirty="0" err="1" smtClean="0"/>
              <a:t>airmon-ng</a:t>
            </a:r>
            <a:r>
              <a:rPr lang="en-US" sz="1800" dirty="0" smtClean="0"/>
              <a:t> - a bash script designed to turn wireless cards into monitor mode</a:t>
            </a:r>
          </a:p>
          <a:p>
            <a:pPr>
              <a:buNone/>
            </a:pPr>
            <a:endParaRPr lang="en-US" sz="1800" b="1" dirty="0" smtClean="0"/>
          </a:p>
          <a:p>
            <a:pPr>
              <a:buNone/>
            </a:pPr>
            <a:r>
              <a:rPr lang="en-US" sz="1800" b="1" dirty="0" smtClean="0"/>
              <a:t>Synopsis</a:t>
            </a:r>
          </a:p>
          <a:p>
            <a:pPr>
              <a:buNone/>
            </a:pPr>
            <a:r>
              <a:rPr lang="en-US" sz="1800" b="1" dirty="0" smtClean="0"/>
              <a:t>	</a:t>
            </a:r>
            <a:r>
              <a:rPr lang="en-US" sz="1800" b="1" dirty="0" err="1" smtClean="0"/>
              <a:t>airmon-ng</a:t>
            </a:r>
            <a:r>
              <a:rPr lang="en-US" sz="1800" dirty="0" smtClean="0"/>
              <a:t> &lt;</a:t>
            </a:r>
            <a:r>
              <a:rPr lang="en-US" sz="1800" dirty="0" err="1" smtClean="0"/>
              <a:t>start|stop</a:t>
            </a:r>
            <a:r>
              <a:rPr lang="en-US" sz="1800" dirty="0" smtClean="0"/>
              <a:t>&gt; &lt;interface&gt; [channel]</a:t>
            </a:r>
          </a:p>
          <a:p>
            <a:pPr>
              <a:buNone/>
            </a:pPr>
            <a:endParaRPr lang="en-US" sz="1800" b="1" dirty="0" smtClean="0"/>
          </a:p>
          <a:p>
            <a:pPr>
              <a:buNone/>
            </a:pPr>
            <a:r>
              <a:rPr lang="en-US" sz="1800" b="1" dirty="0" smtClean="0"/>
              <a:t>Description</a:t>
            </a:r>
          </a:p>
          <a:p>
            <a:pPr>
              <a:buNone/>
            </a:pPr>
            <a:r>
              <a:rPr lang="en-US" sz="1800" b="1" dirty="0" smtClean="0"/>
              <a:t>	</a:t>
            </a:r>
            <a:r>
              <a:rPr lang="en-US" sz="1800" b="1" dirty="0" err="1" smtClean="0"/>
              <a:t>airmon-ng</a:t>
            </a:r>
            <a:r>
              <a:rPr lang="en-US" sz="1800" dirty="0" smtClean="0"/>
              <a:t> is a bash script designed to turn wireless cards into monitor mode. It </a:t>
            </a:r>
            <a:r>
              <a:rPr lang="en-US" sz="1800" dirty="0" err="1" smtClean="0"/>
              <a:t>autodetects</a:t>
            </a:r>
            <a:r>
              <a:rPr lang="en-US" sz="1800" dirty="0" smtClean="0"/>
              <a:t> which card you have and run the right commands.</a:t>
            </a:r>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tcpdump</a:t>
            </a:r>
            <a:endParaRPr lang="en-US" dirty="0" smtClean="0"/>
          </a:p>
        </p:txBody>
      </p:sp>
      <p:sp>
        <p:nvSpPr>
          <p:cNvPr id="5" name="Content Placeholder 4"/>
          <p:cNvSpPr>
            <a:spLocks noGrp="1"/>
          </p:cNvSpPr>
          <p:nvPr>
            <p:ph idx="1"/>
          </p:nvPr>
        </p:nvSpPr>
        <p:spPr/>
        <p:txBody>
          <a:bodyPr wrap="square" numCol="1">
            <a:normAutofit/>
          </a:bodyPr>
          <a:lstStyle/>
          <a:p>
            <a:pPr>
              <a:buNone/>
            </a:pPr>
            <a:r>
              <a:rPr lang="en-US" sz="1800" b="1" dirty="0" smtClean="0"/>
              <a:t>NAME</a:t>
            </a:r>
          </a:p>
          <a:p>
            <a:pPr>
              <a:buNone/>
            </a:pPr>
            <a:r>
              <a:rPr lang="en-US" sz="1800" dirty="0" smtClean="0"/>
              <a:t>	</a:t>
            </a:r>
            <a:r>
              <a:rPr lang="en-US" sz="1800" dirty="0" err="1" smtClean="0"/>
              <a:t>tcpdump</a:t>
            </a:r>
            <a:r>
              <a:rPr lang="en-US" sz="1800" dirty="0" smtClean="0"/>
              <a:t> - dump traffic on a network</a:t>
            </a:r>
          </a:p>
          <a:p>
            <a:pPr>
              <a:buNone/>
            </a:pPr>
            <a:endParaRPr lang="en-US" sz="1800" b="1" dirty="0" smtClean="0"/>
          </a:p>
          <a:p>
            <a:pPr>
              <a:buNone/>
            </a:pPr>
            <a:r>
              <a:rPr lang="en-US" sz="1800" b="1" dirty="0" smtClean="0"/>
              <a:t>SYNOPSIS</a:t>
            </a:r>
          </a:p>
          <a:p>
            <a:pPr>
              <a:buNone/>
            </a:pPr>
            <a:r>
              <a:rPr lang="en-US" sz="1800" b="1" dirty="0" smtClean="0"/>
              <a:t>	</a:t>
            </a:r>
            <a:r>
              <a:rPr lang="en-US" sz="1800" b="1" dirty="0" err="1" smtClean="0"/>
              <a:t>tcpdump</a:t>
            </a:r>
            <a:r>
              <a:rPr lang="en-US" sz="1800" dirty="0" smtClean="0"/>
              <a:t>	[ </a:t>
            </a:r>
            <a:r>
              <a:rPr lang="en-US" sz="1800" b="1" dirty="0" smtClean="0"/>
              <a:t>-</a:t>
            </a:r>
            <a:r>
              <a:rPr lang="en-US" sz="1800" b="1" dirty="0" err="1" smtClean="0"/>
              <a:t>AdDeflLnNOpqRStuUvxX</a:t>
            </a:r>
            <a:r>
              <a:rPr lang="en-US" sz="1800" dirty="0" smtClean="0"/>
              <a:t> ] [ </a:t>
            </a:r>
            <a:r>
              <a:rPr lang="en-US" sz="1800" b="1" dirty="0" smtClean="0"/>
              <a:t>-c</a:t>
            </a:r>
            <a:r>
              <a:rPr lang="en-US" sz="1800" dirty="0" smtClean="0"/>
              <a:t> </a:t>
            </a:r>
            <a:r>
              <a:rPr lang="en-US" sz="1800" i="1" dirty="0" smtClean="0"/>
              <a:t>count</a:t>
            </a:r>
            <a:r>
              <a:rPr lang="en-US" sz="1800" dirty="0" smtClean="0"/>
              <a:t> ] [ </a:t>
            </a:r>
            <a:r>
              <a:rPr lang="en-US" sz="1800" b="1" dirty="0" smtClean="0"/>
              <a:t>-C</a:t>
            </a:r>
            <a:r>
              <a:rPr lang="en-US" sz="1800" dirty="0" smtClean="0"/>
              <a:t> </a:t>
            </a:r>
            <a:r>
              <a:rPr lang="en-US" sz="1800" i="1" dirty="0" err="1" smtClean="0"/>
              <a:t>file</a:t>
            </a:r>
            <a:r>
              <a:rPr lang="en-US" sz="1800" b="1" dirty="0" err="1" smtClean="0"/>
              <a:t>_</a:t>
            </a:r>
            <a:r>
              <a:rPr lang="en-US" sz="1800" i="1" dirty="0" err="1" smtClean="0"/>
              <a:t>size</a:t>
            </a:r>
            <a:r>
              <a:rPr lang="en-US" sz="1800" dirty="0" smtClean="0"/>
              <a:t> ] [ </a:t>
            </a:r>
            <a:r>
              <a:rPr lang="en-US" sz="1800" b="1" dirty="0" smtClean="0"/>
              <a:t>-F</a:t>
            </a:r>
            <a:r>
              <a:rPr lang="en-US" sz="1800" dirty="0" smtClean="0"/>
              <a:t> </a:t>
            </a:r>
            <a:r>
              <a:rPr lang="en-US" sz="1800" i="1" dirty="0" smtClean="0"/>
              <a:t>file</a:t>
            </a:r>
            <a:r>
              <a:rPr lang="en-US" sz="1800" dirty="0" smtClean="0"/>
              <a:t> ]</a:t>
            </a:r>
          </a:p>
          <a:p>
            <a:pPr>
              <a:buNone/>
            </a:pPr>
            <a:r>
              <a:rPr lang="en-US" sz="1800" dirty="0" smtClean="0"/>
              <a:t>			[ </a:t>
            </a:r>
            <a:r>
              <a:rPr lang="en-US" sz="1800" b="1" dirty="0" smtClean="0"/>
              <a:t>-</a:t>
            </a:r>
            <a:r>
              <a:rPr lang="en-US" sz="1800" b="1" dirty="0" err="1" smtClean="0"/>
              <a:t>i</a:t>
            </a:r>
            <a:r>
              <a:rPr lang="en-US" sz="1800" dirty="0" smtClean="0"/>
              <a:t> </a:t>
            </a:r>
            <a:r>
              <a:rPr lang="en-US" sz="1800" i="1" dirty="0" smtClean="0"/>
              <a:t>interface</a:t>
            </a:r>
            <a:r>
              <a:rPr lang="en-US" sz="1800" dirty="0" smtClean="0"/>
              <a:t> ] [ </a:t>
            </a:r>
            <a:r>
              <a:rPr lang="en-US" sz="1800" b="1" dirty="0" smtClean="0"/>
              <a:t>-m</a:t>
            </a:r>
            <a:r>
              <a:rPr lang="en-US" sz="1800" dirty="0" smtClean="0"/>
              <a:t> </a:t>
            </a:r>
            <a:r>
              <a:rPr lang="en-US" sz="1800" i="1" dirty="0" smtClean="0"/>
              <a:t>module</a:t>
            </a:r>
            <a:r>
              <a:rPr lang="en-US" sz="1800" dirty="0" smtClean="0"/>
              <a:t> ] [ </a:t>
            </a:r>
            <a:r>
              <a:rPr lang="en-US" sz="1800" b="1" dirty="0" smtClean="0"/>
              <a:t>-M</a:t>
            </a:r>
            <a:r>
              <a:rPr lang="en-US" sz="1800" dirty="0" smtClean="0"/>
              <a:t> </a:t>
            </a:r>
            <a:r>
              <a:rPr lang="en-US" sz="1800" i="1" dirty="0" smtClean="0"/>
              <a:t>secret</a:t>
            </a:r>
            <a:r>
              <a:rPr lang="en-US" sz="1800" dirty="0" smtClean="0"/>
              <a:t> ] [ </a:t>
            </a:r>
            <a:r>
              <a:rPr lang="en-US" sz="1800" b="1" dirty="0" smtClean="0"/>
              <a:t>-r</a:t>
            </a:r>
            <a:r>
              <a:rPr lang="en-US" sz="1800" dirty="0" smtClean="0"/>
              <a:t> </a:t>
            </a:r>
            <a:r>
              <a:rPr lang="en-US" sz="1800" i="1" dirty="0" smtClean="0"/>
              <a:t>file</a:t>
            </a:r>
            <a:r>
              <a:rPr lang="en-US" sz="1800" dirty="0" smtClean="0"/>
              <a:t> ] [ </a:t>
            </a:r>
            <a:r>
              <a:rPr lang="en-US" sz="1800" b="1" dirty="0" smtClean="0"/>
              <a:t>-s</a:t>
            </a:r>
            <a:r>
              <a:rPr lang="en-US" sz="1800" dirty="0" smtClean="0"/>
              <a:t> </a:t>
            </a:r>
            <a:r>
              <a:rPr lang="en-US" sz="1800" i="1" dirty="0" err="1" smtClean="0"/>
              <a:t>snaplen</a:t>
            </a:r>
            <a:r>
              <a:rPr lang="en-US" sz="1800" dirty="0" smtClean="0"/>
              <a:t> ]</a:t>
            </a:r>
          </a:p>
          <a:p>
            <a:pPr>
              <a:buNone/>
            </a:pPr>
            <a:r>
              <a:rPr lang="en-US" sz="1800" dirty="0" smtClean="0"/>
              <a:t>			[ </a:t>
            </a:r>
            <a:r>
              <a:rPr lang="en-US" sz="1800" b="1" dirty="0" smtClean="0"/>
              <a:t>-T</a:t>
            </a:r>
            <a:r>
              <a:rPr lang="en-US" sz="1800" dirty="0" smtClean="0"/>
              <a:t> </a:t>
            </a:r>
            <a:r>
              <a:rPr lang="en-US" sz="1800" i="1" dirty="0" smtClean="0"/>
              <a:t>type</a:t>
            </a:r>
            <a:r>
              <a:rPr lang="en-US" sz="1800" dirty="0" smtClean="0"/>
              <a:t> ] [ </a:t>
            </a:r>
            <a:r>
              <a:rPr lang="en-US" sz="1800" b="1" dirty="0" smtClean="0"/>
              <a:t>-w</a:t>
            </a:r>
            <a:r>
              <a:rPr lang="en-US" sz="1800" dirty="0" smtClean="0"/>
              <a:t> </a:t>
            </a:r>
            <a:r>
              <a:rPr lang="en-US" sz="1800" i="1" dirty="0" smtClean="0"/>
              <a:t>file</a:t>
            </a:r>
            <a:r>
              <a:rPr lang="en-US" sz="1800" dirty="0" smtClean="0"/>
              <a:t> ] [ </a:t>
            </a:r>
            <a:r>
              <a:rPr lang="en-US" sz="1800" b="1" dirty="0" smtClean="0"/>
              <a:t>-W</a:t>
            </a:r>
            <a:r>
              <a:rPr lang="en-US" sz="1800" dirty="0" smtClean="0"/>
              <a:t> </a:t>
            </a:r>
            <a:r>
              <a:rPr lang="en-US" sz="1800" i="1" dirty="0" err="1" smtClean="0"/>
              <a:t>filecount</a:t>
            </a:r>
            <a:r>
              <a:rPr lang="en-US" sz="1800" dirty="0" smtClean="0"/>
              <a:t> ] [ </a:t>
            </a:r>
            <a:r>
              <a:rPr lang="en-US" sz="1800" b="1" dirty="0" smtClean="0"/>
              <a:t>-E</a:t>
            </a:r>
            <a:r>
              <a:rPr lang="en-US" sz="1800" dirty="0" smtClean="0"/>
              <a:t> </a:t>
            </a:r>
            <a:r>
              <a:rPr lang="en-US" sz="1800" i="1" dirty="0" err="1" smtClean="0"/>
              <a:t>spi@ipaddr</a:t>
            </a:r>
            <a:r>
              <a:rPr lang="en-US" sz="1800" dirty="0" smtClean="0"/>
              <a:t> </a:t>
            </a:r>
            <a:r>
              <a:rPr lang="en-US" sz="1800" i="1" dirty="0" err="1" smtClean="0"/>
              <a:t>algo:secret</a:t>
            </a:r>
            <a:r>
              <a:rPr lang="en-US" sz="1800" i="1" dirty="0" smtClean="0"/>
              <a:t>,...</a:t>
            </a:r>
            <a:r>
              <a:rPr lang="en-US" sz="1800" dirty="0" smtClean="0"/>
              <a:t> ]</a:t>
            </a:r>
          </a:p>
          <a:p>
            <a:pPr>
              <a:buNone/>
            </a:pPr>
            <a:r>
              <a:rPr lang="en-US" sz="1800" dirty="0" smtClean="0"/>
              <a:t>			[ </a:t>
            </a:r>
            <a:r>
              <a:rPr lang="en-US" sz="1800" b="1" dirty="0" smtClean="0"/>
              <a:t>-y</a:t>
            </a:r>
            <a:r>
              <a:rPr lang="en-US" sz="1800" dirty="0" smtClean="0"/>
              <a:t> </a:t>
            </a:r>
            <a:r>
              <a:rPr lang="en-US" sz="1800" i="1" dirty="0" err="1" smtClean="0"/>
              <a:t>datalinktype</a:t>
            </a:r>
            <a:r>
              <a:rPr lang="en-US" sz="1800" dirty="0" smtClean="0"/>
              <a:t> ] [ </a:t>
            </a:r>
            <a:r>
              <a:rPr lang="en-US" sz="1800" b="1" dirty="0" smtClean="0"/>
              <a:t>-Z</a:t>
            </a:r>
            <a:r>
              <a:rPr lang="en-US" sz="1800" dirty="0" smtClean="0"/>
              <a:t> </a:t>
            </a:r>
            <a:r>
              <a:rPr lang="en-US" sz="1800" i="1" dirty="0" smtClean="0"/>
              <a:t>user</a:t>
            </a:r>
            <a:r>
              <a:rPr lang="en-US" sz="1800" dirty="0" smtClean="0"/>
              <a:t> ] [ </a:t>
            </a:r>
            <a:r>
              <a:rPr lang="en-US" sz="1800" i="1" dirty="0" smtClean="0"/>
              <a:t>expression</a:t>
            </a:r>
            <a:r>
              <a:rPr lang="en-US" sz="1800" dirty="0" smtClean="0"/>
              <a:t> ]</a:t>
            </a:r>
          </a:p>
          <a:p>
            <a:pPr>
              <a:buNone/>
            </a:pPr>
            <a:r>
              <a:rPr lang="en-US" sz="1800" b="1" dirty="0" smtClean="0"/>
              <a:t>DESCRIPTION</a:t>
            </a:r>
          </a:p>
          <a:p>
            <a:pPr>
              <a:buNone/>
            </a:pPr>
            <a:r>
              <a:rPr lang="en-US" sz="1800" i="1" dirty="0" err="1" smtClean="0"/>
              <a:t>Tcpdump</a:t>
            </a:r>
            <a:r>
              <a:rPr lang="en-US" sz="1800" dirty="0" smtClean="0"/>
              <a:t> prints out the headers of packets on a network interface that match the </a:t>
            </a:r>
            <a:r>
              <a:rPr lang="en-US" sz="1800" dirty="0" err="1" smtClean="0"/>
              <a:t>boolean</a:t>
            </a:r>
            <a:r>
              <a:rPr lang="en-US" sz="1800" dirty="0" smtClean="0"/>
              <a:t> </a:t>
            </a:r>
            <a:r>
              <a:rPr lang="en-US" sz="1800" i="1" dirty="0" smtClean="0"/>
              <a:t>expression</a:t>
            </a:r>
            <a:r>
              <a:rPr lang="en-US" sz="1800" dirty="0" smtClean="0"/>
              <a:t>. It can also be run with the </a:t>
            </a:r>
            <a:r>
              <a:rPr lang="en-US" sz="1800" b="1" dirty="0" smtClean="0"/>
              <a:t>-w</a:t>
            </a:r>
            <a:r>
              <a:rPr lang="en-US" sz="1800" dirty="0" smtClean="0"/>
              <a:t> flag, which causes it to save the packet data to a file for later analysis.</a:t>
            </a:r>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effectLst>
                  <a:outerShdw blurRad="38100" dist="38100" dir="2700000" algn="tl">
                    <a:srgbClr val="000000">
                      <a:alpha val="43137"/>
                    </a:srgbClr>
                  </a:outerShdw>
                </a:effectLst>
              </a:rPr>
              <a:t>airmon-ng</a:t>
            </a:r>
            <a:r>
              <a:rPr lang="en-US" b="1" dirty="0" smtClean="0">
                <a:effectLst>
                  <a:outerShdw blurRad="38100" dist="38100" dir="2700000" algn="tl">
                    <a:srgbClr val="000000">
                      <a:alpha val="43137"/>
                    </a:srgbClr>
                  </a:outerShdw>
                </a:effectLst>
              </a:rPr>
              <a:t> + </a:t>
            </a:r>
            <a:r>
              <a:rPr lang="en-US" b="1" dirty="0" err="1" smtClean="0">
                <a:effectLst>
                  <a:outerShdw blurRad="38100" dist="38100" dir="2700000" algn="tl">
                    <a:srgbClr val="000000">
                      <a:alpha val="43137"/>
                    </a:srgbClr>
                  </a:outerShdw>
                </a:effectLst>
              </a:rPr>
              <a:t>tcpdump</a:t>
            </a:r>
            <a:endParaRPr lang="en-US" dirty="0" smtClean="0"/>
          </a:p>
        </p:txBody>
      </p:sp>
      <p:sp>
        <p:nvSpPr>
          <p:cNvPr id="5" name="Content Placeholder 4"/>
          <p:cNvSpPr>
            <a:spLocks noGrp="1"/>
          </p:cNvSpPr>
          <p:nvPr>
            <p:ph idx="1"/>
          </p:nvPr>
        </p:nvSpPr>
        <p:spPr>
          <a:xfrm>
            <a:off x="107504" y="1600200"/>
            <a:ext cx="8928992" cy="5069160"/>
          </a:xfrm>
        </p:spPr>
        <p:txBody>
          <a:bodyPr wrap="square" numCol="1">
            <a:normAutofit/>
          </a:bodyPr>
          <a:lstStyle/>
          <a:p>
            <a:pPr>
              <a:buNone/>
            </a:pPr>
            <a:r>
              <a:rPr lang="en-US" sz="1800" dirty="0" smtClean="0"/>
              <a:t>“The quieter you become, the more you are able to hear…” </a:t>
            </a:r>
          </a:p>
          <a:p>
            <a:pPr>
              <a:buNone/>
            </a:pPr>
            <a:endParaRPr lang="en-US" sz="1800" dirty="0" smtClean="0"/>
          </a:p>
          <a:p>
            <a:pPr>
              <a:buNone/>
            </a:pPr>
            <a:r>
              <a:rPr lang="en-US" sz="1800" dirty="0" smtClean="0"/>
              <a:t>Usually a Wi-Fi interface will, even in promiscuous mode, only capture the traffic on the BSS to which it is associated. In order to capture all traffic that the interface can receive and see the IEEE 802.11 headers, we must turn the interface in monitor mode.</a:t>
            </a:r>
          </a:p>
          <a:p>
            <a:pPr>
              <a:buNone/>
            </a:pPr>
            <a:endParaRPr lang="en-US" sz="1800" dirty="0" smtClean="0"/>
          </a:p>
          <a:p>
            <a:pPr>
              <a:buNone/>
            </a:pPr>
            <a:r>
              <a:rPr lang="en-US" sz="1800" dirty="0" smtClean="0"/>
              <a:t>Turn the interface </a:t>
            </a:r>
            <a:r>
              <a:rPr lang="en-US" sz="1800" b="1" dirty="0" smtClean="0"/>
              <a:t>wlan0</a:t>
            </a:r>
            <a:r>
              <a:rPr lang="en-US" sz="1800" dirty="0" smtClean="0"/>
              <a:t> in monitor mode and call it </a:t>
            </a:r>
            <a:r>
              <a:rPr lang="en-US" sz="1800" b="1" dirty="0" smtClean="0"/>
              <a:t>mon0</a:t>
            </a:r>
            <a:r>
              <a:rPr lang="en-US" sz="1800" dirty="0" smtClean="0"/>
              <a:t>.</a:t>
            </a:r>
          </a:p>
          <a:p>
            <a:pPr>
              <a:buNone/>
            </a:pPr>
            <a:r>
              <a:rPr lang="en-US" sz="1800" dirty="0" smtClean="0"/>
              <a:t>	# </a:t>
            </a:r>
            <a:r>
              <a:rPr lang="en-US" sz="1800" dirty="0" err="1" smtClean="0"/>
              <a:t>airmon-ng</a:t>
            </a:r>
            <a:r>
              <a:rPr lang="en-US" sz="1800" dirty="0" smtClean="0"/>
              <a:t> start wlan0</a:t>
            </a:r>
          </a:p>
          <a:p>
            <a:pPr>
              <a:buNone/>
            </a:pPr>
            <a:endParaRPr lang="en-US" sz="1800" dirty="0" smtClean="0"/>
          </a:p>
          <a:p>
            <a:pPr>
              <a:buNone/>
            </a:pPr>
            <a:r>
              <a:rPr lang="en-US" sz="1800" b="1" dirty="0" smtClean="0"/>
              <a:t>Capture</a:t>
            </a:r>
            <a:r>
              <a:rPr lang="en-US" sz="1800" dirty="0" smtClean="0"/>
              <a:t>, in </a:t>
            </a:r>
            <a:r>
              <a:rPr lang="en-US" sz="1800" b="1" dirty="0" smtClean="0"/>
              <a:t>promiscuous mode</a:t>
            </a:r>
            <a:r>
              <a:rPr lang="en-US" sz="1800" dirty="0" smtClean="0"/>
              <a:t>, all traffic received by </a:t>
            </a:r>
            <a:r>
              <a:rPr lang="en-US" sz="1800" b="1" dirty="0" smtClean="0"/>
              <a:t>mon0</a:t>
            </a:r>
            <a:r>
              <a:rPr lang="en-US" sz="1800" dirty="0" smtClean="0"/>
              <a:t>, and write it in files with</a:t>
            </a:r>
          </a:p>
          <a:p>
            <a:pPr lvl="1"/>
            <a:r>
              <a:rPr lang="en-US" sz="1800" dirty="0" smtClean="0"/>
              <a:t>max size 10*10</a:t>
            </a:r>
            <a:r>
              <a:rPr lang="en-US" sz="1800" baseline="30000" dirty="0" smtClean="0"/>
              <a:t>6</a:t>
            </a:r>
            <a:r>
              <a:rPr lang="en-US" sz="1800" dirty="0" smtClean="0"/>
              <a:t> Bytes</a:t>
            </a:r>
          </a:p>
          <a:p>
            <a:pPr lvl="1"/>
            <a:r>
              <a:rPr lang="en-US" sz="1800" dirty="0" smtClean="0"/>
              <a:t>file names: wifi-capture1.pcap, wifi-capture2.pcap, …</a:t>
            </a:r>
          </a:p>
          <a:p>
            <a:pPr>
              <a:buNone/>
            </a:pPr>
            <a:r>
              <a:rPr lang="en-US" sz="1800" dirty="0" smtClean="0"/>
              <a:t>	# </a:t>
            </a:r>
            <a:r>
              <a:rPr lang="en-US" sz="1800" dirty="0" err="1" smtClean="0"/>
              <a:t>tcpdump</a:t>
            </a:r>
            <a:r>
              <a:rPr lang="en-US" sz="1800" dirty="0" smtClean="0"/>
              <a:t> –</a:t>
            </a:r>
            <a:r>
              <a:rPr lang="en-US" sz="1800" dirty="0" err="1" smtClean="0"/>
              <a:t>i</a:t>
            </a:r>
            <a:r>
              <a:rPr lang="en-US" sz="1800" dirty="0" smtClean="0"/>
              <a:t> mon0 –C 10 –w </a:t>
            </a:r>
            <a:r>
              <a:rPr lang="en-US" sz="1800" dirty="0" err="1" smtClean="0"/>
              <a:t>wifi-capture.pcap</a:t>
            </a:r>
            <a:endParaRPr lang="en-US" sz="1800" dirty="0" smtClean="0"/>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Wireshark</a:t>
            </a:r>
            <a:endParaRPr lang="en-US" dirty="0" smtClean="0"/>
          </a:p>
        </p:txBody>
      </p:sp>
      <p:sp>
        <p:nvSpPr>
          <p:cNvPr id="5" name="Content Placeholder 4"/>
          <p:cNvSpPr>
            <a:spLocks noGrp="1"/>
          </p:cNvSpPr>
          <p:nvPr>
            <p:ph idx="1"/>
          </p:nvPr>
        </p:nvSpPr>
        <p:spPr>
          <a:xfrm>
            <a:off x="107504" y="1600200"/>
            <a:ext cx="8928992" cy="5069160"/>
          </a:xfrm>
        </p:spPr>
        <p:txBody>
          <a:bodyPr wrap="square" numCol="1">
            <a:normAutofit/>
          </a:bodyPr>
          <a:lstStyle/>
          <a:p>
            <a:pPr marL="0" indent="0">
              <a:buNone/>
            </a:pPr>
            <a:r>
              <a:rPr lang="en-US" sz="1800" b="1" dirty="0" smtClean="0"/>
              <a:t>Description</a:t>
            </a:r>
          </a:p>
          <a:p>
            <a:pPr marL="0" indent="0">
              <a:buNone/>
            </a:pPr>
            <a:endParaRPr lang="en-US" sz="1800" b="1" dirty="0"/>
          </a:p>
          <a:p>
            <a:pPr marL="0" indent="0">
              <a:buNone/>
            </a:pPr>
            <a:r>
              <a:rPr lang="en-US" sz="1800" b="1" dirty="0" err="1" smtClean="0"/>
              <a:t>Wireshark</a:t>
            </a:r>
            <a:r>
              <a:rPr lang="en-US" sz="1800" dirty="0" smtClean="0"/>
              <a:t> </a:t>
            </a:r>
            <a:r>
              <a:rPr lang="en-US" sz="1800" dirty="0"/>
              <a:t>is a GUI network </a:t>
            </a:r>
            <a:r>
              <a:rPr lang="en-US" sz="1800" dirty="0" smtClean="0"/>
              <a:t>protocol analyzer</a:t>
            </a:r>
            <a:r>
              <a:rPr lang="en-US" sz="1800" dirty="0"/>
              <a:t>. It lets you interactively browse packet data from a live network or from a </a:t>
            </a:r>
            <a:r>
              <a:rPr lang="en-US" sz="1800" dirty="0" smtClean="0"/>
              <a:t>previously </a:t>
            </a:r>
            <a:r>
              <a:rPr lang="en-US" sz="1800" dirty="0"/>
              <a:t>saved capture file. </a:t>
            </a:r>
            <a:r>
              <a:rPr lang="en-US" sz="1800" b="1" dirty="0" err="1"/>
              <a:t>Wireshark</a:t>
            </a:r>
            <a:r>
              <a:rPr lang="en-US" sz="1800" dirty="0" err="1"/>
              <a:t>'s</a:t>
            </a:r>
            <a:r>
              <a:rPr lang="en-US" sz="1800" dirty="0"/>
              <a:t> native capture file format is </a:t>
            </a:r>
            <a:r>
              <a:rPr lang="en-US" sz="1800" b="1" dirty="0" err="1"/>
              <a:t>libpcap</a:t>
            </a:r>
            <a:r>
              <a:rPr lang="en-US" sz="1800" dirty="0"/>
              <a:t> format, which is also the format used by </a:t>
            </a:r>
            <a:r>
              <a:rPr lang="en-US" sz="1800" b="1" dirty="0" err="1"/>
              <a:t>tcpdump</a:t>
            </a:r>
            <a:r>
              <a:rPr lang="en-US" sz="1800" dirty="0"/>
              <a:t> and various other tools. </a:t>
            </a:r>
            <a:endParaRPr lang="en-US" sz="1800" dirty="0" smtClean="0"/>
          </a:p>
          <a:p>
            <a:pPr marL="0" indent="0">
              <a:buNone/>
            </a:pPr>
            <a:endParaRPr lang="en-US" sz="1800" dirty="0"/>
          </a:p>
          <a:p>
            <a:pPr marL="0" indent="0">
              <a:buNone/>
            </a:pPr>
            <a:r>
              <a:rPr lang="en-US" sz="1800" dirty="0" smtClean="0"/>
              <a:t>With </a:t>
            </a:r>
            <a:r>
              <a:rPr lang="en-US" sz="1800" dirty="0" err="1" smtClean="0"/>
              <a:t>Wireshark</a:t>
            </a:r>
            <a:r>
              <a:rPr lang="en-US" sz="1800" dirty="0" smtClean="0"/>
              <a:t> we can open a .</a:t>
            </a:r>
            <a:r>
              <a:rPr lang="en-US" sz="1800" dirty="0" err="1" smtClean="0"/>
              <a:t>pcap</a:t>
            </a:r>
            <a:r>
              <a:rPr lang="en-US" sz="1800" dirty="0" smtClean="0"/>
              <a:t> file created with </a:t>
            </a:r>
            <a:r>
              <a:rPr lang="en-US" sz="1800" dirty="0" err="1" smtClean="0"/>
              <a:t>tcpdump</a:t>
            </a:r>
            <a:r>
              <a:rPr lang="en-US" sz="1800" dirty="0" smtClean="0"/>
              <a:t>, apply filters to inspect specific packets and export network traffic statistics.</a:t>
            </a:r>
          </a:p>
          <a:p>
            <a:pPr marL="0" indent="0">
              <a:buNone/>
            </a:pPr>
            <a:endParaRPr lang="en-US" sz="1800" dirty="0"/>
          </a:p>
          <a:p>
            <a:pPr marL="0" indent="0">
              <a:buNone/>
            </a:pPr>
            <a:r>
              <a:rPr lang="en-US" sz="1800" dirty="0" smtClean="0"/>
              <a:t>Some 802.11-related </a:t>
            </a:r>
            <a:r>
              <a:rPr lang="en-US" sz="1800" dirty="0" err="1" smtClean="0"/>
              <a:t>Wireshark</a:t>
            </a:r>
            <a:r>
              <a:rPr lang="en-US" sz="1800" dirty="0" smtClean="0"/>
              <a:t> filters can </a:t>
            </a:r>
            <a:r>
              <a:rPr lang="en-US" sz="1800" dirty="0"/>
              <a:t>be found here:</a:t>
            </a:r>
            <a:br>
              <a:rPr lang="en-US" sz="1800" dirty="0"/>
            </a:br>
            <a:r>
              <a:rPr lang="en-US" sz="1000" dirty="0">
                <a:hlinkClick r:id="rId2"/>
              </a:rPr>
              <a:t>http://sharkfest.wireshark.org/sharkfest.10/B-5_Parsons%20HANDS-ON%20LAB%20-%20WLAN%20Analysis%20with%20Wireshark%20&amp;%</a:t>
            </a:r>
            <a:r>
              <a:rPr lang="en-US" sz="1000" dirty="0" smtClean="0">
                <a:hlinkClick r:id="rId2"/>
              </a:rPr>
              <a:t>20AirPcap%20Exercises.pdf</a:t>
            </a:r>
            <a:r>
              <a:rPr lang="en-US" sz="1000" dirty="0" smtClean="0"/>
              <a:t> </a:t>
            </a:r>
            <a:endParaRPr lang="en-US" sz="1000" dirty="0"/>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472354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Wireshark</a:t>
            </a:r>
            <a:endParaRPr lang="en-US" dirty="0" smtClean="0"/>
          </a:p>
        </p:txBody>
      </p:sp>
      <p:sp>
        <p:nvSpPr>
          <p:cNvPr id="5" name="Content Placeholder 4"/>
          <p:cNvSpPr>
            <a:spLocks noGrp="1"/>
          </p:cNvSpPr>
          <p:nvPr>
            <p:ph idx="1"/>
          </p:nvPr>
        </p:nvSpPr>
        <p:spPr>
          <a:xfrm>
            <a:off x="107504" y="1600200"/>
            <a:ext cx="8928992" cy="5069160"/>
          </a:xfrm>
        </p:spPr>
        <p:txBody>
          <a:bodyPr wrap="square" numCol="2">
            <a:normAutofit/>
          </a:bodyPr>
          <a:lstStyle/>
          <a:p>
            <a:r>
              <a:rPr lang="en-US" sz="2400" dirty="0" smtClean="0"/>
              <a:t>General traffic statistics</a:t>
            </a:r>
          </a:p>
          <a:p>
            <a:pPr lvl="1"/>
            <a:r>
              <a:rPr lang="en-US" sz="2000" dirty="0" smtClean="0"/>
              <a:t>Traffic volume</a:t>
            </a:r>
          </a:p>
          <a:p>
            <a:pPr lvl="1"/>
            <a:r>
              <a:rPr lang="en-US" sz="2000" dirty="0" err="1" smtClean="0"/>
              <a:t>Burstiness</a:t>
            </a:r>
            <a:endParaRPr lang="en-US" sz="2000" dirty="0" smtClean="0"/>
          </a:p>
          <a:p>
            <a:pPr lvl="1"/>
            <a:r>
              <a:rPr lang="en-US" sz="2000" dirty="0" smtClean="0"/>
              <a:t>Traffic volume by types</a:t>
            </a:r>
          </a:p>
          <a:p>
            <a:r>
              <a:rPr lang="en-US" sz="2400" dirty="0" smtClean="0"/>
              <a:t>End to end statistics</a:t>
            </a:r>
          </a:p>
          <a:p>
            <a:pPr lvl="1"/>
            <a:r>
              <a:rPr lang="en-US" sz="2000" dirty="0" smtClean="0"/>
              <a:t>Connection throughput</a:t>
            </a:r>
          </a:p>
          <a:p>
            <a:pPr lvl="1"/>
            <a:r>
              <a:rPr lang="en-US" sz="2000" dirty="0" smtClean="0"/>
              <a:t>Round trip delay</a:t>
            </a:r>
          </a:p>
          <a:p>
            <a:pPr lvl="1"/>
            <a:r>
              <a:rPr lang="en-US" sz="2000" dirty="0" smtClean="0"/>
              <a:t>Loss rate</a:t>
            </a:r>
          </a:p>
          <a:p>
            <a:pPr>
              <a:buNone/>
            </a:pPr>
            <a:endParaRPr lang="en-US" sz="2200" dirty="0" smtClean="0"/>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pic>
        <p:nvPicPr>
          <p:cNvPr id="41986" name="Picture 2"/>
          <p:cNvPicPr>
            <a:picLocks noChangeAspect="1" noChangeArrowheads="1"/>
          </p:cNvPicPr>
          <p:nvPr/>
        </p:nvPicPr>
        <p:blipFill>
          <a:blip r:embed="rId2" cstate="print"/>
          <a:srcRect/>
          <a:stretch>
            <a:fillRect/>
          </a:stretch>
        </p:blipFill>
        <p:spPr bwMode="auto">
          <a:xfrm>
            <a:off x="3869080" y="1916832"/>
            <a:ext cx="5274920" cy="3024336"/>
          </a:xfrm>
          <a:prstGeom prst="rect">
            <a:avLst/>
          </a:prstGeom>
          <a:noFill/>
          <a:ln w="9525">
            <a:noFill/>
            <a:miter lim="800000"/>
            <a:headEnd/>
            <a:tailEnd/>
          </a:ln>
        </p:spPr>
      </p:pic>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Wireshark</a:t>
            </a:r>
            <a:endParaRPr lang="en-US" dirty="0" smtClean="0"/>
          </a:p>
        </p:txBody>
      </p:sp>
      <p:sp>
        <p:nvSpPr>
          <p:cNvPr id="5" name="Content Placeholder 4"/>
          <p:cNvSpPr>
            <a:spLocks noGrp="1"/>
          </p:cNvSpPr>
          <p:nvPr>
            <p:ph idx="1"/>
          </p:nvPr>
        </p:nvSpPr>
        <p:spPr>
          <a:xfrm>
            <a:off x="107504" y="1600200"/>
            <a:ext cx="8928992" cy="5069160"/>
          </a:xfrm>
        </p:spPr>
        <p:txBody>
          <a:bodyPr wrap="square" numCol="2">
            <a:normAutofit/>
          </a:bodyPr>
          <a:lstStyle/>
          <a:p>
            <a:r>
              <a:rPr lang="en-US" sz="2400" dirty="0" smtClean="0"/>
              <a:t>General traffic statistics</a:t>
            </a:r>
          </a:p>
          <a:p>
            <a:pPr lvl="1"/>
            <a:r>
              <a:rPr lang="en-US" sz="2000" dirty="0" smtClean="0"/>
              <a:t>Traffic volume</a:t>
            </a:r>
          </a:p>
          <a:p>
            <a:pPr lvl="1"/>
            <a:r>
              <a:rPr lang="en-US" sz="2000" dirty="0" err="1" smtClean="0"/>
              <a:t>Burstiness</a:t>
            </a:r>
            <a:endParaRPr lang="en-US" sz="2000" dirty="0" smtClean="0"/>
          </a:p>
          <a:p>
            <a:pPr lvl="1"/>
            <a:r>
              <a:rPr lang="en-US" sz="2000" dirty="0" smtClean="0"/>
              <a:t>Traffic volume by types</a:t>
            </a:r>
          </a:p>
          <a:p>
            <a:r>
              <a:rPr lang="en-US" sz="2400" dirty="0" smtClean="0"/>
              <a:t>End to end statistics</a:t>
            </a:r>
          </a:p>
          <a:p>
            <a:pPr lvl="1"/>
            <a:r>
              <a:rPr lang="en-US" sz="2000" dirty="0" smtClean="0"/>
              <a:t>Connection throughput</a:t>
            </a:r>
          </a:p>
          <a:p>
            <a:pPr lvl="1"/>
            <a:r>
              <a:rPr lang="en-US" sz="2000" dirty="0" smtClean="0"/>
              <a:t>Round trip delay</a:t>
            </a:r>
          </a:p>
          <a:p>
            <a:pPr lvl="1"/>
            <a:r>
              <a:rPr lang="en-US" sz="2000" dirty="0" smtClean="0"/>
              <a:t>Loss rate</a:t>
            </a:r>
          </a:p>
          <a:p>
            <a:pPr>
              <a:buNone/>
            </a:pPr>
            <a:endParaRPr lang="en-US" sz="2200" dirty="0" smtClean="0"/>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pic>
        <p:nvPicPr>
          <p:cNvPr id="6" name="Picture 3"/>
          <p:cNvPicPr>
            <a:picLocks noChangeAspect="1" noChangeArrowheads="1"/>
          </p:cNvPicPr>
          <p:nvPr/>
        </p:nvPicPr>
        <p:blipFill>
          <a:blip r:embed="rId2" cstate="print"/>
          <a:srcRect/>
          <a:stretch>
            <a:fillRect/>
          </a:stretch>
        </p:blipFill>
        <p:spPr bwMode="auto">
          <a:xfrm>
            <a:off x="3851921" y="1556792"/>
            <a:ext cx="5292080" cy="4084870"/>
          </a:xfrm>
          <a:prstGeom prst="rect">
            <a:avLst/>
          </a:prstGeom>
          <a:noFill/>
          <a:ln w="9525">
            <a:noFill/>
            <a:miter lim="800000"/>
            <a:headEnd/>
            <a:tailEnd/>
          </a:ln>
        </p:spPr>
      </p:pic>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Wireshark</a:t>
            </a:r>
            <a:r>
              <a:rPr lang="en-US" dirty="0" smtClean="0"/>
              <a:t>: beacon frame</a:t>
            </a:r>
          </a:p>
        </p:txBody>
      </p:sp>
      <p:pic>
        <p:nvPicPr>
          <p:cNvPr id="6" name="Content Placeholder 5" descr="wireshark.png"/>
          <p:cNvPicPr>
            <a:picLocks noGrp="1" noChangeAspect="1"/>
          </p:cNvPicPr>
          <p:nvPr>
            <p:ph idx="1"/>
          </p:nvPr>
        </p:nvPicPr>
        <p:blipFill>
          <a:blip r:embed="rId2" cstate="print"/>
          <a:stretch>
            <a:fillRect/>
          </a:stretch>
        </p:blipFill>
        <p:spPr>
          <a:xfrm>
            <a:off x="93712" y="1196752"/>
            <a:ext cx="8942784" cy="5589240"/>
          </a:xfrm>
        </p:spPr>
      </p:pic>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Management</a:t>
            </a:r>
          </a:p>
        </p:txBody>
      </p:sp>
      <p:sp>
        <p:nvSpPr>
          <p:cNvPr id="5" name="Content Placeholder 4"/>
          <p:cNvSpPr>
            <a:spLocks noGrp="1"/>
          </p:cNvSpPr>
          <p:nvPr>
            <p:ph idx="1"/>
          </p:nvPr>
        </p:nvSpPr>
        <p:spPr/>
        <p:txBody>
          <a:bodyPr wrap="square" numCol="1">
            <a:normAutofit/>
          </a:bodyPr>
          <a:lstStyle/>
          <a:p>
            <a:pPr>
              <a:buNone/>
            </a:pPr>
            <a:r>
              <a:rPr lang="en-US" sz="2400" dirty="0" smtClean="0"/>
              <a:t>Network management includes the deployment, integration and coordination of the hardware, software and human elements to </a:t>
            </a:r>
            <a:r>
              <a:rPr lang="en-US" sz="2400" b="1" dirty="0" smtClean="0"/>
              <a:t>monitor, test, poll, configure, analyze, evaluate and control </a:t>
            </a:r>
            <a:r>
              <a:rPr lang="en-US" sz="2400" dirty="0" smtClean="0"/>
              <a:t>the network and element resources to meet the real-time, operational performance and Quality of Service requirements at a reasonable cost. </a:t>
            </a:r>
          </a:p>
          <a:p>
            <a:pPr algn="r">
              <a:buNone/>
            </a:pPr>
            <a:r>
              <a:rPr lang="en-US" sz="2400" dirty="0" smtClean="0"/>
              <a:t>T. </a:t>
            </a:r>
            <a:r>
              <a:rPr lang="en-US" sz="2400" dirty="0" err="1" smtClean="0"/>
              <a:t>Saydam</a:t>
            </a:r>
            <a:r>
              <a:rPr lang="en-US" sz="2400" dirty="0" smtClean="0"/>
              <a:t> and T. </a:t>
            </a:r>
            <a:r>
              <a:rPr lang="en-US" sz="2400" dirty="0" err="1" smtClean="0"/>
              <a:t>Magedanz</a:t>
            </a:r>
            <a:endParaRPr lang="en-US" sz="2400" dirty="0" smtClean="0"/>
          </a:p>
          <a:p>
            <a:pPr>
              <a:buNone/>
            </a:pPr>
            <a:endParaRPr lang="el-GR" sz="1800" dirty="0"/>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Network Management</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Wireshark</a:t>
            </a:r>
            <a:r>
              <a:rPr lang="en-US" dirty="0" smtClean="0"/>
              <a:t>: association request</a:t>
            </a:r>
          </a:p>
        </p:txBody>
      </p:sp>
      <p:pic>
        <p:nvPicPr>
          <p:cNvPr id="6" name="Content Placeholder 5" descr="wireshark.png"/>
          <p:cNvPicPr>
            <a:picLocks noGrp="1" noChangeAspect="1"/>
          </p:cNvPicPr>
          <p:nvPr>
            <p:ph idx="1"/>
          </p:nvPr>
        </p:nvPicPr>
        <p:blipFill>
          <a:blip r:embed="rId2" cstate="print"/>
          <a:stretch>
            <a:fillRect/>
          </a:stretch>
        </p:blipFill>
        <p:spPr>
          <a:xfrm>
            <a:off x="93712" y="1196752"/>
            <a:ext cx="8942784" cy="5589240"/>
          </a:xfrm>
        </p:spPr>
      </p:pic>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Wireshark</a:t>
            </a:r>
            <a:r>
              <a:rPr lang="en-US" dirty="0" smtClean="0"/>
              <a:t>: RTS</a:t>
            </a:r>
          </a:p>
        </p:txBody>
      </p:sp>
      <p:pic>
        <p:nvPicPr>
          <p:cNvPr id="6" name="Content Placeholder 5" descr="wireshark.png"/>
          <p:cNvPicPr>
            <a:picLocks noGrp="1" noChangeAspect="1"/>
          </p:cNvPicPr>
          <p:nvPr>
            <p:ph idx="1"/>
          </p:nvPr>
        </p:nvPicPr>
        <p:blipFill>
          <a:blip r:embed="rId2" cstate="print"/>
          <a:stretch>
            <a:fillRect/>
          </a:stretch>
        </p:blipFill>
        <p:spPr>
          <a:xfrm>
            <a:off x="93712" y="1196752"/>
            <a:ext cx="8942784" cy="5589240"/>
          </a:xfrm>
        </p:spPr>
      </p:pic>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Wireshark</a:t>
            </a:r>
            <a:r>
              <a:rPr lang="en-US" dirty="0" smtClean="0"/>
              <a:t>: CTS</a:t>
            </a:r>
          </a:p>
        </p:txBody>
      </p:sp>
      <p:pic>
        <p:nvPicPr>
          <p:cNvPr id="6" name="Content Placeholder 5" descr="wireshark.png"/>
          <p:cNvPicPr>
            <a:picLocks noGrp="1" noChangeAspect="1"/>
          </p:cNvPicPr>
          <p:nvPr>
            <p:ph idx="1"/>
          </p:nvPr>
        </p:nvPicPr>
        <p:blipFill>
          <a:blip r:embed="rId2" cstate="print"/>
          <a:stretch>
            <a:fillRect/>
          </a:stretch>
        </p:blipFill>
        <p:spPr>
          <a:xfrm>
            <a:off x="93712" y="1196752"/>
            <a:ext cx="8942784" cy="5589240"/>
          </a:xfrm>
        </p:spPr>
      </p:pic>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Wireshark</a:t>
            </a:r>
            <a:r>
              <a:rPr lang="en-US" dirty="0" smtClean="0"/>
              <a:t>: 802.11 ACK</a:t>
            </a:r>
          </a:p>
        </p:txBody>
      </p:sp>
      <p:pic>
        <p:nvPicPr>
          <p:cNvPr id="6" name="Content Placeholder 5" descr="wireshark.png"/>
          <p:cNvPicPr>
            <a:picLocks noGrp="1" noChangeAspect="1"/>
          </p:cNvPicPr>
          <p:nvPr>
            <p:ph idx="1"/>
          </p:nvPr>
        </p:nvPicPr>
        <p:blipFill>
          <a:blip r:embed="rId2" cstate="print"/>
          <a:stretch>
            <a:fillRect/>
          </a:stretch>
        </p:blipFill>
        <p:spPr>
          <a:xfrm>
            <a:off x="93712" y="1196752"/>
            <a:ext cx="8942784" cy="5589240"/>
          </a:xfrm>
        </p:spPr>
      </p:pic>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Wireshark</a:t>
            </a:r>
            <a:r>
              <a:rPr lang="en-US" dirty="0" smtClean="0"/>
              <a:t>: guides for Project 1</a:t>
            </a:r>
            <a:endParaRPr lang="en-US" dirty="0"/>
          </a:p>
        </p:txBody>
      </p:sp>
      <p:sp>
        <p:nvSpPr>
          <p:cNvPr id="3" name="Content Placeholder 2"/>
          <p:cNvSpPr>
            <a:spLocks noGrp="1"/>
          </p:cNvSpPr>
          <p:nvPr>
            <p:ph idx="1"/>
          </p:nvPr>
        </p:nvSpPr>
        <p:spPr>
          <a:xfrm>
            <a:off x="457200" y="1348171"/>
            <a:ext cx="8229600" cy="784685"/>
          </a:xfrm>
        </p:spPr>
        <p:txBody>
          <a:bodyPr>
            <a:normAutofit/>
          </a:bodyPr>
          <a:lstStyle/>
          <a:p>
            <a:pPr marL="0" indent="0">
              <a:buNone/>
            </a:pPr>
            <a:r>
              <a:rPr lang="en-US" dirty="0" smtClean="0"/>
              <a:t>1. Apply the appropriate </a:t>
            </a:r>
            <a:r>
              <a:rPr lang="en-US" dirty="0" err="1"/>
              <a:t>W</a:t>
            </a:r>
            <a:r>
              <a:rPr lang="en-US" dirty="0" err="1" smtClean="0"/>
              <a:t>ireshark</a:t>
            </a:r>
            <a:r>
              <a:rPr lang="en-US" dirty="0" smtClean="0"/>
              <a:t> filter</a:t>
            </a:r>
            <a:endParaRPr lang="en-US" sz="1800" dirty="0"/>
          </a:p>
        </p:txBody>
      </p:sp>
      <p:pic>
        <p:nvPicPr>
          <p:cNvPr id="6" name="Picture 5"/>
          <p:cNvPicPr>
            <a:picLocks noChangeAspect="1"/>
          </p:cNvPicPr>
          <p:nvPr/>
        </p:nvPicPr>
        <p:blipFill rotWithShape="1">
          <a:blip r:embed="rId2"/>
          <a:srcRect r="52357" b="57301"/>
          <a:stretch/>
        </p:blipFill>
        <p:spPr>
          <a:xfrm>
            <a:off x="179512" y="2336156"/>
            <a:ext cx="8712968" cy="4392487"/>
          </a:xfrm>
          <a:prstGeom prst="rect">
            <a:avLst/>
          </a:prstGeom>
        </p:spPr>
      </p:pic>
      <p:cxnSp>
        <p:nvCxnSpPr>
          <p:cNvPr id="8" name="Straight Arrow Connector 7"/>
          <p:cNvCxnSpPr/>
          <p:nvPr/>
        </p:nvCxnSpPr>
        <p:spPr>
          <a:xfrm>
            <a:off x="2915816" y="2132856"/>
            <a:ext cx="0" cy="1262682"/>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10" name="Rounded Rectangle 9"/>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146703237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7086" t="40866" r="48816" b="27635"/>
          <a:stretch/>
        </p:blipFill>
        <p:spPr>
          <a:xfrm>
            <a:off x="457200" y="3407648"/>
            <a:ext cx="8064896" cy="3240360"/>
          </a:xfrm>
          <a:prstGeom prst="rect">
            <a:avLst/>
          </a:prstGeom>
        </p:spPr>
      </p:pic>
      <p:sp>
        <p:nvSpPr>
          <p:cNvPr id="2" name="Title 1"/>
          <p:cNvSpPr>
            <a:spLocks noGrp="1"/>
          </p:cNvSpPr>
          <p:nvPr>
            <p:ph type="title"/>
          </p:nvPr>
        </p:nvSpPr>
        <p:spPr/>
        <p:txBody>
          <a:bodyPr/>
          <a:lstStyle/>
          <a:p>
            <a:r>
              <a:rPr lang="en-US" dirty="0" err="1" smtClean="0"/>
              <a:t>Wireshark</a:t>
            </a:r>
            <a:r>
              <a:rPr lang="en-US" dirty="0" smtClean="0"/>
              <a:t>: guides for Project 1</a:t>
            </a:r>
            <a:endParaRPr lang="en-US" dirty="0"/>
          </a:p>
        </p:txBody>
      </p:sp>
      <p:sp>
        <p:nvSpPr>
          <p:cNvPr id="3" name="Content Placeholder 2"/>
          <p:cNvSpPr>
            <a:spLocks noGrp="1"/>
          </p:cNvSpPr>
          <p:nvPr>
            <p:ph idx="1"/>
          </p:nvPr>
        </p:nvSpPr>
        <p:spPr>
          <a:xfrm>
            <a:off x="0" y="1348172"/>
            <a:ext cx="9144000" cy="2080828"/>
          </a:xfrm>
        </p:spPr>
        <p:txBody>
          <a:bodyPr>
            <a:normAutofit/>
          </a:bodyPr>
          <a:lstStyle/>
          <a:p>
            <a:pPr marL="0" indent="0">
              <a:buNone/>
            </a:pPr>
            <a:r>
              <a:rPr lang="en-US" dirty="0" smtClean="0"/>
              <a:t>2. Save captured data in text file</a:t>
            </a:r>
          </a:p>
          <a:p>
            <a:pPr lvl="1"/>
            <a:r>
              <a:rPr lang="en-US" sz="2400" dirty="0"/>
              <a:t>File </a:t>
            </a:r>
            <a:r>
              <a:rPr lang="en-US" sz="2400" dirty="0" smtClean="0"/>
              <a:t>--&gt; Export (Packet Dissections) --&gt; As “Plain Text” file</a:t>
            </a:r>
          </a:p>
          <a:p>
            <a:pPr lvl="1"/>
            <a:r>
              <a:rPr lang="en-US" sz="2400" dirty="0" smtClean="0"/>
              <a:t>Packet Range: Select “All packets” &amp; “Displayed”</a:t>
            </a:r>
          </a:p>
          <a:p>
            <a:pPr lvl="1"/>
            <a:r>
              <a:rPr lang="en-US" sz="2400" dirty="0" smtClean="0"/>
              <a:t>Packet Format: Check only “packet summary line”.</a:t>
            </a:r>
            <a:endParaRPr lang="en-US" dirty="0"/>
          </a:p>
        </p:txBody>
      </p:sp>
      <p:cxnSp>
        <p:nvCxnSpPr>
          <p:cNvPr id="9" name="Straight Arrow Connector 8"/>
          <p:cNvCxnSpPr/>
          <p:nvPr/>
        </p:nvCxnSpPr>
        <p:spPr>
          <a:xfrm>
            <a:off x="107504" y="5157192"/>
            <a:ext cx="468560" cy="12431"/>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1" name="Straight Arrow Connector 10"/>
          <p:cNvCxnSpPr/>
          <p:nvPr/>
        </p:nvCxnSpPr>
        <p:spPr>
          <a:xfrm flipH="1">
            <a:off x="7452320" y="5027828"/>
            <a:ext cx="576064" cy="0"/>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cxnSp>
        <p:nvCxnSpPr>
          <p:cNvPr id="13" name="Straight Arrow Connector 12"/>
          <p:cNvCxnSpPr/>
          <p:nvPr/>
        </p:nvCxnSpPr>
        <p:spPr>
          <a:xfrm>
            <a:off x="5076056" y="4293096"/>
            <a:ext cx="0" cy="504056"/>
          </a:xfrm>
          <a:prstGeom prst="straightConnector1">
            <a:avLst/>
          </a:prstGeom>
          <a:ln w="76200">
            <a:tailEnd type="triangle"/>
          </a:ln>
        </p:spPr>
        <p:style>
          <a:lnRef idx="3">
            <a:schemeClr val="accent2"/>
          </a:lnRef>
          <a:fillRef idx="0">
            <a:schemeClr val="accent2"/>
          </a:fillRef>
          <a:effectRef idx="2">
            <a:schemeClr val="accent2"/>
          </a:effectRef>
          <a:fontRef idx="minor">
            <a:schemeClr val="tx1"/>
          </a:fontRef>
        </p:style>
      </p:cxnSp>
      <p:sp>
        <p:nvSpPr>
          <p:cNvPr id="21" name="Rounded Rectangle 20"/>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22658071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Wireshark</a:t>
            </a:r>
            <a:r>
              <a:rPr lang="en-US" dirty="0" smtClean="0"/>
              <a:t>: guides for Project 1</a:t>
            </a:r>
            <a:endParaRPr lang="en-US" dirty="0"/>
          </a:p>
        </p:txBody>
      </p:sp>
      <p:sp>
        <p:nvSpPr>
          <p:cNvPr id="3" name="Content Placeholder 2"/>
          <p:cNvSpPr>
            <a:spLocks noGrp="1"/>
          </p:cNvSpPr>
          <p:nvPr>
            <p:ph idx="1"/>
          </p:nvPr>
        </p:nvSpPr>
        <p:spPr>
          <a:xfrm>
            <a:off x="0" y="1348172"/>
            <a:ext cx="9144000" cy="2080828"/>
          </a:xfrm>
        </p:spPr>
        <p:txBody>
          <a:bodyPr>
            <a:normAutofit/>
          </a:bodyPr>
          <a:lstStyle/>
          <a:p>
            <a:pPr marL="0" indent="0">
              <a:buNone/>
            </a:pPr>
            <a:r>
              <a:rPr lang="en-US" dirty="0" smtClean="0"/>
              <a:t>2. Save captured data in text file</a:t>
            </a:r>
          </a:p>
          <a:p>
            <a:pPr lvl="1"/>
            <a:r>
              <a:rPr lang="en-US" sz="2400" dirty="0"/>
              <a:t>File </a:t>
            </a:r>
            <a:r>
              <a:rPr lang="en-US" sz="2400" dirty="0" smtClean="0"/>
              <a:t>--&gt; Export (Packet Dissections) --&gt; As “Plain Text” file</a:t>
            </a:r>
          </a:p>
          <a:p>
            <a:pPr lvl="1"/>
            <a:r>
              <a:rPr lang="en-US" sz="2400" dirty="0" smtClean="0"/>
              <a:t>Packet Range: Select “All packets” &amp; “Displayed”</a:t>
            </a:r>
          </a:p>
          <a:p>
            <a:pPr lvl="1"/>
            <a:r>
              <a:rPr lang="en-US" sz="2400" dirty="0" smtClean="0"/>
              <a:t>Packet Format: Check only “packet summary line”.</a:t>
            </a:r>
            <a:endParaRPr lang="en-US" dirty="0"/>
          </a:p>
        </p:txBody>
      </p:sp>
      <p:pic>
        <p:nvPicPr>
          <p:cNvPr id="5" name="Picture 4"/>
          <p:cNvPicPr>
            <a:picLocks noChangeAspect="1"/>
          </p:cNvPicPr>
          <p:nvPr/>
        </p:nvPicPr>
        <p:blipFill rotWithShape="1">
          <a:blip r:embed="rId2"/>
          <a:srcRect l="11024" t="22400" r="21252" b="37701"/>
          <a:stretch/>
        </p:blipFill>
        <p:spPr>
          <a:xfrm>
            <a:off x="53752" y="3429000"/>
            <a:ext cx="9036496" cy="2994653"/>
          </a:xfrm>
          <a:prstGeom prst="rect">
            <a:avLst/>
          </a:prstGeom>
        </p:spPr>
      </p:pic>
      <p:sp>
        <p:nvSpPr>
          <p:cNvPr id="10" name="Rounded Rectangle 9"/>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9640253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Wireshark</a:t>
            </a:r>
            <a:r>
              <a:rPr lang="en-US" dirty="0" smtClean="0"/>
              <a:t>: guides for Project 1</a:t>
            </a:r>
            <a:endParaRPr lang="en-US" dirty="0"/>
          </a:p>
        </p:txBody>
      </p:sp>
      <p:sp>
        <p:nvSpPr>
          <p:cNvPr id="3" name="Content Placeholder 2"/>
          <p:cNvSpPr>
            <a:spLocks noGrp="1"/>
          </p:cNvSpPr>
          <p:nvPr>
            <p:ph idx="1"/>
          </p:nvPr>
        </p:nvSpPr>
        <p:spPr>
          <a:xfrm>
            <a:off x="0" y="1348172"/>
            <a:ext cx="9144000" cy="1689646"/>
          </a:xfrm>
        </p:spPr>
        <p:txBody>
          <a:bodyPr>
            <a:normAutofit lnSpcReduction="10000"/>
          </a:bodyPr>
          <a:lstStyle/>
          <a:p>
            <a:pPr marL="0" indent="0">
              <a:buNone/>
            </a:pPr>
            <a:r>
              <a:rPr lang="en-US" dirty="0" smtClean="0"/>
              <a:t>3. Load saved text file in </a:t>
            </a:r>
            <a:r>
              <a:rPr lang="en-US" dirty="0" err="1" smtClean="0"/>
              <a:t>matlab</a:t>
            </a:r>
            <a:endParaRPr lang="en-US" dirty="0" smtClean="0"/>
          </a:p>
          <a:p>
            <a:pPr marL="400050" lvl="1" indent="0">
              <a:buNone/>
            </a:pPr>
            <a:r>
              <a:rPr lang="en-US" sz="2400" dirty="0" smtClean="0"/>
              <a:t>fid </a:t>
            </a:r>
            <a:r>
              <a:rPr lang="en-US" sz="2400" dirty="0"/>
              <a:t>= </a:t>
            </a:r>
            <a:r>
              <a:rPr lang="en-US" sz="2400" dirty="0" err="1" smtClean="0"/>
              <a:t>fopen</a:t>
            </a:r>
            <a:r>
              <a:rPr lang="en-US" sz="2400" dirty="0" smtClean="0"/>
              <a:t>(</a:t>
            </a:r>
            <a:r>
              <a:rPr lang="en-US" sz="2400" dirty="0"/>
              <a:t>'</a:t>
            </a:r>
            <a:r>
              <a:rPr lang="en-US" sz="2400" dirty="0" smtClean="0"/>
              <a:t>capture1.txt</a:t>
            </a:r>
            <a:r>
              <a:rPr lang="en-US" sz="2400" dirty="0"/>
              <a:t>');</a:t>
            </a:r>
            <a:br>
              <a:rPr lang="en-US" sz="2400" dirty="0"/>
            </a:br>
            <a:r>
              <a:rPr lang="en-US" sz="2400" dirty="0" smtClean="0"/>
              <a:t>C </a:t>
            </a:r>
            <a:r>
              <a:rPr lang="en-US" sz="2400" dirty="0"/>
              <a:t>= </a:t>
            </a:r>
            <a:r>
              <a:rPr lang="en-US" sz="2400" dirty="0" err="1"/>
              <a:t>textscan</a:t>
            </a:r>
            <a:r>
              <a:rPr lang="en-US" sz="2400" dirty="0"/>
              <a:t>(fid, '%d %f %s %s %s %d %*[^\n]', '</a:t>
            </a:r>
            <a:r>
              <a:rPr lang="en-US" sz="2400" dirty="0" err="1"/>
              <a:t>headerLines</a:t>
            </a:r>
            <a:r>
              <a:rPr lang="en-US" sz="2400" dirty="0"/>
              <a:t>', 1);</a:t>
            </a:r>
            <a:br>
              <a:rPr lang="en-US" sz="2400" dirty="0"/>
            </a:br>
            <a:r>
              <a:rPr lang="en-US" sz="2400" dirty="0" err="1" smtClean="0"/>
              <a:t>fclose</a:t>
            </a:r>
            <a:r>
              <a:rPr lang="en-US" sz="2400" dirty="0" smtClean="0"/>
              <a:t>(fid</a:t>
            </a:r>
            <a:r>
              <a:rPr lang="en-US" sz="2400" dirty="0"/>
              <a:t>);</a:t>
            </a:r>
            <a:endParaRPr lang="en-US" sz="2400" dirty="0" smtClean="0"/>
          </a:p>
        </p:txBody>
      </p:sp>
      <p:pic>
        <p:nvPicPr>
          <p:cNvPr id="5" name="Picture 4"/>
          <p:cNvPicPr>
            <a:picLocks noChangeAspect="1"/>
          </p:cNvPicPr>
          <p:nvPr/>
        </p:nvPicPr>
        <p:blipFill rotWithShape="1">
          <a:blip r:embed="rId2"/>
          <a:srcRect l="1181" t="700" r="30307" b="50913"/>
          <a:stretch/>
        </p:blipFill>
        <p:spPr>
          <a:xfrm>
            <a:off x="92060" y="3037818"/>
            <a:ext cx="8959879" cy="3559534"/>
          </a:xfrm>
          <a:prstGeom prst="rect">
            <a:avLst/>
          </a:prstGeom>
        </p:spPr>
      </p:pic>
      <p:sp>
        <p:nvSpPr>
          <p:cNvPr id="6" name="TextBox 5"/>
          <p:cNvSpPr txBox="1"/>
          <p:nvPr/>
        </p:nvSpPr>
        <p:spPr>
          <a:xfrm>
            <a:off x="2526377" y="5054433"/>
            <a:ext cx="513282" cy="369332"/>
          </a:xfrm>
          <a:prstGeom prst="rect">
            <a:avLst/>
          </a:prstGeom>
          <a:noFill/>
        </p:spPr>
        <p:txBody>
          <a:bodyPr wrap="none" rtlCol="0">
            <a:spAutoFit/>
          </a:bodyPr>
          <a:lstStyle/>
          <a:p>
            <a:r>
              <a:rPr lang="en-US" dirty="0">
                <a:solidFill>
                  <a:srgbClr val="C00000"/>
                </a:solidFill>
              </a:rPr>
              <a:t>No.</a:t>
            </a:r>
          </a:p>
        </p:txBody>
      </p:sp>
      <p:sp>
        <p:nvSpPr>
          <p:cNvPr id="10" name="TextBox 9"/>
          <p:cNvSpPr txBox="1"/>
          <p:nvPr/>
        </p:nvSpPr>
        <p:spPr>
          <a:xfrm>
            <a:off x="3276920" y="5041320"/>
            <a:ext cx="649537" cy="369332"/>
          </a:xfrm>
          <a:prstGeom prst="rect">
            <a:avLst/>
          </a:prstGeom>
          <a:noFill/>
        </p:spPr>
        <p:txBody>
          <a:bodyPr wrap="none" rtlCol="0">
            <a:spAutoFit/>
          </a:bodyPr>
          <a:lstStyle/>
          <a:p>
            <a:r>
              <a:rPr lang="en-US" dirty="0" smtClean="0">
                <a:solidFill>
                  <a:srgbClr val="C00000"/>
                </a:solidFill>
              </a:rPr>
              <a:t>Time</a:t>
            </a:r>
            <a:endParaRPr lang="en-US" dirty="0">
              <a:solidFill>
                <a:srgbClr val="C00000"/>
              </a:solidFill>
            </a:endParaRPr>
          </a:p>
        </p:txBody>
      </p:sp>
      <p:sp>
        <p:nvSpPr>
          <p:cNvPr id="12" name="TextBox 11"/>
          <p:cNvSpPr txBox="1"/>
          <p:nvPr/>
        </p:nvSpPr>
        <p:spPr>
          <a:xfrm>
            <a:off x="3995936" y="5041320"/>
            <a:ext cx="824072" cy="369332"/>
          </a:xfrm>
          <a:prstGeom prst="rect">
            <a:avLst/>
          </a:prstGeom>
          <a:noFill/>
        </p:spPr>
        <p:txBody>
          <a:bodyPr wrap="none" rtlCol="0">
            <a:spAutoFit/>
          </a:bodyPr>
          <a:lstStyle/>
          <a:p>
            <a:r>
              <a:rPr lang="en-US" dirty="0" smtClean="0">
                <a:solidFill>
                  <a:srgbClr val="C00000"/>
                </a:solidFill>
              </a:rPr>
              <a:t>Source</a:t>
            </a:r>
            <a:endParaRPr lang="en-US" dirty="0">
              <a:solidFill>
                <a:srgbClr val="C00000"/>
              </a:solidFill>
            </a:endParaRPr>
          </a:p>
        </p:txBody>
      </p:sp>
      <p:sp>
        <p:nvSpPr>
          <p:cNvPr id="14" name="TextBox 13"/>
          <p:cNvSpPr txBox="1"/>
          <p:nvPr/>
        </p:nvSpPr>
        <p:spPr>
          <a:xfrm>
            <a:off x="4834636" y="5041320"/>
            <a:ext cx="664606" cy="369332"/>
          </a:xfrm>
          <a:prstGeom prst="rect">
            <a:avLst/>
          </a:prstGeom>
          <a:noFill/>
        </p:spPr>
        <p:txBody>
          <a:bodyPr wrap="none" rtlCol="0">
            <a:spAutoFit/>
          </a:bodyPr>
          <a:lstStyle/>
          <a:p>
            <a:r>
              <a:rPr lang="en-US" dirty="0" err="1" smtClean="0">
                <a:solidFill>
                  <a:srgbClr val="C00000"/>
                </a:solidFill>
              </a:rPr>
              <a:t>Dest</a:t>
            </a:r>
            <a:r>
              <a:rPr lang="en-US" dirty="0">
                <a:solidFill>
                  <a:srgbClr val="C00000"/>
                </a:solidFill>
              </a:rPr>
              <a:t>.</a:t>
            </a:r>
          </a:p>
        </p:txBody>
      </p:sp>
      <p:sp>
        <p:nvSpPr>
          <p:cNvPr id="15" name="TextBox 14"/>
          <p:cNvSpPr txBox="1"/>
          <p:nvPr/>
        </p:nvSpPr>
        <p:spPr>
          <a:xfrm>
            <a:off x="5433933" y="5054433"/>
            <a:ext cx="968663" cy="369332"/>
          </a:xfrm>
          <a:prstGeom prst="rect">
            <a:avLst/>
          </a:prstGeom>
          <a:noFill/>
        </p:spPr>
        <p:txBody>
          <a:bodyPr wrap="none" rtlCol="0">
            <a:spAutoFit/>
          </a:bodyPr>
          <a:lstStyle/>
          <a:p>
            <a:r>
              <a:rPr lang="en-US" dirty="0" smtClean="0">
                <a:solidFill>
                  <a:srgbClr val="C00000"/>
                </a:solidFill>
              </a:rPr>
              <a:t>Protocol</a:t>
            </a:r>
            <a:endParaRPr lang="en-US" dirty="0">
              <a:solidFill>
                <a:srgbClr val="C00000"/>
              </a:solidFill>
            </a:endParaRPr>
          </a:p>
        </p:txBody>
      </p:sp>
      <p:sp>
        <p:nvSpPr>
          <p:cNvPr id="16" name="TextBox 15"/>
          <p:cNvSpPr txBox="1"/>
          <p:nvPr/>
        </p:nvSpPr>
        <p:spPr>
          <a:xfrm>
            <a:off x="6329131" y="5054433"/>
            <a:ext cx="824008" cy="369332"/>
          </a:xfrm>
          <a:prstGeom prst="rect">
            <a:avLst/>
          </a:prstGeom>
          <a:noFill/>
        </p:spPr>
        <p:txBody>
          <a:bodyPr wrap="none" rtlCol="0">
            <a:spAutoFit/>
          </a:bodyPr>
          <a:lstStyle/>
          <a:p>
            <a:r>
              <a:rPr lang="en-US" dirty="0" smtClean="0">
                <a:solidFill>
                  <a:srgbClr val="C00000"/>
                </a:solidFill>
              </a:rPr>
              <a:t>Length</a:t>
            </a:r>
            <a:endParaRPr lang="en-US" dirty="0">
              <a:solidFill>
                <a:srgbClr val="C00000"/>
              </a:solidFill>
            </a:endParaRPr>
          </a:p>
        </p:txBody>
      </p:sp>
      <p:cxnSp>
        <p:nvCxnSpPr>
          <p:cNvPr id="17" name="Straight Arrow Connector 16"/>
          <p:cNvCxnSpPr/>
          <p:nvPr/>
        </p:nvCxnSpPr>
        <p:spPr>
          <a:xfrm>
            <a:off x="2771800" y="5371424"/>
            <a:ext cx="1" cy="23009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0" name="Straight Arrow Connector 19"/>
          <p:cNvCxnSpPr/>
          <p:nvPr/>
        </p:nvCxnSpPr>
        <p:spPr>
          <a:xfrm>
            <a:off x="3601689" y="5358311"/>
            <a:ext cx="1" cy="23009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1" name="Straight Arrow Connector 20"/>
          <p:cNvCxnSpPr/>
          <p:nvPr/>
        </p:nvCxnSpPr>
        <p:spPr>
          <a:xfrm>
            <a:off x="4393334" y="5378632"/>
            <a:ext cx="1" cy="23009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2" name="Straight Arrow Connector 21"/>
          <p:cNvCxnSpPr/>
          <p:nvPr/>
        </p:nvCxnSpPr>
        <p:spPr>
          <a:xfrm>
            <a:off x="5140581" y="5378632"/>
            <a:ext cx="1" cy="23009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a:off x="5924115" y="5385840"/>
            <a:ext cx="1" cy="23009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6747353" y="5385840"/>
            <a:ext cx="1" cy="230090"/>
          </a:xfrm>
          <a:prstGeom prst="straightConnector1">
            <a:avLst/>
          </a:prstGeom>
          <a:ln w="38100">
            <a:tailEnd type="triangle"/>
          </a:ln>
        </p:spPr>
        <p:style>
          <a:lnRef idx="3">
            <a:schemeClr val="accent2"/>
          </a:lnRef>
          <a:fillRef idx="0">
            <a:schemeClr val="accent2"/>
          </a:fillRef>
          <a:effectRef idx="2">
            <a:schemeClr val="accent2"/>
          </a:effectRef>
          <a:fontRef idx="minor">
            <a:schemeClr val="tx1"/>
          </a:fontRef>
        </p:style>
      </p:cxnSp>
      <p:sp>
        <p:nvSpPr>
          <p:cNvPr id="25" name="TextBox 24"/>
          <p:cNvSpPr txBox="1"/>
          <p:nvPr/>
        </p:nvSpPr>
        <p:spPr>
          <a:xfrm>
            <a:off x="5499242" y="1677187"/>
            <a:ext cx="3644758" cy="369332"/>
          </a:xfrm>
          <a:prstGeom prst="rect">
            <a:avLst/>
          </a:prstGeom>
          <a:noFill/>
        </p:spPr>
        <p:txBody>
          <a:bodyPr wrap="square" rtlCol="0">
            <a:spAutoFit/>
          </a:bodyPr>
          <a:lstStyle/>
          <a:p>
            <a:r>
              <a:rPr lang="en-US" dirty="0" smtClean="0">
                <a:solidFill>
                  <a:srgbClr val="C00000"/>
                </a:solidFill>
              </a:rPr>
              <a:t>Means: Ignore everything until “\n”.</a:t>
            </a:r>
            <a:endParaRPr lang="en-US" dirty="0">
              <a:solidFill>
                <a:srgbClr val="C00000"/>
              </a:solidFill>
            </a:endParaRPr>
          </a:p>
        </p:txBody>
      </p:sp>
      <p:sp>
        <p:nvSpPr>
          <p:cNvPr id="27" name="Left Brace 26"/>
          <p:cNvSpPr/>
          <p:nvPr/>
        </p:nvSpPr>
        <p:spPr>
          <a:xfrm rot="5400000">
            <a:off x="5510931" y="1669112"/>
            <a:ext cx="195404" cy="936104"/>
          </a:xfrm>
          <a:prstGeom prst="leftBrace">
            <a:avLst>
              <a:gd name="adj1" fmla="val 18916"/>
              <a:gd name="adj2" fmla="val 19009"/>
            </a:avLst>
          </a:prstGeom>
          <a:ln w="1905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Rounded Rectangle 27"/>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Wireless interface commands</a:t>
            </a:r>
            <a:endParaRPr lang="el-GR" dirty="0"/>
          </a:p>
        </p:txBody>
      </p:sp>
    </p:spTree>
    <p:extLst>
      <p:ext uri="{BB962C8B-B14F-4D97-AF65-F5344CB8AC3E}">
        <p14:creationId xmlns:p14="http://schemas.microsoft.com/office/powerpoint/2010/main" val="32626330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Network Management</a:t>
            </a:r>
          </a:p>
        </p:txBody>
      </p:sp>
      <p:sp>
        <p:nvSpPr>
          <p:cNvPr id="5" name="Content Placeholder 4"/>
          <p:cNvSpPr>
            <a:spLocks noGrp="1"/>
          </p:cNvSpPr>
          <p:nvPr>
            <p:ph idx="1"/>
          </p:nvPr>
        </p:nvSpPr>
        <p:spPr/>
        <p:txBody>
          <a:bodyPr wrap="square" numCol="1">
            <a:normAutofit/>
          </a:bodyPr>
          <a:lstStyle/>
          <a:p>
            <a:pPr>
              <a:buNone/>
            </a:pPr>
            <a:r>
              <a:rPr lang="en-US" sz="2400" dirty="0" smtClean="0"/>
              <a:t>Benefits from network management</a:t>
            </a:r>
          </a:p>
          <a:p>
            <a:pPr lvl="1"/>
            <a:r>
              <a:rPr lang="en-US" sz="2400" b="1" dirty="0" smtClean="0"/>
              <a:t>Detect failure </a:t>
            </a:r>
            <a:r>
              <a:rPr lang="en-US" sz="2400" dirty="0" smtClean="0"/>
              <a:t>of an interface card at a host</a:t>
            </a:r>
          </a:p>
          <a:p>
            <a:pPr lvl="1"/>
            <a:r>
              <a:rPr lang="en-US" sz="2400" b="1" dirty="0" smtClean="0"/>
              <a:t>Monitor traffic </a:t>
            </a:r>
            <a:r>
              <a:rPr lang="en-US" sz="2400" dirty="0" smtClean="0"/>
              <a:t>to aid in resource deployment</a:t>
            </a:r>
          </a:p>
          <a:p>
            <a:pPr lvl="1"/>
            <a:r>
              <a:rPr lang="en-US" sz="2400" b="1" dirty="0" smtClean="0"/>
              <a:t>Detect rapid changes </a:t>
            </a:r>
            <a:r>
              <a:rPr lang="en-US" sz="2400" dirty="0" smtClean="0"/>
              <a:t>in routing tables</a:t>
            </a:r>
          </a:p>
          <a:p>
            <a:pPr lvl="1"/>
            <a:r>
              <a:rPr lang="en-US" sz="2400" b="1" dirty="0" smtClean="0"/>
              <a:t>Intrusion Detection</a:t>
            </a:r>
          </a:p>
          <a:p>
            <a:pPr>
              <a:buNone/>
            </a:pPr>
            <a:endParaRPr lang="el-GR" sz="1800" dirty="0"/>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Network Management</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Architecture of a network management system</a:t>
            </a:r>
          </a:p>
        </p:txBody>
      </p:sp>
      <p:sp>
        <p:nvSpPr>
          <p:cNvPr id="5" name="Content Placeholder 4"/>
          <p:cNvSpPr>
            <a:spLocks noGrp="1"/>
          </p:cNvSpPr>
          <p:nvPr>
            <p:ph idx="1"/>
          </p:nvPr>
        </p:nvSpPr>
        <p:spPr/>
        <p:txBody>
          <a:bodyPr wrap="square" numCol="1">
            <a:normAutofit/>
          </a:bodyPr>
          <a:lstStyle/>
          <a:p>
            <a:r>
              <a:rPr lang="en-US" sz="2400" b="1" dirty="0" smtClean="0"/>
              <a:t>Managing entity</a:t>
            </a:r>
            <a:r>
              <a:rPr lang="en-US" sz="2400" dirty="0" smtClean="0"/>
              <a:t>: the central “area” of activity. Controls the collection, processing, analysis and display of network management information.</a:t>
            </a:r>
          </a:p>
          <a:p>
            <a:endParaRPr lang="en-US" sz="2400" dirty="0" smtClean="0"/>
          </a:p>
          <a:p>
            <a:r>
              <a:rPr lang="en-US" sz="2400" b="1" dirty="0" smtClean="0"/>
              <a:t>Managed device</a:t>
            </a:r>
            <a:r>
              <a:rPr lang="en-US" sz="2400" dirty="0" smtClean="0"/>
              <a:t>: a piece of network equipment that resides on a managed network</a:t>
            </a:r>
          </a:p>
          <a:p>
            <a:endParaRPr lang="en-US" sz="2400" dirty="0" smtClean="0"/>
          </a:p>
          <a:p>
            <a:r>
              <a:rPr lang="en-US" sz="2400" dirty="0" smtClean="0"/>
              <a:t>Network management </a:t>
            </a:r>
            <a:r>
              <a:rPr lang="en-US" sz="2400" b="1" dirty="0" smtClean="0"/>
              <a:t>protocol</a:t>
            </a:r>
            <a:r>
              <a:rPr lang="en-US" sz="2400" dirty="0" smtClean="0"/>
              <a:t>: The protocol that runs between the managing entity and the managed devices. </a:t>
            </a:r>
          </a:p>
          <a:p>
            <a:pPr lvl="1"/>
            <a:r>
              <a:rPr lang="en-US" sz="2000" dirty="0" smtClean="0"/>
              <a:t>In our case SNMP </a:t>
            </a:r>
          </a:p>
          <a:p>
            <a:pPr>
              <a:buNone/>
            </a:pPr>
            <a:endParaRPr lang="el-GR" sz="1800" dirty="0"/>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Network Management</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t>Architecture of a network management system</a:t>
            </a:r>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Network Management</a:t>
            </a:r>
            <a:endParaRPr lang="el-GR" dirty="0"/>
          </a:p>
        </p:txBody>
      </p:sp>
      <p:pic>
        <p:nvPicPr>
          <p:cNvPr id="2050" name="Picture 2" descr="http://59.67.152.66:8000/newenglish/arch1.gif"/>
          <p:cNvPicPr>
            <a:picLocks noChangeAspect="1" noChangeArrowheads="1"/>
          </p:cNvPicPr>
          <p:nvPr/>
        </p:nvPicPr>
        <p:blipFill>
          <a:blip r:embed="rId2" cstate="print"/>
          <a:srcRect/>
          <a:stretch>
            <a:fillRect/>
          </a:stretch>
        </p:blipFill>
        <p:spPr bwMode="auto">
          <a:xfrm>
            <a:off x="611560" y="1402650"/>
            <a:ext cx="7776864" cy="4884843"/>
          </a:xfrm>
          <a:prstGeom prst="rect">
            <a:avLst/>
          </a:prstGeom>
          <a:noFill/>
        </p:spPr>
      </p:pic>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S</a:t>
            </a:r>
            <a:r>
              <a:rPr lang="en-US" sz="3200" dirty="0" smtClean="0"/>
              <a:t>imple </a:t>
            </a:r>
            <a:r>
              <a:rPr lang="en-US" sz="3200" b="1" dirty="0" smtClean="0">
                <a:effectLst>
                  <a:outerShdw blurRad="38100" dist="38100" dir="2700000" algn="tl">
                    <a:srgbClr val="000000">
                      <a:alpha val="43137"/>
                    </a:srgbClr>
                  </a:outerShdw>
                </a:effectLst>
              </a:rPr>
              <a:t>N</a:t>
            </a:r>
            <a:r>
              <a:rPr lang="en-US" sz="3200" dirty="0" smtClean="0"/>
              <a:t>etwork </a:t>
            </a:r>
            <a:r>
              <a:rPr lang="en-US" sz="3200" b="1" dirty="0" smtClean="0">
                <a:effectLst>
                  <a:outerShdw blurRad="38100" dist="38100" dir="2700000" algn="tl">
                    <a:srgbClr val="000000">
                      <a:alpha val="43137"/>
                    </a:srgbClr>
                  </a:outerShdw>
                </a:effectLst>
              </a:rPr>
              <a:t>M</a:t>
            </a:r>
            <a:r>
              <a:rPr lang="en-US" sz="3200" dirty="0" smtClean="0"/>
              <a:t>anagement </a:t>
            </a:r>
            <a:r>
              <a:rPr lang="en-US" sz="3200" b="1" dirty="0" smtClean="0">
                <a:effectLst>
                  <a:outerShdw blurRad="38100" dist="38100" dir="2700000" algn="tl">
                    <a:srgbClr val="000000">
                      <a:alpha val="43137"/>
                    </a:srgbClr>
                  </a:outerShdw>
                </a:effectLst>
              </a:rPr>
              <a:t>P</a:t>
            </a:r>
            <a:r>
              <a:rPr lang="en-US" sz="3200" dirty="0" smtClean="0"/>
              <a:t>rotocol</a:t>
            </a:r>
          </a:p>
        </p:txBody>
      </p:sp>
      <p:sp>
        <p:nvSpPr>
          <p:cNvPr id="5" name="Content Placeholder 4"/>
          <p:cNvSpPr>
            <a:spLocks noGrp="1"/>
          </p:cNvSpPr>
          <p:nvPr>
            <p:ph idx="1"/>
          </p:nvPr>
        </p:nvSpPr>
        <p:spPr>
          <a:xfrm>
            <a:off x="0" y="1556792"/>
            <a:ext cx="8229600" cy="4525963"/>
          </a:xfrm>
        </p:spPr>
        <p:txBody>
          <a:bodyPr wrap="square" numCol="1">
            <a:normAutofit/>
          </a:bodyPr>
          <a:lstStyle/>
          <a:p>
            <a:r>
              <a:rPr lang="en-US" sz="1800" dirty="0" smtClean="0"/>
              <a:t>Simple Network Management Protocol (SNMP) is an </a:t>
            </a:r>
            <a:r>
              <a:rPr lang="en-US" sz="1800" b="1" dirty="0" smtClean="0"/>
              <a:t>Internet-standard</a:t>
            </a:r>
            <a:r>
              <a:rPr lang="en-US" sz="1800" dirty="0" smtClean="0"/>
              <a:t> protocol for managing devices on </a:t>
            </a:r>
            <a:r>
              <a:rPr lang="en-US" sz="1800" b="1" dirty="0" smtClean="0"/>
              <a:t>IP networks</a:t>
            </a:r>
            <a:r>
              <a:rPr lang="en-US" sz="1800" dirty="0" smtClean="0"/>
              <a:t>.</a:t>
            </a:r>
          </a:p>
          <a:p>
            <a:endParaRPr lang="en-US" sz="1800" dirty="0" smtClean="0"/>
          </a:p>
          <a:p>
            <a:r>
              <a:rPr lang="en-US" sz="1800" dirty="0" smtClean="0"/>
              <a:t>Each managed system executes, at all times, a software component called an </a:t>
            </a:r>
            <a:r>
              <a:rPr lang="en-US" sz="1800" b="1" dirty="0" smtClean="0"/>
              <a:t>agent</a:t>
            </a:r>
            <a:r>
              <a:rPr lang="en-US" sz="1800" dirty="0" smtClean="0"/>
              <a:t> which reports information via SNMP to the manager.</a:t>
            </a:r>
          </a:p>
          <a:p>
            <a:endParaRPr lang="en-US" sz="1800" dirty="0" smtClean="0"/>
          </a:p>
          <a:p>
            <a:r>
              <a:rPr lang="en-US" sz="1800" dirty="0" smtClean="0"/>
              <a:t>SNMP agents </a:t>
            </a:r>
            <a:r>
              <a:rPr lang="en-US" sz="1800" b="1" dirty="0" smtClean="0"/>
              <a:t>expose management data </a:t>
            </a:r>
            <a:r>
              <a:rPr lang="en-US" sz="1800" dirty="0" smtClean="0"/>
              <a:t>on the</a:t>
            </a:r>
            <a:br>
              <a:rPr lang="en-US" sz="1800" dirty="0" smtClean="0"/>
            </a:br>
            <a:r>
              <a:rPr lang="en-US" sz="1800" dirty="0" smtClean="0"/>
              <a:t>managed systems as </a:t>
            </a:r>
            <a:r>
              <a:rPr lang="en-US" sz="1800" b="1" dirty="0" smtClean="0"/>
              <a:t>variables</a:t>
            </a:r>
            <a:r>
              <a:rPr lang="en-US" sz="1800" dirty="0" smtClean="0"/>
              <a:t>.</a:t>
            </a:r>
          </a:p>
          <a:p>
            <a:endParaRPr lang="en-US" sz="1800" dirty="0" smtClean="0"/>
          </a:p>
          <a:p>
            <a:endParaRPr lang="el-GR" sz="1800" dirty="0"/>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Network Management</a:t>
            </a:r>
            <a:endParaRPr lang="el-GR" dirty="0"/>
          </a:p>
        </p:txBody>
      </p:sp>
      <p:pic>
        <p:nvPicPr>
          <p:cNvPr id="1028" name="Picture 4" descr="http://www.studycampus.com/PgD/cnm/lesson8_files/infrastructure.gif"/>
          <p:cNvPicPr>
            <a:picLocks noChangeAspect="1" noChangeArrowheads="1"/>
          </p:cNvPicPr>
          <p:nvPr/>
        </p:nvPicPr>
        <p:blipFill>
          <a:blip r:embed="rId2" cstate="print"/>
          <a:srcRect/>
          <a:stretch>
            <a:fillRect/>
          </a:stretch>
        </p:blipFill>
        <p:spPr bwMode="auto">
          <a:xfrm>
            <a:off x="5810250" y="3133724"/>
            <a:ext cx="3333750" cy="3724276"/>
          </a:xfrm>
          <a:prstGeom prst="rect">
            <a:avLst/>
          </a:prstGeom>
          <a:noFill/>
        </p:spPr>
      </p:pic>
      <p:pic>
        <p:nvPicPr>
          <p:cNvPr id="1030" name="Picture 6" descr="http://upload.wikimedia.org/wikipedia/commons/7/75/Snmp.PNG"/>
          <p:cNvPicPr>
            <a:picLocks noChangeAspect="1" noChangeArrowheads="1"/>
          </p:cNvPicPr>
          <p:nvPr/>
        </p:nvPicPr>
        <p:blipFill>
          <a:blip r:embed="rId3" cstate="print"/>
          <a:srcRect/>
          <a:stretch>
            <a:fillRect/>
          </a:stretch>
        </p:blipFill>
        <p:spPr bwMode="auto">
          <a:xfrm>
            <a:off x="251520" y="4437112"/>
            <a:ext cx="4762018" cy="2420888"/>
          </a:xfrm>
          <a:prstGeom prst="rect">
            <a:avLst/>
          </a:prstGeom>
          <a:noFill/>
        </p:spPr>
      </p:pic>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S</a:t>
            </a:r>
            <a:r>
              <a:rPr lang="en-US" sz="3200" dirty="0" smtClean="0"/>
              <a:t>imple </a:t>
            </a:r>
            <a:r>
              <a:rPr lang="en-US" sz="3200" b="1" dirty="0" smtClean="0">
                <a:effectLst>
                  <a:outerShdw blurRad="38100" dist="38100" dir="2700000" algn="tl">
                    <a:srgbClr val="000000">
                      <a:alpha val="43137"/>
                    </a:srgbClr>
                  </a:outerShdw>
                </a:effectLst>
              </a:rPr>
              <a:t>N</a:t>
            </a:r>
            <a:r>
              <a:rPr lang="en-US" sz="3200" dirty="0" smtClean="0"/>
              <a:t>etwork </a:t>
            </a:r>
            <a:r>
              <a:rPr lang="en-US" sz="3200" b="1" dirty="0" smtClean="0">
                <a:effectLst>
                  <a:outerShdw blurRad="38100" dist="38100" dir="2700000" algn="tl">
                    <a:srgbClr val="000000">
                      <a:alpha val="43137"/>
                    </a:srgbClr>
                  </a:outerShdw>
                </a:effectLst>
              </a:rPr>
              <a:t>M</a:t>
            </a:r>
            <a:r>
              <a:rPr lang="en-US" sz="3200" dirty="0" smtClean="0"/>
              <a:t>anagement </a:t>
            </a:r>
            <a:r>
              <a:rPr lang="en-US" sz="3200" b="1" dirty="0" smtClean="0">
                <a:effectLst>
                  <a:outerShdw blurRad="38100" dist="38100" dir="2700000" algn="tl">
                    <a:srgbClr val="000000">
                      <a:alpha val="43137"/>
                    </a:srgbClr>
                  </a:outerShdw>
                </a:effectLst>
              </a:rPr>
              <a:t>P</a:t>
            </a:r>
            <a:r>
              <a:rPr lang="en-US" sz="3200" dirty="0" smtClean="0"/>
              <a:t>rotocol</a:t>
            </a:r>
          </a:p>
        </p:txBody>
      </p:sp>
      <p:sp>
        <p:nvSpPr>
          <p:cNvPr id="5" name="Content Placeholder 4"/>
          <p:cNvSpPr>
            <a:spLocks noGrp="1"/>
          </p:cNvSpPr>
          <p:nvPr>
            <p:ph idx="1"/>
          </p:nvPr>
        </p:nvSpPr>
        <p:spPr>
          <a:xfrm>
            <a:off x="0" y="1556792"/>
            <a:ext cx="9144000" cy="4525963"/>
          </a:xfrm>
        </p:spPr>
        <p:txBody>
          <a:bodyPr wrap="square" numCol="1">
            <a:normAutofit/>
          </a:bodyPr>
          <a:lstStyle/>
          <a:p>
            <a:pPr>
              <a:buNone/>
            </a:pPr>
            <a:r>
              <a:rPr lang="en-US" sz="2200" b="1" dirty="0" smtClean="0"/>
              <a:t>Management Information Base (MIB) </a:t>
            </a:r>
          </a:p>
          <a:p>
            <a:pPr lvl="1"/>
            <a:r>
              <a:rPr lang="en-US" sz="2200" dirty="0" smtClean="0"/>
              <a:t>Information “database” holding </a:t>
            </a:r>
            <a:r>
              <a:rPr lang="en-US" sz="2200" b="1" dirty="0" smtClean="0"/>
              <a:t>managed objects </a:t>
            </a:r>
            <a:r>
              <a:rPr lang="en-US" sz="2200" dirty="0" smtClean="0"/>
              <a:t>whose values collectively reflect the current “state” of the network</a:t>
            </a:r>
          </a:p>
          <a:p>
            <a:endParaRPr lang="en-US" sz="2600" dirty="0" smtClean="0"/>
          </a:p>
          <a:p>
            <a:pPr>
              <a:buNone/>
            </a:pPr>
            <a:r>
              <a:rPr lang="en-US" sz="2200" dirty="0" smtClean="0"/>
              <a:t>A </a:t>
            </a:r>
            <a:r>
              <a:rPr lang="en-US" sz="2200" b="1" dirty="0" smtClean="0"/>
              <a:t>MIB Object </a:t>
            </a:r>
            <a:r>
              <a:rPr lang="en-US" sz="2200" dirty="0" smtClean="0"/>
              <a:t>might be:</a:t>
            </a:r>
          </a:p>
          <a:p>
            <a:pPr lvl="1"/>
            <a:r>
              <a:rPr lang="en-US" sz="2000" dirty="0" smtClean="0"/>
              <a:t>The number of </a:t>
            </a:r>
            <a:r>
              <a:rPr lang="en-US" sz="2000" b="1" dirty="0" smtClean="0"/>
              <a:t>IP </a:t>
            </a:r>
            <a:r>
              <a:rPr lang="en-US" sz="2000" b="1" dirty="0" err="1" smtClean="0"/>
              <a:t>datagrams</a:t>
            </a:r>
            <a:r>
              <a:rPr lang="en-US" sz="2000" b="1" dirty="0" smtClean="0"/>
              <a:t> discarded </a:t>
            </a:r>
            <a:r>
              <a:rPr lang="en-US" sz="2000" dirty="0" smtClean="0"/>
              <a:t>at the router.</a:t>
            </a:r>
          </a:p>
          <a:p>
            <a:pPr lvl="1"/>
            <a:r>
              <a:rPr lang="en-US" sz="2000" dirty="0" smtClean="0"/>
              <a:t>The number of </a:t>
            </a:r>
            <a:r>
              <a:rPr lang="en-US" sz="2000" b="1" dirty="0" smtClean="0"/>
              <a:t>carrier sense errors </a:t>
            </a:r>
            <a:r>
              <a:rPr lang="en-US" sz="2000" dirty="0" smtClean="0"/>
              <a:t>in an Ethernet Interface.</a:t>
            </a:r>
          </a:p>
          <a:p>
            <a:pPr lvl="1"/>
            <a:r>
              <a:rPr lang="en-US" sz="2000" dirty="0" smtClean="0"/>
              <a:t>Descriptive information such as the </a:t>
            </a:r>
            <a:r>
              <a:rPr lang="en-US" sz="2000" b="1" dirty="0" smtClean="0"/>
              <a:t>server software </a:t>
            </a:r>
            <a:r>
              <a:rPr lang="en-US" sz="2000" dirty="0" smtClean="0"/>
              <a:t>running on a DNS server.</a:t>
            </a:r>
          </a:p>
          <a:p>
            <a:pPr lvl="1"/>
            <a:r>
              <a:rPr lang="en-US" sz="2000" b="1" dirty="0" smtClean="0"/>
              <a:t>Protocol specific </a:t>
            </a:r>
            <a:r>
              <a:rPr lang="en-US" sz="2000" dirty="0" smtClean="0"/>
              <a:t>information.</a:t>
            </a:r>
          </a:p>
          <a:p>
            <a:pPr lvl="1"/>
            <a:r>
              <a:rPr lang="en-US" sz="2000" dirty="0" smtClean="0"/>
              <a:t>Information whether a particular device is functioning correctly or not.</a:t>
            </a:r>
          </a:p>
          <a:p>
            <a:pPr>
              <a:buNone/>
            </a:pPr>
            <a:endParaRPr lang="en-US" sz="1800" dirty="0" smtClean="0"/>
          </a:p>
          <a:p>
            <a:endParaRPr lang="el-GR" sz="1800" dirty="0"/>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Network Management</a:t>
            </a:r>
            <a:endParaRPr lang="el-GR" dirty="0"/>
          </a:p>
        </p:txBody>
      </p:sp>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effectLst>
                  <a:outerShdw blurRad="38100" dist="38100" dir="2700000" algn="tl">
                    <a:srgbClr val="000000">
                      <a:alpha val="43137"/>
                    </a:srgbClr>
                  </a:outerShdw>
                </a:effectLst>
              </a:rPr>
              <a:t>S</a:t>
            </a:r>
            <a:r>
              <a:rPr lang="en-US" sz="3200" dirty="0" smtClean="0"/>
              <a:t>imple </a:t>
            </a:r>
            <a:r>
              <a:rPr lang="en-US" sz="3200" b="1" dirty="0" smtClean="0">
                <a:effectLst>
                  <a:outerShdw blurRad="38100" dist="38100" dir="2700000" algn="tl">
                    <a:srgbClr val="000000">
                      <a:alpha val="43137"/>
                    </a:srgbClr>
                  </a:outerShdw>
                </a:effectLst>
              </a:rPr>
              <a:t>N</a:t>
            </a:r>
            <a:r>
              <a:rPr lang="en-US" sz="3200" dirty="0" smtClean="0"/>
              <a:t>etwork </a:t>
            </a:r>
            <a:r>
              <a:rPr lang="en-US" sz="3200" b="1" dirty="0" smtClean="0">
                <a:effectLst>
                  <a:outerShdw blurRad="38100" dist="38100" dir="2700000" algn="tl">
                    <a:srgbClr val="000000">
                      <a:alpha val="43137"/>
                    </a:srgbClr>
                  </a:outerShdw>
                </a:effectLst>
              </a:rPr>
              <a:t>M</a:t>
            </a:r>
            <a:r>
              <a:rPr lang="en-US" sz="3200" dirty="0" smtClean="0"/>
              <a:t>anagement </a:t>
            </a:r>
            <a:r>
              <a:rPr lang="en-US" sz="3200" b="1" dirty="0" smtClean="0">
                <a:effectLst>
                  <a:outerShdw blurRad="38100" dist="38100" dir="2700000" algn="tl">
                    <a:srgbClr val="000000">
                      <a:alpha val="43137"/>
                    </a:srgbClr>
                  </a:outerShdw>
                </a:effectLst>
              </a:rPr>
              <a:t>P</a:t>
            </a:r>
            <a:r>
              <a:rPr lang="en-US" sz="3200" dirty="0" smtClean="0"/>
              <a:t>rotocol</a:t>
            </a:r>
          </a:p>
        </p:txBody>
      </p:sp>
      <p:sp>
        <p:nvSpPr>
          <p:cNvPr id="7" name="Content Placeholder 6"/>
          <p:cNvSpPr>
            <a:spLocks noGrp="1"/>
          </p:cNvSpPr>
          <p:nvPr>
            <p:ph idx="1"/>
          </p:nvPr>
        </p:nvSpPr>
        <p:spPr>
          <a:xfrm>
            <a:off x="467544" y="1340768"/>
            <a:ext cx="8229600" cy="532656"/>
          </a:xfrm>
        </p:spPr>
        <p:txBody>
          <a:bodyPr>
            <a:normAutofit/>
          </a:bodyPr>
          <a:lstStyle/>
          <a:p>
            <a:pPr>
              <a:buNone/>
            </a:pPr>
            <a:r>
              <a:rPr lang="en-US" sz="2200" dirty="0" smtClean="0"/>
              <a:t>Management Information Base (</a:t>
            </a:r>
            <a:r>
              <a:rPr lang="en-US" sz="2200" b="1" dirty="0" smtClean="0"/>
              <a:t>MIB</a:t>
            </a:r>
            <a:r>
              <a:rPr lang="en-US" sz="2200" dirty="0" smtClean="0"/>
              <a:t>)</a:t>
            </a:r>
            <a:endParaRPr lang="el-GR" sz="2200" dirty="0"/>
          </a:p>
        </p:txBody>
      </p:sp>
      <p:sp>
        <p:nvSpPr>
          <p:cNvPr id="4" name="Rounded Rectangle 3"/>
          <p:cNvSpPr/>
          <p:nvPr/>
        </p:nvSpPr>
        <p:spPr>
          <a:xfrm>
            <a:off x="467543" y="-315416"/>
            <a:ext cx="8223123" cy="729316"/>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endParaRPr lang="en-US" dirty="0" smtClean="0"/>
          </a:p>
          <a:p>
            <a:r>
              <a:rPr lang="en-US" dirty="0" smtClean="0"/>
              <a:t>Network Management</a:t>
            </a:r>
            <a:endParaRPr lang="el-GR" dirty="0"/>
          </a:p>
        </p:txBody>
      </p:sp>
      <p:pic>
        <p:nvPicPr>
          <p:cNvPr id="38914" name="Picture 2" descr="http://www.networkmanagementsoftware.com/wp-content/uploads/SNMP_OID_MIB_Tree.png"/>
          <p:cNvPicPr>
            <a:picLocks noChangeAspect="1" noChangeArrowheads="1"/>
          </p:cNvPicPr>
          <p:nvPr/>
        </p:nvPicPr>
        <p:blipFill>
          <a:blip r:embed="rId2" cstate="print"/>
          <a:srcRect/>
          <a:stretch>
            <a:fillRect/>
          </a:stretch>
        </p:blipFill>
        <p:spPr bwMode="auto">
          <a:xfrm>
            <a:off x="1187624" y="1894680"/>
            <a:ext cx="6705600" cy="3838576"/>
          </a:xfrm>
          <a:prstGeom prst="rect">
            <a:avLst/>
          </a:prstGeom>
          <a:noFill/>
        </p:spPr>
      </p:pic>
    </p:spTree>
    <p:extLst>
      <p:ext uri="{BB962C8B-B14F-4D97-AF65-F5344CB8AC3E}">
        <p14:creationId xmlns:p14="http://schemas.microsoft.com/office/powerpoint/2010/main" val="9244603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1729</TotalTime>
  <Words>1024</Words>
  <Application>Microsoft Office PowerPoint</Application>
  <PresentationFormat>On-screen Show (4:3)</PresentationFormat>
  <Paragraphs>343</Paragraphs>
  <Slides>37</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37</vt:i4>
      </vt:variant>
    </vt:vector>
  </HeadingPairs>
  <TitlesOfParts>
    <vt:vector size="40" baseType="lpstr">
      <vt:lpstr>Arial</vt:lpstr>
      <vt:lpstr>Calibri</vt:lpstr>
      <vt:lpstr>Office Theme</vt:lpstr>
      <vt:lpstr>Network management, measurements and analysis</vt:lpstr>
      <vt:lpstr>Outline</vt:lpstr>
      <vt:lpstr>Network Management</vt:lpstr>
      <vt:lpstr>Network Management</vt:lpstr>
      <vt:lpstr>Architecture of a network management system</vt:lpstr>
      <vt:lpstr>Architecture of a network management system</vt:lpstr>
      <vt:lpstr>Simple Network Management Protocol</vt:lpstr>
      <vt:lpstr>Simple Network Management Protocol</vt:lpstr>
      <vt:lpstr>Simple Network Management Protocol</vt:lpstr>
      <vt:lpstr>Simple Network Management Protocol</vt:lpstr>
      <vt:lpstr>Simple Network Management Protocol</vt:lpstr>
      <vt:lpstr>Simple Network Management Protocol</vt:lpstr>
      <vt:lpstr>Outline</vt:lpstr>
      <vt:lpstr>Network interface controller</vt:lpstr>
      <vt:lpstr>interface configuration</vt:lpstr>
      <vt:lpstr>interface configuration</vt:lpstr>
      <vt:lpstr>interface configuration</vt:lpstr>
      <vt:lpstr>Interface wireless configuration</vt:lpstr>
      <vt:lpstr>Interface wireless configuration</vt:lpstr>
      <vt:lpstr>Interface wireless list</vt:lpstr>
      <vt:lpstr>Interface wireless list</vt:lpstr>
      <vt:lpstr>Interface wireless list</vt:lpstr>
      <vt:lpstr>airmon-ng</vt:lpstr>
      <vt:lpstr>tcpdump</vt:lpstr>
      <vt:lpstr>airmon-ng + tcpdump</vt:lpstr>
      <vt:lpstr>Wireshark</vt:lpstr>
      <vt:lpstr>Wireshark</vt:lpstr>
      <vt:lpstr>Wireshark</vt:lpstr>
      <vt:lpstr>Wireshark: beacon frame</vt:lpstr>
      <vt:lpstr>Wireshark: association request</vt:lpstr>
      <vt:lpstr>Wireshark: RTS</vt:lpstr>
      <vt:lpstr>Wireshark: CTS</vt:lpstr>
      <vt:lpstr>Wireshark: 802.11 ACK</vt:lpstr>
      <vt:lpstr>Wireshark: guides for Project 1</vt:lpstr>
      <vt:lpstr>Wireshark: guides for Project 1</vt:lpstr>
      <vt:lpstr>Wireshark: guides for Project 1</vt:lpstr>
      <vt:lpstr>Wireshark: guides for Project 1</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U-map Topics, Spectrum Analyzer</dc:title>
  <dc:creator>Michalis</dc:creator>
  <cp:lastModifiedBy>Michalis Katsarakis</cp:lastModifiedBy>
  <cp:revision>207</cp:revision>
  <dcterms:created xsi:type="dcterms:W3CDTF">2012-11-20T17:47:26Z</dcterms:created>
  <dcterms:modified xsi:type="dcterms:W3CDTF">2014-03-26T14:08:13Z</dcterms:modified>
</cp:coreProperties>
</file>