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  <p:sldId id="263" r:id="rId9"/>
    <p:sldId id="274" r:id="rId10"/>
    <p:sldId id="276" r:id="rId11"/>
    <p:sldId id="282" r:id="rId12"/>
    <p:sldId id="283" r:id="rId13"/>
    <p:sldId id="284" r:id="rId14"/>
    <p:sldId id="285" r:id="rId15"/>
    <p:sldId id="286" r:id="rId16"/>
    <p:sldId id="287" r:id="rId17"/>
    <p:sldId id="28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91710-F280-4ED0-81BB-014ED53F7138}" type="datetimeFigureOut">
              <a:rPr lang="el-GR" smtClean="0"/>
              <a:pPr/>
              <a:t>19/4/2013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CB6FA-FC91-4159-9B28-96D7E2A4D89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B6FA-FC91-4159-9B28-96D7E2A4D89B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1D1B7-8BCC-43B1-8ABE-B358C7208DF2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1A50E-2CBB-4B7B-82C0-236FB9BCADE4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6B821-9AC9-4842-A417-A3202AA5C7E1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32829-5B95-48F1-A4F9-4F5E154E4E1B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ABAF4A-108C-45C4-9CC3-5EC288EE4F7D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367E-2DFE-4ABD-A278-034F65379081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DD3407-38D5-4588-B157-183EC6D9D0A5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E3740-FC50-4837-9A15-11192B5D08A3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F5CEBF-FBE6-4042-AA63-3E5CD8DF850E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F2BAC1-C344-473C-BAF3-141904E17305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FC7C1-E1F4-4291-BF18-7A3161039212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95A6248-4ECF-478F-B98F-522DCE6811BA}" type="datetime1">
              <a:rPr lang="en-US" smtClean="0"/>
              <a:pPr/>
              <a:t>4/19/2013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457200"/>
            <a:ext cx="7696200" cy="1472184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Spectrum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basics  </a:t>
            </a:r>
            <a:endParaRPr lang="el-G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6386" name="Picture 2" descr="Display seen when using a spectrum analyz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209800"/>
            <a:ext cx="55626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Specifications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447800" y="1143000"/>
          <a:ext cx="7315200" cy="515357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28438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Model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FSH-6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HF6060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HF6080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HF60100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NF5030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5123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Frequency</a:t>
                      </a:r>
                    </a:p>
                    <a:p>
                      <a:r>
                        <a:rPr lang="en-US" sz="1600" dirty="0" smtClean="0"/>
                        <a:t>    range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100 KHz – </a:t>
                      </a:r>
                    </a:p>
                    <a:p>
                      <a:r>
                        <a:rPr lang="en-US" sz="1600" dirty="0" smtClean="0"/>
                        <a:t>   6 GHz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10 MHz – </a:t>
                      </a:r>
                    </a:p>
                    <a:p>
                      <a:r>
                        <a:rPr lang="en-US" sz="1600" dirty="0" smtClean="0"/>
                        <a:t>   6 GHz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10 MHz – </a:t>
                      </a:r>
                    </a:p>
                    <a:p>
                      <a:r>
                        <a:rPr lang="en-US" sz="1600" dirty="0" smtClean="0"/>
                        <a:t>   8 GHz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1 MHz – </a:t>
                      </a:r>
                    </a:p>
                    <a:p>
                      <a:r>
                        <a:rPr lang="en-US" sz="1600" dirty="0" smtClean="0"/>
                        <a:t>   9.4 GHz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1 Hz – </a:t>
                      </a:r>
                    </a:p>
                    <a:p>
                      <a:r>
                        <a:rPr lang="en-US" sz="1600" dirty="0" smtClean="0"/>
                        <a:t>   1 MHz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2163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Sweep time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1 ms – </a:t>
                      </a:r>
                    </a:p>
                    <a:p>
                      <a:r>
                        <a:rPr lang="en-US" sz="1600" dirty="0" smtClean="0"/>
                        <a:t>   100 s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down to  </a:t>
                      </a:r>
                    </a:p>
                    <a:p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10 ms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down to  </a:t>
                      </a:r>
                    </a:p>
                    <a:p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10 ms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down to  </a:t>
                      </a:r>
                    </a:p>
                    <a:p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1 ms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down to  </a:t>
                      </a:r>
                    </a:p>
                    <a:p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10 ms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85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Resolution</a:t>
                      </a:r>
                    </a:p>
                    <a:p>
                      <a:r>
                        <a:rPr lang="en-US" sz="1600" dirty="0" smtClean="0"/>
                        <a:t> bandwidth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100 Hz – </a:t>
                      </a:r>
                    </a:p>
                    <a:p>
                      <a:r>
                        <a:rPr lang="en-US" sz="1600" dirty="0" smtClean="0"/>
                        <a:t>  1 MHz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3 KHz – </a:t>
                      </a:r>
                    </a:p>
                    <a:p>
                      <a:r>
                        <a:rPr lang="en-US" sz="1600" dirty="0" smtClean="0"/>
                        <a:t>  50 MHz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 KHz – </a:t>
                      </a:r>
                    </a:p>
                    <a:p>
                      <a:r>
                        <a:rPr lang="en-US" sz="1600" dirty="0" smtClean="0"/>
                        <a:t>  50 MHz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200 Hz – </a:t>
                      </a:r>
                    </a:p>
                    <a:p>
                      <a:r>
                        <a:rPr lang="en-US" sz="1600" dirty="0" smtClean="0"/>
                        <a:t>  50 MHz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0.3 Hz – </a:t>
                      </a:r>
                    </a:p>
                    <a:p>
                      <a:r>
                        <a:rPr lang="en-US" sz="1600" dirty="0" smtClean="0"/>
                        <a:t>  1 MHz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866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Displayed</a:t>
                      </a:r>
                    </a:p>
                    <a:p>
                      <a:r>
                        <a:rPr lang="en-US" sz="1600" dirty="0" smtClean="0"/>
                        <a:t>   average</a:t>
                      </a:r>
                    </a:p>
                    <a:p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smtClean="0"/>
                        <a:t>noise level</a:t>
                      </a:r>
                      <a:endParaRPr lang="en-US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  -135 </a:t>
                      </a:r>
                      <a:r>
                        <a:rPr lang="en-US" sz="1600" dirty="0" err="1" smtClean="0"/>
                        <a:t>dBm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  -135 </a:t>
                      </a:r>
                      <a:r>
                        <a:rPr lang="en-US" sz="1600" dirty="0" err="1" smtClean="0"/>
                        <a:t>dBm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  -145 </a:t>
                      </a:r>
                      <a:r>
                        <a:rPr lang="en-US" sz="1600" dirty="0" err="1" smtClean="0"/>
                        <a:t>dBm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  -155 </a:t>
                      </a:r>
                      <a:r>
                        <a:rPr lang="en-US" sz="1600" dirty="0" err="1" smtClean="0"/>
                        <a:t>dBm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  -150 </a:t>
                      </a:r>
                      <a:r>
                        <a:rPr lang="en-US" sz="1600" dirty="0" err="1" smtClean="0"/>
                        <a:t>dBm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9121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Accuracy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0.5 dB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2 dB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2 dB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1 dB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3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%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9121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Interface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RS-232-C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USB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USB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USB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USB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75582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  </a:t>
                      </a:r>
                      <a:r>
                        <a:rPr lang="en-US" sz="1600" dirty="0" smtClean="0"/>
                        <a:t> Mobility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Handheld</a:t>
                      </a:r>
                    </a:p>
                    <a:p>
                      <a:r>
                        <a:rPr lang="en-US" sz="1600" baseline="0" dirty="0" smtClean="0"/>
                        <a:t>   </a:t>
                      </a:r>
                      <a:r>
                        <a:rPr lang="en-US" sz="1600" dirty="0" smtClean="0"/>
                        <a:t>(2.5 kg)   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Handheld</a:t>
                      </a:r>
                    </a:p>
                    <a:p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(430 gram)  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Handheld</a:t>
                      </a:r>
                    </a:p>
                    <a:p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(430 gram) 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Handheld</a:t>
                      </a:r>
                    </a:p>
                    <a:p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(430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gram)  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Handheld</a:t>
                      </a:r>
                    </a:p>
                    <a:p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(420 gram)   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9121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Cost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</a:t>
                      </a:r>
                      <a:r>
                        <a:rPr lang="el-GR" sz="1600" dirty="0" smtClean="0"/>
                        <a:t>$</a:t>
                      </a:r>
                      <a:r>
                        <a:rPr lang="en-US" sz="1600" dirty="0" smtClean="0"/>
                        <a:t>10,000</a:t>
                      </a:r>
                      <a:endParaRPr lang="el-G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</a:t>
                      </a:r>
                      <a:r>
                        <a:rPr lang="el-GR" sz="1600" dirty="0" smtClean="0"/>
                        <a:t>€</a:t>
                      </a:r>
                      <a:r>
                        <a:rPr lang="en-US" sz="1600" dirty="0" smtClean="0"/>
                        <a:t>1,000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</a:t>
                      </a:r>
                      <a:r>
                        <a:rPr lang="el-GR" sz="1600" dirty="0" smtClean="0"/>
                        <a:t>€</a:t>
                      </a:r>
                      <a:r>
                        <a:rPr lang="en-US" sz="1600" dirty="0" smtClean="0"/>
                        <a:t>1,300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</a:t>
                      </a:r>
                      <a:r>
                        <a:rPr lang="el-GR" sz="1600" dirty="0" smtClean="0"/>
                        <a:t>€</a:t>
                      </a:r>
                      <a:r>
                        <a:rPr lang="en-US" sz="1600" dirty="0" smtClean="0"/>
                        <a:t>1,500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</a:t>
                      </a:r>
                      <a:r>
                        <a:rPr lang="el-GR" sz="1600" dirty="0" smtClean="0"/>
                        <a:t>€</a:t>
                      </a:r>
                      <a:r>
                        <a:rPr lang="en-US" sz="1600" dirty="0" smtClean="0"/>
                        <a:t>1,000</a:t>
                      </a:r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Elements of a swept-tuned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0"/>
            <a:ext cx="7696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RF attenuator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adjusts the level of the signal entering the mixer so that the latter is not damaged and the system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falls into its nominal operation region.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Low-pass filter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removes out-of-band signals before the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mixer. 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Mixer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shifts the input frequencies to the desired range.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IF amplifier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ensures the IF stage provide the required 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gain. Used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conjuction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with the RF attenuator. 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Elements of a swept-tuned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(2)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0"/>
            <a:ext cx="7696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IF filter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restricts the bandwidth viewed, effectively 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increasing the frequency resolution.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Local oscillator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must support wide range of frequencies and produce very low phase noise.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Ramp generator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used to link the horizontal axis of the display to the frequency.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Envelope detector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converts the signal from the IF filter into a voltage signal that is sent to the display.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Elements of a swept-tuned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(3)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0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Video filter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to smooth the display by removing noise from the envelope.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Display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where signal spectra are viewed. Usually made from liquid crystals. 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Elements of an FFT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0"/>
            <a:ext cx="7696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Attenuator/gain controller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adjusts  the signal level prior  to the analog-to-digital conversion.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Low-pass filter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filter out too high frequencies to satisfy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Nyquist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criterion. 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Sampler &amp; ADC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samples are taken at discrete time intervals and a digital format is produced.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FFT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analyser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converts the data from the time into the 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frequency domain.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Elements of an FFT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(2)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Display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where signal spectra are viewed.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Tracking generator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1"/>
            <a:ext cx="7696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RF attenuator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adjusts the level of the signal entering the mixer so that the latter is not damaged and the system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falls into its nominal operation region.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Low-pass filter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removes out-of-band signals before the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mixer. 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Mixer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shifts the input frequencies to the desired range.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Local oscillator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must support wide range of frequencies and produce very low phase noise.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Tracking generator (2)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1219200"/>
            <a:ext cx="7696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IF amplifier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ensures the IF stage provide the required 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gain. Used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conjuction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with the RF attenuator.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Envelope detector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converts the signal from the IF filter into a voltage signal that is sent to the display. 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Ramp generator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used to link the horizontal axis of the display to the frequency.</a:t>
            </a: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Display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where signal spectra are viewed. Usually made from liquid crystals. 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Functionality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143000"/>
            <a:ext cx="8001000" cy="29718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frequency spectrum of a radio frequency signal.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Display the spectrum in the format of amplitude (vertical) vs. frequency (horizontal) axes.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Many telecoms applications, e.g. transmitter monitoring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for interference avoidance. 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http://www.radio-electronics.com/info/t_and_m/spectrum_analyser/spec-an-displa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429000"/>
            <a:ext cx="4495800" cy="3000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Types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772400" cy="5334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l-GR" sz="2400" b="1" dirty="0" err="1" smtClean="0">
                <a:latin typeface="Times New Roman" pitchFamily="18" charset="0"/>
                <a:cs typeface="Times New Roman" pitchFamily="18" charset="0"/>
              </a:rPr>
              <a:t>wept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2400" b="1" dirty="0" err="1" smtClean="0">
                <a:latin typeface="Times New Roman" pitchFamily="18" charset="0"/>
                <a:cs typeface="Times New Roman" pitchFamily="18" charset="0"/>
              </a:rPr>
              <a:t>tuned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sweep the frequency that is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analysed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across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required band. Detecting up to GHz, but relatively slow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no phase information given.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Fast Fourier Transform (FFT)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digital analysis using FFT.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Fast response (e.g. for one-shot phenomena), but lower 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frequency range and more expensive.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Real-time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special type of FFT spectrum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which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analyses the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spectrum in real-time.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Audio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focused on audio frequencies (20 Hz - 20 KHz) and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much cheaper. 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Swept-tuned type 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391400" cy="114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Uses a mixer and a local oscillator to translate the input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frequency: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0" name="Picture 2" descr="Superheterodyne or swept frequency spectrum analyz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362200"/>
            <a:ext cx="6948631" cy="35052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09800" y="24384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0" y="4038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0" y="2362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00600" y="25908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00600" y="43434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29400" y="4038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77200" y="5410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24200" y="5791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10200" y="2362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67600" y="20574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FFT type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0"/>
            <a:ext cx="7620000" cy="205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speed of the Analog-to-Digital Converter places a limit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the input frequency range supported.  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58" name="Picture 2" descr="FFT Spectrum Analyser Block Diagr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524000"/>
            <a:ext cx="6096000" cy="1691642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286000" y="2819400"/>
            <a:ext cx="4572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400" y="2743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2362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81600" y="3276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48400" y="2743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0" y="23622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Spectrum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specifications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7620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Frequency coverage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determines the lowest and highest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input frequency that can be viewed.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Amplitude accuracy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usually of the order of 0.4 dB, can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be in excess of 100 dB with the use of a power meter.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Frequency accuracy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depends on the reference source of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the synthesizer and the peak detection circuitry.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Spectrum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specifications (2)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77724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Sensitivity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represents the low signal performance in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dBm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/Hz at a given frequency.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Phase noise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should be at least 10 dB better than the phase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noise (of the signal source) that needs to be measured.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Dynamic range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determines the ability of the device to look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at small signals in the presence of close strong signals.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Tracking generator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620000" cy="137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Enables a spectrum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analyser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make response or network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measurements (e.g. frequency response, conversion loss,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return loss):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2" name="Picture 2" descr="Spectrum Analyser Tracking Generator Block Diagr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743201"/>
            <a:ext cx="4800600" cy="35052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733800" y="2895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9800" y="5943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19600" y="4419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6800" y="28194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0" y="28194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 action="ppaction://hlinksldjump"/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62600" y="45720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77000" y="44958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 action="ppaction://hlinksldjump"/>
              </a:rPr>
              <a:t>)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6800" y="5867400"/>
            <a:ext cx="6096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43400" y="3657600"/>
            <a:ext cx="6858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(</a:t>
            </a:r>
            <a:r>
              <a:rPr lang="en-US" sz="1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i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)</a:t>
            </a:r>
            <a:r>
              <a:rPr lang="en-US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Spectrum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analysers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5410200" cy="5410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Rohde &amp; Schwarz FSH-6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●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Spectran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Data Logger HF6060</a:t>
            </a:r>
          </a:p>
          <a:p>
            <a:pPr>
              <a:buFont typeface="Times New Roman" pitchFamily="18" charset="0"/>
              <a:buChar char="●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Spectran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Data Logger HF6080</a:t>
            </a:r>
          </a:p>
          <a:p>
            <a:pPr>
              <a:buFont typeface="Times New Roman" pitchFamily="18" charset="0"/>
              <a:buChar char="●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Spectran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Data Logger HF60100</a:t>
            </a:r>
          </a:p>
          <a:p>
            <a:pPr>
              <a:buFont typeface="Times New Roman" pitchFamily="18" charset="0"/>
              <a:buChar char="●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Spectran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Data Logger NF5030</a:t>
            </a:r>
          </a:p>
          <a:p>
            <a:pPr>
              <a:buFont typeface="Times New Roman" pitchFamily="18" charset="0"/>
              <a:buChar char="●"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●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990600"/>
            <a:ext cx="7467600" cy="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testequipmentdepot.com/rohdeschwarz/images/F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752600"/>
            <a:ext cx="1371600" cy="1447800"/>
          </a:xfrm>
          <a:prstGeom prst="rect">
            <a:avLst/>
          </a:prstGeom>
          <a:noFill/>
        </p:spPr>
      </p:pic>
      <p:pic>
        <p:nvPicPr>
          <p:cNvPr id="1028" name="Picture 4" descr="Realtime spectrum analyzer software (included for free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733800"/>
            <a:ext cx="20574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873</TotalTime>
  <Words>889</Words>
  <Application>Microsoft Office PowerPoint</Application>
  <PresentationFormat>On-screen Show (4:3)</PresentationFormat>
  <Paragraphs>241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  Spectrum analyser basics  </vt:lpstr>
      <vt:lpstr>Functionality </vt:lpstr>
      <vt:lpstr>Types </vt:lpstr>
      <vt:lpstr>Swept-tuned type  </vt:lpstr>
      <vt:lpstr>FFT type </vt:lpstr>
      <vt:lpstr>Spectrum analyser specifications</vt:lpstr>
      <vt:lpstr>Spectrum analyser specifications (2)</vt:lpstr>
      <vt:lpstr>Tracking generator </vt:lpstr>
      <vt:lpstr>Spectrum analysers </vt:lpstr>
      <vt:lpstr>Specifications</vt:lpstr>
      <vt:lpstr>Elements of a swept-tuned analyser</vt:lpstr>
      <vt:lpstr>Elements of a swept-tuned analyser (2)</vt:lpstr>
      <vt:lpstr>Elements of a swept-tuned analyser (3)</vt:lpstr>
      <vt:lpstr>Elements of an FFT analyser </vt:lpstr>
      <vt:lpstr>Elements of an FFT analyser (2)</vt:lpstr>
      <vt:lpstr>Tracking generator</vt:lpstr>
      <vt:lpstr>Tracking generator (2)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Spectrum Analysers</dc:title>
  <dc:creator>Christos</dc:creator>
  <cp:lastModifiedBy>Christos</cp:lastModifiedBy>
  <cp:revision>210</cp:revision>
  <dcterms:created xsi:type="dcterms:W3CDTF">2006-08-16T00:00:00Z</dcterms:created>
  <dcterms:modified xsi:type="dcterms:W3CDTF">2013-04-19T07:48:15Z</dcterms:modified>
</cp:coreProperties>
</file>