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65" r:id="rId2"/>
    <p:sldId id="310" r:id="rId3"/>
    <p:sldId id="314" r:id="rId4"/>
    <p:sldId id="320" r:id="rId5"/>
    <p:sldId id="333" r:id="rId6"/>
    <p:sldId id="321" r:id="rId7"/>
    <p:sldId id="323" r:id="rId8"/>
    <p:sldId id="325" r:id="rId9"/>
    <p:sldId id="324" r:id="rId10"/>
    <p:sldId id="326" r:id="rId11"/>
    <p:sldId id="327" r:id="rId12"/>
    <p:sldId id="328" r:id="rId13"/>
    <p:sldId id="329" r:id="rId14"/>
    <p:sldId id="330" r:id="rId15"/>
    <p:sldId id="331" r:id="rId16"/>
    <p:sldId id="339" r:id="rId17"/>
    <p:sldId id="340" r:id="rId18"/>
    <p:sldId id="334" r:id="rId19"/>
    <p:sldId id="335" r:id="rId20"/>
    <p:sldId id="336" r:id="rId21"/>
    <p:sldId id="337" r:id="rId22"/>
    <p:sldId id="338" r:id="rId23"/>
    <p:sldId id="341" r:id="rId24"/>
    <p:sldId id="342" r:id="rId25"/>
    <p:sldId id="343" r:id="rId26"/>
    <p:sldId id="344" r:id="rId27"/>
    <p:sldId id="345" r:id="rId28"/>
    <p:sldId id="347" r:id="rId29"/>
    <p:sldId id="346" r:id="rId30"/>
    <p:sldId id="351" r:id="rId31"/>
    <p:sldId id="352" r:id="rId32"/>
    <p:sldId id="353" r:id="rId33"/>
    <p:sldId id="354" r:id="rId34"/>
    <p:sldId id="355" r:id="rId35"/>
    <p:sldId id="356" r:id="rId36"/>
    <p:sldId id="357" r:id="rId37"/>
    <p:sldId id="358" r:id="rId38"/>
    <p:sldId id="359" r:id="rId39"/>
    <p:sldId id="360" r:id="rId40"/>
    <p:sldId id="361" r:id="rId41"/>
    <p:sldId id="369" r:id="rId42"/>
    <p:sldId id="370" r:id="rId43"/>
    <p:sldId id="362" r:id="rId44"/>
    <p:sldId id="363" r:id="rId45"/>
    <p:sldId id="364" r:id="rId46"/>
    <p:sldId id="365" r:id="rId47"/>
    <p:sldId id="366" r:id="rId48"/>
    <p:sldId id="367" r:id="rId49"/>
    <p:sldId id="368" r:id="rId50"/>
  </p:sldIdLst>
  <p:sldSz cx="12188825" cy="6858000"/>
  <p:notesSz cx="6858000" cy="9144000"/>
  <p:custDataLst>
    <p:tags r:id="rId5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2" autoAdjust="0"/>
    <p:restoredTop sz="94629" autoAdjust="0"/>
  </p:normalViewPr>
  <p:slideViewPr>
    <p:cSldViewPr showGuides="1">
      <p:cViewPr varScale="1">
        <p:scale>
          <a:sx n="63" d="100"/>
          <a:sy n="63" d="100"/>
        </p:scale>
        <p:origin x="80" y="156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gs" Target="tags/tag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10/17/2025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10/17/2025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10/17/2025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10/17/2025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10/17/2025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10/17/2025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10/17/2025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10/17/2025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10/17/2025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10/17/2025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10/17/2025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10/17/2025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7" Type="http://schemas.openxmlformats.org/officeDocument/2006/relationships/image" Target="../media/image1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796752"/>
          </a:xfrm>
        </p:spPr>
        <p:txBody>
          <a:bodyPr>
            <a:normAutofit lnSpcReduction="10000"/>
          </a:bodyPr>
          <a:lstStyle/>
          <a:p>
            <a:r>
              <a:rPr lang="it-IT" sz="2800" dirty="0"/>
              <a:t>An introduction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CS578-Digital speech signal processing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Invited lecture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2413" y="1904999"/>
                <a:ext cx="9134391" cy="476436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Basic idea:</a:t>
                </a:r>
                <a:br>
                  <a:rPr lang="en-US" dirty="0"/>
                </a:b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sz="2200" dirty="0"/>
                  <a:t>Form a computational model for the vocal tract filter,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/>
                </a:r>
                <a:br>
                  <a:rPr lang="en-US" sz="2200" dirty="0"/>
                </a:br>
                <a:endParaRPr lang="en-US" sz="2200" dirty="0"/>
              </a:p>
              <a:p>
                <a:pPr lvl="1"/>
                <a:endParaRPr lang="en-US" sz="2200" dirty="0"/>
              </a:p>
              <a:p>
                <a:pPr lvl="1"/>
                <a:r>
                  <a:rPr lang="en-US" sz="2200" dirty="0"/>
                  <a:t>Cancel its effect from the speech waveform by filtering the speech signal through the inverse of the model,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sz="2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200" dirty="0"/>
                  <a:t/>
                </a:r>
                <a:br>
                  <a:rPr lang="en-US" sz="2200" dirty="0"/>
                </a:br>
                <a:r>
                  <a:rPr lang="en-US" sz="2200" dirty="0"/>
                  <a:t/>
                </a:r>
                <a:br>
                  <a:rPr lang="en-US" sz="2200" dirty="0"/>
                </a:b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3" y="1904999"/>
                <a:ext cx="9134391" cy="4764361"/>
              </a:xfrm>
              <a:blipFill rotWithShape="0">
                <a:blip r:embed="rId2"/>
                <a:stretch>
                  <a:fillRect l="-935" t="-166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817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9134391" cy="4764361"/>
          </a:xfrm>
        </p:spPr>
        <p:txBody>
          <a:bodyPr>
            <a:normAutofit/>
          </a:bodyPr>
          <a:lstStyle/>
          <a:p>
            <a:r>
              <a:rPr lang="en-US" b="1" u="sng" dirty="0"/>
              <a:t>Problem:</a:t>
            </a:r>
          </a:p>
          <a:p>
            <a:pPr lvl="1"/>
            <a:r>
              <a:rPr lang="en-US" dirty="0"/>
              <a:t>The actual glottal flow waveform IS NOT AVAILABLE!</a:t>
            </a:r>
          </a:p>
          <a:p>
            <a:pPr lvl="1"/>
            <a:r>
              <a:rPr lang="en-US" dirty="0"/>
              <a:t>…at least in a non-invasive manner [18]</a:t>
            </a:r>
          </a:p>
          <a:p>
            <a:r>
              <a:rPr lang="en-US" sz="2200" b="1" dirty="0"/>
              <a:t>Approaches:</a:t>
            </a:r>
          </a:p>
          <a:p>
            <a:pPr lvl="1"/>
            <a:r>
              <a:rPr lang="en-US" dirty="0"/>
              <a:t>“Visual” inspection of the resulting glottal flow waveform</a:t>
            </a:r>
          </a:p>
          <a:p>
            <a:pPr lvl="1"/>
            <a:r>
              <a:rPr lang="en-US" dirty="0"/>
              <a:t>Use of synthetic speech signal produced by a known artificial excitation</a:t>
            </a:r>
          </a:p>
          <a:p>
            <a:pPr lvl="1"/>
            <a:r>
              <a:rPr lang="en-US" dirty="0"/>
              <a:t>Compare the results of different GIF algorithms</a:t>
            </a:r>
          </a:p>
          <a:p>
            <a:pPr lvl="1"/>
            <a:endParaRPr lang="en-US" sz="1800" dirty="0"/>
          </a:p>
          <a:p>
            <a:r>
              <a:rPr lang="en-US" sz="2200" dirty="0"/>
              <a:t>None of the previous approaches is truly objective</a:t>
            </a:r>
            <a:br>
              <a:rPr lang="en-US" sz="2200" dirty="0"/>
            </a:b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2952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9134391" cy="4764361"/>
          </a:xfrm>
        </p:spPr>
        <p:txBody>
          <a:bodyPr>
            <a:normAutofit/>
          </a:bodyPr>
          <a:lstStyle/>
          <a:p>
            <a:r>
              <a:rPr lang="en-US" dirty="0"/>
              <a:t>One solution is to build a physical model of the speech production mechanism</a:t>
            </a:r>
          </a:p>
          <a:p>
            <a:pPr lvl="1"/>
            <a:r>
              <a:rPr lang="en-US" dirty="0"/>
              <a:t>Generate waveforms from such model</a:t>
            </a:r>
          </a:p>
          <a:p>
            <a:r>
              <a:rPr lang="en-US" dirty="0"/>
              <a:t>Time-varying waveforms are simulated</a:t>
            </a:r>
          </a:p>
          <a:p>
            <a:r>
              <a:rPr lang="en-US" dirty="0"/>
              <a:t>Such waveforms are expected to provide a more firm and realistic test of GIF methods</a:t>
            </a:r>
          </a:p>
          <a:p>
            <a:r>
              <a:rPr lang="en-US" b="1" u="sng" dirty="0"/>
              <a:t>Both</a:t>
            </a:r>
            <a:r>
              <a:rPr lang="en-US" dirty="0"/>
              <a:t> the speech output </a:t>
            </a:r>
            <a:r>
              <a:rPr lang="en-US" b="1" u="sng" dirty="0"/>
              <a:t>and</a:t>
            </a:r>
            <a:r>
              <a:rPr lang="en-US" dirty="0"/>
              <a:t> the source are available</a:t>
            </a:r>
          </a:p>
          <a:p>
            <a:r>
              <a:rPr lang="en-US" dirty="0"/>
              <a:t>A well known dataset of such signals is described in [2,6]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9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9134391" cy="4764361"/>
          </a:xfrm>
        </p:spPr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559" y="1932425"/>
            <a:ext cx="8986853" cy="4248331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103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9134391" cy="4764361"/>
          </a:xfrm>
        </p:spPr>
        <p:txBody>
          <a:bodyPr>
            <a:normAutofit/>
          </a:bodyPr>
          <a:lstStyle/>
          <a:p>
            <a:r>
              <a:rPr lang="en-US" dirty="0"/>
              <a:t>The model has a parametrized input such as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Lung pressure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 err="1"/>
              <a:t>Prephonatory</a:t>
            </a:r>
            <a:r>
              <a:rPr lang="en-US" dirty="0"/>
              <a:t> glottal half-width (adduction)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Vocal fold length and thickness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Activation levels of the cricothyroid and </a:t>
            </a:r>
            <a:r>
              <a:rPr lang="en-US" dirty="0" err="1"/>
              <a:t>thyroarytenoid</a:t>
            </a:r>
            <a:r>
              <a:rPr lang="en-US" dirty="0"/>
              <a:t> muscles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66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2124" y="1556792"/>
            <a:ext cx="6373904" cy="511184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aa-pout-105Hz-8kHz">
            <a:hlinkClick r:id="" action="ppaction://media"/>
            <a:extLst>
              <a:ext uri="{FF2B5EF4-FFF2-40B4-BE49-F238E27FC236}">
                <a16:creationId xmlns:a16="http://schemas.microsoft.com/office/drawing/2014/main" id="{35B2D3A6-1BEE-0BB6-0FE5-B481F69CDC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85239" y="2201416"/>
            <a:ext cx="1224136" cy="1224136"/>
          </a:xfrm>
          <a:prstGeom prst="rect">
            <a:avLst/>
          </a:prstGeom>
        </p:spPr>
      </p:pic>
      <p:pic>
        <p:nvPicPr>
          <p:cNvPr id="6" name="aa-ug-105Hz-8kHz">
            <a:hlinkClick r:id="" action="ppaction://media"/>
            <a:extLst>
              <a:ext uri="{FF2B5EF4-FFF2-40B4-BE49-F238E27FC236}">
                <a16:creationId xmlns:a16="http://schemas.microsoft.com/office/drawing/2014/main" id="{7C139D17-83D9-12A7-5A19-C90C0961A6A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85239" y="4696053"/>
            <a:ext cx="122413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3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GIF techniques</a:t>
            </a:r>
          </a:p>
        </p:txBody>
      </p:sp>
    </p:spTree>
    <p:extLst>
      <p:ext uri="{BB962C8B-B14F-4D97-AF65-F5344CB8AC3E}">
        <p14:creationId xmlns:p14="http://schemas.microsoft.com/office/powerpoint/2010/main" val="359886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10116615" cy="4692353"/>
          </a:xfrm>
        </p:spPr>
        <p:txBody>
          <a:bodyPr>
            <a:normAutofit/>
          </a:bodyPr>
          <a:lstStyle/>
          <a:p>
            <a:r>
              <a:rPr lang="en-US" dirty="0"/>
              <a:t>Since we already know about Linear Prediction (LP), we will discuss GIF methods based only on that </a:t>
            </a:r>
          </a:p>
          <a:p>
            <a:endParaRPr lang="en-US" dirty="0"/>
          </a:p>
          <a:p>
            <a:r>
              <a:rPr lang="en-US" dirty="0"/>
              <a:t>You already know two methods for estimating LP coefficients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Autocorrelation method: zero samples outside prediction error interval –minimize MSE everywhere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Covariance method: non-zero samples outside prediction error interval – minimize MSE inside prediction error interval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0123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2413" y="1904999"/>
                <a:ext cx="10116615" cy="469235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LP is used to produce all-pole models of the vocal tract filter </a:t>
                </a:r>
                <a:r>
                  <a:rPr lang="en-US" sz="800" dirty="0"/>
                  <a:t/>
                </a:r>
                <a:br>
                  <a:rPr lang="en-US" sz="800" dirty="0"/>
                </a:br>
                <a:r>
                  <a:rPr lang="en-US" sz="800" dirty="0"/>
                  <a:t/>
                </a:r>
                <a:br>
                  <a:rPr lang="en-US" sz="800" dirty="0"/>
                </a:br>
                <a:r>
                  <a:rPr lang="en-US" sz="800" dirty="0"/>
                  <a:t/>
                </a:r>
                <a:br>
                  <a:rPr lang="en-US" sz="800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the filter order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are the LP coefficients</a:t>
                </a:r>
              </a:p>
              <a:p>
                <a:r>
                  <a:rPr lang="en-US" dirty="0"/>
                  <a:t>In general, LP minimizes the MSE over a region R</a:t>
                </a:r>
                <a:r>
                  <a:rPr lang="en-US" sz="1000" b="0" i="1" dirty="0">
                    <a:latin typeface="Cambria Math" panose="02040503050406030204" pitchFamily="18" charset="0"/>
                  </a:rPr>
                  <a:t/>
                </a:r>
                <a:br>
                  <a:rPr lang="en-US" sz="1000" b="0" i="1" dirty="0">
                    <a:latin typeface="Cambria Math" panose="02040503050406030204" pitchFamily="18" charset="0"/>
                  </a:rPr>
                </a:br>
                <a:r>
                  <a:rPr lang="en-US" sz="1000" b="0" i="1" dirty="0">
                    <a:latin typeface="Cambria Math" panose="02040503050406030204" pitchFamily="18" charset="0"/>
                  </a:rPr>
                  <a:t/>
                </a:r>
                <a:br>
                  <a:rPr lang="en-US" sz="1000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3" y="1904999"/>
                <a:ext cx="10116615" cy="4692353"/>
              </a:xfrm>
              <a:blipFill>
                <a:blip r:embed="rId2"/>
                <a:stretch>
                  <a:fillRect l="-964" t="-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565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2413" y="1904999"/>
                <a:ext cx="9134391" cy="469235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How can we find the source excitation through LP analysis?</a:t>
                </a:r>
              </a:p>
              <a:p>
                <a:r>
                  <a:rPr lang="en-US" dirty="0"/>
                  <a:t>If we consider speech as an AR process</a:t>
                </a:r>
                <a:r>
                  <a:rPr lang="en-US" sz="1050" b="0" i="1" dirty="0">
                    <a:latin typeface="Cambria Math" panose="02040503050406030204" pitchFamily="18" charset="0"/>
                  </a:rPr>
                  <a:t/>
                </a:r>
                <a:br>
                  <a:rPr lang="en-US" sz="1050" b="0" i="1" dirty="0">
                    <a:latin typeface="Cambria Math" panose="02040503050406030204" pitchFamily="18" charset="0"/>
                  </a:rPr>
                </a:br>
                <a:r>
                  <a:rPr lang="en-US" sz="1050" b="0" i="1" dirty="0">
                    <a:latin typeface="Cambria Math" panose="02040503050406030204" pitchFamily="18" charset="0"/>
                  </a:rPr>
                  <a:t/>
                </a:r>
                <a:br>
                  <a:rPr lang="en-US" sz="1050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𝐴𝑔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𝐴𝑔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then minimization of the MSE leads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Thus, the </a:t>
                </a:r>
                <a:r>
                  <a:rPr lang="en-US" b="1" dirty="0"/>
                  <a:t>prediction error </a:t>
                </a:r>
                <a:r>
                  <a:rPr lang="en-US" dirty="0"/>
                  <a:t>(or </a:t>
                </a:r>
                <a:r>
                  <a:rPr lang="en-US" b="1" dirty="0"/>
                  <a:t>residual</a:t>
                </a:r>
                <a:r>
                  <a:rPr lang="en-US" dirty="0"/>
                  <a:t>) can be thought of an estimation of the source excitation</a:t>
                </a:r>
              </a:p>
              <a:p>
                <a:r>
                  <a:rPr lang="en-US" dirty="0"/>
                  <a:t>But how are glottal source and residual related?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3" y="1904999"/>
                <a:ext cx="9134391" cy="4692353"/>
              </a:xfrm>
              <a:blipFill rotWithShape="0">
                <a:blip r:embed="rId2"/>
                <a:stretch>
                  <a:fillRect l="-1068" t="-168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407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</a:t>
            </a:r>
            <a:r>
              <a:rPr lang="en-US" dirty="0" smtClean="0"/>
              <a:t>Speech Signals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Introduction</a:t>
            </a:r>
          </a:p>
          <a:p>
            <a:r>
              <a:rPr lang="en-US" dirty="0"/>
              <a:t>Inverse Filtering Techniques</a:t>
            </a:r>
          </a:p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grpSp>
        <p:nvGrpSpPr>
          <p:cNvPr id="10" name="Group 9"/>
          <p:cNvGrpSpPr/>
          <p:nvPr/>
        </p:nvGrpSpPr>
        <p:grpSpPr>
          <a:xfrm>
            <a:off x="3574132" y="1595896"/>
            <a:ext cx="6120680" cy="4861396"/>
            <a:chOff x="3574132" y="1303908"/>
            <a:chExt cx="6629400" cy="55245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74132" y="1303908"/>
              <a:ext cx="6629400" cy="5524500"/>
            </a:xfrm>
            <a:prstGeom prst="rect">
              <a:avLst/>
            </a:prstGeom>
            <a:ln w="38100" cap="sq">
              <a:solidFill>
                <a:srgbClr val="FF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4078188" y="1309564"/>
              <a:ext cx="5976664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                                                       Speech frame</a:t>
              </a:r>
              <a:endParaRPr lang="el-GR" sz="16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60700" y="4159327"/>
              <a:ext cx="5976664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                                          Residual (prediction error)</a:t>
              </a:r>
              <a:endParaRPr lang="el-GR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124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2413" y="1904999"/>
                <a:ext cx="10188623" cy="483636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But how are glottal source and residual </a:t>
                </a:r>
                <a:r>
                  <a:rPr lang="en-US" b="1" dirty="0"/>
                  <a:t>related</a:t>
                </a:r>
                <a:r>
                  <a:rPr lang="en-US" dirty="0"/>
                  <a:t>?</a:t>
                </a:r>
              </a:p>
              <a:p>
                <a:r>
                  <a:rPr lang="en-US" dirty="0"/>
                  <a:t>As you’ve seen, the two signals do not quite match</a:t>
                </a:r>
              </a:p>
              <a:p>
                <a:r>
                  <a:rPr lang="en-US" dirty="0"/>
                  <a:t>The reason is that the Z transform of speech is a combined transfer function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can be further decomposed as an impulse sequence passed through a glottal filter: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/>
                  <a:t> is the impulse sequence</a:t>
                </a:r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contains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 Zeros from the glottal source and lip radiation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 Poles from the glottal filter and the vocal tract filter</a:t>
                </a: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3" y="1904999"/>
                <a:ext cx="10188623" cy="4836369"/>
              </a:xfrm>
              <a:blipFill rotWithShape="0">
                <a:blip r:embed="rId2"/>
                <a:stretch>
                  <a:fillRect l="-838" t="-16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21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2413" y="1904999"/>
                <a:ext cx="10188623" cy="483636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LP analysis provides an overall transfer function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all these contributions are combined! </a:t>
                </a:r>
              </a:p>
              <a:p>
                <a:pPr lvl="1"/>
                <a:r>
                  <a:rPr lang="en-US" dirty="0"/>
                  <a:t>…not to mention that we’re using an all-pole method for a pole-zero signal… </a:t>
                </a:r>
              </a:p>
              <a:p>
                <a:endParaRPr lang="en-US" sz="1200" dirty="0"/>
              </a:p>
              <a:p>
                <a:r>
                  <a:rPr lang="en-US" dirty="0"/>
                  <a:t>So what we are cancelling via simple LP-based GIF is this overall estimation</a:t>
                </a:r>
              </a:p>
              <a:p>
                <a:pPr lvl="1"/>
                <a:r>
                  <a:rPr lang="en-US" dirty="0"/>
                  <a:t>…resulting into something that looks like a series of impulses!</a:t>
                </a:r>
              </a:p>
              <a:p>
                <a:endParaRPr lang="en-US" sz="900" dirty="0"/>
              </a:p>
              <a:p>
                <a:r>
                  <a:rPr lang="en-US" dirty="0"/>
                  <a:t>So how can we work this out?</a:t>
                </a:r>
              </a:p>
              <a:p>
                <a:endParaRPr lang="en-US" sz="900" dirty="0"/>
              </a:p>
              <a:p>
                <a:r>
                  <a:rPr lang="en-US" dirty="0"/>
                  <a:t>Identify instants where there is no interaction between the source and the filter!</a:t>
                </a:r>
              </a:p>
              <a:p>
                <a:endParaRPr lang="en-US" sz="1000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3" y="1904999"/>
                <a:ext cx="10188623" cy="4836369"/>
              </a:xfrm>
              <a:blipFill>
                <a:blip r:embed="rId2"/>
                <a:stretch>
                  <a:fillRect l="-838" t="-1385" b="-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590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2413" y="1904999"/>
                <a:ext cx="10188623" cy="4836369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Closed-phase analysis</a:t>
                </a:r>
              </a:p>
              <a:p>
                <a:r>
                  <a:rPr lang="en-US" dirty="0"/>
                  <a:t>Identify regions where the vocal folds are closed</a:t>
                </a:r>
              </a:p>
              <a:p>
                <a:pPr lvl="1"/>
                <a:r>
                  <a:rPr lang="en-US" dirty="0"/>
                  <a:t>No contribution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 speech signal should contain vocal tract and radiation factors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can be modeled as a differentiator (single-zero FIR filter), so it can be cancelled by a simple integrator</a:t>
                </a:r>
              </a:p>
              <a:p>
                <a:r>
                  <a:rPr lang="en-US" dirty="0"/>
                  <a:t>Vocal tract estimation in the closed phase region leads to a more precise result</a:t>
                </a:r>
              </a:p>
              <a:p>
                <a:r>
                  <a:rPr lang="en-US" dirty="0"/>
                  <a:t>Estimation in the closed phase </a:t>
                </a:r>
                <a:r>
                  <a:rPr lang="en-US" dirty="0">
                    <a:sym typeface="Wingdings" panose="05000000000000000000" pitchFamily="2" charset="2"/>
                  </a:rPr>
                  <a:t> cancelling vocal tract via GIF over the whole pitch period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Use of covariance-based LP on the closed-phase [9]</a:t>
                </a:r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3" y="1904999"/>
                <a:ext cx="10188623" cy="4836369"/>
              </a:xfrm>
              <a:blipFill rotWithShape="0">
                <a:blip r:embed="rId2"/>
                <a:stretch>
                  <a:fillRect l="-838" t="-1637" r="-778" b="-2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s://www.researchgate.net/profile/Patrick_Corcoran9/publication/331779680/figure/fig1/AS:741072527454217@1553696867853/Glottal-flow-waveform-upper-and-glottal-flow-derivative-waveform-lower-with-open_W64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92"/>
          <a:stretch/>
        </p:blipFill>
        <p:spPr bwMode="auto">
          <a:xfrm>
            <a:off x="8254652" y="1412776"/>
            <a:ext cx="3744416" cy="141317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70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10188623" cy="4836369"/>
          </a:xfrm>
        </p:spPr>
        <p:txBody>
          <a:bodyPr>
            <a:normAutofit/>
          </a:bodyPr>
          <a:lstStyle/>
          <a:p>
            <a:r>
              <a:rPr lang="en-US" b="1" dirty="0"/>
              <a:t>Closed-phase </a:t>
            </a:r>
            <a:br>
              <a:rPr lang="en-US" b="1" dirty="0"/>
            </a:br>
            <a:r>
              <a:rPr lang="en-US" b="1" dirty="0"/>
              <a:t>analysis</a:t>
            </a:r>
          </a:p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644" y="1628800"/>
            <a:ext cx="6912768" cy="445469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924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10188623" cy="4836369"/>
          </a:xfrm>
        </p:spPr>
        <p:txBody>
          <a:bodyPr>
            <a:normAutofit/>
          </a:bodyPr>
          <a:lstStyle/>
          <a:p>
            <a:r>
              <a:rPr lang="en-US" b="1" dirty="0"/>
              <a:t>However, </a:t>
            </a:r>
            <a:r>
              <a:rPr lang="en-US" dirty="0"/>
              <a:t>standard closed-phase covariance LP suffers from certain shortcomings</a:t>
            </a:r>
          </a:p>
          <a:p>
            <a:endParaRPr lang="en-US" sz="10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 Short closed phase duration (especially for high pitched speakers)</a:t>
            </a:r>
          </a:p>
          <a:p>
            <a:pPr lvl="1"/>
            <a:r>
              <a:rPr lang="en-US" b="1" dirty="0"/>
              <a:t>Too few samples to obtain a good estimation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 Sensitivity to the exact position of the covariance frame</a:t>
            </a:r>
          </a:p>
          <a:p>
            <a:pPr lvl="1"/>
            <a:r>
              <a:rPr lang="en-US" b="1" dirty="0"/>
              <a:t>Small variation from the exact closed phase interval produces artifacts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 Vocal tract filter instability</a:t>
            </a:r>
          </a:p>
          <a:p>
            <a:pPr lvl="1"/>
            <a:r>
              <a:rPr lang="en-US" b="1" dirty="0"/>
              <a:t>Covariance-based LP does not guarantee a stable filter</a:t>
            </a:r>
          </a:p>
          <a:p>
            <a:pPr lvl="1"/>
            <a:r>
              <a:rPr lang="en-US" b="1" dirty="0"/>
              <a:t>Inverse filter might not be minimum phase</a:t>
            </a:r>
          </a:p>
          <a:p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83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10188623" cy="4836369"/>
          </a:xfrm>
        </p:spPr>
        <p:txBody>
          <a:bodyPr>
            <a:normAutofit/>
          </a:bodyPr>
          <a:lstStyle/>
          <a:p>
            <a:r>
              <a:rPr lang="en-US" b="1" dirty="0"/>
              <a:t>Frame position</a:t>
            </a:r>
            <a:br>
              <a:rPr lang="en-US" b="1" dirty="0"/>
            </a:br>
            <a:r>
              <a:rPr lang="en-US" b="1" dirty="0"/>
              <a:t>sensitivity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204" y="1377940"/>
            <a:ext cx="6592541" cy="532859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 flipH="1">
            <a:off x="9694812" y="2098020"/>
            <a:ext cx="72008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9982844" y="3898220"/>
            <a:ext cx="72008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9911976" y="5666670"/>
            <a:ext cx="72008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08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10188623" cy="4836369"/>
          </a:xfrm>
        </p:spPr>
        <p:txBody>
          <a:bodyPr>
            <a:normAutofit/>
          </a:bodyPr>
          <a:lstStyle/>
          <a:p>
            <a:r>
              <a:rPr lang="en-US" dirty="0"/>
              <a:t>The effect of an inverse filter root which is located on the positive real axis has the properties of a first order differentiator, when the root approaches the unit circle</a:t>
            </a:r>
          </a:p>
          <a:p>
            <a:r>
              <a:rPr lang="en-US" dirty="0"/>
              <a:t>A similar effect is also produced by a pair of complex conjugate roots at low frequencies</a:t>
            </a:r>
          </a:p>
          <a:p>
            <a:r>
              <a:rPr lang="en-US" dirty="0"/>
              <a:t>This distortion is more apparent at the time instants where the glottal flow changes more rapidly, that is, near glottal closure</a:t>
            </a:r>
          </a:p>
          <a:p>
            <a:r>
              <a:rPr lang="en-US" dirty="0"/>
              <a:t>The presence of such roots are in contrast to the source-filter suggested theory </a:t>
            </a:r>
          </a:p>
          <a:p>
            <a:r>
              <a:rPr lang="en-US" dirty="0"/>
              <a:t>The removal of such roots results in less dependency on the covariance frame location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6457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3131839" cy="4836369"/>
          </a:xfrm>
        </p:spPr>
        <p:txBody>
          <a:bodyPr>
            <a:normAutofit/>
          </a:bodyPr>
          <a:lstStyle/>
          <a:p>
            <a:r>
              <a:rPr lang="en-US" b="1" dirty="0"/>
              <a:t>Non-minimum phase inverse </a:t>
            </a:r>
            <a:br>
              <a:rPr lang="en-US" b="1" dirty="0"/>
            </a:br>
            <a:r>
              <a:rPr lang="en-US" b="1" dirty="0"/>
              <a:t>filter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212" y="1340768"/>
            <a:ext cx="5976664" cy="53483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225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2413" y="1904999"/>
                <a:ext cx="10188623" cy="483636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inverse filter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might </a:t>
                </a:r>
                <a:r>
                  <a:rPr lang="en-US" b="1" dirty="0"/>
                  <a:t>not</a:t>
                </a:r>
                <a:r>
                  <a:rPr lang="en-US" dirty="0"/>
                  <a:t> be minimum phase</a:t>
                </a:r>
              </a:p>
              <a:p>
                <a:endParaRPr lang="en-US" dirty="0"/>
              </a:p>
              <a:p>
                <a:r>
                  <a:rPr lang="en-US" dirty="0"/>
                  <a:t>As we know from basic DSP, it can become minimum phase by replacing each zero by its mirror image partner</a:t>
                </a:r>
              </a:p>
              <a:p>
                <a:endParaRPr lang="en-US" dirty="0"/>
              </a:p>
              <a:p>
                <a:r>
                  <a:rPr lang="en-US" dirty="0"/>
                  <a:t>That leaves the magnitude spectrum unchanged</a:t>
                </a:r>
              </a:p>
              <a:p>
                <a:endParaRPr lang="en-US" dirty="0"/>
              </a:p>
              <a:p>
                <a:r>
                  <a:rPr lang="en-US" dirty="0"/>
                  <a:t>The phase characteristics change, though 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3" y="1904999"/>
                <a:ext cx="10188623" cy="4836369"/>
              </a:xfrm>
              <a:blipFill rotWithShape="0">
                <a:blip r:embed="rId2"/>
                <a:stretch>
                  <a:fillRect l="-838" t="-1637" r="-5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153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47816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10188623" cy="4836369"/>
          </a:xfrm>
        </p:spPr>
        <p:txBody>
          <a:bodyPr>
            <a:normAutofit/>
          </a:bodyPr>
          <a:lstStyle/>
          <a:p>
            <a:endParaRPr lang="en-US" b="1" dirty="0"/>
          </a:p>
          <a:p>
            <a:r>
              <a:rPr lang="en-US" b="1" dirty="0"/>
              <a:t>Still, </a:t>
            </a:r>
            <a:r>
              <a:rPr lang="en-US" dirty="0"/>
              <a:t>the computational load of covariance-based LP along with its shortcomings (cases of very small CP, frame dependent, CP identification) might make the method not appropriate</a:t>
            </a:r>
          </a:p>
          <a:p>
            <a:endParaRPr lang="en-US" dirty="0"/>
          </a:p>
          <a:p>
            <a:r>
              <a:rPr lang="en-US" dirty="0"/>
              <a:t>Idea: use autocorrelation method with “enhancements”</a:t>
            </a:r>
          </a:p>
          <a:p>
            <a:pPr lvl="1"/>
            <a:r>
              <a:rPr lang="en-US" dirty="0"/>
              <a:t>Fast &amp; stable</a:t>
            </a:r>
          </a:p>
          <a:p>
            <a:pPr lvl="1"/>
            <a:r>
              <a:rPr lang="en-US" dirty="0"/>
              <a:t>Not optimal but good enough</a:t>
            </a:r>
          </a:p>
          <a:p>
            <a:pPr lvl="1"/>
            <a:r>
              <a:rPr lang="en-US" dirty="0"/>
              <a:t>Try to introduce “enhancements”</a:t>
            </a:r>
          </a:p>
          <a:p>
            <a:pPr lvl="1"/>
            <a:r>
              <a:rPr lang="en-US" dirty="0"/>
              <a:t>Try to approach performance of CP analysis without detecting CP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06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10188623" cy="4836369"/>
          </a:xfrm>
        </p:spPr>
        <p:txBody>
          <a:bodyPr>
            <a:normAutofit/>
          </a:bodyPr>
          <a:lstStyle/>
          <a:p>
            <a:r>
              <a:rPr lang="en-US" b="1" dirty="0"/>
              <a:t>Iterative Adaptive Inverse Filtering [4]</a:t>
            </a:r>
          </a:p>
          <a:p>
            <a:r>
              <a:rPr lang="en-US" dirty="0"/>
              <a:t>An iterative method for obtaining the</a:t>
            </a:r>
            <a:br>
              <a:rPr lang="en-US" dirty="0"/>
            </a:br>
            <a:r>
              <a:rPr lang="en-US" dirty="0"/>
              <a:t>glottal source</a:t>
            </a:r>
          </a:p>
          <a:p>
            <a:r>
              <a:rPr lang="en-US" dirty="0"/>
              <a:t>Motivation:</a:t>
            </a:r>
          </a:p>
          <a:p>
            <a:pPr lvl="1"/>
            <a:r>
              <a:rPr lang="en-US" dirty="0"/>
              <a:t>A priori knowledge of the overall shape of the</a:t>
            </a:r>
            <a:br>
              <a:rPr lang="en-US" dirty="0"/>
            </a:br>
            <a:r>
              <a:rPr lang="en-US" dirty="0"/>
              <a:t>vocal tract</a:t>
            </a:r>
          </a:p>
          <a:p>
            <a:pPr lvl="1"/>
            <a:r>
              <a:rPr lang="en-US" dirty="0"/>
              <a:t>Cancel the tilting effect of the glottal source</a:t>
            </a:r>
          </a:p>
          <a:p>
            <a:pPr lvl="1"/>
            <a:r>
              <a:rPr lang="en-US" dirty="0"/>
              <a:t>Estimate vocal tract filter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548" y="1279245"/>
            <a:ext cx="3888432" cy="546212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69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10188623" cy="4836369"/>
          </a:xfrm>
        </p:spPr>
        <p:txBody>
          <a:bodyPr>
            <a:normAutofit/>
          </a:bodyPr>
          <a:lstStyle/>
          <a:p>
            <a:r>
              <a:rPr lang="en-US" b="1" dirty="0"/>
              <a:t>Iterative Adaptive Inverse Filtering [4]</a:t>
            </a:r>
          </a:p>
          <a:p>
            <a:r>
              <a:rPr lang="en-US" b="1" dirty="0"/>
              <a:t>First iteration</a:t>
            </a:r>
          </a:p>
          <a:p>
            <a:r>
              <a:rPr lang="en-US" dirty="0"/>
              <a:t>1. LPC of order 1 to model the effect of </a:t>
            </a:r>
            <a:br>
              <a:rPr lang="en-US" dirty="0"/>
            </a:br>
            <a:r>
              <a:rPr lang="en-US" dirty="0"/>
              <a:t>the glottal source on the speech spectrum</a:t>
            </a:r>
          </a:p>
          <a:p>
            <a:r>
              <a:rPr lang="en-US" dirty="0"/>
              <a:t>2. Cancel 1.</a:t>
            </a:r>
          </a:p>
          <a:p>
            <a:r>
              <a:rPr lang="en-US" dirty="0"/>
              <a:t>3.LPC of high order to model the vocal </a:t>
            </a:r>
            <a:br>
              <a:rPr lang="en-US" dirty="0"/>
            </a:br>
            <a:r>
              <a:rPr lang="en-US" dirty="0"/>
              <a:t>tract</a:t>
            </a:r>
          </a:p>
          <a:p>
            <a:r>
              <a:rPr lang="en-US" dirty="0"/>
              <a:t>4&amp;5. Cancel vocal tract and lip radiation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548" y="1279245"/>
            <a:ext cx="3888432" cy="546212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7156947" y="1279245"/>
            <a:ext cx="4176464" cy="2077747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701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10188623" cy="4836369"/>
          </a:xfrm>
        </p:spPr>
        <p:txBody>
          <a:bodyPr>
            <a:normAutofit/>
          </a:bodyPr>
          <a:lstStyle/>
          <a:p>
            <a:r>
              <a:rPr lang="en-US" b="1" dirty="0"/>
              <a:t>Iterative Adaptive Inverse Filtering [4]</a:t>
            </a:r>
          </a:p>
          <a:p>
            <a:r>
              <a:rPr lang="en-US" b="1" dirty="0"/>
              <a:t>Second iteration</a:t>
            </a:r>
          </a:p>
          <a:p>
            <a:r>
              <a:rPr lang="en-US" dirty="0"/>
              <a:t>6. LPC of order 2-4 to </a:t>
            </a:r>
            <a:r>
              <a:rPr lang="en-US" u="sng" dirty="0"/>
              <a:t>more accurately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model the effect of the glottal source </a:t>
            </a:r>
            <a:br>
              <a:rPr lang="en-US" dirty="0"/>
            </a:br>
            <a:r>
              <a:rPr lang="en-US" dirty="0"/>
              <a:t>on the speech spectrum</a:t>
            </a:r>
          </a:p>
          <a:p>
            <a:r>
              <a:rPr lang="en-US" dirty="0"/>
              <a:t>7. Cancel 6.</a:t>
            </a:r>
          </a:p>
          <a:p>
            <a:r>
              <a:rPr lang="en-US" dirty="0"/>
              <a:t>8.LPC of high order to model the vocal </a:t>
            </a:r>
            <a:br>
              <a:rPr lang="en-US" dirty="0"/>
            </a:br>
            <a:r>
              <a:rPr lang="en-US" dirty="0"/>
              <a:t>tract</a:t>
            </a:r>
          </a:p>
          <a:p>
            <a:r>
              <a:rPr lang="en-US" dirty="0"/>
              <a:t>9&amp;10. Cancel vocal tract and lip radiation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548" y="1279245"/>
            <a:ext cx="3888432" cy="546212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7156947" y="3420491"/>
            <a:ext cx="4176464" cy="2077747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364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10188623" cy="4836369"/>
          </a:xfrm>
        </p:spPr>
        <p:txBody>
          <a:bodyPr>
            <a:normAutofit/>
          </a:bodyPr>
          <a:lstStyle/>
          <a:p>
            <a:r>
              <a:rPr lang="en-US" b="1" dirty="0"/>
              <a:t>Stabilized Weighted Linear Prediction [5,7]</a:t>
            </a:r>
          </a:p>
          <a:p>
            <a:endParaRPr lang="en-US" dirty="0"/>
          </a:p>
          <a:p>
            <a:r>
              <a:rPr lang="en-US" dirty="0"/>
              <a:t>An all-pole method based on Weighted Linear Prediction (WLP)</a:t>
            </a:r>
          </a:p>
          <a:p>
            <a:endParaRPr lang="en-US" dirty="0"/>
          </a:p>
          <a:p>
            <a:r>
              <a:rPr lang="en-US" dirty="0"/>
              <a:t>Idea: use standard autocorrelation method but give more weight to some samples of the autocorrelation matrix compared to others </a:t>
            </a:r>
          </a:p>
          <a:p>
            <a:endParaRPr lang="en-US" dirty="0"/>
          </a:p>
          <a:p>
            <a:r>
              <a:rPr lang="en-US" dirty="0"/>
              <a:t>How to give more weight?</a:t>
            </a:r>
          </a:p>
        </p:txBody>
      </p:sp>
    </p:spTree>
    <p:extLst>
      <p:ext uri="{BB962C8B-B14F-4D97-AF65-F5344CB8AC3E}">
        <p14:creationId xmlns:p14="http://schemas.microsoft.com/office/powerpoint/2010/main" val="146263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4283967" cy="4836369"/>
          </a:xfrm>
        </p:spPr>
        <p:txBody>
          <a:bodyPr>
            <a:normAutofit/>
          </a:bodyPr>
          <a:lstStyle/>
          <a:p>
            <a:r>
              <a:rPr lang="en-US" b="1" dirty="0"/>
              <a:t>Stabilized Weighted Linear </a:t>
            </a:r>
            <a:br>
              <a:rPr lang="en-US" b="1" dirty="0"/>
            </a:br>
            <a:r>
              <a:rPr lang="en-US" b="1" dirty="0"/>
              <a:t>Prediction</a:t>
            </a:r>
          </a:p>
          <a:p>
            <a:endParaRPr lang="en-US" dirty="0"/>
          </a:p>
          <a:p>
            <a:r>
              <a:rPr lang="en-US" dirty="0"/>
              <a:t>Compute </a:t>
            </a:r>
            <a:r>
              <a:rPr lang="en-US" i="1" dirty="0"/>
              <a:t>the short time energy (STE)</a:t>
            </a:r>
            <a:r>
              <a:rPr lang="el-GR" i="1" dirty="0"/>
              <a:t> </a:t>
            </a:r>
            <a:r>
              <a:rPr lang="en-US" dirty="0"/>
              <a:t>of the signal</a:t>
            </a:r>
          </a:p>
          <a:p>
            <a:endParaRPr lang="en-US" dirty="0"/>
          </a:p>
          <a:p>
            <a:r>
              <a:rPr lang="en-US" dirty="0"/>
              <a:t>High energy samples fall in the</a:t>
            </a:r>
            <a:br>
              <a:rPr lang="en-US" dirty="0"/>
            </a:br>
            <a:r>
              <a:rPr lang="en-US" dirty="0"/>
              <a:t>closed phase region!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396" y="1484784"/>
            <a:ext cx="5467350" cy="508635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381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2413" y="1904999"/>
                <a:ext cx="10188623" cy="4836369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Stabilized Weighted Linear Prediction</a:t>
                </a:r>
              </a:p>
              <a:p>
                <a:r>
                  <a:rPr lang="en-US" dirty="0"/>
                  <a:t>STE function emphasizes the speech samples of large amplitude, which typically occur during the closed phase interval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By emphasizing on error samples that occur during the glottal closed phase, it is likely to yield more robust acoustical cues for the formants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The method depends on a parameter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, the energy window length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A high value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increases the sharpness of the resonances of the spectrum, whereas a low value of M increases the smoothness of the spectrum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3" y="1904999"/>
                <a:ext cx="10188623" cy="4836369"/>
              </a:xfrm>
              <a:blipFill>
                <a:blip r:embed="rId2"/>
                <a:stretch>
                  <a:fillRect l="-838" t="-1637" r="-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125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2413" y="1904999"/>
                <a:ext cx="10188623" cy="483636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1" dirty="0"/>
                  <a:t>Stabilized Weighted Linear Prediction</a:t>
                </a:r>
              </a:p>
              <a:p>
                <a:r>
                  <a:rPr lang="en-US" dirty="0"/>
                  <a:t>STE: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−1]</m:t>
                          </m:r>
                        </m:e>
                      </m:nary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Prediction error energy: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𝑅𝑎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3" y="1904999"/>
                <a:ext cx="10188623" cy="4836369"/>
              </a:xfrm>
              <a:blipFill rotWithShape="0">
                <a:blip r:embed="rId2"/>
                <a:stretch>
                  <a:fillRect l="-778" t="-20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37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2413" y="1904999"/>
                <a:ext cx="10188623" cy="4836369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Stabilized Weighted Linear Prediction</a:t>
                </a:r>
              </a:p>
              <a:p>
                <a:r>
                  <a:rPr lang="en-US" dirty="0"/>
                  <a:t>Constrained minimization problem (again </a:t>
                </a:r>
                <a:r>
                  <a:rPr lang="en-US" dirty="0">
                    <a:sym typeface="Wingdings" panose="05000000000000000000" pitchFamily="2" charset="2"/>
                  </a:rPr>
                  <a:t>)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Minimize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𝐸</m:t>
                    </m:r>
                  </m:oMath>
                </a14:m>
                <a:r>
                  <a:rPr lang="en-US" dirty="0"/>
                  <a:t> subject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1,0,0,…,0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It can be shown that a satisfies the linear equation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the error energy</a:t>
                </a:r>
              </a:p>
              <a:p>
                <a:r>
                  <a:rPr lang="en-US" dirty="0"/>
                  <a:t>Stability is ensured by a specific algorithm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3" y="1904999"/>
                <a:ext cx="10188623" cy="4836369"/>
              </a:xfrm>
              <a:blipFill rotWithShape="0">
                <a:blip r:embed="rId2"/>
                <a:stretch>
                  <a:fillRect l="-958" t="-16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121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10188623" cy="4836369"/>
          </a:xfrm>
        </p:spPr>
        <p:txBody>
          <a:bodyPr>
            <a:normAutofit/>
          </a:bodyPr>
          <a:lstStyle/>
          <a:p>
            <a:r>
              <a:rPr lang="en-US" b="1" dirty="0"/>
              <a:t>Results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58" t="2744"/>
          <a:stretch/>
        </p:blipFill>
        <p:spPr>
          <a:xfrm>
            <a:off x="4870276" y="1340768"/>
            <a:ext cx="6321277" cy="524827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299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</a:t>
            </a:r>
            <a:r>
              <a:rPr lang="en-US" dirty="0" smtClean="0"/>
              <a:t>Signals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human speech production system is a complicated system</a:t>
            </a:r>
          </a:p>
          <a:p>
            <a:endParaRPr lang="en-US" dirty="0"/>
          </a:p>
          <a:p>
            <a:r>
              <a:rPr lang="en-US" dirty="0"/>
              <a:t>From an engineering point of view, it can be roughly divided into three parts [1]</a:t>
            </a:r>
          </a:p>
          <a:p>
            <a:pPr lvl="1"/>
            <a:r>
              <a:rPr lang="en-US" dirty="0"/>
              <a:t>The vocal folds, which is the source of the system</a:t>
            </a:r>
          </a:p>
          <a:p>
            <a:pPr lvl="1"/>
            <a:r>
              <a:rPr lang="en-US" dirty="0"/>
              <a:t>The vocal tract filter, which is the path from the vocal folds to the lips</a:t>
            </a:r>
          </a:p>
          <a:p>
            <a:pPr lvl="1"/>
            <a:r>
              <a:rPr lang="en-US" dirty="0"/>
              <a:t>The lip radiation, which is the final bound before system output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6112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10188623" cy="4836369"/>
          </a:xfrm>
        </p:spPr>
        <p:txBody>
          <a:bodyPr>
            <a:normAutofit/>
          </a:bodyPr>
          <a:lstStyle/>
          <a:p>
            <a:r>
              <a:rPr lang="en-US" b="1" dirty="0"/>
              <a:t>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"/>
          <a:stretch/>
        </p:blipFill>
        <p:spPr>
          <a:xfrm>
            <a:off x="4870276" y="1340768"/>
            <a:ext cx="6408712" cy="525658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535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DCBAF-0616-3E13-FCC4-D602A3E4A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BD67B-91A5-1B31-8446-BBB6EEA4F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C583E-CF3D-643F-9249-3A309E69B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904999"/>
            <a:ext cx="10188623" cy="4836369"/>
          </a:xfrm>
        </p:spPr>
        <p:txBody>
          <a:bodyPr>
            <a:normAutofit/>
          </a:bodyPr>
          <a:lstStyle/>
          <a:p>
            <a:r>
              <a:rPr lang="en-US" b="1" dirty="0"/>
              <a:t>Results</a:t>
            </a:r>
            <a:endParaRPr lang="en-US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F209F239-4B2D-247F-FC49-DEB70654C5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63"/>
          <a:stretch>
            <a:fillRect/>
          </a:stretch>
        </p:blipFill>
        <p:spPr>
          <a:xfrm>
            <a:off x="1522413" y="2636912"/>
            <a:ext cx="9397564" cy="273798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BE5ABE2E-9C60-A297-955C-287EF7F4E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541" y="1684301"/>
            <a:ext cx="2981741" cy="8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1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7599EF-700F-1689-AD41-85B92F6F5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AF52F-062D-BB8F-F324-85D3D6EB8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39822-2730-8BC8-DD43-0FC2CE6CB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904999"/>
            <a:ext cx="10188623" cy="4836369"/>
          </a:xfrm>
        </p:spPr>
        <p:txBody>
          <a:bodyPr>
            <a:normAutofit/>
          </a:bodyPr>
          <a:lstStyle/>
          <a:p>
            <a:r>
              <a:rPr lang="en-US" b="1" dirty="0"/>
              <a:t>Results</a:t>
            </a:r>
            <a:endParaRPr lang="en-US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6E6CDEB-D2F7-B64A-D2F8-4A19DBAFD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13" y="2636912"/>
            <a:ext cx="9399507" cy="266429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67AB6639-C6A1-F348-4FAD-12D9D01D8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777" y="1729626"/>
            <a:ext cx="4077269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1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02211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10188623" cy="4836369"/>
          </a:xfrm>
        </p:spPr>
        <p:txBody>
          <a:bodyPr>
            <a:normAutofit/>
          </a:bodyPr>
          <a:lstStyle/>
          <a:p>
            <a:r>
              <a:rPr lang="en-US" b="1" dirty="0"/>
              <a:t>GIF has been around for more than five decades</a:t>
            </a:r>
          </a:p>
          <a:p>
            <a:endParaRPr lang="en-US" sz="1800" b="1" dirty="0"/>
          </a:p>
          <a:p>
            <a:r>
              <a:rPr lang="en-US" b="1" dirty="0"/>
              <a:t>Attractive analysis method</a:t>
            </a:r>
          </a:p>
          <a:p>
            <a:pPr lvl="1"/>
            <a:r>
              <a:rPr lang="en-US" b="1" dirty="0"/>
              <a:t>Non-invasive</a:t>
            </a:r>
          </a:p>
          <a:p>
            <a:pPr lvl="1"/>
            <a:r>
              <a:rPr lang="en-US" b="1" dirty="0"/>
              <a:t>Using only speech signal</a:t>
            </a:r>
          </a:p>
          <a:p>
            <a:pPr lvl="1"/>
            <a:r>
              <a:rPr lang="en-US" b="1" dirty="0"/>
              <a:t>Mostly automatic</a:t>
            </a:r>
          </a:p>
          <a:p>
            <a:pPr lvl="1"/>
            <a:r>
              <a:rPr lang="en-US" b="1" dirty="0"/>
              <a:t>Applications in many speech technologies</a:t>
            </a:r>
          </a:p>
          <a:p>
            <a:pPr lvl="1"/>
            <a:r>
              <a:rPr lang="en-US" b="1" dirty="0"/>
              <a:t>Still improving! (QCP Analysis [16])</a:t>
            </a:r>
          </a:p>
          <a:p>
            <a:endParaRPr lang="en-US" sz="1400" b="1" dirty="0"/>
          </a:p>
          <a:p>
            <a:r>
              <a:rPr lang="en-US" b="1" dirty="0"/>
              <a:t>Software: </a:t>
            </a:r>
            <a:r>
              <a:rPr lang="en-US" b="1" dirty="0" err="1"/>
              <a:t>OPENGlot</a:t>
            </a:r>
            <a:r>
              <a:rPr lang="en-US" b="1" dirty="0"/>
              <a:t>, </a:t>
            </a:r>
            <a:r>
              <a:rPr lang="en-US" b="1" dirty="0" err="1"/>
              <a:t>Aparat</a:t>
            </a:r>
            <a:r>
              <a:rPr lang="en-US" b="1" dirty="0"/>
              <a:t>, </a:t>
            </a:r>
            <a:r>
              <a:rPr lang="en-US" b="1" dirty="0" err="1"/>
              <a:t>etc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325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10188623" cy="4836369"/>
          </a:xfrm>
        </p:spPr>
        <p:txBody>
          <a:bodyPr>
            <a:normAutofit/>
          </a:bodyPr>
          <a:lstStyle/>
          <a:p>
            <a:r>
              <a:rPr lang="en-US" b="1" dirty="0"/>
              <a:t>GIF has been around for more than five decades</a:t>
            </a:r>
          </a:p>
          <a:p>
            <a:endParaRPr lang="en-US" sz="200" b="1" dirty="0"/>
          </a:p>
          <a:p>
            <a:r>
              <a:rPr lang="en-US" b="1" dirty="0"/>
              <a:t>Shortcomings</a:t>
            </a:r>
          </a:p>
          <a:p>
            <a:pPr lvl="1"/>
            <a:r>
              <a:rPr lang="en-US" b="1" dirty="0"/>
              <a:t>Recording should be made with caution</a:t>
            </a:r>
          </a:p>
          <a:p>
            <a:pPr lvl="2"/>
            <a:r>
              <a:rPr lang="en-US" b="1" dirty="0"/>
              <a:t>Introducing non-</a:t>
            </a:r>
            <a:r>
              <a:rPr lang="en-US" b="1" dirty="0" err="1"/>
              <a:t>linearities</a:t>
            </a:r>
            <a:r>
              <a:rPr lang="en-US" b="1" dirty="0"/>
              <a:t> that distort GIF result</a:t>
            </a:r>
          </a:p>
          <a:p>
            <a:pPr lvl="1"/>
            <a:r>
              <a:rPr lang="en-US" b="1" dirty="0"/>
              <a:t>“Ground truth” is very rarely available</a:t>
            </a:r>
          </a:p>
          <a:p>
            <a:pPr lvl="2"/>
            <a:r>
              <a:rPr lang="en-US" b="1" dirty="0"/>
              <a:t>Synthetic speech or physiologically modeled data is used</a:t>
            </a:r>
          </a:p>
          <a:p>
            <a:pPr lvl="1"/>
            <a:r>
              <a:rPr lang="en-US" b="1" dirty="0"/>
              <a:t>Unreliable analysis of certain voice types [11,12]</a:t>
            </a:r>
          </a:p>
          <a:p>
            <a:pPr lvl="2"/>
            <a:r>
              <a:rPr lang="en-US" b="1" dirty="0"/>
              <a:t>High-pitch speech, low F1, vulnerability of best method (closed-phase CP)</a:t>
            </a:r>
          </a:p>
          <a:p>
            <a:pPr lvl="1"/>
            <a:r>
              <a:rPr lang="en-US" b="1" dirty="0"/>
              <a:t>Based on all-pole methods </a:t>
            </a:r>
            <a:r>
              <a:rPr lang="en-US" b="1" dirty="0">
                <a:sym typeface="Wingdings" panose="05000000000000000000" pitchFamily="2" charset="2"/>
              </a:rPr>
              <a:t> speech is pole-zero (nasal sounds)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Fixed filter coefficients over successive periods </a:t>
            </a:r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7223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599728"/>
          </a:xfrm>
        </p:spPr>
        <p:txBody>
          <a:bodyPr/>
          <a:lstStyle/>
          <a:p>
            <a:r>
              <a:rPr lang="en-US" dirty="0"/>
              <a:t>References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980729"/>
            <a:ext cx="10188623" cy="5760640"/>
          </a:xfrm>
        </p:spPr>
        <p:txBody>
          <a:bodyPr>
            <a:normAutofit/>
          </a:bodyPr>
          <a:lstStyle/>
          <a:p>
            <a:r>
              <a:rPr lang="en-GB" dirty="0"/>
              <a:t>[1] </a:t>
            </a:r>
            <a:r>
              <a:rPr lang="en-GB" dirty="0" err="1"/>
              <a:t>Fant</a:t>
            </a:r>
            <a:r>
              <a:rPr lang="en-GB" dirty="0"/>
              <a:t> G., Acoustic Theory of Speech Production (Mouton, The Hague). </a:t>
            </a:r>
          </a:p>
          <a:p>
            <a:r>
              <a:rPr lang="en-GB" dirty="0"/>
              <a:t>[2] </a:t>
            </a:r>
            <a:r>
              <a:rPr lang="en-US" dirty="0"/>
              <a:t>Story, B. and </a:t>
            </a:r>
            <a:r>
              <a:rPr lang="en-US" dirty="0" err="1"/>
              <a:t>Titze</a:t>
            </a:r>
            <a:r>
              <a:rPr lang="en-US" dirty="0"/>
              <a:t>, I. Voice simulation with a body-cover model of the vocal folds,” J. </a:t>
            </a:r>
            <a:r>
              <a:rPr lang="en-US" dirty="0" err="1"/>
              <a:t>Acoust</a:t>
            </a:r>
            <a:r>
              <a:rPr lang="en-US" dirty="0"/>
              <a:t>. Soc. Am., 97, 1249–1260, 1995.</a:t>
            </a:r>
          </a:p>
          <a:p>
            <a:r>
              <a:rPr lang="en-US" dirty="0"/>
              <a:t>[3]</a:t>
            </a:r>
            <a:r>
              <a:rPr lang="en-GB" dirty="0"/>
              <a:t> </a:t>
            </a:r>
            <a:r>
              <a:rPr lang="en-GB" dirty="0" err="1"/>
              <a:t>Alku</a:t>
            </a:r>
            <a:r>
              <a:rPr lang="en-GB" dirty="0"/>
              <a:t>, P., Magi, C., </a:t>
            </a:r>
            <a:r>
              <a:rPr lang="en-GB" dirty="0" err="1"/>
              <a:t>Santeri</a:t>
            </a:r>
            <a:r>
              <a:rPr lang="en-GB" dirty="0"/>
              <a:t>, Y., </a:t>
            </a:r>
            <a:r>
              <a:rPr lang="en-GB" dirty="0" err="1"/>
              <a:t>Backstrom</a:t>
            </a:r>
            <a:r>
              <a:rPr lang="en-GB" dirty="0"/>
              <a:t>, T., Story, B., Closed phase covariance analysis on constrained linear prediction for glottal inverse filtering, Journal of Acoustical Society of America, 125(5):3289-3305, 2009. </a:t>
            </a:r>
          </a:p>
          <a:p>
            <a:r>
              <a:rPr lang="en-US" dirty="0"/>
              <a:t>[4] </a:t>
            </a:r>
            <a:r>
              <a:rPr lang="en-US" dirty="0" err="1"/>
              <a:t>Alku</a:t>
            </a:r>
            <a:r>
              <a:rPr lang="en-US" dirty="0"/>
              <a:t>, P., Glottal wave analysis with Pitch Synchronous Iterative Adaptive Inverse Filtering. Speech Communication</a:t>
            </a:r>
            <a:r>
              <a:rPr lang="en-US" i="1" dirty="0"/>
              <a:t>, 11(2-3), 109–118, 1992.</a:t>
            </a:r>
            <a:endParaRPr lang="en-GB" dirty="0"/>
          </a:p>
          <a:p>
            <a:r>
              <a:rPr lang="en-GB" dirty="0"/>
              <a:t>[5] Magi, C. , </a:t>
            </a:r>
            <a:r>
              <a:rPr lang="en-GB" dirty="0" err="1"/>
              <a:t>Pohjalainen</a:t>
            </a:r>
            <a:r>
              <a:rPr lang="en-GB" dirty="0"/>
              <a:t>, J., </a:t>
            </a:r>
            <a:r>
              <a:rPr lang="en-GB" dirty="0" err="1"/>
              <a:t>Backstrom</a:t>
            </a:r>
            <a:r>
              <a:rPr lang="en-GB" dirty="0"/>
              <a:t>, T., </a:t>
            </a:r>
            <a:r>
              <a:rPr lang="en-GB" dirty="0" err="1"/>
              <a:t>Alku</a:t>
            </a:r>
            <a:r>
              <a:rPr lang="en-GB" dirty="0"/>
              <a:t>, P., Stabilised Weighted Linear Prediction, Speech Communication, 51:401-411, 2009. </a:t>
            </a:r>
          </a:p>
          <a:p>
            <a:r>
              <a:rPr lang="en-US" dirty="0"/>
              <a:t>[6] </a:t>
            </a:r>
            <a:r>
              <a:rPr lang="en-US" dirty="0" err="1"/>
              <a:t>Alku</a:t>
            </a:r>
            <a:r>
              <a:rPr lang="en-US" dirty="0"/>
              <a:t> P., Story B., </a:t>
            </a:r>
            <a:r>
              <a:rPr lang="en-US" dirty="0" err="1"/>
              <a:t>Airas</a:t>
            </a:r>
            <a:r>
              <a:rPr lang="en-US" dirty="0"/>
              <a:t> M., Estimation of the voice source from speech pressure signals: Evaluation of an inverse filtering technique using physical modelling of voice production, Folia </a:t>
            </a:r>
            <a:r>
              <a:rPr lang="en-US" dirty="0" err="1"/>
              <a:t>Phoniatr</a:t>
            </a:r>
            <a:r>
              <a:rPr lang="en-US" dirty="0"/>
              <a:t>. Logo. 58(1): 102–113, 2006.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9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599728"/>
          </a:xfrm>
        </p:spPr>
        <p:txBody>
          <a:bodyPr/>
          <a:lstStyle/>
          <a:p>
            <a:r>
              <a:rPr lang="en-US" dirty="0"/>
              <a:t>References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980729"/>
            <a:ext cx="10188623" cy="5760640"/>
          </a:xfrm>
        </p:spPr>
        <p:txBody>
          <a:bodyPr>
            <a:normAutofit/>
          </a:bodyPr>
          <a:lstStyle/>
          <a:p>
            <a:r>
              <a:rPr lang="en-US" dirty="0"/>
              <a:t>[7] Kafentzis, G., </a:t>
            </a:r>
            <a:r>
              <a:rPr lang="en-US" dirty="0" err="1"/>
              <a:t>Stylianou</a:t>
            </a:r>
            <a:r>
              <a:rPr lang="en-US" dirty="0"/>
              <a:t>, Y. and </a:t>
            </a:r>
            <a:r>
              <a:rPr lang="en-US" dirty="0" err="1"/>
              <a:t>Alku</a:t>
            </a:r>
            <a:r>
              <a:rPr lang="en-US" dirty="0"/>
              <a:t>, </a:t>
            </a:r>
            <a:r>
              <a:rPr lang="en-US" dirty="0" err="1"/>
              <a:t>P.,International</a:t>
            </a:r>
            <a:r>
              <a:rPr lang="en-US" dirty="0"/>
              <a:t> Conference on Acoustics, Speech, and Signal Processing, Prague, Czech Republic, May 22-27, 2011. p. 5408-5411, 2011.</a:t>
            </a:r>
            <a:endParaRPr lang="en-GB" dirty="0"/>
          </a:p>
          <a:p>
            <a:r>
              <a:rPr lang="en-GB" dirty="0"/>
              <a:t>[8] </a:t>
            </a:r>
            <a:r>
              <a:rPr lang="en-GB" dirty="0" err="1"/>
              <a:t>Airaksinen</a:t>
            </a:r>
            <a:r>
              <a:rPr lang="en-GB" dirty="0"/>
              <a:t>, M., </a:t>
            </a:r>
            <a:r>
              <a:rPr lang="en-GB" dirty="0" err="1"/>
              <a:t>Raitio</a:t>
            </a:r>
            <a:r>
              <a:rPr lang="en-GB" dirty="0"/>
              <a:t>, T., Story, B., &amp; </a:t>
            </a:r>
            <a:r>
              <a:rPr lang="en-GB" dirty="0" err="1"/>
              <a:t>Alku</a:t>
            </a:r>
            <a:r>
              <a:rPr lang="en-GB" dirty="0"/>
              <a:t>, P., Quasi Closed Phase Glottal Inverse Filtering Analysis With Weighted Linear Prediction. IEEE/ACM Transactions on Audio, Speech, and Language Processing,</a:t>
            </a:r>
            <a:r>
              <a:rPr lang="en-GB" i="1" dirty="0"/>
              <a:t> 22(3), 596-607, 2014.</a:t>
            </a:r>
            <a:endParaRPr lang="en-GB" dirty="0"/>
          </a:p>
          <a:p>
            <a:r>
              <a:rPr lang="en-GB" dirty="0"/>
              <a:t>[9] M. </a:t>
            </a:r>
            <a:r>
              <a:rPr lang="en-GB" dirty="0" err="1"/>
              <a:t>Plumpe</a:t>
            </a:r>
            <a:r>
              <a:rPr lang="en-GB" dirty="0"/>
              <a:t>, T. </a:t>
            </a:r>
            <a:r>
              <a:rPr lang="en-GB" dirty="0" err="1"/>
              <a:t>Quatieri</a:t>
            </a:r>
            <a:r>
              <a:rPr lang="en-GB" dirty="0"/>
              <a:t>, and D. Reynolds, </a:t>
            </a:r>
            <a:r>
              <a:rPr lang="en-GB" dirty="0" err="1"/>
              <a:t>Modeling</a:t>
            </a:r>
            <a:r>
              <a:rPr lang="en-GB" dirty="0"/>
              <a:t> of the glottal flow derivative waveform with application to speaker identification, IEEE Transactions on Speech and Audio Processing, 7:569-586, 1999.</a:t>
            </a:r>
          </a:p>
          <a:p>
            <a:r>
              <a:rPr lang="en-US" dirty="0"/>
              <a:t>[10] Wong D., Markel J., Gray A., Least squares glottal inverse filtering from the acoustic speech waveform, IEEE Trans. </a:t>
            </a:r>
            <a:r>
              <a:rPr lang="en-US" dirty="0" err="1"/>
              <a:t>Acoust</a:t>
            </a:r>
            <a:r>
              <a:rPr lang="en-US" dirty="0"/>
              <a:t>. Speech Signal Process. 27: 350–355, 1979.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64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599728"/>
          </a:xfrm>
        </p:spPr>
        <p:txBody>
          <a:bodyPr/>
          <a:lstStyle/>
          <a:p>
            <a:r>
              <a:rPr lang="en-US" dirty="0"/>
              <a:t>Other references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980729"/>
            <a:ext cx="10188623" cy="5760640"/>
          </a:xfrm>
        </p:spPr>
        <p:txBody>
          <a:bodyPr>
            <a:normAutofit/>
          </a:bodyPr>
          <a:lstStyle/>
          <a:p>
            <a:r>
              <a:rPr lang="en-US" dirty="0"/>
              <a:t>[11] Childers D., </a:t>
            </a:r>
            <a:r>
              <a:rPr lang="en-US" dirty="0" err="1"/>
              <a:t>Ahn</a:t>
            </a:r>
            <a:r>
              <a:rPr lang="en-US" dirty="0"/>
              <a:t> C., Modeling the glottal volume-velocity waveform for three voice types, J. </a:t>
            </a:r>
            <a:r>
              <a:rPr lang="en-US" dirty="0" err="1"/>
              <a:t>Acoust</a:t>
            </a:r>
            <a:r>
              <a:rPr lang="en-US" dirty="0"/>
              <a:t>. Soc. Am. 97(1): 505–519, 1995.</a:t>
            </a:r>
          </a:p>
          <a:p>
            <a:r>
              <a:rPr lang="en-US" dirty="0"/>
              <a:t>[12] Childers D., Lee C., Vocal quality factors: Analysis, synthesis, and perception. J. </a:t>
            </a:r>
            <a:r>
              <a:rPr lang="en-US" dirty="0" err="1"/>
              <a:t>Acoust</a:t>
            </a:r>
            <a:r>
              <a:rPr lang="en-US" dirty="0"/>
              <a:t>. Soc. Am. 90(5): 2394–2410, 1991.</a:t>
            </a:r>
          </a:p>
          <a:p>
            <a:r>
              <a:rPr lang="en-US" dirty="0"/>
              <a:t>[13] </a:t>
            </a:r>
            <a:r>
              <a:rPr lang="en-US" dirty="0" err="1"/>
              <a:t>Milenkovic</a:t>
            </a:r>
            <a:r>
              <a:rPr lang="en-US" dirty="0"/>
              <a:t> P., Glottal inverse filtering by joint estimation of an AR system with a linear input model, IEEE Trans. </a:t>
            </a:r>
            <a:r>
              <a:rPr lang="en-US" dirty="0" err="1"/>
              <a:t>Acoust</a:t>
            </a:r>
            <a:r>
              <a:rPr lang="en-US" dirty="0"/>
              <a:t>. Speech Signal Process. 34(1): 28–42, 1986.</a:t>
            </a:r>
          </a:p>
          <a:p>
            <a:r>
              <a:rPr lang="en-GB" dirty="0"/>
              <a:t>[14] </a:t>
            </a:r>
            <a:r>
              <a:rPr lang="en-GB" dirty="0" err="1"/>
              <a:t>Raitio</a:t>
            </a:r>
            <a:r>
              <a:rPr lang="en-GB" dirty="0"/>
              <a:t> T., </a:t>
            </a:r>
            <a:r>
              <a:rPr lang="en-GB" dirty="0" err="1"/>
              <a:t>Suni</a:t>
            </a:r>
            <a:r>
              <a:rPr lang="en-GB" dirty="0"/>
              <a:t> A., Yamagishi Y., </a:t>
            </a:r>
            <a:r>
              <a:rPr lang="en-GB" dirty="0" err="1"/>
              <a:t>Pulakka</a:t>
            </a:r>
            <a:r>
              <a:rPr lang="en-GB" dirty="0"/>
              <a:t> H., </a:t>
            </a:r>
            <a:r>
              <a:rPr lang="en-GB" dirty="0" err="1"/>
              <a:t>Nurminen</a:t>
            </a:r>
            <a:r>
              <a:rPr lang="en-GB" dirty="0"/>
              <a:t> J., </a:t>
            </a:r>
            <a:r>
              <a:rPr lang="en-GB" dirty="0" err="1"/>
              <a:t>Vainio</a:t>
            </a:r>
            <a:r>
              <a:rPr lang="en-GB" dirty="0"/>
              <a:t> M., </a:t>
            </a:r>
            <a:r>
              <a:rPr lang="en-GB" dirty="0" err="1"/>
              <a:t>Alku</a:t>
            </a:r>
            <a:r>
              <a:rPr lang="en-GB" dirty="0"/>
              <a:t> P., HMM-based speech synthesis utilizing glottal inverse filtering, IEEE Trans. Audio Speech Lang. Process. 19(1): 153– 165, 2011.</a:t>
            </a:r>
          </a:p>
          <a:p>
            <a:r>
              <a:rPr lang="en-US" dirty="0"/>
              <a:t>[15] Shiga Y., King S., Estimation of voice source and vocal tract characteristics based on multi-frame analysis. CD Proc. </a:t>
            </a:r>
            <a:r>
              <a:rPr lang="en-US" dirty="0" err="1"/>
              <a:t>Eurospeech</a:t>
            </a:r>
            <a:r>
              <a:rPr lang="en-US" dirty="0"/>
              <a:t>, 1749–1752, 2003.</a:t>
            </a:r>
          </a:p>
        </p:txBody>
      </p:sp>
    </p:spTree>
    <p:extLst>
      <p:ext uri="{BB962C8B-B14F-4D97-AF65-F5344CB8AC3E}">
        <p14:creationId xmlns:p14="http://schemas.microsoft.com/office/powerpoint/2010/main" val="130096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599728"/>
          </a:xfrm>
        </p:spPr>
        <p:txBody>
          <a:bodyPr/>
          <a:lstStyle/>
          <a:p>
            <a:r>
              <a:rPr lang="en-US" dirty="0"/>
              <a:t>Other references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980729"/>
            <a:ext cx="10188623" cy="5760640"/>
          </a:xfrm>
        </p:spPr>
        <p:txBody>
          <a:bodyPr>
            <a:normAutofit/>
          </a:bodyPr>
          <a:lstStyle/>
          <a:p>
            <a:r>
              <a:rPr lang="en-US" dirty="0"/>
              <a:t>[16] J. </a:t>
            </a:r>
            <a:r>
              <a:rPr lang="en-US" dirty="0" err="1"/>
              <a:t>Pohjalainen</a:t>
            </a:r>
            <a:r>
              <a:rPr lang="en-US" dirty="0"/>
              <a:t>, R. </a:t>
            </a:r>
            <a:r>
              <a:rPr lang="en-US" dirty="0" err="1"/>
              <a:t>Saeidi</a:t>
            </a:r>
            <a:r>
              <a:rPr lang="en-US" dirty="0"/>
              <a:t>, T. </a:t>
            </a:r>
            <a:r>
              <a:rPr lang="en-US" dirty="0" err="1"/>
              <a:t>Kinnunen</a:t>
            </a:r>
            <a:r>
              <a:rPr lang="en-US" dirty="0"/>
              <a:t>, and P. </a:t>
            </a:r>
            <a:r>
              <a:rPr lang="en-US" dirty="0" err="1"/>
              <a:t>Alku</a:t>
            </a:r>
            <a:r>
              <a:rPr lang="en-US" dirty="0"/>
              <a:t>, Extended weighted linear prediction (XLP) analysis of speech and its application to speaker verification in adverse conditions, in Proc. </a:t>
            </a:r>
            <a:r>
              <a:rPr lang="en-US" dirty="0" err="1"/>
              <a:t>Interspeech</a:t>
            </a:r>
            <a:r>
              <a:rPr lang="en-US" dirty="0"/>
              <a:t>, 2010, pp. 1477–1480.</a:t>
            </a:r>
          </a:p>
          <a:p>
            <a:r>
              <a:rPr lang="en-US" dirty="0"/>
              <a:t>[17] T. </a:t>
            </a:r>
            <a:r>
              <a:rPr lang="en-US" dirty="0" err="1"/>
              <a:t>Drugman</a:t>
            </a:r>
            <a:r>
              <a:rPr lang="en-US" dirty="0"/>
              <a:t>, B. Bozkurt, and T. </a:t>
            </a:r>
            <a:r>
              <a:rPr lang="en-US" dirty="0" err="1"/>
              <a:t>Dutoit</a:t>
            </a:r>
            <a:r>
              <a:rPr lang="en-US" dirty="0"/>
              <a:t>, A comparative study of glottal source estimation techniques, Comp. Speech &amp; Lang., vol. 26, no. 1, pp. 20–34, 2012.</a:t>
            </a:r>
          </a:p>
          <a:p>
            <a:r>
              <a:rPr lang="en-US" dirty="0"/>
              <a:t>[18] </a:t>
            </a:r>
            <a:r>
              <a:rPr lang="en-US" dirty="0" err="1"/>
              <a:t>Kitzing</a:t>
            </a:r>
            <a:r>
              <a:rPr lang="en-US" dirty="0"/>
              <a:t>, P., &amp; </a:t>
            </a:r>
            <a:r>
              <a:rPr lang="en-US" dirty="0" err="1"/>
              <a:t>Löfqvist</a:t>
            </a:r>
            <a:r>
              <a:rPr lang="en-US" dirty="0"/>
              <a:t>, A., Subglottal and oral air pressures during phonation—preliminary investigation using a miniature transducer system. Medical &amp; Biological Engineering, 13(5), 644–648,</a:t>
            </a:r>
            <a:r>
              <a:rPr lang="en-US" i="1" dirty="0"/>
              <a:t> </a:t>
            </a:r>
            <a:r>
              <a:rPr lang="en-US" dirty="0"/>
              <a:t>1975.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4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</a:t>
            </a:r>
            <a:r>
              <a:rPr lang="en-US" dirty="0" smtClean="0"/>
              <a:t>Signals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/>
              </a:p>
              <a:p>
                <a:r>
                  <a:rPr lang="en-US" dirty="0"/>
                  <a:t>Based on this simplification, voiced speech can be modeled as a linear filtering operation: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   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dirty="0"/>
                  <a:t> denotes convolution and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glottal airflow velocity waveform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vocal tract filter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lip radiation filter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35" r="-1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676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</a:t>
            </a:r>
            <a:r>
              <a:rPr lang="en-US" dirty="0" smtClean="0"/>
              <a:t>Signals</a:t>
            </a:r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996" y="1988840"/>
            <a:ext cx="7753350" cy="443865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932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</a:t>
            </a:r>
            <a:r>
              <a:rPr lang="en-US" dirty="0" smtClean="0"/>
              <a:t>Speech Signals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5292079" cy="4548337"/>
          </a:xfrm>
        </p:spPr>
        <p:txBody>
          <a:bodyPr>
            <a:normAutofit/>
          </a:bodyPr>
          <a:lstStyle/>
          <a:p>
            <a:r>
              <a:rPr lang="en-US" dirty="0"/>
              <a:t>What is Glottal Inverse Filtering (GIF)?</a:t>
            </a:r>
          </a:p>
          <a:p>
            <a:pPr lvl="1"/>
            <a:r>
              <a:rPr lang="en-US" dirty="0"/>
              <a:t>GIF refers to techniques for obtaining the </a:t>
            </a:r>
            <a:br>
              <a:rPr lang="en-US" dirty="0"/>
            </a:br>
            <a:r>
              <a:rPr lang="en-US" dirty="0"/>
              <a:t>source of voiced speech, the glottal airflow </a:t>
            </a:r>
            <a:br>
              <a:rPr lang="en-US" dirty="0"/>
            </a:br>
            <a:r>
              <a:rPr lang="en-US" dirty="0"/>
              <a:t>velocity waveform, from voiced speech </a:t>
            </a:r>
            <a:br>
              <a:rPr lang="en-US" dirty="0"/>
            </a:br>
            <a:r>
              <a:rPr lang="en-US" dirty="0"/>
              <a:t>itself [10]</a:t>
            </a:r>
          </a:p>
          <a:p>
            <a:pPr lvl="1"/>
            <a:r>
              <a:rPr lang="en-US" dirty="0"/>
              <a:t>How does this signal look like?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00B0F0"/>
                </a:solidFill>
              </a:rPr>
              <a:t>Open phase</a:t>
            </a:r>
            <a:r>
              <a:rPr lang="en-US" dirty="0"/>
              <a:t>: air flows through the glottis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Return phase</a:t>
            </a:r>
            <a:r>
              <a:rPr lang="en-US" dirty="0"/>
              <a:t>: vocal folds are snapping shut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Closed phase</a:t>
            </a:r>
            <a:r>
              <a:rPr lang="en-US" dirty="0"/>
              <a:t>: glottis is shut and airflow</a:t>
            </a:r>
            <a:br>
              <a:rPr lang="en-US" dirty="0"/>
            </a:br>
            <a:r>
              <a:rPr lang="en-US" dirty="0"/>
              <a:t>velocity is zero</a:t>
            </a:r>
          </a:p>
        </p:txBody>
      </p:sp>
      <p:pic>
        <p:nvPicPr>
          <p:cNvPr id="1026" name="Picture 2" descr="https://www.researchgate.net/profile/Patrick_Corcoran9/publication/331779680/figure/fig1/AS:741072527454217@1553696867853/Glottal-flow-waveform-upper-and-glottal-flow-derivative-waveform-lower-with-open_W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492" y="2060848"/>
            <a:ext cx="4608512" cy="3527391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20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</a:t>
            </a:r>
            <a:r>
              <a:rPr lang="en-US" dirty="0" smtClean="0"/>
              <a:t>Speech Signals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2413" y="1904999"/>
                <a:ext cx="5148063" cy="454833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While radiation occurs after the vocal</a:t>
                </a:r>
                <a:br>
                  <a:rPr lang="en-US" dirty="0"/>
                </a:br>
                <a:r>
                  <a:rPr lang="en-US" dirty="0"/>
                  <a:t>tract filter, we often combine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into a single expression</a:t>
                </a:r>
              </a:p>
              <a:p>
                <a:pPr lvl="1"/>
                <a:r>
                  <a:rPr lang="en-US" dirty="0"/>
                  <a:t>This applies the radiation effect to the</a:t>
                </a:r>
                <a:br>
                  <a:rPr lang="en-US" dirty="0"/>
                </a:br>
                <a:r>
                  <a:rPr lang="en-US" dirty="0"/>
                  <a:t>glottal source </a:t>
                </a:r>
                <a:r>
                  <a:rPr lang="en-US" b="1" u="sng" dirty="0"/>
                  <a:t>before</a:t>
                </a:r>
                <a:r>
                  <a:rPr lang="en-US" dirty="0"/>
                  <a:t> it enters the vocal</a:t>
                </a:r>
                <a:br>
                  <a:rPr lang="en-US" dirty="0"/>
                </a:br>
                <a:r>
                  <a:rPr lang="en-US" dirty="0"/>
                  <a:t>tract</a:t>
                </a:r>
              </a:p>
              <a:p>
                <a:pPr lvl="1"/>
                <a:r>
                  <a:rPr lang="en-US" dirty="0"/>
                  <a:t>Effect of differentiation on the source</a:t>
                </a:r>
              </a:p>
              <a:p>
                <a:r>
                  <a:rPr lang="en-US" dirty="0"/>
                  <a:t>The resulting signal is the so-called</a:t>
                </a:r>
                <a:br>
                  <a:rPr lang="en-US" dirty="0"/>
                </a:br>
                <a:r>
                  <a:rPr lang="en-US" b="1" dirty="0"/>
                  <a:t>glottal flow derivative</a:t>
                </a:r>
              </a:p>
              <a:p>
                <a:r>
                  <a:rPr lang="en-US" dirty="0"/>
                  <a:t>Very commonly used in literature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3" y="1904999"/>
                <a:ext cx="5148063" cy="4548337"/>
              </a:xfrm>
              <a:blipFill>
                <a:blip r:embed="rId2"/>
                <a:stretch>
                  <a:fillRect l="-1659" t="-1740" r="-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ttps://www.researchgate.net/profile/Patrick_Corcoran9/publication/331779680/figure/fig1/AS:741072527454217@1553696867853/Glottal-flow-waveform-upper-and-glottal-flow-derivative-waveform-lower-with-open_W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492" y="2060848"/>
            <a:ext cx="4675218" cy="357844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91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(Glottal) Inverse Filtering of Speech Signals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9134391" cy="4764361"/>
          </a:xfrm>
        </p:spPr>
        <p:txBody>
          <a:bodyPr>
            <a:normAutofit/>
          </a:bodyPr>
          <a:lstStyle/>
          <a:p>
            <a:r>
              <a:rPr lang="en-US" dirty="0"/>
              <a:t>Why bother?</a:t>
            </a:r>
          </a:p>
          <a:p>
            <a:pPr lvl="1"/>
            <a:r>
              <a:rPr lang="en-US" dirty="0"/>
              <a:t>Basic research of speech production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Applications to speech analysis, synthesis, and modification 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Environmental voice care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Voice pathology detection 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Analysis of the emotional content of speech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Voice source modeling for TTS </a:t>
            </a:r>
          </a:p>
        </p:txBody>
      </p:sp>
    </p:spTree>
    <p:extLst>
      <p:ext uri="{BB962C8B-B14F-4D97-AF65-F5344CB8AC3E}">
        <p14:creationId xmlns:p14="http://schemas.microsoft.com/office/powerpoint/2010/main" val="183262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569</TotalTime>
  <Words>1961</Words>
  <Application>Microsoft Office PowerPoint</Application>
  <PresentationFormat>Custom</PresentationFormat>
  <Paragraphs>285</Paragraphs>
  <Slides>49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Cambria Math</vt:lpstr>
      <vt:lpstr>Corbel</vt:lpstr>
      <vt:lpstr>Wingdings</vt:lpstr>
      <vt:lpstr>Digital Blue Tunnel 16x9</vt:lpstr>
      <vt:lpstr>On the (Glottal) Inverse Filtering of Speech Signals</vt:lpstr>
      <vt:lpstr>On the (Glottal) Inverse Filtering of Speech Signals</vt:lpstr>
      <vt:lpstr>Introduction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GIF techniques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On the (Glottal) Inverse Filtering of Speech Signals</vt:lpstr>
      <vt:lpstr>Conclusions</vt:lpstr>
      <vt:lpstr>On the (Glottal) Inverse Filtering of Speech Signals</vt:lpstr>
      <vt:lpstr>On the (Glottal) Inverse Filtering of Speech Signals</vt:lpstr>
      <vt:lpstr>References</vt:lpstr>
      <vt:lpstr>References</vt:lpstr>
      <vt:lpstr>Other references</vt:lpstr>
      <vt:lpstr>Other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(Glottal) Inverse Filtering of Speech Signals</dc:title>
  <dc:creator>George Kafentzis</dc:creator>
  <cp:lastModifiedBy>Anna Sfakianaki</cp:lastModifiedBy>
  <cp:revision>54</cp:revision>
  <dcterms:created xsi:type="dcterms:W3CDTF">2020-03-02T17:35:54Z</dcterms:created>
  <dcterms:modified xsi:type="dcterms:W3CDTF">2025-10-17T06:13:54Z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