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319" r:id="rId3"/>
    <p:sldId id="301" r:id="rId4"/>
    <p:sldId id="302" r:id="rId5"/>
    <p:sldId id="284" r:id="rId6"/>
    <p:sldId id="286" r:id="rId7"/>
    <p:sldId id="287" r:id="rId8"/>
    <p:sldId id="289" r:id="rId9"/>
    <p:sldId id="291" r:id="rId10"/>
    <p:sldId id="288" r:id="rId11"/>
    <p:sldId id="290" r:id="rId12"/>
    <p:sldId id="292" r:id="rId13"/>
    <p:sldId id="293" r:id="rId14"/>
    <p:sldId id="294" r:id="rId15"/>
    <p:sldId id="295" r:id="rId16"/>
    <p:sldId id="296" r:id="rId17"/>
    <p:sldId id="298" r:id="rId18"/>
    <p:sldId id="322" r:id="rId19"/>
    <p:sldId id="257" r:id="rId20"/>
    <p:sldId id="303" r:id="rId21"/>
    <p:sldId id="258" r:id="rId22"/>
    <p:sldId id="304" r:id="rId23"/>
    <p:sldId id="283" r:id="rId24"/>
    <p:sldId id="305" r:id="rId25"/>
    <p:sldId id="306" r:id="rId26"/>
    <p:sldId id="307" r:id="rId27"/>
    <p:sldId id="324" r:id="rId28"/>
    <p:sldId id="260" r:id="rId29"/>
    <p:sldId id="308" r:id="rId30"/>
    <p:sldId id="299" r:id="rId31"/>
    <p:sldId id="275" r:id="rId32"/>
    <p:sldId id="309" r:id="rId33"/>
    <p:sldId id="310" r:id="rId34"/>
    <p:sldId id="311" r:id="rId35"/>
    <p:sldId id="312" r:id="rId36"/>
    <p:sldId id="313" r:id="rId37"/>
    <p:sldId id="314" r:id="rId38"/>
    <p:sldId id="315" r:id="rId39"/>
    <p:sldId id="316" r:id="rId40"/>
    <p:sldId id="317" r:id="rId41"/>
    <p:sldId id="318" r:id="rId42"/>
    <p:sldId id="300" r:id="rId43"/>
    <p:sldId id="32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4" autoAdjust="0"/>
    <p:restoredTop sz="90530" autoAdjust="0"/>
  </p:normalViewPr>
  <p:slideViewPr>
    <p:cSldViewPr snapToGrid="0">
      <p:cViewPr>
        <p:scale>
          <a:sx n="125" d="100"/>
          <a:sy n="125" d="100"/>
        </p:scale>
        <p:origin x="72" y="-57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84227-7115-4B4D-85B1-8A609D83166C}" type="datetimeFigureOut">
              <a:rPr lang="en-US" smtClean="0"/>
              <a:t>06-Nov-22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93DF6-7315-4EFF-B25F-BEC8DC16D0F1}" type="slidenum">
              <a:rPr lang="en-US" smtClean="0"/>
              <a:t>‹#›</a:t>
            </a:fld>
            <a:endParaRPr lang="en-US"/>
          </a:p>
        </p:txBody>
      </p:sp>
    </p:spTree>
    <p:extLst>
      <p:ext uri="{BB962C8B-B14F-4D97-AF65-F5344CB8AC3E}">
        <p14:creationId xmlns:p14="http://schemas.microsoft.com/office/powerpoint/2010/main" val="2629766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l-GR" dirty="0"/>
              <a:t>Ο ορισμός χρησιμοποιείται και ευρύτερα κάποιες φορές για να εννοεί και άλλα σήματα πέραν των φωνητικών.</a:t>
            </a:r>
          </a:p>
          <a:p>
            <a:pPr marL="0" indent="0">
              <a:buNone/>
            </a:pPr>
            <a:endParaRPr lang="el-GR" dirty="0"/>
          </a:p>
          <a:p>
            <a:pPr marL="228600" indent="-228600">
              <a:buAutoNum type="arabicParenR"/>
            </a:pPr>
            <a:r>
              <a:rPr lang="el-GR" dirty="0"/>
              <a:t>Ράδιο (π.χ., επικοινωνιακά συστήματα του στρατού)</a:t>
            </a:r>
          </a:p>
          <a:p>
            <a:pPr marL="228600" indent="-228600">
              <a:buAutoNum type="arabicParenR"/>
            </a:pPr>
            <a:r>
              <a:rPr lang="en-US" dirty="0"/>
              <a:t>VoIP (</a:t>
            </a:r>
            <a:r>
              <a:rPr lang="el-GR" dirty="0"/>
              <a:t>π.χ., κλήσεις μέσω διαδικτύου)</a:t>
            </a:r>
          </a:p>
          <a:p>
            <a:pPr marL="228600" indent="-228600">
              <a:buAutoNum type="arabicParenR"/>
            </a:pPr>
            <a:r>
              <a:rPr lang="el-GR" dirty="0"/>
              <a:t>Μουσική (ξεκίνησε τη δεκαετία του ‘70 με μουσικούς που σύνδεαν το </a:t>
            </a:r>
            <a:r>
              <a:rPr lang="en-US" dirty="0"/>
              <a:t>synthesizer </a:t>
            </a:r>
            <a:r>
              <a:rPr lang="el-GR" dirty="0"/>
              <a:t>με το φωνοκωδικοποιητή)</a:t>
            </a:r>
          </a:p>
          <a:p>
            <a:pPr marL="228600" indent="-228600">
              <a:buAutoNum type="arabicParenR"/>
            </a:pPr>
            <a:r>
              <a:rPr lang="el-GR" dirty="0"/>
              <a:t>Επεκτάσεις </a:t>
            </a:r>
            <a:r>
              <a:rPr lang="en-US" dirty="0"/>
              <a:t>.</a:t>
            </a:r>
            <a:r>
              <a:rPr lang="en-US" dirty="0" err="1"/>
              <a:t>flac</a:t>
            </a:r>
            <a:r>
              <a:rPr lang="en-US" dirty="0"/>
              <a:t> .mpeg-4 </a:t>
            </a:r>
            <a:r>
              <a:rPr lang="el-GR" dirty="0"/>
              <a:t>συμπιέζουν το σήμα που θέλουμε μέσω φωνοκωδικοποιητή</a:t>
            </a:r>
          </a:p>
          <a:p>
            <a:pPr marL="228600" indent="-228600">
              <a:buAutoNum type="arabicParenR"/>
            </a:pPr>
            <a:r>
              <a:rPr lang="el-GR" dirty="0"/>
              <a:t>Κρυπτογράφηση</a:t>
            </a:r>
            <a:r>
              <a:rPr lang="en-US" dirty="0"/>
              <a:t> </a:t>
            </a:r>
            <a:r>
              <a:rPr lang="el-GR" dirty="0"/>
              <a:t>σε διάφορα συστήματα της </a:t>
            </a:r>
            <a:r>
              <a:rPr lang="en-US" dirty="0"/>
              <a:t>NSA</a:t>
            </a:r>
            <a:endParaRPr lang="el-GR" dirty="0"/>
          </a:p>
          <a:p>
            <a:pPr marL="228600" indent="-228600">
              <a:buAutoNum type="arabicParenR"/>
            </a:pPr>
            <a:r>
              <a:rPr lang="el-GR" dirty="0"/>
              <a:t>Ιατρικές εφαρμογές (π.χ., εμφυτεύματα στον κοχλία)</a:t>
            </a:r>
          </a:p>
          <a:p>
            <a:pPr marL="228600" indent="-228600">
              <a:buAutoNum type="arabicParenR"/>
            </a:pPr>
            <a:r>
              <a:rPr lang="el-GR" dirty="0"/>
              <a:t>Σύνθεση ομιλίας από το αντίστοιχο γραπτό κείμενο (</a:t>
            </a:r>
            <a:r>
              <a:rPr lang="en-US" dirty="0"/>
              <a:t>Siri, Alexa, </a:t>
            </a:r>
            <a:r>
              <a:rPr lang="el-GR" dirty="0"/>
              <a:t>πως προφέρεται μια λέξη που δεν ξέρουμε στο </a:t>
            </a:r>
            <a:r>
              <a:rPr lang="en-US" dirty="0"/>
              <a:t>google, </a:t>
            </a:r>
            <a:r>
              <a:rPr lang="el-GR" dirty="0"/>
              <a:t>επικοινωνία με ανθρώπους με προβλήματα όρασης</a:t>
            </a:r>
            <a:r>
              <a:rPr lang="en-US" dirty="0"/>
              <a:t>)</a:t>
            </a:r>
          </a:p>
        </p:txBody>
      </p:sp>
      <p:sp>
        <p:nvSpPr>
          <p:cNvPr id="4" name="Slide Number Placeholder 3"/>
          <p:cNvSpPr>
            <a:spLocks noGrp="1"/>
          </p:cNvSpPr>
          <p:nvPr>
            <p:ph type="sldNum" sz="quarter" idx="5"/>
          </p:nvPr>
        </p:nvSpPr>
        <p:spPr/>
        <p:txBody>
          <a:bodyPr/>
          <a:lstStyle/>
          <a:p>
            <a:fld id="{D6893DF6-7315-4EFF-B25F-BEC8DC16D0F1}" type="slidenum">
              <a:rPr lang="en-US" smtClean="0"/>
              <a:t>2</a:t>
            </a:fld>
            <a:endParaRPr lang="en-US"/>
          </a:p>
        </p:txBody>
      </p:sp>
    </p:spTree>
    <p:extLst>
      <p:ext uri="{BB962C8B-B14F-4D97-AF65-F5344CB8AC3E}">
        <p14:creationId xmlns:p14="http://schemas.microsoft.com/office/powerpoint/2010/main" val="3217829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Ποια μέθοδο βελτιστοποίησης πρέπει να διαλέξουμε γι’ αυτό το πρόβλημα;</a:t>
            </a:r>
            <a:endParaRPr lang="en-US" dirty="0"/>
          </a:p>
          <a:p>
            <a:endParaRPr lang="el-GR" dirty="0"/>
          </a:p>
          <a:p>
            <a:r>
              <a:rPr lang="el-GR" dirty="0"/>
              <a:t>Υπάρχουν πολλές ανάλογα με το πρόβλημα που έχουμε και την πολυπλοκότητά του.</a:t>
            </a:r>
          </a:p>
          <a:p>
            <a:r>
              <a:rPr lang="el-GR" dirty="0"/>
              <a:t>Γνωρίζουμε από την τελευταία βιβλιογραφία στους </a:t>
            </a:r>
            <a:r>
              <a:rPr lang="en-US" dirty="0"/>
              <a:t>vocoders </a:t>
            </a:r>
            <a:r>
              <a:rPr lang="el-GR" dirty="0"/>
              <a:t>ότι η καλύτερη επιλογή για εμάς είναι τα Τεχνητά Νευρωνικά Δίκτυα (που ουσιαστικά είναι το τελευταίο σκαλί δυσκολίας).</a:t>
            </a:r>
          </a:p>
          <a:p>
            <a:endParaRPr lang="el-GR" dirty="0"/>
          </a:p>
          <a:p>
            <a:r>
              <a:rPr lang="el-GR" dirty="0"/>
              <a:t>Δεν γνωρίζουμε ποια συνάρτηση ενώνει τα δύο σύνολά μας (</a:t>
            </a:r>
            <a:r>
              <a:rPr lang="en-US" dirty="0"/>
              <a:t>Mel-</a:t>
            </a:r>
            <a:r>
              <a:rPr lang="en-US" dirty="0" err="1"/>
              <a:t>Spectrogam</a:t>
            </a:r>
            <a:r>
              <a:rPr lang="en-US" dirty="0"/>
              <a:t> – </a:t>
            </a:r>
            <a:r>
              <a:rPr lang="el-GR" dirty="0"/>
              <a:t>αντίστοιχο σήμα φωνής</a:t>
            </a:r>
            <a:r>
              <a:rPr lang="en-US" dirty="0"/>
              <a:t> (ground truth)</a:t>
            </a:r>
            <a:r>
              <a:rPr lang="el-GR" dirty="0"/>
              <a:t>) -&gt; Το νευρωνικό προσπαθεί να ανακαλύψει ποια συνάρτηση είναι αυτή και ουσιαστικά να την ενσαρκώσει. Άρα η συνάρτηση </a:t>
            </a:r>
            <a:r>
              <a:rPr lang="en-US" dirty="0"/>
              <a:t>F </a:t>
            </a:r>
            <a:r>
              <a:rPr lang="el-GR" dirty="0"/>
              <a:t>εδώ θα είναι ένα νευρωνικό δίκτυο που θα ρυθμίζει στην εκπαίδευσή του τις παραμέτρους του θ ώστε να μας δώσει μια έξοδο που προσεγγίζει σε κάποιο επαρκή βαθμό το </a:t>
            </a:r>
            <a:r>
              <a:rPr lang="en-US" dirty="0"/>
              <a:t>ground-truth</a:t>
            </a:r>
            <a:r>
              <a:rPr lang="el-GR" dirty="0"/>
              <a:t> σήμα.</a:t>
            </a:r>
          </a:p>
          <a:p>
            <a:endParaRPr lang="en-US" dirty="0"/>
          </a:p>
          <a:p>
            <a:r>
              <a:rPr lang="el-GR" dirty="0"/>
              <a:t>Δεν έχουμε το χρόνο να μιλήσουμε για το πως ακριβώς ανανεώνονται αυτοί οι παράμετροι (δηλ. μέσω του </a:t>
            </a:r>
            <a:r>
              <a:rPr lang="en-US" dirty="0"/>
              <a:t>optimizer </a:t>
            </a:r>
            <a:r>
              <a:rPr lang="el-GR" dirty="0"/>
              <a:t>+ </a:t>
            </a:r>
            <a:r>
              <a:rPr lang="en-US" dirty="0"/>
              <a:t>backpropagation) </a:t>
            </a:r>
            <a:r>
              <a:rPr lang="el-GR" dirty="0"/>
              <a:t>αλλά αναλύονται λεπτομερώς στο κείμενο. </a:t>
            </a:r>
            <a:r>
              <a:rPr lang="en-US" dirty="0"/>
              <a:t> </a:t>
            </a:r>
          </a:p>
        </p:txBody>
      </p:sp>
      <p:sp>
        <p:nvSpPr>
          <p:cNvPr id="4" name="Slide Number Placeholder 3"/>
          <p:cNvSpPr>
            <a:spLocks noGrp="1"/>
          </p:cNvSpPr>
          <p:nvPr>
            <p:ph type="sldNum" sz="quarter" idx="5"/>
          </p:nvPr>
        </p:nvSpPr>
        <p:spPr/>
        <p:txBody>
          <a:bodyPr/>
          <a:lstStyle/>
          <a:p>
            <a:fld id="{D6893DF6-7315-4EFF-B25F-BEC8DC16D0F1}" type="slidenum">
              <a:rPr lang="en-US" smtClean="0"/>
              <a:t>11</a:t>
            </a:fld>
            <a:endParaRPr lang="en-US"/>
          </a:p>
        </p:txBody>
      </p:sp>
    </p:spTree>
    <p:extLst>
      <p:ext uri="{BB962C8B-B14F-4D97-AF65-F5344CB8AC3E}">
        <p14:creationId xmlns:p14="http://schemas.microsoft.com/office/powerpoint/2010/main" val="2004820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6893DF6-7315-4EFF-B25F-BEC8DC16D0F1}" type="slidenum">
              <a:rPr lang="en-US" smtClean="0"/>
              <a:t>12</a:t>
            </a:fld>
            <a:endParaRPr lang="en-US"/>
          </a:p>
        </p:txBody>
      </p:sp>
    </p:spTree>
    <p:extLst>
      <p:ext uri="{BB962C8B-B14F-4D97-AF65-F5344CB8AC3E}">
        <p14:creationId xmlns:p14="http://schemas.microsoft.com/office/powerpoint/2010/main" val="2854448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Can you think of how can we use this layer to perform some sort of upsampling/downsampling of the input?</a:t>
            </a:r>
          </a:p>
          <a:p>
            <a:r>
              <a:rPr lang="en-US" dirty="0"/>
              <a:t>A: We can put as many output channels as we want, so if we put more output channels than the y-axis size of the input, we will upsample it in the y-axis. Correspondingly for downsampling.</a:t>
            </a:r>
            <a:endParaRPr lang="el-GR" dirty="0"/>
          </a:p>
          <a:p>
            <a:endParaRPr lang="el-GR" dirty="0"/>
          </a:p>
          <a:p>
            <a:pPr marL="0" indent="0">
              <a:buNone/>
            </a:pPr>
            <a:r>
              <a:rPr lang="el-GR" dirty="0"/>
              <a:t>Κάθε γραμμή του </a:t>
            </a:r>
            <a:r>
              <a:rPr lang="en-US" dirty="0"/>
              <a:t>spectrogram </a:t>
            </a:r>
            <a:r>
              <a:rPr lang="el-GR" dirty="0"/>
              <a:t>(</a:t>
            </a:r>
            <a:r>
              <a:rPr lang="el-GR" dirty="0" err="1"/>
              <a:t>δηλ</a:t>
            </a:r>
            <a:r>
              <a:rPr lang="en-US" dirty="0"/>
              <a:t>., </a:t>
            </a:r>
            <a:r>
              <a:rPr lang="el-GR" dirty="0"/>
              <a:t>μπάντα συχνοτήτων) θα είναι ένα κανάλι εισόδου</a:t>
            </a:r>
          </a:p>
          <a:p>
            <a:pPr marL="0" indent="0">
              <a:buNone/>
            </a:pPr>
            <a:r>
              <a:rPr lang="el-GR" dirty="0"/>
              <a:t>Πολλαπλά φίλτρα που θα ενεργούν στην ίδια είσοδο, για κάθε σετ από φίλτρα θα έχουμε μόλις ένα κανάλι εξόδου</a:t>
            </a:r>
          </a:p>
          <a:p>
            <a:pPr marL="0" indent="0">
              <a:buNone/>
            </a:pPr>
            <a:endParaRPr lang="el-GR" dirty="0"/>
          </a:p>
          <a:p>
            <a:pPr marL="0" indent="0">
              <a:buNone/>
            </a:pPr>
            <a:r>
              <a:rPr lang="el-GR" dirty="0"/>
              <a:t>Και αυτό το θέλουμε επειδή στην περίπτωσή μας κάθε γραμμή αντιστοιχεί σε ένα διαφορετικό εύρος συχνοτήτων – οπότε θέλουμε να φιλτράρεται από ένα ξεχωριστό φίλτρο. Δεν θα θέλαμε πχ </a:t>
            </a:r>
            <a:r>
              <a:rPr lang="en-US" dirty="0"/>
              <a:t>2D convolution.</a:t>
            </a:r>
            <a:endParaRPr lang="el-GR" dirty="0"/>
          </a:p>
          <a:p>
            <a:pPr marL="0" indent="0">
              <a:buNone/>
            </a:pPr>
            <a:endParaRPr lang="el-GR" dirty="0"/>
          </a:p>
          <a:p>
            <a:pPr marL="0" indent="0">
              <a:buNone/>
            </a:pPr>
            <a:r>
              <a:rPr lang="el-GR" dirty="0"/>
              <a:t>Και μπορούμε να αλλάξουμε την διάσταση του </a:t>
            </a:r>
            <a:r>
              <a:rPr lang="en-US" dirty="0"/>
              <a:t>y </a:t>
            </a:r>
            <a:r>
              <a:rPr lang="el-GR" dirty="0"/>
              <a:t>άξονα κατά όσο επιθυμούμε – αν </a:t>
            </a:r>
            <a:r>
              <a:rPr lang="en-US" dirty="0" err="1"/>
              <a:t>Cout</a:t>
            </a:r>
            <a:r>
              <a:rPr lang="en-US" dirty="0"/>
              <a:t>&lt;</a:t>
            </a:r>
            <a:r>
              <a:rPr lang="en-US" dirty="0" err="1"/>
              <a:t>Cin</a:t>
            </a:r>
            <a:r>
              <a:rPr lang="en-US" dirty="0"/>
              <a:t> -&gt; downsampling </a:t>
            </a:r>
            <a:r>
              <a:rPr lang="el-GR" dirty="0"/>
              <a:t>– και ανάποδα.</a:t>
            </a:r>
            <a:endParaRPr lang="en-US" dirty="0"/>
          </a:p>
        </p:txBody>
      </p:sp>
      <p:sp>
        <p:nvSpPr>
          <p:cNvPr id="4" name="Slide Number Placeholder 3"/>
          <p:cNvSpPr>
            <a:spLocks noGrp="1"/>
          </p:cNvSpPr>
          <p:nvPr>
            <p:ph type="sldNum" sz="quarter" idx="5"/>
          </p:nvPr>
        </p:nvSpPr>
        <p:spPr/>
        <p:txBody>
          <a:bodyPr/>
          <a:lstStyle/>
          <a:p>
            <a:fld id="{D6893DF6-7315-4EFF-B25F-BEC8DC16D0F1}" type="slidenum">
              <a:rPr lang="en-US" smtClean="0"/>
              <a:t>13</a:t>
            </a:fld>
            <a:endParaRPr lang="en-US"/>
          </a:p>
        </p:txBody>
      </p:sp>
    </p:spTree>
    <p:extLst>
      <p:ext uri="{BB962C8B-B14F-4D97-AF65-F5344CB8AC3E}">
        <p14:creationId xmlns:p14="http://schemas.microsoft.com/office/powerpoint/2010/main" val="3213360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Can the transposed 1D convolutional layer also be used to upsample or downsample along the y-axis?</a:t>
            </a:r>
          </a:p>
          <a:p>
            <a:r>
              <a:rPr lang="en-US" dirty="0"/>
              <a:t>A: Yes. Since it performs normal convolution the same reasoning as before applies also here.</a:t>
            </a:r>
          </a:p>
        </p:txBody>
      </p:sp>
      <p:sp>
        <p:nvSpPr>
          <p:cNvPr id="4" name="Slide Number Placeholder 3"/>
          <p:cNvSpPr>
            <a:spLocks noGrp="1"/>
          </p:cNvSpPr>
          <p:nvPr>
            <p:ph type="sldNum" sz="quarter" idx="5"/>
          </p:nvPr>
        </p:nvSpPr>
        <p:spPr/>
        <p:txBody>
          <a:bodyPr/>
          <a:lstStyle/>
          <a:p>
            <a:fld id="{D6893DF6-7315-4EFF-B25F-BEC8DC16D0F1}" type="slidenum">
              <a:rPr lang="en-US" smtClean="0"/>
              <a:t>14</a:t>
            </a:fld>
            <a:endParaRPr lang="en-US"/>
          </a:p>
        </p:txBody>
      </p:sp>
    </p:spTree>
    <p:extLst>
      <p:ext uri="{BB962C8B-B14F-4D97-AF65-F5344CB8AC3E}">
        <p14:creationId xmlns:p14="http://schemas.microsoft.com/office/powerpoint/2010/main" val="1806357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Q1: Is there really a need to differentiate between weights and biases?</a:t>
            </a:r>
            <a:br>
              <a:rPr lang="en-US" dirty="0"/>
            </a:br>
            <a:r>
              <a:rPr lang="en-US" dirty="0"/>
              <a:t>A1: In this context, and in practice, no; there are both just trainable parameters updated in the same way. </a:t>
            </a:r>
            <a:br>
              <a:rPr lang="en-US" dirty="0"/>
            </a:br>
            <a:r>
              <a:rPr lang="en-US" dirty="0"/>
              <a:t>Q2: Can you think of some instability problem that may arise if we use this algorithm as it is and why?</a:t>
            </a:r>
          </a:p>
          <a:p>
            <a:r>
              <a:rPr lang="en-US" dirty="0"/>
              <a:t>A2: </a:t>
            </a:r>
          </a:p>
          <a:p>
            <a:r>
              <a:rPr lang="en-US" dirty="0"/>
              <a:t>1) One sample at a time is not representative at all of the distribution of the input set, which may lead to zig-zagging / instability.</a:t>
            </a:r>
          </a:p>
          <a:p>
            <a:pPr marL="0" indent="0">
              <a:buNone/>
            </a:pPr>
            <a:r>
              <a:rPr lang="en-US" dirty="0"/>
              <a:t>2) Updates from previous iterations are not taken at all into account when calculating the current one, which may also cause instability.</a:t>
            </a:r>
          </a:p>
        </p:txBody>
      </p:sp>
      <p:sp>
        <p:nvSpPr>
          <p:cNvPr id="4" name="Slide Number Placeholder 3"/>
          <p:cNvSpPr>
            <a:spLocks noGrp="1"/>
          </p:cNvSpPr>
          <p:nvPr>
            <p:ph type="sldNum" sz="quarter" idx="5"/>
          </p:nvPr>
        </p:nvSpPr>
        <p:spPr/>
        <p:txBody>
          <a:bodyPr/>
          <a:lstStyle/>
          <a:p>
            <a:fld id="{D6893DF6-7315-4EFF-B25F-BEC8DC16D0F1}" type="slidenum">
              <a:rPr lang="en-US" smtClean="0"/>
              <a:t>15</a:t>
            </a:fld>
            <a:endParaRPr lang="en-US"/>
          </a:p>
        </p:txBody>
      </p:sp>
    </p:spTree>
    <p:extLst>
      <p:ext uri="{BB962C8B-B14F-4D97-AF65-F5344CB8AC3E}">
        <p14:creationId xmlns:p14="http://schemas.microsoft.com/office/powerpoint/2010/main" val="3001404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Κανόνας της αλυσίδας.</a:t>
            </a:r>
          </a:p>
          <a:p>
            <a:endParaRPr lang="el-GR" dirty="0"/>
          </a:p>
          <a:p>
            <a:r>
              <a:rPr lang="el-GR" dirty="0"/>
              <a:t>Συνδυασμός πολλαπλασιασμών πινάκων + διαφορίσιμων συνθέσεων από συναρτήσεις (υπάρχει περισσότερη λεπτομέρεια πάνω σε αυτό αλλά δεν είναι της παρούσης).</a:t>
            </a:r>
            <a:endParaRPr lang="en-US" dirty="0"/>
          </a:p>
        </p:txBody>
      </p:sp>
      <p:sp>
        <p:nvSpPr>
          <p:cNvPr id="4" name="Slide Number Placeholder 3"/>
          <p:cNvSpPr>
            <a:spLocks noGrp="1"/>
          </p:cNvSpPr>
          <p:nvPr>
            <p:ph type="sldNum" sz="quarter" idx="5"/>
          </p:nvPr>
        </p:nvSpPr>
        <p:spPr/>
        <p:txBody>
          <a:bodyPr/>
          <a:lstStyle/>
          <a:p>
            <a:fld id="{D6893DF6-7315-4EFF-B25F-BEC8DC16D0F1}" type="slidenum">
              <a:rPr lang="en-US" smtClean="0"/>
              <a:t>16</a:t>
            </a:fld>
            <a:endParaRPr lang="en-US"/>
          </a:p>
        </p:txBody>
      </p:sp>
    </p:spTree>
    <p:extLst>
      <p:ext uri="{BB962C8B-B14F-4D97-AF65-F5344CB8AC3E}">
        <p14:creationId xmlns:p14="http://schemas.microsoft.com/office/powerpoint/2010/main" val="1702889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In the pseudocode of the previous slide we wanted to compute the gradient of the </a:t>
            </a:r>
            <a:r>
              <a:rPr lang="en-US" b="1" dirty="0"/>
              <a:t>loss</a:t>
            </a:r>
            <a:r>
              <a:rPr lang="en-US" dirty="0"/>
              <a:t> w.r.t. the weights, why are we computing now the gradient of the </a:t>
            </a:r>
            <a:r>
              <a:rPr lang="en-US" b="1" dirty="0"/>
              <a:t>output f()</a:t>
            </a:r>
            <a:r>
              <a:rPr lang="en-US" dirty="0"/>
              <a:t> w.r.t. the weights?</a:t>
            </a:r>
          </a:p>
          <a:p>
            <a:r>
              <a:rPr lang="en-US" dirty="0"/>
              <a:t>A: In practice, the gradient of the loss w.r.t. to </a:t>
            </a:r>
            <a:r>
              <a:rPr lang="en-US" b="1" dirty="0"/>
              <a:t>weights</a:t>
            </a:r>
            <a:r>
              <a:rPr lang="en-US" dirty="0"/>
              <a:t> is indeed computed; this is just a toy example to illustrate how backpropagation works.</a:t>
            </a:r>
          </a:p>
        </p:txBody>
      </p:sp>
      <p:sp>
        <p:nvSpPr>
          <p:cNvPr id="4" name="Slide Number Placeholder 3"/>
          <p:cNvSpPr>
            <a:spLocks noGrp="1"/>
          </p:cNvSpPr>
          <p:nvPr>
            <p:ph type="sldNum" sz="quarter" idx="5"/>
          </p:nvPr>
        </p:nvSpPr>
        <p:spPr/>
        <p:txBody>
          <a:bodyPr/>
          <a:lstStyle/>
          <a:p>
            <a:fld id="{D6893DF6-7315-4EFF-B25F-BEC8DC16D0F1}" type="slidenum">
              <a:rPr lang="en-US" smtClean="0"/>
              <a:t>17</a:t>
            </a:fld>
            <a:endParaRPr lang="en-US"/>
          </a:p>
        </p:txBody>
      </p:sp>
    </p:spTree>
    <p:extLst>
      <p:ext uri="{BB962C8B-B14F-4D97-AF65-F5344CB8AC3E}">
        <p14:creationId xmlns:p14="http://schemas.microsoft.com/office/powerpoint/2010/main" val="3001513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l-GR" dirty="0"/>
              <a:t>Στην πράξη το κομμάτι σύνθεσης θα είναι και αυτό μέρος του νευρωνικού για να μην είναι αποσυνδεδεμένος ο γράφος.</a:t>
            </a:r>
          </a:p>
          <a:p>
            <a:pPr marL="0" indent="0">
              <a:buNone/>
            </a:pPr>
            <a:r>
              <a:rPr lang="el-GR" dirty="0"/>
              <a:t>Και αυτό είναι πολύ εύκολα υλοποιήσιμο από μεριάς κώδικα (2 </a:t>
            </a:r>
            <a:r>
              <a:rPr lang="en-US" dirty="0"/>
              <a:t>multiplication layers, 1 add, 1 sum layer </a:t>
            </a:r>
            <a:r>
              <a:rPr lang="el-GR" dirty="0"/>
              <a:t>που δεν εισάγουν κανένα </a:t>
            </a:r>
            <a:r>
              <a:rPr lang="en-US" dirty="0"/>
              <a:t>trainable parameter)</a:t>
            </a:r>
            <a:endParaRPr lang="el-GR" dirty="0"/>
          </a:p>
          <a:p>
            <a:pPr marL="0" indent="0">
              <a:buNone/>
            </a:pPr>
            <a:r>
              <a:rPr lang="el-GR" dirty="0"/>
              <a:t>Θα δοκιμάσουμε δύο διαφορετικές στρατηγικές για το νευρωνικό μας μοντέλο και θα το τεστάρουμε με και χωρίς την ημιτονοειδή επέκτασή μας αυτή (4 μοντέλα σύνολο).</a:t>
            </a:r>
          </a:p>
          <a:p>
            <a:endParaRPr lang="el-GR" dirty="0"/>
          </a:p>
          <a:p>
            <a:r>
              <a:rPr lang="en-US" dirty="0"/>
              <a:t>Q: Why not normalize by the number of sinusoids M to ensure the output is in [-1,1] ?</a:t>
            </a:r>
          </a:p>
          <a:p>
            <a:r>
              <a:rPr lang="en-US" dirty="0"/>
              <a:t>A:</a:t>
            </a:r>
          </a:p>
          <a:p>
            <a:pPr marL="0" indent="0">
              <a:buNone/>
            </a:pPr>
            <a:r>
              <a:rPr lang="en-US" dirty="0"/>
              <a:t>1) The neural network is more than enough complicated to figure out if such normalization is needed.</a:t>
            </a:r>
          </a:p>
          <a:p>
            <a:pPr marL="0" indent="0">
              <a:buNone/>
            </a:pPr>
            <a:r>
              <a:rPr lang="en-US" dirty="0"/>
              <a:t>2) In high frequency dominant parts (e.g., fricatives), the high frequency sinusoids play a more important role than the low frequency ones, and vice versa. We do not change the sinusoidal frequencies at all – we use constant ones throughout, therefore a “universal” normalization on all sinusoids does not make sense.</a:t>
            </a:r>
          </a:p>
          <a:p>
            <a:pPr marL="0" indent="0">
              <a:buNone/>
            </a:pPr>
            <a:r>
              <a:rPr lang="en-US" dirty="0"/>
              <a:t>3) It was tested in practice and it produces audio waves very low in amplitude.</a:t>
            </a:r>
          </a:p>
          <a:p>
            <a:pPr marL="0" indent="0">
              <a:buNone/>
            </a:pPr>
            <a:r>
              <a:rPr lang="en-US" dirty="0"/>
              <a:t>4) This can potentially make the weights of the network very big, which is a unwanted behavior as we mostly try to keep their magnitude below one.</a:t>
            </a:r>
            <a:endParaRPr lang="el-GR" dirty="0"/>
          </a:p>
          <a:p>
            <a:pPr marL="0" indent="0">
              <a:buNone/>
            </a:pPr>
            <a:r>
              <a:rPr lang="el-GR" dirty="0"/>
              <a:t>5) </a:t>
            </a:r>
            <a:r>
              <a:rPr lang="en-US" dirty="0"/>
              <a:t>Monitoring the outputs of our trained models indicated no occurrence of clipping (don’t fix it if it ain’t broke).</a:t>
            </a:r>
            <a:endParaRPr lang="el-GR" dirty="0"/>
          </a:p>
          <a:p>
            <a:pPr marL="0" indent="0">
              <a:buNone/>
            </a:pPr>
            <a:endParaRPr lang="el-GR" dirty="0"/>
          </a:p>
          <a:p>
            <a:pPr marL="0" indent="0">
              <a:buNone/>
            </a:pPr>
            <a:endParaRPr lang="en-US" dirty="0"/>
          </a:p>
        </p:txBody>
      </p:sp>
      <p:sp>
        <p:nvSpPr>
          <p:cNvPr id="4" name="Slide Number Placeholder 3"/>
          <p:cNvSpPr>
            <a:spLocks noGrp="1"/>
          </p:cNvSpPr>
          <p:nvPr>
            <p:ph type="sldNum" sz="quarter" idx="5"/>
          </p:nvPr>
        </p:nvSpPr>
        <p:spPr/>
        <p:txBody>
          <a:bodyPr/>
          <a:lstStyle/>
          <a:p>
            <a:fld id="{D6893DF6-7315-4EFF-B25F-BEC8DC16D0F1}" type="slidenum">
              <a:rPr lang="en-US" smtClean="0"/>
              <a:t>18</a:t>
            </a:fld>
            <a:endParaRPr lang="en-US"/>
          </a:p>
        </p:txBody>
      </p:sp>
    </p:spTree>
    <p:extLst>
      <p:ext uri="{BB962C8B-B14F-4D97-AF65-F5344CB8AC3E}">
        <p14:creationId xmlns:p14="http://schemas.microsoft.com/office/powerpoint/2010/main" val="2074533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πρώτη θα είναι με </a:t>
            </a:r>
            <a:r>
              <a:rPr lang="en-US" dirty="0"/>
              <a:t>Generative Adversarial Networks </a:t>
            </a:r>
            <a:r>
              <a:rPr lang="el-GR" dirty="0"/>
              <a:t>(Παραγωγικά αντιπαραθετικά/αντιπαλικά Δίκτυα). </a:t>
            </a:r>
          </a:p>
          <a:p>
            <a:endParaRPr lang="el-GR" dirty="0"/>
          </a:p>
          <a:p>
            <a:r>
              <a:rPr lang="el-GR" dirty="0"/>
              <a:t>Σύνολο δεδομένων (</a:t>
            </a:r>
            <a:r>
              <a:rPr lang="en-US" dirty="0"/>
              <a:t>ground truth</a:t>
            </a:r>
            <a:r>
              <a:rPr lang="el-GR" dirty="0"/>
              <a:t>) -&gt; </a:t>
            </a:r>
            <a:r>
              <a:rPr lang="en-US" dirty="0"/>
              <a:t>Mel-Spectrograms -&gt;  </a:t>
            </a:r>
            <a:r>
              <a:rPr lang="el-GR" dirty="0"/>
              <a:t>Παραγωγικό</a:t>
            </a:r>
            <a:r>
              <a:rPr lang="en-US" dirty="0"/>
              <a:t> </a:t>
            </a:r>
            <a:r>
              <a:rPr lang="el-GR" dirty="0"/>
              <a:t>Δίκτυο το οποίο θα παράγει το εκτιμώμενο αντίστοιχο σήμα φωνής του</a:t>
            </a:r>
          </a:p>
          <a:p>
            <a:endParaRPr lang="el-GR" dirty="0"/>
          </a:p>
          <a:p>
            <a:r>
              <a:rPr lang="el-GR" dirty="0"/>
              <a:t>Αυτά τα παραγόμενα σήματα μαζί με τα πραγματικά/</a:t>
            </a:r>
            <a:r>
              <a:rPr lang="en-US" dirty="0"/>
              <a:t>ground truth </a:t>
            </a:r>
            <a:r>
              <a:rPr lang="el-GR" dirty="0"/>
              <a:t>σήματα θα δίνονται στον </a:t>
            </a:r>
            <a:r>
              <a:rPr lang="en-US" dirty="0"/>
              <a:t>discriminator/</a:t>
            </a:r>
            <a:r>
              <a:rPr lang="el-GR" dirty="0"/>
              <a:t>διαχωριστικό δίκτυο, του οποίου η δουλειά είναι να μάθει να διαχωρίζει τα αληθινά από τα παραγόμενα σήματα.</a:t>
            </a:r>
          </a:p>
          <a:p>
            <a:endParaRPr lang="el-GR" dirty="0"/>
          </a:p>
          <a:p>
            <a:r>
              <a:rPr lang="el-GR" dirty="0"/>
              <a:t>Σαν έξοδο θα παράγει ένα </a:t>
            </a:r>
            <a:r>
              <a:rPr lang="en-US" dirty="0"/>
              <a:t>score</a:t>
            </a:r>
            <a:r>
              <a:rPr lang="el-GR" dirty="0"/>
              <a:t> δηλ. ένα πραγματικό αριθμό το οποίο ουσιαστικά αξιολογεί το πόσο πειστικά είναι τα παραγόμενα σήματα από τον </a:t>
            </a:r>
            <a:r>
              <a:rPr lang="en-US" dirty="0"/>
              <a:t>generator, </a:t>
            </a:r>
            <a:r>
              <a:rPr lang="el-GR" dirty="0"/>
              <a:t>κατά πόσο μοιάζουν με τα αληθινά (πιο μεγάλη λεπτομέρεια στην συνέχεια) Και θα δίνει και κάποια επιπλέον πληροφορία που θα εξηγήσουμε μετά τι ακριβώς είναι – μπορούμε να το σκεφτούμε σαν το «γιατί» μας έδωσε το σκορ που μας έδωσε.</a:t>
            </a:r>
          </a:p>
          <a:p>
            <a:endParaRPr lang="el-GR" dirty="0"/>
          </a:p>
          <a:p>
            <a:r>
              <a:rPr lang="el-GR" dirty="0"/>
              <a:t>Έπειτα το κάθε δίκτυο θα βελτιώνεται αναλόγως – ο </a:t>
            </a:r>
            <a:r>
              <a:rPr lang="en-US" dirty="0"/>
              <a:t>generator </a:t>
            </a:r>
            <a:r>
              <a:rPr lang="el-GR" dirty="0"/>
              <a:t>θα βελτιώνεται τις εκτιμήσεις δηλ. τα </a:t>
            </a:r>
            <a:r>
              <a:rPr lang="en-US" dirty="0"/>
              <a:t>score </a:t>
            </a:r>
            <a:r>
              <a:rPr lang="el-GR" dirty="0"/>
              <a:t>και τα </a:t>
            </a:r>
            <a:r>
              <a:rPr lang="en-US" dirty="0"/>
              <a:t>feature maps </a:t>
            </a:r>
            <a:r>
              <a:rPr lang="el-GR" dirty="0"/>
              <a:t>του </a:t>
            </a:r>
            <a:r>
              <a:rPr lang="en-US" dirty="0"/>
              <a:t>discriminator</a:t>
            </a:r>
            <a:r>
              <a:rPr lang="el-GR" dirty="0"/>
              <a:t>, και ο </a:t>
            </a:r>
            <a:r>
              <a:rPr lang="en-US" dirty="0"/>
              <a:t>discriminator </a:t>
            </a:r>
            <a:r>
              <a:rPr lang="el-GR" dirty="0"/>
              <a:t>με το κατά πόσο όντως μάντεψε σωστά. </a:t>
            </a:r>
          </a:p>
          <a:p>
            <a:endParaRPr lang="el-GR" dirty="0"/>
          </a:p>
          <a:p>
            <a:r>
              <a:rPr lang="el-GR" dirty="0"/>
              <a:t>Άρα ουσιαστικά αυτά τα δύο δίκτυα ανταγωνίζονται μεταξύ τους, με τον </a:t>
            </a:r>
            <a:r>
              <a:rPr lang="en-US" dirty="0"/>
              <a:t>discriminator </a:t>
            </a:r>
            <a:r>
              <a:rPr lang="el-GR" dirty="0"/>
              <a:t>να προσπαθεί να μάθει ποια χαρακτηριστικά διαχωρίζουν τα αληθινά με τα παραγόμενα σήματα, και </a:t>
            </a:r>
            <a:r>
              <a:rPr lang="en-US" dirty="0"/>
              <a:t>generator </a:t>
            </a:r>
            <a:r>
              <a:rPr lang="el-GR" dirty="0"/>
              <a:t>να προσπαθεί να τον ξεγελάσει (το οποίο ουσιαστικά θα έχει σαν αποτέλεσμα να βελτιώνει συνεχώς την ποιότητά του)</a:t>
            </a:r>
          </a:p>
          <a:p>
            <a:endParaRPr lang="el-GR" dirty="0"/>
          </a:p>
          <a:p>
            <a:endParaRPr lang="en-US" dirty="0"/>
          </a:p>
          <a:p>
            <a:endParaRPr lang="en-US" dirty="0"/>
          </a:p>
          <a:p>
            <a:endParaRPr lang="en-US" dirty="0"/>
          </a:p>
          <a:p>
            <a:r>
              <a:rPr lang="en-US" dirty="0"/>
              <a:t>This is not a “usual”/”common” way of using GANs! Most frequently, we add a noise vector in the generator input to get diverse outcomes, but this contradicts what we want to do here.</a:t>
            </a:r>
          </a:p>
        </p:txBody>
      </p:sp>
      <p:sp>
        <p:nvSpPr>
          <p:cNvPr id="4" name="Slide Number Placeholder 3"/>
          <p:cNvSpPr>
            <a:spLocks noGrp="1"/>
          </p:cNvSpPr>
          <p:nvPr>
            <p:ph type="sldNum" sz="quarter" idx="5"/>
          </p:nvPr>
        </p:nvSpPr>
        <p:spPr/>
        <p:txBody>
          <a:bodyPr/>
          <a:lstStyle/>
          <a:p>
            <a:fld id="{D6893DF6-7315-4EFF-B25F-BEC8DC16D0F1}" type="slidenum">
              <a:rPr lang="en-US" smtClean="0"/>
              <a:t>19</a:t>
            </a:fld>
            <a:endParaRPr lang="en-US"/>
          </a:p>
        </p:txBody>
      </p:sp>
    </p:spTree>
    <p:extLst>
      <p:ext uri="{BB962C8B-B14F-4D97-AF65-F5344CB8AC3E}">
        <p14:creationId xmlns:p14="http://schemas.microsoft.com/office/powerpoint/2010/main" val="4041270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-Θα ξεκινήσουμε μιλώντας για το </a:t>
            </a:r>
            <a:r>
              <a:rPr lang="en-US" dirty="0"/>
              <a:t>generator network </a:t>
            </a:r>
            <a:r>
              <a:rPr lang="el-GR" dirty="0"/>
              <a:t>και πως μπορούμε να αλλάξουμε ένα ήδη υπάρχων μοντέλο ώστε να χρησιμοποιήσει την ημιτονοειδή μας αναπαράσταση.</a:t>
            </a:r>
          </a:p>
          <a:p>
            <a:r>
              <a:rPr lang="el-GR" dirty="0"/>
              <a:t>-Επιλέχτηκε να δειχθεί πάνω στο </a:t>
            </a:r>
            <a:r>
              <a:rPr lang="en-US" dirty="0"/>
              <a:t>MelGAN </a:t>
            </a:r>
            <a:r>
              <a:rPr lang="el-GR" dirty="0"/>
              <a:t>επειδή είναι από τους πιο γρήγορους αν όχι ο γρηγορότερος μέχρι και σήμερα </a:t>
            </a:r>
            <a:r>
              <a:rPr lang="en-US" dirty="0"/>
              <a:t>vocoder</a:t>
            </a:r>
            <a:r>
              <a:rPr lang="el-GR" dirty="0"/>
              <a:t>σ</a:t>
            </a:r>
            <a:r>
              <a:rPr lang="en-US" dirty="0"/>
              <a:t> (10x </a:t>
            </a:r>
            <a:r>
              <a:rPr lang="el-GR" dirty="0"/>
              <a:t>από το πιο γρήγορο όταν</a:t>
            </a:r>
            <a:r>
              <a:rPr lang="en-US" dirty="0"/>
              <a:t> </a:t>
            </a:r>
            <a:r>
              <a:rPr lang="el-GR" dirty="0"/>
              <a:t>βγήκε πριν όταν ξεκίνησα το </a:t>
            </a:r>
            <a:r>
              <a:rPr lang="en-US" dirty="0"/>
              <a:t>master</a:t>
            </a:r>
            <a:r>
              <a:rPr lang="el-GR" dirty="0"/>
              <a:t>)</a:t>
            </a:r>
            <a:r>
              <a:rPr lang="en-US" dirty="0"/>
              <a:t>,</a:t>
            </a:r>
            <a:r>
              <a:rPr lang="el-GR" dirty="0"/>
              <a:t> και λόγω της πάρα πολύ καλής ποιότητας που παράγει</a:t>
            </a:r>
            <a:r>
              <a:rPr lang="en-US" dirty="0"/>
              <a:t> (</a:t>
            </a:r>
            <a:r>
              <a:rPr lang="el-GR" dirty="0"/>
              <a:t>πριν 3 χρόνια</a:t>
            </a:r>
            <a:r>
              <a:rPr lang="en-US" dirty="0"/>
              <a:t>).</a:t>
            </a:r>
            <a:endParaRPr lang="el-GR" dirty="0"/>
          </a:p>
          <a:p>
            <a:r>
              <a:rPr lang="el-GR" dirty="0"/>
              <a:t>-Ουσιαστικά αυτό που κάνει ένας </a:t>
            </a:r>
            <a:r>
              <a:rPr lang="en-US" dirty="0"/>
              <a:t>generator </a:t>
            </a:r>
            <a:r>
              <a:rPr lang="el-GR" dirty="0"/>
              <a:t>σαν αυτόν είναι ένας μετασχηματισμός </a:t>
            </a:r>
            <a:r>
              <a:rPr lang="en-US" dirty="0" err="1"/>
              <a:t>MxL</a:t>
            </a:r>
            <a:r>
              <a:rPr lang="en-US" dirty="0"/>
              <a:t> -&gt; 1xN</a:t>
            </a:r>
          </a:p>
          <a:p>
            <a:r>
              <a:rPr lang="el-GR" dirty="0"/>
              <a:t>-</a:t>
            </a:r>
            <a:r>
              <a:rPr lang="en-US" dirty="0"/>
              <a:t>1o conv layer</a:t>
            </a:r>
            <a:r>
              <a:rPr lang="el-GR" dirty="0"/>
              <a:t> ουσιαστικά διαστέλλει τον </a:t>
            </a:r>
            <a:r>
              <a:rPr lang="en-US" dirty="0"/>
              <a:t>y </a:t>
            </a:r>
            <a:r>
              <a:rPr lang="el-GR" dirty="0"/>
              <a:t>άξονα (ανακύπτει χαμένη πληροφορία</a:t>
            </a:r>
            <a:r>
              <a:rPr lang="en-US" dirty="0"/>
              <a:t>: </a:t>
            </a:r>
            <a:r>
              <a:rPr lang="el-GR" dirty="0"/>
              <a:t>ένα </a:t>
            </a:r>
            <a:r>
              <a:rPr lang="en-US" dirty="0"/>
              <a:t>mel </a:t>
            </a:r>
            <a:r>
              <a:rPr lang="el-GR" dirty="0"/>
              <a:t>που έχει μόλις 80 </a:t>
            </a:r>
            <a:r>
              <a:rPr lang="en-US" dirty="0"/>
              <a:t>bins </a:t>
            </a:r>
            <a:r>
              <a:rPr lang="el-GR" dirty="0"/>
              <a:t>μπορεί να φτιάχτηκε από ένα </a:t>
            </a:r>
            <a:r>
              <a:rPr lang="en-US" dirty="0"/>
              <a:t>spec </a:t>
            </a:r>
            <a:r>
              <a:rPr lang="el-GR" dirty="0"/>
              <a:t>με, π.χ., 2048 συχνότητες) </a:t>
            </a:r>
          </a:p>
          <a:p>
            <a:r>
              <a:rPr lang="el-GR" dirty="0"/>
              <a:t>-Μετά στα επόμενα επίπεδα θα κάνουμε </a:t>
            </a:r>
            <a:r>
              <a:rPr lang="en-US" dirty="0"/>
              <a:t>squeeze/</a:t>
            </a:r>
            <a:r>
              <a:rPr lang="el-GR" dirty="0"/>
              <a:t>συμπιέζει το </a:t>
            </a:r>
            <a:r>
              <a:rPr lang="en-US" dirty="0"/>
              <a:t>y </a:t>
            </a:r>
            <a:r>
              <a:rPr lang="el-GR" dirty="0"/>
              <a:t>άξονα και </a:t>
            </a:r>
            <a:r>
              <a:rPr lang="en-US" dirty="0"/>
              <a:t>expand/</a:t>
            </a:r>
            <a:r>
              <a:rPr lang="el-GR" dirty="0"/>
              <a:t>διαστέλλει </a:t>
            </a:r>
            <a:r>
              <a:rPr lang="en-US" dirty="0"/>
              <a:t>upsample </a:t>
            </a:r>
            <a:r>
              <a:rPr lang="el-GR" dirty="0"/>
              <a:t>τον χ άξονα.</a:t>
            </a:r>
          </a:p>
          <a:p>
            <a:r>
              <a:rPr lang="el-GR" dirty="0"/>
              <a:t>-Το </a:t>
            </a:r>
            <a:r>
              <a:rPr lang="en-US" dirty="0"/>
              <a:t>1D transposed </a:t>
            </a:r>
            <a:r>
              <a:rPr lang="el-GR" dirty="0"/>
              <a:t>κάνει ακριβώς αυτό. Ουσιαστικά βάζει μηδενικά μεταξύ των συνεχόμενων τιμών του πίνακα και μετά κάνει κανονικά μονοδιάστατη συνέλιξη με τον τρόπο που δείξαμε. Ταυτόχρονα μικραίνει και τον </a:t>
            </a:r>
            <a:r>
              <a:rPr lang="en-US" dirty="0"/>
              <a:t>y </a:t>
            </a:r>
            <a:r>
              <a:rPr lang="el-GR" dirty="0"/>
              <a:t>άξονα.</a:t>
            </a:r>
            <a:r>
              <a:rPr lang="en-US" dirty="0"/>
              <a:t> </a:t>
            </a:r>
            <a:r>
              <a:rPr lang="el-GR" dirty="0"/>
              <a:t>Χρησιμοποιείται σαν ένας </a:t>
            </a:r>
            <a:r>
              <a:rPr lang="en-US" dirty="0"/>
              <a:t>trainable upsampler/downsampler.</a:t>
            </a:r>
            <a:endParaRPr lang="el-GR" dirty="0"/>
          </a:p>
          <a:p>
            <a:r>
              <a:rPr lang="el-GR" dirty="0"/>
              <a:t>-</a:t>
            </a:r>
            <a:r>
              <a:rPr lang="en-US" dirty="0"/>
              <a:t>Residual stack </a:t>
            </a:r>
            <a:r>
              <a:rPr lang="el-GR" dirty="0"/>
              <a:t>είναι ουσιαστικά μια σειρά από συνελίξεις οι οποίες δεν αλλάζουν την διάσταση του πίνακα αλλά προσπαθούν να φιλτράρουν το σήμα και να το φτάσουν βήμα-βήμα στο επιθυμητό αποτέλεσμα (να κάνουν αυτό το μετασχηματισμό δηλαδή).</a:t>
            </a:r>
          </a:p>
          <a:p>
            <a:endParaRPr lang="en-US" dirty="0"/>
          </a:p>
          <a:p>
            <a:r>
              <a:rPr lang="en-US" dirty="0"/>
              <a:t>Q: Can you think of the residual stack’s usage?</a:t>
            </a:r>
          </a:p>
          <a:p>
            <a:r>
              <a:rPr lang="en-US" dirty="0"/>
              <a:t>A:</a:t>
            </a:r>
          </a:p>
          <a:p>
            <a:r>
              <a:rPr lang="en-US" dirty="0"/>
              <a:t>1) Helps preserve the flow of information: Since the input is added to the output there is basically no information loss.</a:t>
            </a:r>
          </a:p>
          <a:p>
            <a:pPr marL="0" indent="0">
              <a:buNone/>
            </a:pPr>
            <a:r>
              <a:rPr lang="en-US" dirty="0"/>
              <a:t>2) Helps countering vanishing gradient issues during the backpropagation.</a:t>
            </a:r>
            <a:endParaRPr lang="el-GR" dirty="0"/>
          </a:p>
          <a:p>
            <a:pPr marL="0" indent="0">
              <a:buNone/>
            </a:pPr>
            <a:endParaRPr lang="el-GR" dirty="0"/>
          </a:p>
          <a:p>
            <a:pPr marL="228600" indent="-228600">
              <a:buAutoNum type="arabicParenR"/>
            </a:pPr>
            <a:r>
              <a:rPr lang="el-GR" dirty="0"/>
              <a:t>Συντηρείται η πληροφορία που μπορεί να χανόταν από το φιλτράρισμα</a:t>
            </a:r>
          </a:p>
          <a:p>
            <a:pPr marL="228600" indent="-228600">
              <a:buAutoNum type="arabicParenR"/>
            </a:pPr>
            <a:r>
              <a:rPr lang="el-GR" dirty="0"/>
              <a:t>Αντιμετωπίζει το </a:t>
            </a:r>
            <a:r>
              <a:rPr lang="en-US" dirty="0"/>
              <a:t>vanishing gradient </a:t>
            </a:r>
            <a:r>
              <a:rPr lang="el-GR" dirty="0"/>
              <a:t>πρόβλημα που εμφανίζεται σε νευρωνικά με πολλά </a:t>
            </a:r>
            <a:r>
              <a:rPr lang="en-US" dirty="0"/>
              <a:t>conv. layers.</a:t>
            </a:r>
            <a:endParaRPr lang="el-GR" dirty="0"/>
          </a:p>
          <a:p>
            <a:pPr marL="228600" indent="-228600">
              <a:buAutoNum type="arabicParenR"/>
            </a:pPr>
            <a:endParaRPr lang="el-GR" dirty="0"/>
          </a:p>
          <a:p>
            <a:pPr marL="0" indent="0">
              <a:buNone/>
            </a:pPr>
            <a:r>
              <a:rPr lang="el-GR" dirty="0"/>
              <a:t>Πώς μπορούμε να αλλάξουμε από άποψη αρχιτεκτονικής ένα τέτοιο μοντέλο ώστε να δουλεύει με ημίτονα;</a:t>
            </a:r>
            <a:endParaRPr lang="en-US" dirty="0"/>
          </a:p>
          <a:p>
            <a:pPr marL="0" indent="0">
              <a:buNone/>
            </a:pPr>
            <a:endParaRPr lang="el-GR" dirty="0"/>
          </a:p>
        </p:txBody>
      </p:sp>
      <p:sp>
        <p:nvSpPr>
          <p:cNvPr id="4" name="Slide Number Placeholder 3"/>
          <p:cNvSpPr>
            <a:spLocks noGrp="1"/>
          </p:cNvSpPr>
          <p:nvPr>
            <p:ph type="sldNum" sz="quarter" idx="5"/>
          </p:nvPr>
        </p:nvSpPr>
        <p:spPr/>
        <p:txBody>
          <a:bodyPr/>
          <a:lstStyle/>
          <a:p>
            <a:fld id="{D6893DF6-7315-4EFF-B25F-BEC8DC16D0F1}" type="slidenum">
              <a:rPr lang="en-US" smtClean="0"/>
              <a:t>20</a:t>
            </a:fld>
            <a:endParaRPr lang="en-US"/>
          </a:p>
        </p:txBody>
      </p:sp>
    </p:spTree>
    <p:extLst>
      <p:ext uri="{BB962C8B-B14F-4D97-AF65-F5344CB8AC3E}">
        <p14:creationId xmlns:p14="http://schemas.microsoft.com/office/powerpoint/2010/main" val="1593569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l-GR" dirty="0"/>
              <a:t>Ένα </a:t>
            </a:r>
            <a:r>
              <a:rPr lang="en-US" dirty="0"/>
              <a:t>TTS </a:t>
            </a:r>
            <a:r>
              <a:rPr lang="el-GR" dirty="0"/>
              <a:t>σύστημα μετατρέπει γραπτό κείμενο σε αντίστοιχα φωνητικά σήματα</a:t>
            </a:r>
          </a:p>
          <a:p>
            <a:pPr marL="228600" indent="-228600">
              <a:buAutoNum type="arabicParenR"/>
            </a:pPr>
            <a:endParaRPr lang="el-GR" dirty="0"/>
          </a:p>
          <a:p>
            <a:pPr marL="0" indent="0">
              <a:buNone/>
            </a:pPr>
            <a:r>
              <a:rPr lang="el-GR" dirty="0"/>
              <a:t>Αναλυτής κειμένου + εξάγει φωνητική πληροφορία από το κείμενο – κάτι σαν ενδιάμεση αναπαράσταση μεταξύ των δύο (συνήθως φασματογράφημα/</a:t>
            </a:r>
            <a:r>
              <a:rPr lang="en-US" dirty="0"/>
              <a:t>spectrogram</a:t>
            </a:r>
            <a:r>
              <a:rPr lang="el-GR" dirty="0"/>
              <a:t>)</a:t>
            </a:r>
          </a:p>
          <a:p>
            <a:endParaRPr lang="en-US" dirty="0"/>
          </a:p>
        </p:txBody>
      </p:sp>
      <p:sp>
        <p:nvSpPr>
          <p:cNvPr id="4" name="Slide Number Placeholder 3"/>
          <p:cNvSpPr>
            <a:spLocks noGrp="1"/>
          </p:cNvSpPr>
          <p:nvPr>
            <p:ph type="sldNum" sz="quarter" idx="5"/>
          </p:nvPr>
        </p:nvSpPr>
        <p:spPr/>
        <p:txBody>
          <a:bodyPr/>
          <a:lstStyle/>
          <a:p>
            <a:fld id="{D6893DF6-7315-4EFF-B25F-BEC8DC16D0F1}" type="slidenum">
              <a:rPr lang="en-US" smtClean="0"/>
              <a:t>3</a:t>
            </a:fld>
            <a:endParaRPr lang="en-US"/>
          </a:p>
        </p:txBody>
      </p:sp>
    </p:spTree>
    <p:extLst>
      <p:ext uri="{BB962C8B-B14F-4D97-AF65-F5344CB8AC3E}">
        <p14:creationId xmlns:p14="http://schemas.microsoft.com/office/powerpoint/2010/main" val="1653752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Και το τελευταίο πράγμα που πρέπει να αλλάξουμε είναι πως κάνουμε </a:t>
            </a:r>
            <a:r>
              <a:rPr lang="en-US" dirty="0"/>
              <a:t>downsample </a:t>
            </a:r>
            <a:r>
              <a:rPr lang="el-GR" dirty="0"/>
              <a:t>στον </a:t>
            </a:r>
            <a:r>
              <a:rPr lang="en-US" dirty="0"/>
              <a:t>y </a:t>
            </a:r>
            <a:r>
              <a:rPr lang="el-GR" dirty="0"/>
              <a:t>άξονα γιατί δεν μπορούμε να κάνουμε </a:t>
            </a:r>
            <a:r>
              <a:rPr lang="en-US" dirty="0"/>
              <a:t>downsample </a:t>
            </a:r>
            <a:r>
              <a:rPr lang="el-GR" dirty="0"/>
              <a:t>μέχρι να φτάσει 1</a:t>
            </a:r>
            <a:r>
              <a:rPr lang="en-US" dirty="0" err="1"/>
              <a:t>xN</a:t>
            </a:r>
            <a:r>
              <a:rPr lang="en-US" dirty="0"/>
              <a:t>, </a:t>
            </a:r>
            <a:r>
              <a:rPr lang="el-GR" dirty="0"/>
              <a:t>αλλά θα σταματήσουμε στο </a:t>
            </a:r>
            <a:r>
              <a:rPr lang="en-US" dirty="0" err="1"/>
              <a:t>MxN</a:t>
            </a:r>
            <a:r>
              <a:rPr lang="en-US" dirty="0"/>
              <a:t>.</a:t>
            </a: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 Can we unite the two last conv layers into one such that the procedure done is identical to the one presented?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Yes, since the input is the same so it can be done just by changing the output dimensionality.</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6893DF6-7315-4EFF-B25F-BEC8DC16D0F1}" type="slidenum">
              <a:rPr lang="en-US" smtClean="0"/>
              <a:t>21</a:t>
            </a:fld>
            <a:endParaRPr lang="en-US"/>
          </a:p>
        </p:txBody>
      </p:sp>
    </p:spTree>
    <p:extLst>
      <p:ext uri="{BB962C8B-B14F-4D97-AF65-F5344CB8AC3E}">
        <p14:creationId xmlns:p14="http://schemas.microsoft.com/office/powerpoint/2010/main" val="3089380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will the output dimensionality be after each layer in the example.</a:t>
            </a:r>
          </a:p>
          <a:p>
            <a:endParaRPr lang="en-US" dirty="0"/>
          </a:p>
          <a:p>
            <a:r>
              <a:rPr lang="en-US" dirty="0"/>
              <a:t>Q: Could we make a residual stack alter the dimensionality of its input?</a:t>
            </a:r>
          </a:p>
          <a:p>
            <a:r>
              <a:rPr lang="en-US" dirty="0"/>
              <a:t>A: No, because since it adds the input to the output, we cannot add matrices of different dimensions.</a:t>
            </a:r>
          </a:p>
        </p:txBody>
      </p:sp>
      <p:sp>
        <p:nvSpPr>
          <p:cNvPr id="4" name="Slide Number Placeholder 3"/>
          <p:cNvSpPr>
            <a:spLocks noGrp="1"/>
          </p:cNvSpPr>
          <p:nvPr>
            <p:ph type="sldNum" sz="quarter" idx="5"/>
          </p:nvPr>
        </p:nvSpPr>
        <p:spPr/>
        <p:txBody>
          <a:bodyPr/>
          <a:lstStyle/>
          <a:p>
            <a:fld id="{D6893DF6-7315-4EFF-B25F-BEC8DC16D0F1}" type="slidenum">
              <a:rPr lang="en-US" smtClean="0"/>
              <a:t>22</a:t>
            </a:fld>
            <a:endParaRPr lang="en-US"/>
          </a:p>
        </p:txBody>
      </p:sp>
    </p:spTree>
    <p:extLst>
      <p:ext uri="{BB962C8B-B14F-4D97-AF65-F5344CB8AC3E}">
        <p14:creationId xmlns:p14="http://schemas.microsoft.com/office/powerpoint/2010/main" val="3661023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-Πάμε να δούμε εν τάχει πως λειτουργεί εσωτερικά ο </a:t>
            </a:r>
            <a:r>
              <a:rPr lang="en-US" dirty="0"/>
              <a:t>discriminator</a:t>
            </a:r>
            <a:r>
              <a:rPr lang="el-GR" dirty="0"/>
              <a:t>. </a:t>
            </a:r>
          </a:p>
          <a:p>
            <a:r>
              <a:rPr lang="el-GR" dirty="0"/>
              <a:t>-Αποτελείται από 3 </a:t>
            </a:r>
            <a:r>
              <a:rPr lang="en-US" dirty="0"/>
              <a:t>discriminator blocks – </a:t>
            </a:r>
            <a:r>
              <a:rPr lang="el-GR" dirty="0"/>
              <a:t>το κάθε </a:t>
            </a:r>
            <a:r>
              <a:rPr lang="en-US" dirty="0"/>
              <a:t>block </a:t>
            </a:r>
            <a:r>
              <a:rPr lang="el-GR" dirty="0"/>
              <a:t>είναι επί της ουσίας ένας ξεχωριστός </a:t>
            </a:r>
            <a:r>
              <a:rPr lang="en-US" dirty="0"/>
              <a:t>discriminator (</a:t>
            </a:r>
            <a:r>
              <a:rPr lang="el-GR" dirty="0"/>
              <a:t>σαν να υπάρχουν 3 δηλαδή).</a:t>
            </a:r>
            <a:endParaRPr lang="en-US" dirty="0"/>
          </a:p>
          <a:p>
            <a:r>
              <a:rPr lang="en-US" dirty="0"/>
              <a:t>-</a:t>
            </a:r>
            <a:r>
              <a:rPr lang="el-GR" dirty="0"/>
              <a:t>Το </a:t>
            </a:r>
            <a:r>
              <a:rPr lang="en-US" dirty="0"/>
              <a:t>discriminator block </a:t>
            </a:r>
            <a:r>
              <a:rPr lang="el-GR" dirty="0"/>
              <a:t>που λαμβάνει ένα </a:t>
            </a:r>
            <a:r>
              <a:rPr lang="en-US" dirty="0"/>
              <a:t>downsampled audio </a:t>
            </a:r>
            <a:r>
              <a:rPr lang="el-GR" dirty="0"/>
              <a:t>δεν έχει πρόσβαση σε όλες τις υψηλές συχνότητες που έχει το προηγούμενο </a:t>
            </a:r>
            <a:r>
              <a:rPr lang="en-US" dirty="0"/>
              <a:t>block.</a:t>
            </a:r>
          </a:p>
        </p:txBody>
      </p:sp>
      <p:sp>
        <p:nvSpPr>
          <p:cNvPr id="4" name="Slide Number Placeholder 3"/>
          <p:cNvSpPr>
            <a:spLocks noGrp="1"/>
          </p:cNvSpPr>
          <p:nvPr>
            <p:ph type="sldNum" sz="quarter" idx="5"/>
          </p:nvPr>
        </p:nvSpPr>
        <p:spPr/>
        <p:txBody>
          <a:bodyPr/>
          <a:lstStyle/>
          <a:p>
            <a:fld id="{D6893DF6-7315-4EFF-B25F-BEC8DC16D0F1}" type="slidenum">
              <a:rPr lang="en-US" smtClean="0"/>
              <a:t>23</a:t>
            </a:fld>
            <a:endParaRPr lang="en-US"/>
          </a:p>
        </p:txBody>
      </p:sp>
    </p:spTree>
    <p:extLst>
      <p:ext uri="{BB962C8B-B14F-4D97-AF65-F5344CB8AC3E}">
        <p14:creationId xmlns:p14="http://schemas.microsoft.com/office/powerpoint/2010/main" val="1320789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l-GR" dirty="0"/>
              <a:t>Θέλει να μεγιστοποιήσει το σκορ του όταν όντως το </a:t>
            </a:r>
            <a:r>
              <a:rPr lang="en-US" dirty="0"/>
              <a:t>y </a:t>
            </a:r>
            <a:r>
              <a:rPr lang="el-GR" dirty="0"/>
              <a:t>είναι αληθινό</a:t>
            </a:r>
          </a:p>
          <a:p>
            <a:r>
              <a:rPr lang="el-GR" dirty="0"/>
              <a:t>-Να ελαχιστοποιήσει το σκορ του όταν είναι ψεύτικο δηλαδή </a:t>
            </a:r>
            <a:r>
              <a:rPr lang="en-US" dirty="0"/>
              <a:t>artificial/generated.</a:t>
            </a:r>
            <a:endParaRPr lang="el-GR" dirty="0"/>
          </a:p>
          <a:p>
            <a:endParaRPr lang="el-GR" dirty="0"/>
          </a:p>
          <a:p>
            <a:r>
              <a:rPr lang="en-US" dirty="0"/>
              <a:t>Q1: By taking the max(0,1-D(s)) and max(0, 1+D(G(S))) we essentially limit the discriminator from improving past that corresponding point (i.e., 1 and -1). Why should we limit the discriminator like that?</a:t>
            </a:r>
          </a:p>
          <a:p>
            <a:r>
              <a:rPr lang="en-US" dirty="0"/>
              <a:t>Hint: Think of the discriminator as a classifier in this case.</a:t>
            </a:r>
          </a:p>
          <a:p>
            <a:r>
              <a:rPr lang="en-US" dirty="0"/>
              <a:t>A1:  This is done on purpose so that the network is not excessively rewarded for samples it already classifies correctly during training since moving too much in this direction could hinder its prediction abilities about the other samples that does not accurately assess yet.</a:t>
            </a:r>
          </a:p>
          <a:p>
            <a:r>
              <a:rPr lang="en-US" dirty="0"/>
              <a:t>-</a:t>
            </a:r>
            <a:r>
              <a:rPr lang="el-GR" dirty="0"/>
              <a:t>Δεν επιβραβεύεται επ’ αόριστα όταν κάνει σωστές προβλέψεις. Εδώ σταματάει να επιβραβεύεται αφότου φτάσει </a:t>
            </a:r>
            <a:r>
              <a:rPr lang="en-US" dirty="0"/>
              <a:t>Dk(s) = 1</a:t>
            </a:r>
            <a:r>
              <a:rPr lang="el-GR" dirty="0"/>
              <a:t> όταν εκτιμά σωστά </a:t>
            </a:r>
            <a:r>
              <a:rPr lang="en-US" dirty="0"/>
              <a:t>real samples</a:t>
            </a:r>
            <a:r>
              <a:rPr lang="el-GR" dirty="0"/>
              <a:t>, και αντίστοιχα όταν φτάσει </a:t>
            </a:r>
            <a:r>
              <a:rPr lang="en-US" dirty="0"/>
              <a:t>Dk(G(S))=-1 </a:t>
            </a:r>
            <a:r>
              <a:rPr lang="el-GR" dirty="0"/>
              <a:t>για ψεύτικα δείγματα.</a:t>
            </a:r>
            <a:endParaRPr lang="en-US" dirty="0"/>
          </a:p>
          <a:p>
            <a:r>
              <a:rPr lang="en-US" dirty="0"/>
              <a:t>-</a:t>
            </a:r>
            <a:r>
              <a:rPr lang="el-GR" dirty="0"/>
              <a:t>Αυτό γίνεται για να μην επιβραβεύεται υπερβολικά για δείγματα που ήδη κατηγοριοποιεί σωστά.</a:t>
            </a:r>
          </a:p>
          <a:p>
            <a:r>
              <a:rPr lang="el-GR" dirty="0"/>
              <a:t>-Εάν κινηθεί αρκετά προς αυτή την κατεύθυνση, εάν δηλαδή δεν βάλουμε κάποιο όριο και «</a:t>
            </a:r>
            <a:r>
              <a:rPr lang="el-GR" dirty="0" err="1"/>
              <a:t>υπερεπιβραβεύεται</a:t>
            </a:r>
            <a:r>
              <a:rPr lang="el-GR" dirty="0"/>
              <a:t>», μπορεί να χειροτερέψει τις ικανότητές του να κατηγοριοποιεί δείγματα που ακόμα δεν κατηγοριοποιεί σωστά.</a:t>
            </a:r>
          </a:p>
          <a:p>
            <a:r>
              <a:rPr lang="el-GR" dirty="0"/>
              <a:t>-Δεν είναι απαραίτητο να γίνει σε κάθε αρχιτεκτονική, πειραματικά δείχνει να δουλεύει καλά σε αυτήν.</a:t>
            </a:r>
            <a:endParaRPr lang="en-US" dirty="0"/>
          </a:p>
          <a:p>
            <a:endParaRPr lang="en-US" dirty="0"/>
          </a:p>
          <a:p>
            <a:r>
              <a:rPr lang="en-US" dirty="0"/>
              <a:t>Q2: Ok, so why add 1 in particular and not any other value e.g., 2?</a:t>
            </a:r>
          </a:p>
          <a:p>
            <a:r>
              <a:rPr lang="en-US" dirty="0"/>
              <a:t>A2: The value itself does not really matter; what matters is the reason why it is done. Essentially, it is just another hyperparameter for tuning; 1 just happens to work well in this instance.</a:t>
            </a:r>
          </a:p>
          <a:p>
            <a:endParaRPr lang="en-US" dirty="0"/>
          </a:p>
          <a:p>
            <a:r>
              <a:rPr lang="en-US" dirty="0"/>
              <a:t>Q3: Can we achieve the best of both worlds somehow?</a:t>
            </a:r>
          </a:p>
          <a:p>
            <a:r>
              <a:rPr lang="en-US" dirty="0"/>
              <a:t>A3: In many cases we certainly can by commonly using the </a:t>
            </a:r>
            <a:r>
              <a:rPr lang="en-US" b="1" dirty="0"/>
              <a:t>cross-entropy</a:t>
            </a:r>
            <a:r>
              <a:rPr lang="en-US" dirty="0"/>
              <a:t> loss which slightly improves the discriminator for correctly classifying samples.</a:t>
            </a:r>
          </a:p>
        </p:txBody>
      </p:sp>
      <p:sp>
        <p:nvSpPr>
          <p:cNvPr id="4" name="Slide Number Placeholder 3"/>
          <p:cNvSpPr>
            <a:spLocks noGrp="1"/>
          </p:cNvSpPr>
          <p:nvPr>
            <p:ph type="sldNum" sz="quarter" idx="5"/>
          </p:nvPr>
        </p:nvSpPr>
        <p:spPr/>
        <p:txBody>
          <a:bodyPr/>
          <a:lstStyle/>
          <a:p>
            <a:fld id="{D6893DF6-7315-4EFF-B25F-BEC8DC16D0F1}" type="slidenum">
              <a:rPr lang="en-US" smtClean="0"/>
              <a:t>24</a:t>
            </a:fld>
            <a:endParaRPr lang="en-US"/>
          </a:p>
        </p:txBody>
      </p:sp>
    </p:spTree>
    <p:extLst>
      <p:ext uri="{BB962C8B-B14F-4D97-AF65-F5344CB8AC3E}">
        <p14:creationId xmlns:p14="http://schemas.microsoft.com/office/powerpoint/2010/main" val="2838526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-Έχει τον αντίστροφο σκοπό από ότι ο </a:t>
            </a:r>
            <a:r>
              <a:rPr lang="en-US" dirty="0"/>
              <a:t>discriminator:</a:t>
            </a:r>
          </a:p>
          <a:p>
            <a:r>
              <a:rPr lang="en-US" dirty="0"/>
              <a:t>-</a:t>
            </a:r>
            <a:r>
              <a:rPr lang="el-GR" dirty="0"/>
              <a:t>Θέλει να μεγιστοποιήσει το σκορ του </a:t>
            </a:r>
            <a:r>
              <a:rPr lang="en-US" dirty="0"/>
              <a:t>discriminator </a:t>
            </a:r>
            <a:r>
              <a:rPr lang="el-GR" dirty="0"/>
              <a:t>όταν το δείγμα είναι ψεύτικο (</a:t>
            </a:r>
            <a:r>
              <a:rPr lang="el-GR" dirty="0" err="1"/>
              <a:t>δλδ</a:t>
            </a:r>
            <a:r>
              <a:rPr lang="el-GR" dirty="0"/>
              <a:t>. Το έχει παράγει αυτός) – θέλει να τον κάνει να κάνει λάθος με λίγα λόγια.</a:t>
            </a:r>
          </a:p>
          <a:p>
            <a:r>
              <a:rPr lang="el-GR" dirty="0"/>
              <a:t>-Θέλει να μειώσει όσο μπορεί την απόσταση μεταξύ των αληθινών και ψεύτικων </a:t>
            </a:r>
            <a:r>
              <a:rPr lang="en-US" dirty="0"/>
              <a:t>feature maps</a:t>
            </a:r>
            <a:r>
              <a:rPr lang="el-GR" dirty="0"/>
              <a:t>, όπου απόσταση = </a:t>
            </a:r>
            <a:r>
              <a:rPr lang="en-US" dirty="0"/>
              <a:t>L1 </a:t>
            </a:r>
            <a:r>
              <a:rPr lang="el-GR" dirty="0"/>
              <a:t>νόρμα της αφαίρεσης των </a:t>
            </a:r>
            <a:r>
              <a:rPr lang="en-US" dirty="0"/>
              <a:t>feature maps</a:t>
            </a:r>
            <a:r>
              <a:rPr lang="el-GR" dirty="0"/>
              <a:t>.</a:t>
            </a:r>
          </a:p>
          <a:p>
            <a:endParaRPr lang="en-US" dirty="0"/>
          </a:p>
          <a:p>
            <a:r>
              <a:rPr lang="en-US" dirty="0"/>
              <a:t>-</a:t>
            </a:r>
            <a:r>
              <a:rPr lang="el-GR" dirty="0"/>
              <a:t>Το </a:t>
            </a:r>
            <a:r>
              <a:rPr lang="en-US" dirty="0"/>
              <a:t>feature map loss</a:t>
            </a:r>
            <a:r>
              <a:rPr lang="el-GR" dirty="0"/>
              <a:t> είναι παρόμοιο με το </a:t>
            </a:r>
            <a:r>
              <a:rPr lang="en-US" dirty="0"/>
              <a:t>perceptual loss (</a:t>
            </a:r>
            <a:r>
              <a:rPr lang="el-GR" dirty="0"/>
              <a:t>επεξεργασία εικόνων) για όσους είναι οικείους με το θέμα.</a:t>
            </a:r>
          </a:p>
          <a:p>
            <a:endParaRPr lang="el-GR" dirty="0"/>
          </a:p>
          <a:p>
            <a:r>
              <a:rPr lang="en-US" dirty="0"/>
              <a:t>Q: Why, with similar logic, don’t we limit the generator like we did for the discriminator’s loss?</a:t>
            </a:r>
          </a:p>
          <a:p>
            <a:r>
              <a:rPr lang="en-US" dirty="0"/>
              <a:t>A: Implicitly done for the BASE loss from the discriminator loss since every component is bounded in [0,1].</a:t>
            </a:r>
          </a:p>
        </p:txBody>
      </p:sp>
      <p:sp>
        <p:nvSpPr>
          <p:cNvPr id="4" name="Slide Number Placeholder 3"/>
          <p:cNvSpPr>
            <a:spLocks noGrp="1"/>
          </p:cNvSpPr>
          <p:nvPr>
            <p:ph type="sldNum" sz="quarter" idx="5"/>
          </p:nvPr>
        </p:nvSpPr>
        <p:spPr/>
        <p:txBody>
          <a:bodyPr/>
          <a:lstStyle/>
          <a:p>
            <a:fld id="{D6893DF6-7315-4EFF-B25F-BEC8DC16D0F1}" type="slidenum">
              <a:rPr lang="en-US" smtClean="0"/>
              <a:t>25</a:t>
            </a:fld>
            <a:endParaRPr lang="en-US"/>
          </a:p>
        </p:txBody>
      </p:sp>
    </p:spTree>
    <p:extLst>
      <p:ext uri="{BB962C8B-B14F-4D97-AF65-F5344CB8AC3E}">
        <p14:creationId xmlns:p14="http://schemas.microsoft.com/office/powerpoint/2010/main" val="2465666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l-GR" dirty="0"/>
              <a:t>Η βασικότερη υπόθεση που βασίζονται τα </a:t>
            </a:r>
            <a:r>
              <a:rPr lang="en-US" dirty="0"/>
              <a:t>spectral losses (</a:t>
            </a:r>
            <a:r>
              <a:rPr lang="el-GR" dirty="0"/>
              <a:t>φασματικές συναρτήσεις σφάλματος) είναι πως </a:t>
            </a:r>
            <a:r>
              <a:rPr lang="en-US" dirty="0"/>
              <a:t>“</a:t>
            </a:r>
            <a:r>
              <a:rPr lang="el-GR" dirty="0"/>
              <a:t>δύο σήματα μοιάζουν στο πεδίο του χρόνου εάν και μόνο εάν μοιάζουν και στο πεδίο της συχνότητας</a:t>
            </a:r>
            <a:r>
              <a:rPr lang="en-US" dirty="0"/>
              <a:t>”</a:t>
            </a:r>
            <a:r>
              <a:rPr lang="el-GR" dirty="0"/>
              <a:t> – σε εμάς επειδή έχουμε σχετικά μεγάλα σε διάρκεια σήματα φωνής είναι το πεδίο του </a:t>
            </a:r>
            <a:r>
              <a:rPr lang="en-US" dirty="0"/>
              <a:t>(</a:t>
            </a:r>
            <a:r>
              <a:rPr lang="el-GR" dirty="0"/>
              <a:t>Διακριτού Βραχυχρόνιου ΜΦ) </a:t>
            </a:r>
            <a:r>
              <a:rPr lang="en-US" dirty="0"/>
              <a:t>DSTFT.</a:t>
            </a:r>
          </a:p>
          <a:p>
            <a:r>
              <a:rPr lang="en-US" dirty="0"/>
              <a:t>-</a:t>
            </a:r>
            <a:r>
              <a:rPr lang="el-GR" dirty="0"/>
              <a:t>Για να βρούμε ένα καλό </a:t>
            </a:r>
            <a:r>
              <a:rPr lang="en-US" dirty="0"/>
              <a:t>spectral loss </a:t>
            </a:r>
            <a:r>
              <a:rPr lang="el-GR" dirty="0"/>
              <a:t>βασιστήκαμε στην βιβλιογραφία που έδειξε πως υπάρχουν δύο </a:t>
            </a:r>
            <a:r>
              <a:rPr lang="en-US" dirty="0"/>
              <a:t>spectral losses </a:t>
            </a:r>
            <a:r>
              <a:rPr lang="el-GR" dirty="0"/>
              <a:t>που δουλεύουν πολύ καλά μαζί.</a:t>
            </a:r>
            <a:endParaRPr lang="en-US" dirty="0"/>
          </a:p>
          <a:p>
            <a:r>
              <a:rPr lang="en-US" dirty="0"/>
              <a:t>-</a:t>
            </a:r>
            <a:r>
              <a:rPr lang="el-GR" dirty="0"/>
              <a:t>Φασματική Σύγκλιση = νόρμα </a:t>
            </a:r>
            <a:r>
              <a:rPr lang="en-US" dirty="0"/>
              <a:t>Frobenius </a:t>
            </a:r>
            <a:r>
              <a:rPr lang="el-GR" dirty="0"/>
              <a:t>της διαφοράς των απόλυτων </a:t>
            </a:r>
            <a:r>
              <a:rPr lang="en-US" dirty="0"/>
              <a:t>DSTFT </a:t>
            </a:r>
            <a:r>
              <a:rPr lang="el-GR" dirty="0"/>
              <a:t>διά της νόρμα </a:t>
            </a:r>
            <a:r>
              <a:rPr lang="en-US" dirty="0"/>
              <a:t>Frobenius </a:t>
            </a:r>
            <a:r>
              <a:rPr lang="el-GR" dirty="0"/>
              <a:t>του απόλυτου </a:t>
            </a:r>
            <a:r>
              <a:rPr lang="en-US" dirty="0"/>
              <a:t>DSTFT</a:t>
            </a:r>
            <a:r>
              <a:rPr lang="el-GR" dirty="0"/>
              <a:t> του </a:t>
            </a:r>
            <a:r>
              <a:rPr lang="en-US" dirty="0"/>
              <a:t>ground truth</a:t>
            </a:r>
          </a:p>
          <a:p>
            <a:r>
              <a:rPr lang="el-GR" dirty="0"/>
              <a:t>-Λογαριθμικό Πλάτος των </a:t>
            </a:r>
            <a:r>
              <a:rPr lang="en-US" dirty="0"/>
              <a:t>DSTFT: </a:t>
            </a:r>
            <a:r>
              <a:rPr lang="el-GR" dirty="0"/>
              <a:t>1/Κ</a:t>
            </a:r>
            <a:r>
              <a:rPr lang="en-US" dirty="0"/>
              <a:t> </a:t>
            </a:r>
            <a:r>
              <a:rPr lang="el-GR" dirty="0"/>
              <a:t>όπου Κ = αριθμός των συχνοτήτων, επί της </a:t>
            </a:r>
            <a:r>
              <a:rPr lang="en-US" dirty="0"/>
              <a:t>L1 </a:t>
            </a:r>
            <a:r>
              <a:rPr lang="el-GR" dirty="0"/>
              <a:t>νόρμας της αφαίρεσης των λογαρίθμων των απόλυτων </a:t>
            </a:r>
            <a:r>
              <a:rPr lang="en-US" dirty="0"/>
              <a:t>DSTFT.</a:t>
            </a:r>
          </a:p>
          <a:p>
            <a:r>
              <a:rPr lang="el-GR" dirty="0"/>
              <a:t>-</a:t>
            </a:r>
            <a:r>
              <a:rPr lang="en-US" dirty="0"/>
              <a:t>Spectral Convergence -&gt; </a:t>
            </a:r>
            <a:r>
              <a:rPr lang="el-GR" dirty="0"/>
              <a:t>τονίσει μεγάλες διαφορές μεταξύ των σημάτων</a:t>
            </a:r>
            <a:r>
              <a:rPr lang="en-US" dirty="0"/>
              <a:t> (early training)</a:t>
            </a:r>
            <a:r>
              <a:rPr lang="el-GR" dirty="0"/>
              <a:t> ενώ το </a:t>
            </a:r>
            <a:r>
              <a:rPr lang="en-US" dirty="0"/>
              <a:t>Logarithmic DSTFT magnitude -&gt; </a:t>
            </a:r>
            <a:r>
              <a:rPr lang="el-GR" dirty="0"/>
              <a:t>επικεντρώνεται πιο πολύ στις λεπτομέρειες (</a:t>
            </a:r>
            <a:r>
              <a:rPr lang="en-US" dirty="0"/>
              <a:t>later training)</a:t>
            </a:r>
          </a:p>
          <a:p>
            <a:br>
              <a:rPr lang="en-US" dirty="0"/>
            </a:b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Q1: Why add the epsilon in the logarithmic magnitude?</a:t>
            </a:r>
          </a:p>
          <a:p>
            <a:r>
              <a:rPr lang="en-US" dirty="0"/>
              <a:t>A1: In case of inputs with a lot of silence, the logarithm of the STFTs may produce inf, therefore adding a small scalar will prevent this issue from ever occurring and does not interfere with our loss since it is added in both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l-GR" dirty="0"/>
              <a:t>Το ε προστίθεται για να αποφύγουμε τον λογάριθμο να πάει στο άπειρο, π.χ., σε κάποιο παράθυρο που έτυχε να μην υπάρχει φωνή ή υπάρχει πάρα πολύ λίγη (και δεν επηρεάζει καθόλου την λειτουργικότητα του </a:t>
            </a:r>
            <a:r>
              <a:rPr lang="en-US" dirty="0"/>
              <a:t>loss component</a:t>
            </a:r>
            <a:r>
              <a:rPr lang="el-GR" dirty="0"/>
              <a:t> καθώς προστίθεται και στα δύο μέλη).</a:t>
            </a:r>
          </a:p>
          <a:p>
            <a:endParaRPr lang="en-US" dirty="0"/>
          </a:p>
        </p:txBody>
      </p:sp>
      <p:sp>
        <p:nvSpPr>
          <p:cNvPr id="4" name="Slide Number Placeholder 3"/>
          <p:cNvSpPr>
            <a:spLocks noGrp="1"/>
          </p:cNvSpPr>
          <p:nvPr>
            <p:ph type="sldNum" sz="quarter" idx="5"/>
          </p:nvPr>
        </p:nvSpPr>
        <p:spPr/>
        <p:txBody>
          <a:bodyPr/>
          <a:lstStyle/>
          <a:p>
            <a:fld id="{D6893DF6-7315-4EFF-B25F-BEC8DC16D0F1}" type="slidenum">
              <a:rPr lang="en-US" smtClean="0"/>
              <a:t>26</a:t>
            </a:fld>
            <a:endParaRPr lang="en-US"/>
          </a:p>
        </p:txBody>
      </p:sp>
    </p:spTree>
    <p:extLst>
      <p:ext uri="{BB962C8B-B14F-4D97-AF65-F5344CB8AC3E}">
        <p14:creationId xmlns:p14="http://schemas.microsoft.com/office/powerpoint/2010/main" val="2986601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l-GR" dirty="0"/>
              <a:t>Τρία διαφορετικά σετ από </a:t>
            </a:r>
            <a:r>
              <a:rPr lang="en-US" dirty="0"/>
              <a:t>DSTFT </a:t>
            </a:r>
            <a:r>
              <a:rPr lang="el-GR" dirty="0"/>
              <a:t>παραμέτρους για να πιάσουμε όσα περισσότερα χαρακτηριστικά φωνής γίνεται (</a:t>
            </a:r>
            <a:r>
              <a:rPr lang="en-US" dirty="0"/>
              <a:t>narrowband – wideband – no time to explain</a:t>
            </a:r>
            <a:r>
              <a:rPr lang="el-GR" dirty="0"/>
              <a:t> </a:t>
            </a:r>
            <a:r>
              <a:rPr lang="en-US" dirty="0"/>
              <a:t>further)</a:t>
            </a:r>
          </a:p>
          <a:p>
            <a:endParaRPr lang="el-GR" dirty="0"/>
          </a:p>
          <a:p>
            <a:r>
              <a:rPr lang="en-US" dirty="0"/>
              <a:t>Q1: What “areas” of the prediction does taking the derivative help at?</a:t>
            </a:r>
          </a:p>
          <a:p>
            <a:r>
              <a:rPr lang="en-US" dirty="0"/>
              <a:t>A1: </a:t>
            </a:r>
          </a:p>
          <a:p>
            <a:pPr marL="0" indent="0">
              <a:buNone/>
            </a:pPr>
            <a:r>
              <a:rPr lang="en-US" dirty="0"/>
              <a:t>1) Since in the high frequencies there is higher rate of change and vice versa, then the loss between the signal derivatives will help the model tune the high frequencies by giving more “importance” to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One can also find this out by remembering the Fourier property of the difference in time: F{x[n]-x[n-1]} = (1-e^j2</a:t>
            </a:r>
            <a:r>
              <a:rPr lang="el-GR" dirty="0"/>
              <a:t>π</a:t>
            </a:r>
            <a:r>
              <a:rPr lang="en-US" dirty="0"/>
              <a:t>k/K) X[k]. As k/K becomes smaller (lower frequencies) the quantity becomes smaller.</a:t>
            </a:r>
          </a:p>
          <a:p>
            <a:r>
              <a:rPr lang="en-US" dirty="0"/>
              <a:t>3) This is also apparent if one takes the derivative of a generic sinusoid; the higher the frequency, the higher the magnitude of the derivative will be (since frequency will be multiplicative). </a:t>
            </a:r>
          </a:p>
          <a:p>
            <a:endParaRPr lang="en-US" dirty="0"/>
          </a:p>
          <a:p>
            <a:r>
              <a:rPr lang="en-US" dirty="0"/>
              <a:t>-</a:t>
            </a:r>
            <a:r>
              <a:rPr lang="el-GR" dirty="0"/>
              <a:t>Συν παράγωγοι</a:t>
            </a:r>
            <a:r>
              <a:rPr lang="en-US" dirty="0"/>
              <a:t>: </a:t>
            </a:r>
            <a:r>
              <a:rPr lang="el-GR" dirty="0"/>
              <a:t>Παρατηρήσαμε ότι δεν γίνεται καλή ανακατασκευή στις υψηλές συχνότητες – η παράγωγος λειτουργεί σαν υψιπερατό φίλτρο αν θυμηθούμε αυτή την ιδιότητα του </a:t>
            </a:r>
            <a:r>
              <a:rPr lang="el-GR" dirty="0" err="1"/>
              <a:t>φουριέρ</a:t>
            </a:r>
            <a:r>
              <a:rPr lang="el-GR" dirty="0"/>
              <a:t> ή εάν απλά πάρουμε την παράγωγο ενός ημιτόνου (συχνότητα βγαίνει έξω)</a:t>
            </a:r>
            <a:endParaRPr lang="en-US" dirty="0"/>
          </a:p>
          <a:p>
            <a:r>
              <a:rPr lang="el-GR" dirty="0"/>
              <a:t>-Αυτό είναι κάτι που δεν έχω δει εγώ προσωπικά να χρησιμοποιείται μέχρι και σήμερα σε καμία φασματική συνάρτηση σφάλματος σε νευρωνικά ή μη.</a:t>
            </a:r>
          </a:p>
          <a:p>
            <a:br>
              <a:rPr lang="en-US" dirty="0"/>
            </a:br>
            <a:r>
              <a:rPr lang="en-US" dirty="0"/>
              <a:t>Q2: So given that what would the integral (or sum, in practice) do?</a:t>
            </a:r>
          </a:p>
          <a:p>
            <a:r>
              <a:rPr lang="en-US" dirty="0"/>
              <a:t>A2: Correspondingly it would magnify the differences between the lower frequencies instead.</a:t>
            </a:r>
          </a:p>
        </p:txBody>
      </p:sp>
      <p:sp>
        <p:nvSpPr>
          <p:cNvPr id="4" name="Slide Number Placeholder 3"/>
          <p:cNvSpPr>
            <a:spLocks noGrp="1"/>
          </p:cNvSpPr>
          <p:nvPr>
            <p:ph type="sldNum" sz="quarter" idx="5"/>
          </p:nvPr>
        </p:nvSpPr>
        <p:spPr/>
        <p:txBody>
          <a:bodyPr/>
          <a:lstStyle/>
          <a:p>
            <a:fld id="{D6893DF6-7315-4EFF-B25F-BEC8DC16D0F1}" type="slidenum">
              <a:rPr lang="en-US" smtClean="0"/>
              <a:t>27</a:t>
            </a:fld>
            <a:endParaRPr lang="en-US"/>
          </a:p>
        </p:txBody>
      </p:sp>
    </p:spTree>
    <p:extLst>
      <p:ext uri="{BB962C8B-B14F-4D97-AF65-F5344CB8AC3E}">
        <p14:creationId xmlns:p14="http://schemas.microsoft.com/office/powerpoint/2010/main" val="3847747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l-GR" dirty="0"/>
              <a:t>Υπάρχει πολύ μεγάλη δυσκολία εύρεσης αρκετά καλού αντικειμενικού μέτρου σύγκρισης ποιότητας (</a:t>
            </a:r>
            <a:r>
              <a:rPr lang="en-US" dirty="0"/>
              <a:t>objective quality measure)</a:t>
            </a:r>
            <a:r>
              <a:rPr lang="el-GR" dirty="0"/>
              <a:t>. Ουσιαστικά είναι μέχρι και σήμερα ανοιχτό πρόβλημα στον κλάδο.</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-Γι’ αυτό το </a:t>
            </a:r>
            <a:r>
              <a:rPr lang="en-US" dirty="0"/>
              <a:t>status quo </a:t>
            </a:r>
            <a:r>
              <a:rPr lang="el-GR" dirty="0"/>
              <a:t>είναι υποκειμενικά μέτρα σύγκρισης ποιότητας, κατά βάση το </a:t>
            </a:r>
            <a:r>
              <a:rPr lang="en-US" dirty="0"/>
              <a:t>MOS.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l-GR" dirty="0"/>
              <a:t>Το γεγονός ότι με τα </a:t>
            </a:r>
            <a:r>
              <a:rPr lang="en-US" dirty="0"/>
              <a:t>std </a:t>
            </a:r>
            <a:r>
              <a:rPr lang="el-GR" dirty="0"/>
              <a:t>επικαλύπτονται τα </a:t>
            </a:r>
            <a:r>
              <a:rPr lang="en-US" dirty="0"/>
              <a:t>MOS scores </a:t>
            </a:r>
            <a:r>
              <a:rPr lang="el-GR" dirty="0"/>
              <a:t>είναι δείκτης ότι αυτή η διαφορά όντως είναι μικρή.</a:t>
            </a:r>
            <a:endParaRPr lang="en-US" dirty="0"/>
          </a:p>
          <a:p>
            <a:endParaRPr lang="en-US" dirty="0"/>
          </a:p>
        </p:txBody>
      </p:sp>
      <p:sp>
        <p:nvSpPr>
          <p:cNvPr id="4" name="Slide Number Placeholder 3"/>
          <p:cNvSpPr>
            <a:spLocks noGrp="1"/>
          </p:cNvSpPr>
          <p:nvPr>
            <p:ph type="sldNum" sz="quarter" idx="5"/>
          </p:nvPr>
        </p:nvSpPr>
        <p:spPr/>
        <p:txBody>
          <a:bodyPr/>
          <a:lstStyle/>
          <a:p>
            <a:fld id="{D6893DF6-7315-4EFF-B25F-BEC8DC16D0F1}" type="slidenum">
              <a:rPr lang="en-US" smtClean="0"/>
              <a:t>29</a:t>
            </a:fld>
            <a:endParaRPr lang="en-US"/>
          </a:p>
        </p:txBody>
      </p:sp>
    </p:spTree>
    <p:extLst>
      <p:ext uri="{BB962C8B-B14F-4D97-AF65-F5344CB8AC3E}">
        <p14:creationId xmlns:p14="http://schemas.microsoft.com/office/powerpoint/2010/main" val="380344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93DF6-7315-4EFF-B25F-BEC8DC16D0F1}" type="slidenum">
              <a:rPr lang="en-US" smtClean="0"/>
              <a:t>30</a:t>
            </a:fld>
            <a:endParaRPr lang="en-US"/>
          </a:p>
        </p:txBody>
      </p:sp>
    </p:spTree>
    <p:extLst>
      <p:ext uri="{BB962C8B-B14F-4D97-AF65-F5344CB8AC3E}">
        <p14:creationId xmlns:p14="http://schemas.microsoft.com/office/powerpoint/2010/main" val="3805908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l-GR" dirty="0"/>
              <a:t>Σε θέματα επεξεργασίας εικόνων με νευρωνικά δίκτυα υπάρχουν μέθοδοι να δούμε τις εξόδους από τα επίπεδα και να πάρουμε χρήσιμες πληροφορίες για το μοντέλο μας, αλλά σε αντίστοιχα προβλήματα στην επεξεργασία σημάτων δεν έχει τεθεί ποτέ κάτι παρόμοιο. </a:t>
            </a:r>
            <a:endParaRPr lang="en-US" dirty="0"/>
          </a:p>
          <a:p>
            <a:r>
              <a:rPr lang="en-US" dirty="0"/>
              <a:t>-</a:t>
            </a:r>
            <a:r>
              <a:rPr lang="el-GR" dirty="0"/>
              <a:t>Αν χρησιμοποιήσουμε μια ημιτονοειδή αναπαράσταση σαν αυτή που παρουσιάσαμε σήμερα, μπορούμε να πάρουμε χρήσιμες πληροφορίες μελετώντας τα πλάτη των </a:t>
            </a:r>
            <a:r>
              <a:rPr lang="en-US" dirty="0"/>
              <a:t>AM-FM </a:t>
            </a:r>
            <a:r>
              <a:rPr lang="el-GR" dirty="0"/>
              <a:t>ημιτόνων.</a:t>
            </a:r>
            <a:endParaRPr lang="en-US" dirty="0"/>
          </a:p>
          <a:p>
            <a:endParaRPr lang="en-US" dirty="0"/>
          </a:p>
        </p:txBody>
      </p:sp>
      <p:sp>
        <p:nvSpPr>
          <p:cNvPr id="4" name="Slide Number Placeholder 3"/>
          <p:cNvSpPr>
            <a:spLocks noGrp="1"/>
          </p:cNvSpPr>
          <p:nvPr>
            <p:ph type="sldNum" sz="quarter" idx="5"/>
          </p:nvPr>
        </p:nvSpPr>
        <p:spPr/>
        <p:txBody>
          <a:bodyPr/>
          <a:lstStyle/>
          <a:p>
            <a:fld id="{D6893DF6-7315-4EFF-B25F-BEC8DC16D0F1}" type="slidenum">
              <a:rPr lang="en-US" smtClean="0"/>
              <a:t>31</a:t>
            </a:fld>
            <a:endParaRPr lang="en-US"/>
          </a:p>
        </p:txBody>
      </p:sp>
    </p:spTree>
    <p:extLst>
      <p:ext uri="{BB962C8B-B14F-4D97-AF65-F5344CB8AC3E}">
        <p14:creationId xmlns:p14="http://schemas.microsoft.com/office/powerpoint/2010/main" val="397946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Inspiration: First sinusoidal based vocoder by McAulay and Quatieri released in 1986, taught in Pr. Stylianou’s Speech Processing course where we also had to implement it.</a:t>
            </a:r>
          </a:p>
          <a:p>
            <a:endParaRPr lang="en-US" dirty="0"/>
          </a:p>
          <a:p>
            <a:r>
              <a:rPr lang="en-US" dirty="0"/>
              <a:t>Q: What are the three fundamental variables in a sinusoidal representation?</a:t>
            </a:r>
          </a:p>
          <a:p>
            <a:r>
              <a:rPr lang="en-US" dirty="0"/>
              <a:t>A: Amplitude, Frequency, and Phase.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paper: </a:t>
            </a:r>
            <a:r>
              <a:rPr lang="el-GR" dirty="0"/>
              <a:t>Είσοδος</a:t>
            </a:r>
            <a:r>
              <a:rPr lang="en-US" dirty="0"/>
              <a:t>: </a:t>
            </a:r>
            <a:r>
              <a:rPr lang="el-GR" dirty="0"/>
              <a:t>διακριτός </a:t>
            </a:r>
            <a:r>
              <a:rPr lang="en-US" dirty="0"/>
              <a:t>MF</a:t>
            </a:r>
            <a:r>
              <a:rPr lang="el-GR" dirty="0"/>
              <a:t>, πλάτος = γραμμική συνάρτηση του χρόνου, η φάση είναι κυβική, κλπ. </a:t>
            </a:r>
            <a:r>
              <a:rPr lang="en-US" dirty="0"/>
              <a:t>,they are all computed using analytical formulas and algorithms. </a:t>
            </a:r>
            <a:br>
              <a:rPr lang="en-US" dirty="0"/>
            </a:br>
            <a:r>
              <a:rPr lang="en-US" dirty="0"/>
              <a:t>Nowadays, state-of-the-art vocoder models utilize almost purely deep learning techniques and rarely do they use knowledge from past speech processing ideas. </a:t>
            </a:r>
          </a:p>
          <a:p>
            <a:r>
              <a:rPr lang="en-US" dirty="0"/>
              <a:t>Can we try and marry this idea to some extent in the modern deep learning world? This presentation will show you one way which was also my Master thesis.</a:t>
            </a:r>
          </a:p>
        </p:txBody>
      </p:sp>
      <p:sp>
        <p:nvSpPr>
          <p:cNvPr id="4" name="Slide Number Placeholder 3"/>
          <p:cNvSpPr>
            <a:spLocks noGrp="1"/>
          </p:cNvSpPr>
          <p:nvPr>
            <p:ph type="sldNum" sz="quarter" idx="5"/>
          </p:nvPr>
        </p:nvSpPr>
        <p:spPr/>
        <p:txBody>
          <a:bodyPr/>
          <a:lstStyle/>
          <a:p>
            <a:fld id="{D6893DF6-7315-4EFF-B25F-BEC8DC16D0F1}" type="slidenum">
              <a:rPr lang="en-US" smtClean="0"/>
              <a:t>4</a:t>
            </a:fld>
            <a:endParaRPr lang="en-US"/>
          </a:p>
        </p:txBody>
      </p:sp>
    </p:spTree>
    <p:extLst>
      <p:ext uri="{BB962C8B-B14F-4D97-AF65-F5344CB8AC3E}">
        <p14:creationId xmlns:p14="http://schemas.microsoft.com/office/powerpoint/2010/main" val="3183835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Promising results in many aspects considering this is the first attempt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j-lt"/>
              </a:rPr>
              <a:t>“Breaking” speech into smaller signals (sinusoids in our case) gives </a:t>
            </a:r>
            <a:r>
              <a:rPr lang="en-GB" sz="1200">
                <a:latin typeface="+mj-lt"/>
              </a:rPr>
              <a:t>more options.</a:t>
            </a:r>
            <a:endParaRPr lang="en-GB" sz="1200" dirty="0">
              <a:latin typeface="+mj-lt"/>
            </a:endParaRPr>
          </a:p>
        </p:txBody>
      </p:sp>
      <p:sp>
        <p:nvSpPr>
          <p:cNvPr id="4" name="Slide Number Placeholder 3"/>
          <p:cNvSpPr>
            <a:spLocks noGrp="1"/>
          </p:cNvSpPr>
          <p:nvPr>
            <p:ph type="sldNum" sz="quarter" idx="5"/>
          </p:nvPr>
        </p:nvSpPr>
        <p:spPr/>
        <p:txBody>
          <a:bodyPr/>
          <a:lstStyle/>
          <a:p>
            <a:fld id="{D6893DF6-7315-4EFF-B25F-BEC8DC16D0F1}" type="slidenum">
              <a:rPr lang="en-US" smtClean="0"/>
              <a:t>32</a:t>
            </a:fld>
            <a:endParaRPr lang="en-US"/>
          </a:p>
        </p:txBody>
      </p:sp>
    </p:spTree>
    <p:extLst>
      <p:ext uri="{BB962C8B-B14F-4D97-AF65-F5344CB8AC3E}">
        <p14:creationId xmlns:p14="http://schemas.microsoft.com/office/powerpoint/2010/main" val="4085566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How could we “merge” two out of the three variables </a:t>
            </a:r>
            <a:r>
              <a:rPr lang="en-US" dirty="0" err="1"/>
              <a:t>A,f</a:t>
            </a:r>
            <a:r>
              <a:rPr lang="en-US" dirty="0"/>
              <a:t>,</a:t>
            </a:r>
            <a:r>
              <a:rPr lang="el-GR" dirty="0"/>
              <a:t>φ</a:t>
            </a:r>
            <a:r>
              <a:rPr lang="en-US" dirty="0"/>
              <a:t> ?</a:t>
            </a:r>
          </a:p>
          <a:p>
            <a:r>
              <a:rPr lang="en-US" dirty="0"/>
              <a:t>A: By simply using a well-known trigonometric property, we can couple together the phase with the amplitude. This way, all the phase information is integrated within the amplitude modulators </a:t>
            </a:r>
            <a:r>
              <a:rPr lang="el-GR" dirty="0"/>
              <a:t>α</a:t>
            </a:r>
            <a:r>
              <a:rPr lang="en-US" dirty="0"/>
              <a:t>[n], </a:t>
            </a:r>
            <a:r>
              <a:rPr lang="el-GR" dirty="0"/>
              <a:t>β</a:t>
            </a:r>
            <a:r>
              <a:rPr lang="en-US" dirty="0"/>
              <a:t>[n].</a:t>
            </a:r>
          </a:p>
          <a:p>
            <a:endParaRPr lang="en-US" dirty="0"/>
          </a:p>
          <a:p>
            <a:r>
              <a:rPr lang="en-US" dirty="0"/>
              <a:t>Since we dealt with both phase and amplitude, we need to talk about frequency next, which is connected to the way we calculate our input.</a:t>
            </a:r>
          </a:p>
        </p:txBody>
      </p:sp>
      <p:sp>
        <p:nvSpPr>
          <p:cNvPr id="4" name="Slide Number Placeholder 3"/>
          <p:cNvSpPr>
            <a:spLocks noGrp="1"/>
          </p:cNvSpPr>
          <p:nvPr>
            <p:ph type="sldNum" sz="quarter" idx="5"/>
          </p:nvPr>
        </p:nvSpPr>
        <p:spPr/>
        <p:txBody>
          <a:bodyPr/>
          <a:lstStyle/>
          <a:p>
            <a:fld id="{D6893DF6-7315-4EFF-B25F-BEC8DC16D0F1}" type="slidenum">
              <a:rPr lang="en-US" smtClean="0"/>
              <a:t>5</a:t>
            </a:fld>
            <a:endParaRPr lang="en-US"/>
          </a:p>
        </p:txBody>
      </p:sp>
    </p:spTree>
    <p:extLst>
      <p:ext uri="{BB962C8B-B14F-4D97-AF65-F5344CB8AC3E}">
        <p14:creationId xmlns:p14="http://schemas.microsoft.com/office/powerpoint/2010/main" val="2104734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Πριν πάμε απευθείας στις συχνότητες που θα διαλέξουμε, είναι σημαντικό να δούμε τι επιτρέπει αυτή η τροποποίηση που κάναμε</a:t>
            </a:r>
            <a:r>
              <a:rPr lang="en-US" dirty="0"/>
              <a:t>.</a:t>
            </a:r>
          </a:p>
          <a:p>
            <a:endParaRPr lang="en-US" dirty="0"/>
          </a:p>
          <a:p>
            <a:r>
              <a:rPr lang="en-US" dirty="0"/>
              <a:t>Q: Why not also modulate the frequencies?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We just proved that there is no real need to; we have more than all the representation power we need.</a:t>
            </a: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indent="0">
              <a:buNone/>
            </a:pPr>
            <a:r>
              <a:rPr lang="el-GR" dirty="0"/>
              <a:t>Άρα μπορούμε να δουλέψουμε με σταθερές συχνότητες και δεν περιοριζόμαστε σε μικρά παράθυρα ανάλυσης.</a:t>
            </a:r>
          </a:p>
          <a:p>
            <a:pPr marL="0" indent="0">
              <a:buNone/>
            </a:pPr>
            <a:endParaRPr lang="el-GR" dirty="0"/>
          </a:p>
          <a:p>
            <a:pPr marL="0" indent="0">
              <a:buNone/>
            </a:pPr>
            <a:r>
              <a:rPr lang="el-GR" dirty="0"/>
              <a:t>Ιδανικά δεν θέλουμε να μοντέλο μας να κάνει ακριβώς αυτό… κλπ.</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893DF6-7315-4EFF-B25F-BEC8DC16D0F1}" type="slidenum">
              <a:rPr lang="en-US" smtClean="0"/>
              <a:t>6</a:t>
            </a:fld>
            <a:endParaRPr lang="en-US"/>
          </a:p>
        </p:txBody>
      </p:sp>
    </p:spTree>
    <p:extLst>
      <p:ext uri="{BB962C8B-B14F-4D97-AF65-F5344CB8AC3E}">
        <p14:creationId xmlns:p14="http://schemas.microsoft.com/office/powerpoint/2010/main" val="1972936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Q1: Can we have as input a single Fourier transform’s magnitude?</a:t>
            </a:r>
          </a:p>
          <a:p>
            <a:r>
              <a:rPr lang="en-US" dirty="0"/>
              <a:t>A1: Not for long enough frames since speech in non-stationary.</a:t>
            </a:r>
          </a:p>
          <a:p>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Non-stationary = </a:t>
            </a:r>
            <a:r>
              <a:rPr lang="el-GR" sz="1200" dirty="0"/>
              <a:t>δεν έχει ούτε κάποια σταθερή περίοδο ούτε σταθερό φασματικό περιεχόμενο </a:t>
            </a:r>
            <a:endParaRPr lang="el-GR" dirty="0"/>
          </a:p>
          <a:p>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DSTFT = </a:t>
            </a:r>
            <a:r>
              <a:rPr lang="el-GR" sz="1200" dirty="0"/>
              <a:t>Βραχυχρόνιος Διακριτός ΜΦ (</a:t>
            </a:r>
            <a:r>
              <a:rPr lang="en-US" sz="1200" dirty="0"/>
              <a:t>no time to explain) = </a:t>
            </a:r>
            <a:r>
              <a:rPr lang="el-GR" sz="1200" dirty="0"/>
              <a:t>πίνακας με πολλαπλούς απανωτούς ΜΦ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t>Γραμμικό π.χ.</a:t>
            </a:r>
            <a:r>
              <a:rPr lang="en-GB" sz="1200" dirty="0"/>
              <a:t>, </a:t>
            </a:r>
            <a:r>
              <a:rPr lang="el-GR" sz="1200" dirty="0"/>
              <a:t>ο χώρος μεταξύ </a:t>
            </a:r>
            <a:r>
              <a:rPr lang="en-GB" sz="1200" dirty="0"/>
              <a:t>1-2kHz </a:t>
            </a:r>
            <a:r>
              <a:rPr lang="el-GR" sz="1200" dirty="0"/>
              <a:t>είναι ακριβώς μισός του</a:t>
            </a:r>
            <a:r>
              <a:rPr lang="en-GB" sz="1200" dirty="0"/>
              <a:t> 2-4kHz. </a:t>
            </a:r>
            <a:r>
              <a:rPr lang="el-GR" sz="1200" dirty="0"/>
              <a:t>Κάθε γραμμή = ακριβώς μία συχνότητα =&gt; χωρικά απαιτητικό </a:t>
            </a:r>
            <a:endParaRPr lang="el-GR" dirty="0"/>
          </a:p>
          <a:p>
            <a:endParaRPr lang="en-US" dirty="0"/>
          </a:p>
          <a:p>
            <a:r>
              <a:rPr lang="en-US" dirty="0"/>
              <a:t>Q2: Are all speech frequencies equally important?</a:t>
            </a:r>
          </a:p>
          <a:p>
            <a:r>
              <a:rPr lang="en-US" dirty="0"/>
              <a:t>A2: No, lower frequencies are much more important than higher ones.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t>Γνωρίζουμε πειραματικά ότι η ανθρώπινη ακοή είναι πιο εκθετικά πιο ευαίσθητη στις χαμηλές συχνότητες σε αντίθεση με τις υψηλές.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err="1"/>
              <a:t>Π.χ</a:t>
            </a:r>
            <a:r>
              <a:rPr lang="el-GR" sz="1200" dirty="0"/>
              <a:t>, εάν πάρετε ένα πολύπλοκο ακουστικό σήμα (μπορεί ας πούμε να είναι ομιλίας ή μουσικό) και κάνετε κάποια τροποποίηση (για παρ. φιλτράρισμα) κοντά στα </a:t>
            </a:r>
            <a:r>
              <a:rPr lang="en-GB" sz="1200" dirty="0"/>
              <a:t>400-800Hz</a:t>
            </a:r>
            <a:r>
              <a:rPr lang="el-GR" sz="1200" dirty="0"/>
              <a:t> θα φανεί πολύ πιο εμφανής και «σημαντική» απ’ ότι μια αλλαγή μεταξύ 7600-8000</a:t>
            </a:r>
            <a:r>
              <a:rPr lang="en-US" sz="1200" dirty="0"/>
              <a:t>Hz</a:t>
            </a:r>
            <a:r>
              <a:rPr lang="el-GR" sz="1200" dirty="0"/>
              <a:t>.</a:t>
            </a:r>
            <a:endParaRPr lang="en-US" dirty="0"/>
          </a:p>
          <a:p>
            <a:endParaRPr lang="en-US" dirty="0"/>
          </a:p>
          <a:p>
            <a:r>
              <a:rPr lang="en-US" dirty="0"/>
              <a:t>Q3: What do you expect to see at linear vs mel plot of an increasing &amp; decreasing in frequency (simple) tone?</a:t>
            </a:r>
          </a:p>
          <a:p>
            <a:r>
              <a:rPr lang="en-US" dirty="0"/>
              <a:t>A3: Two lines in the linear spectrogram with opposite slopes, and a log and a decreasing exponential on the mel spectrogram.</a:t>
            </a:r>
          </a:p>
          <a:p>
            <a:endParaRPr lang="en-US" dirty="0"/>
          </a:p>
          <a:p>
            <a:r>
              <a:rPr lang="el-GR" sz="1200" dirty="0"/>
              <a:t>Μελ = συχνότητες λογαριθμική κλίμακα, «ενώνει» σε μπάντες συχνοτήτων, </a:t>
            </a:r>
            <a:r>
              <a:rPr lang="el-GR" sz="1200" dirty="0" err="1"/>
              <a:t>δλδ</a:t>
            </a:r>
            <a:r>
              <a:rPr lang="el-GR" sz="1200" dirty="0"/>
              <a:t> κάθε γραμμή αντιπροσωπεύει ένα εύρος συχνοτήτων =&gt; γλιτώνει χώρο και είναι η </a:t>
            </a:r>
            <a:r>
              <a:rPr lang="en-US" sz="1200" dirty="0"/>
              <a:t>status quo </a:t>
            </a:r>
            <a:r>
              <a:rPr lang="el-GR" sz="1200" dirty="0"/>
              <a:t>είσοδος πλέον στους </a:t>
            </a:r>
            <a:r>
              <a:rPr lang="en-US" sz="1200" dirty="0"/>
              <a:t>vocoders</a:t>
            </a:r>
          </a:p>
          <a:p>
            <a:endParaRPr lang="en-US" sz="1200" dirty="0"/>
          </a:p>
          <a:p>
            <a:r>
              <a:rPr lang="en-US" sz="1200" dirty="0"/>
              <a:t>Resolution </a:t>
            </a:r>
            <a:r>
              <a:rPr lang="el-GR" sz="1200" dirty="0"/>
              <a:t>πέφτει όσο πάμε σε ψηλότερες συχνότητες</a:t>
            </a:r>
          </a:p>
        </p:txBody>
      </p:sp>
      <p:sp>
        <p:nvSpPr>
          <p:cNvPr id="4" name="Slide Number Placeholder 3"/>
          <p:cNvSpPr>
            <a:spLocks noGrp="1"/>
          </p:cNvSpPr>
          <p:nvPr>
            <p:ph type="sldNum" sz="quarter" idx="5"/>
          </p:nvPr>
        </p:nvSpPr>
        <p:spPr/>
        <p:txBody>
          <a:bodyPr/>
          <a:lstStyle/>
          <a:p>
            <a:fld id="{D6893DF6-7315-4EFF-B25F-BEC8DC16D0F1}" type="slidenum">
              <a:rPr lang="en-US" smtClean="0"/>
              <a:t>7</a:t>
            </a:fld>
            <a:endParaRPr lang="en-US"/>
          </a:p>
        </p:txBody>
      </p:sp>
    </p:spTree>
    <p:extLst>
      <p:ext uri="{BB962C8B-B14F-4D97-AF65-F5344CB8AC3E}">
        <p14:creationId xmlns:p14="http://schemas.microsoft.com/office/powerpoint/2010/main" val="2997914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 be confused with the tri isosceles filters in DSP.</a:t>
            </a:r>
          </a:p>
          <a:p>
            <a:endParaRPr lang="en-US" dirty="0"/>
          </a:p>
          <a:p>
            <a:r>
              <a:rPr lang="en-US" dirty="0"/>
              <a:t>Q: Why the triangles are exponentially increasing in size?</a:t>
            </a:r>
            <a:br>
              <a:rPr lang="en-US" dirty="0"/>
            </a:br>
            <a:r>
              <a:rPr lang="en-US" dirty="0"/>
              <a:t>A: The formula from the previous slide exponentiates the frequencies in order to transform them back in Hz scale, so the triangle centers are growing exponentially as well.</a:t>
            </a:r>
          </a:p>
        </p:txBody>
      </p:sp>
      <p:sp>
        <p:nvSpPr>
          <p:cNvPr id="4" name="Slide Number Placeholder 3"/>
          <p:cNvSpPr>
            <a:spLocks noGrp="1"/>
          </p:cNvSpPr>
          <p:nvPr>
            <p:ph type="sldNum" sz="quarter" idx="5"/>
          </p:nvPr>
        </p:nvSpPr>
        <p:spPr/>
        <p:txBody>
          <a:bodyPr/>
          <a:lstStyle/>
          <a:p>
            <a:fld id="{D6893DF6-7315-4EFF-B25F-BEC8DC16D0F1}" type="slidenum">
              <a:rPr lang="en-US" smtClean="0"/>
              <a:t>8</a:t>
            </a:fld>
            <a:endParaRPr lang="en-US"/>
          </a:p>
        </p:txBody>
      </p:sp>
    </p:spTree>
    <p:extLst>
      <p:ext uri="{BB962C8B-B14F-4D97-AF65-F5344CB8AC3E}">
        <p14:creationId xmlns:p14="http://schemas.microsoft.com/office/powerpoint/2010/main" val="1388170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93DF6-7315-4EFF-B25F-BEC8DC16D0F1}" type="slidenum">
              <a:rPr lang="en-US" smtClean="0"/>
              <a:t>9</a:t>
            </a:fld>
            <a:endParaRPr lang="en-US"/>
          </a:p>
        </p:txBody>
      </p:sp>
    </p:spTree>
    <p:extLst>
      <p:ext uri="{BB962C8B-B14F-4D97-AF65-F5344CB8AC3E}">
        <p14:creationId xmlns:p14="http://schemas.microsoft.com/office/powerpoint/2010/main" val="210782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Πρέπει να μοντελοποιήσουμε το πρόβλημά μας ως ένα πρόβλημα βελτιστοποίησης.</a:t>
            </a:r>
          </a:p>
          <a:p>
            <a:endParaRPr lang="el-GR" dirty="0"/>
          </a:p>
          <a:p>
            <a:r>
              <a:rPr lang="en-US" dirty="0"/>
              <a:t>Loss function </a:t>
            </a:r>
            <a:r>
              <a:rPr lang="el-GR" dirty="0"/>
              <a:t>= συνάρτηση λάθους </a:t>
            </a:r>
            <a:r>
              <a:rPr lang="en-US" dirty="0"/>
              <a:t>/ </a:t>
            </a:r>
            <a:r>
              <a:rPr lang="el-GR" dirty="0"/>
              <a:t>σφάλματος</a:t>
            </a:r>
            <a:endParaRPr lang="en-US" dirty="0"/>
          </a:p>
          <a:p>
            <a:endParaRPr lang="en-US" dirty="0"/>
          </a:p>
        </p:txBody>
      </p:sp>
      <p:sp>
        <p:nvSpPr>
          <p:cNvPr id="4" name="Slide Number Placeholder 3"/>
          <p:cNvSpPr>
            <a:spLocks noGrp="1"/>
          </p:cNvSpPr>
          <p:nvPr>
            <p:ph type="sldNum" sz="quarter" idx="5"/>
          </p:nvPr>
        </p:nvSpPr>
        <p:spPr/>
        <p:txBody>
          <a:bodyPr/>
          <a:lstStyle/>
          <a:p>
            <a:fld id="{D6893DF6-7315-4EFF-B25F-BEC8DC16D0F1}" type="slidenum">
              <a:rPr lang="en-US" smtClean="0"/>
              <a:t>10</a:t>
            </a:fld>
            <a:endParaRPr lang="en-US"/>
          </a:p>
        </p:txBody>
      </p:sp>
    </p:spTree>
    <p:extLst>
      <p:ext uri="{BB962C8B-B14F-4D97-AF65-F5344CB8AC3E}">
        <p14:creationId xmlns:p14="http://schemas.microsoft.com/office/powerpoint/2010/main" val="4104318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6E9C-63B3-458B-9B9D-69291CB3D4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A04A1F-8747-4B89-9E59-8C76A6C37A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7A4945-9EF3-4E2D-AEA1-65F47E399CD6}"/>
              </a:ext>
            </a:extLst>
          </p:cNvPr>
          <p:cNvSpPr>
            <a:spLocks noGrp="1"/>
          </p:cNvSpPr>
          <p:nvPr>
            <p:ph type="dt" sz="half" idx="10"/>
          </p:nvPr>
        </p:nvSpPr>
        <p:spPr/>
        <p:txBody>
          <a:bodyPr/>
          <a:lstStyle/>
          <a:p>
            <a:fld id="{84106140-3166-49F0-929F-1705793E1247}" type="datetime1">
              <a:rPr lang="en-GB" smtClean="0"/>
              <a:t>06/11/2022</a:t>
            </a:fld>
            <a:endParaRPr lang="en-US"/>
          </a:p>
        </p:txBody>
      </p:sp>
      <p:sp>
        <p:nvSpPr>
          <p:cNvPr id="5" name="Footer Placeholder 4">
            <a:extLst>
              <a:ext uri="{FF2B5EF4-FFF2-40B4-BE49-F238E27FC236}">
                <a16:creationId xmlns:a16="http://schemas.microsoft.com/office/drawing/2014/main" id="{B2E66177-24B5-47C5-AC1B-2D89445FF01F}"/>
              </a:ext>
            </a:extLst>
          </p:cNvPr>
          <p:cNvSpPr>
            <a:spLocks noGrp="1"/>
          </p:cNvSpPr>
          <p:nvPr>
            <p:ph type="ftr" sz="quarter" idx="11"/>
          </p:nvPr>
        </p:nvSpPr>
        <p:spPr/>
        <p:txBody>
          <a:bodyPr/>
          <a:lstStyle/>
          <a:p>
            <a:r>
              <a:rPr lang="en-US"/>
              <a:t>1 there are</a:t>
            </a:r>
          </a:p>
        </p:txBody>
      </p:sp>
      <p:sp>
        <p:nvSpPr>
          <p:cNvPr id="6" name="Slide Number Placeholder 5">
            <a:extLst>
              <a:ext uri="{FF2B5EF4-FFF2-40B4-BE49-F238E27FC236}">
                <a16:creationId xmlns:a16="http://schemas.microsoft.com/office/drawing/2014/main" id="{47AF0F48-11D6-4AC6-9E5C-8D222535EDE6}"/>
              </a:ext>
            </a:extLst>
          </p:cNvPr>
          <p:cNvSpPr>
            <a:spLocks noGrp="1"/>
          </p:cNvSpPr>
          <p:nvPr>
            <p:ph type="sldNum" sz="quarter" idx="12"/>
          </p:nvPr>
        </p:nvSpPr>
        <p:spPr/>
        <p:txBody>
          <a:bodyPr/>
          <a:lstStyle/>
          <a:p>
            <a:fld id="{76A2E968-AA08-4D78-AF3A-5F5F6399F3FB}" type="slidenum">
              <a:rPr lang="en-US" smtClean="0"/>
              <a:t>‹#›</a:t>
            </a:fld>
            <a:endParaRPr lang="en-US"/>
          </a:p>
        </p:txBody>
      </p:sp>
    </p:spTree>
    <p:extLst>
      <p:ext uri="{BB962C8B-B14F-4D97-AF65-F5344CB8AC3E}">
        <p14:creationId xmlns:p14="http://schemas.microsoft.com/office/powerpoint/2010/main" val="2019530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58A2-AF61-493B-872E-D666E4938B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9255DD-CD7D-494D-AE05-897F020D1B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BA125-4847-4AB1-AC73-1278AA48E462}"/>
              </a:ext>
            </a:extLst>
          </p:cNvPr>
          <p:cNvSpPr>
            <a:spLocks noGrp="1"/>
          </p:cNvSpPr>
          <p:nvPr>
            <p:ph type="dt" sz="half" idx="10"/>
          </p:nvPr>
        </p:nvSpPr>
        <p:spPr/>
        <p:txBody>
          <a:bodyPr/>
          <a:lstStyle/>
          <a:p>
            <a:fld id="{6DE95677-FA77-4469-A904-C748E1CF31EE}" type="datetime1">
              <a:rPr lang="en-GB" smtClean="0"/>
              <a:t>06/11/2022</a:t>
            </a:fld>
            <a:endParaRPr lang="en-US"/>
          </a:p>
        </p:txBody>
      </p:sp>
      <p:sp>
        <p:nvSpPr>
          <p:cNvPr id="5" name="Footer Placeholder 4">
            <a:extLst>
              <a:ext uri="{FF2B5EF4-FFF2-40B4-BE49-F238E27FC236}">
                <a16:creationId xmlns:a16="http://schemas.microsoft.com/office/drawing/2014/main" id="{4818E275-A0FD-4862-9F61-D0E120E4DB7B}"/>
              </a:ext>
            </a:extLst>
          </p:cNvPr>
          <p:cNvSpPr>
            <a:spLocks noGrp="1"/>
          </p:cNvSpPr>
          <p:nvPr>
            <p:ph type="ftr" sz="quarter" idx="11"/>
          </p:nvPr>
        </p:nvSpPr>
        <p:spPr/>
        <p:txBody>
          <a:bodyPr/>
          <a:lstStyle/>
          <a:p>
            <a:r>
              <a:rPr lang="en-US"/>
              <a:t>1 there are</a:t>
            </a:r>
          </a:p>
        </p:txBody>
      </p:sp>
      <p:sp>
        <p:nvSpPr>
          <p:cNvPr id="6" name="Slide Number Placeholder 5">
            <a:extLst>
              <a:ext uri="{FF2B5EF4-FFF2-40B4-BE49-F238E27FC236}">
                <a16:creationId xmlns:a16="http://schemas.microsoft.com/office/drawing/2014/main" id="{FDC82B4D-8D5F-468F-A40B-4FDA20DB7533}"/>
              </a:ext>
            </a:extLst>
          </p:cNvPr>
          <p:cNvSpPr>
            <a:spLocks noGrp="1"/>
          </p:cNvSpPr>
          <p:nvPr>
            <p:ph type="sldNum" sz="quarter" idx="12"/>
          </p:nvPr>
        </p:nvSpPr>
        <p:spPr/>
        <p:txBody>
          <a:bodyPr/>
          <a:lstStyle/>
          <a:p>
            <a:fld id="{76A2E968-AA08-4D78-AF3A-5F5F6399F3FB}" type="slidenum">
              <a:rPr lang="en-US" smtClean="0"/>
              <a:t>‹#›</a:t>
            </a:fld>
            <a:endParaRPr lang="en-US"/>
          </a:p>
        </p:txBody>
      </p:sp>
    </p:spTree>
    <p:extLst>
      <p:ext uri="{BB962C8B-B14F-4D97-AF65-F5344CB8AC3E}">
        <p14:creationId xmlns:p14="http://schemas.microsoft.com/office/powerpoint/2010/main" val="3143821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669DD-D8BF-470E-8DD8-44ABCEC1F8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9F6C7A-10EB-4B25-9308-118DADF8A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9E5E6-AA1C-4F41-BCC2-18EE00A510A7}"/>
              </a:ext>
            </a:extLst>
          </p:cNvPr>
          <p:cNvSpPr>
            <a:spLocks noGrp="1"/>
          </p:cNvSpPr>
          <p:nvPr>
            <p:ph type="dt" sz="half" idx="10"/>
          </p:nvPr>
        </p:nvSpPr>
        <p:spPr/>
        <p:txBody>
          <a:bodyPr/>
          <a:lstStyle/>
          <a:p>
            <a:fld id="{F35D0491-1375-4114-ADE5-464808B4F773}" type="datetime1">
              <a:rPr lang="en-GB" smtClean="0"/>
              <a:t>06/11/2022</a:t>
            </a:fld>
            <a:endParaRPr lang="en-US"/>
          </a:p>
        </p:txBody>
      </p:sp>
      <p:sp>
        <p:nvSpPr>
          <p:cNvPr id="5" name="Footer Placeholder 4">
            <a:extLst>
              <a:ext uri="{FF2B5EF4-FFF2-40B4-BE49-F238E27FC236}">
                <a16:creationId xmlns:a16="http://schemas.microsoft.com/office/drawing/2014/main" id="{CB50709C-9494-4C73-83B4-67CB185579A1}"/>
              </a:ext>
            </a:extLst>
          </p:cNvPr>
          <p:cNvSpPr>
            <a:spLocks noGrp="1"/>
          </p:cNvSpPr>
          <p:nvPr>
            <p:ph type="ftr" sz="quarter" idx="11"/>
          </p:nvPr>
        </p:nvSpPr>
        <p:spPr/>
        <p:txBody>
          <a:bodyPr/>
          <a:lstStyle/>
          <a:p>
            <a:r>
              <a:rPr lang="en-US"/>
              <a:t>1 there are</a:t>
            </a:r>
          </a:p>
        </p:txBody>
      </p:sp>
      <p:sp>
        <p:nvSpPr>
          <p:cNvPr id="6" name="Slide Number Placeholder 5">
            <a:extLst>
              <a:ext uri="{FF2B5EF4-FFF2-40B4-BE49-F238E27FC236}">
                <a16:creationId xmlns:a16="http://schemas.microsoft.com/office/drawing/2014/main" id="{A56B01FE-6670-4A82-B92F-61BDB048A6D7}"/>
              </a:ext>
            </a:extLst>
          </p:cNvPr>
          <p:cNvSpPr>
            <a:spLocks noGrp="1"/>
          </p:cNvSpPr>
          <p:nvPr>
            <p:ph type="sldNum" sz="quarter" idx="12"/>
          </p:nvPr>
        </p:nvSpPr>
        <p:spPr/>
        <p:txBody>
          <a:bodyPr/>
          <a:lstStyle/>
          <a:p>
            <a:fld id="{76A2E968-AA08-4D78-AF3A-5F5F6399F3FB}" type="slidenum">
              <a:rPr lang="en-US" smtClean="0"/>
              <a:t>‹#›</a:t>
            </a:fld>
            <a:endParaRPr lang="en-US"/>
          </a:p>
        </p:txBody>
      </p:sp>
    </p:spTree>
    <p:extLst>
      <p:ext uri="{BB962C8B-B14F-4D97-AF65-F5344CB8AC3E}">
        <p14:creationId xmlns:p14="http://schemas.microsoft.com/office/powerpoint/2010/main" val="212649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E68D-3583-4ED3-8CFB-37E4E320B2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7BA23A3-8BA6-4C96-BDC6-47DD1EAF8F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7E9152-C151-4ACB-9028-D4A3CFD8CDE0}"/>
              </a:ext>
            </a:extLst>
          </p:cNvPr>
          <p:cNvSpPr>
            <a:spLocks noGrp="1"/>
          </p:cNvSpPr>
          <p:nvPr>
            <p:ph type="dt" sz="half" idx="10"/>
          </p:nvPr>
        </p:nvSpPr>
        <p:spPr/>
        <p:txBody>
          <a:bodyPr/>
          <a:lstStyle/>
          <a:p>
            <a:fld id="{22C60C53-49A8-4899-84E1-F9C1F2475BAD}" type="datetime1">
              <a:rPr lang="en-GB" smtClean="0"/>
              <a:t>06/11/2022</a:t>
            </a:fld>
            <a:endParaRPr lang="en-GB"/>
          </a:p>
        </p:txBody>
      </p:sp>
      <p:sp>
        <p:nvSpPr>
          <p:cNvPr id="5" name="Footer Placeholder 4">
            <a:extLst>
              <a:ext uri="{FF2B5EF4-FFF2-40B4-BE49-F238E27FC236}">
                <a16:creationId xmlns:a16="http://schemas.microsoft.com/office/drawing/2014/main" id="{9E887DD4-FEFD-4F6E-AA09-C6E846D3F3E5}"/>
              </a:ext>
            </a:extLst>
          </p:cNvPr>
          <p:cNvSpPr>
            <a:spLocks noGrp="1"/>
          </p:cNvSpPr>
          <p:nvPr>
            <p:ph type="ftr" sz="quarter" idx="11"/>
          </p:nvPr>
        </p:nvSpPr>
        <p:spPr/>
        <p:txBody>
          <a:bodyPr/>
          <a:lstStyle/>
          <a:p>
            <a:r>
              <a:rPr lang="en-GB"/>
              <a:t>1 there are</a:t>
            </a:r>
          </a:p>
        </p:txBody>
      </p:sp>
      <p:sp>
        <p:nvSpPr>
          <p:cNvPr id="6" name="Slide Number Placeholder 5">
            <a:extLst>
              <a:ext uri="{FF2B5EF4-FFF2-40B4-BE49-F238E27FC236}">
                <a16:creationId xmlns:a16="http://schemas.microsoft.com/office/drawing/2014/main" id="{A4D978E3-0677-4858-B6C4-24DF1B0FEC60}"/>
              </a:ext>
            </a:extLst>
          </p:cNvPr>
          <p:cNvSpPr>
            <a:spLocks noGrp="1"/>
          </p:cNvSpPr>
          <p:nvPr>
            <p:ph type="sldNum" sz="quarter" idx="12"/>
          </p:nvPr>
        </p:nvSpPr>
        <p:spPr/>
        <p:txBody>
          <a:bodyPr/>
          <a:lstStyle/>
          <a:p>
            <a:fld id="{5DF233DD-9ABF-4C49-8B7C-880553C1B59F}" type="slidenum">
              <a:rPr lang="en-GB" smtClean="0"/>
              <a:t>‹#›</a:t>
            </a:fld>
            <a:endParaRPr lang="en-GB"/>
          </a:p>
        </p:txBody>
      </p:sp>
    </p:spTree>
    <p:extLst>
      <p:ext uri="{BB962C8B-B14F-4D97-AF65-F5344CB8AC3E}">
        <p14:creationId xmlns:p14="http://schemas.microsoft.com/office/powerpoint/2010/main" val="657222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A8969-FEF3-4A8A-8A17-3F89E65D7C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F4DE0E-6D8D-4132-BEDF-9247C58BDD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BAE4CD-2631-4FC2-8AA4-BF334E89567F}"/>
              </a:ext>
            </a:extLst>
          </p:cNvPr>
          <p:cNvSpPr>
            <a:spLocks noGrp="1"/>
          </p:cNvSpPr>
          <p:nvPr>
            <p:ph type="dt" sz="half" idx="10"/>
          </p:nvPr>
        </p:nvSpPr>
        <p:spPr/>
        <p:txBody>
          <a:bodyPr/>
          <a:lstStyle/>
          <a:p>
            <a:fld id="{7FA664D5-95DB-4201-BC1D-A87238BB8B2D}" type="datetime1">
              <a:rPr lang="en-GB" smtClean="0"/>
              <a:t>06/11/2022</a:t>
            </a:fld>
            <a:endParaRPr lang="en-GB"/>
          </a:p>
        </p:txBody>
      </p:sp>
      <p:sp>
        <p:nvSpPr>
          <p:cNvPr id="5" name="Footer Placeholder 4">
            <a:extLst>
              <a:ext uri="{FF2B5EF4-FFF2-40B4-BE49-F238E27FC236}">
                <a16:creationId xmlns:a16="http://schemas.microsoft.com/office/drawing/2014/main" id="{E57A21B0-C77D-4127-B56F-F6B3EB9A3D0E}"/>
              </a:ext>
            </a:extLst>
          </p:cNvPr>
          <p:cNvSpPr>
            <a:spLocks noGrp="1"/>
          </p:cNvSpPr>
          <p:nvPr>
            <p:ph type="ftr" sz="quarter" idx="11"/>
          </p:nvPr>
        </p:nvSpPr>
        <p:spPr/>
        <p:txBody>
          <a:bodyPr/>
          <a:lstStyle/>
          <a:p>
            <a:r>
              <a:rPr lang="en-GB"/>
              <a:t>1 there are</a:t>
            </a:r>
          </a:p>
        </p:txBody>
      </p:sp>
      <p:sp>
        <p:nvSpPr>
          <p:cNvPr id="6" name="Slide Number Placeholder 5">
            <a:extLst>
              <a:ext uri="{FF2B5EF4-FFF2-40B4-BE49-F238E27FC236}">
                <a16:creationId xmlns:a16="http://schemas.microsoft.com/office/drawing/2014/main" id="{2D332239-22A4-4F83-9C14-97B3E503747A}"/>
              </a:ext>
            </a:extLst>
          </p:cNvPr>
          <p:cNvSpPr>
            <a:spLocks noGrp="1"/>
          </p:cNvSpPr>
          <p:nvPr>
            <p:ph type="sldNum" sz="quarter" idx="12"/>
          </p:nvPr>
        </p:nvSpPr>
        <p:spPr/>
        <p:txBody>
          <a:bodyPr/>
          <a:lstStyle/>
          <a:p>
            <a:fld id="{5DF233DD-9ABF-4C49-8B7C-880553C1B59F}" type="slidenum">
              <a:rPr lang="en-GB" smtClean="0"/>
              <a:t>‹#›</a:t>
            </a:fld>
            <a:endParaRPr lang="en-GB"/>
          </a:p>
        </p:txBody>
      </p:sp>
    </p:spTree>
    <p:extLst>
      <p:ext uri="{BB962C8B-B14F-4D97-AF65-F5344CB8AC3E}">
        <p14:creationId xmlns:p14="http://schemas.microsoft.com/office/powerpoint/2010/main" val="1707486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5037-C8C7-472A-8D11-5A4981A39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697D2C-BBDF-44D0-939C-B0A50E0D22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8DBAF8-DB15-4F61-BDAE-4027BCAC13E8}"/>
              </a:ext>
            </a:extLst>
          </p:cNvPr>
          <p:cNvSpPr>
            <a:spLocks noGrp="1"/>
          </p:cNvSpPr>
          <p:nvPr>
            <p:ph type="dt" sz="half" idx="10"/>
          </p:nvPr>
        </p:nvSpPr>
        <p:spPr/>
        <p:txBody>
          <a:bodyPr/>
          <a:lstStyle/>
          <a:p>
            <a:fld id="{51B1A725-149A-46F2-8D21-59185900452B}" type="datetime1">
              <a:rPr lang="en-GB" smtClean="0"/>
              <a:t>06/11/2022</a:t>
            </a:fld>
            <a:endParaRPr lang="en-GB"/>
          </a:p>
        </p:txBody>
      </p:sp>
      <p:sp>
        <p:nvSpPr>
          <p:cNvPr id="5" name="Footer Placeholder 4">
            <a:extLst>
              <a:ext uri="{FF2B5EF4-FFF2-40B4-BE49-F238E27FC236}">
                <a16:creationId xmlns:a16="http://schemas.microsoft.com/office/drawing/2014/main" id="{D7CCF7F8-D7DD-42C6-AAF6-DAEB2A5103D2}"/>
              </a:ext>
            </a:extLst>
          </p:cNvPr>
          <p:cNvSpPr>
            <a:spLocks noGrp="1"/>
          </p:cNvSpPr>
          <p:nvPr>
            <p:ph type="ftr" sz="quarter" idx="11"/>
          </p:nvPr>
        </p:nvSpPr>
        <p:spPr/>
        <p:txBody>
          <a:bodyPr/>
          <a:lstStyle/>
          <a:p>
            <a:r>
              <a:rPr lang="en-GB"/>
              <a:t>1 there are</a:t>
            </a:r>
          </a:p>
        </p:txBody>
      </p:sp>
      <p:sp>
        <p:nvSpPr>
          <p:cNvPr id="6" name="Slide Number Placeholder 5">
            <a:extLst>
              <a:ext uri="{FF2B5EF4-FFF2-40B4-BE49-F238E27FC236}">
                <a16:creationId xmlns:a16="http://schemas.microsoft.com/office/drawing/2014/main" id="{D80196AF-26C9-4E5A-B269-91F91E860798}"/>
              </a:ext>
            </a:extLst>
          </p:cNvPr>
          <p:cNvSpPr>
            <a:spLocks noGrp="1"/>
          </p:cNvSpPr>
          <p:nvPr>
            <p:ph type="sldNum" sz="quarter" idx="12"/>
          </p:nvPr>
        </p:nvSpPr>
        <p:spPr/>
        <p:txBody>
          <a:bodyPr/>
          <a:lstStyle/>
          <a:p>
            <a:fld id="{5DF233DD-9ABF-4C49-8B7C-880553C1B59F}" type="slidenum">
              <a:rPr lang="en-GB" smtClean="0"/>
              <a:t>‹#›</a:t>
            </a:fld>
            <a:endParaRPr lang="en-GB"/>
          </a:p>
        </p:txBody>
      </p:sp>
    </p:spTree>
    <p:extLst>
      <p:ext uri="{BB962C8B-B14F-4D97-AF65-F5344CB8AC3E}">
        <p14:creationId xmlns:p14="http://schemas.microsoft.com/office/powerpoint/2010/main" val="4293461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FF02-164B-491B-9FD0-CC10347616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CD6952-C603-4C1A-904E-A1E69C2E4A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275F14-C880-4EE4-95DC-08605E2C93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7FFBBB-1208-4603-8CE3-BCC0808BA115}"/>
              </a:ext>
            </a:extLst>
          </p:cNvPr>
          <p:cNvSpPr>
            <a:spLocks noGrp="1"/>
          </p:cNvSpPr>
          <p:nvPr>
            <p:ph type="dt" sz="half" idx="10"/>
          </p:nvPr>
        </p:nvSpPr>
        <p:spPr/>
        <p:txBody>
          <a:bodyPr/>
          <a:lstStyle/>
          <a:p>
            <a:fld id="{5590518D-99FF-4620-A4C1-5A4CB98AAA3A}" type="datetime1">
              <a:rPr lang="en-GB" smtClean="0"/>
              <a:t>06/11/2022</a:t>
            </a:fld>
            <a:endParaRPr lang="en-GB"/>
          </a:p>
        </p:txBody>
      </p:sp>
      <p:sp>
        <p:nvSpPr>
          <p:cNvPr id="6" name="Footer Placeholder 5">
            <a:extLst>
              <a:ext uri="{FF2B5EF4-FFF2-40B4-BE49-F238E27FC236}">
                <a16:creationId xmlns:a16="http://schemas.microsoft.com/office/drawing/2014/main" id="{075D2502-C25A-49C3-8BBA-C14DA0A4F74F}"/>
              </a:ext>
            </a:extLst>
          </p:cNvPr>
          <p:cNvSpPr>
            <a:spLocks noGrp="1"/>
          </p:cNvSpPr>
          <p:nvPr>
            <p:ph type="ftr" sz="quarter" idx="11"/>
          </p:nvPr>
        </p:nvSpPr>
        <p:spPr/>
        <p:txBody>
          <a:bodyPr/>
          <a:lstStyle/>
          <a:p>
            <a:r>
              <a:rPr lang="en-GB"/>
              <a:t>1 there are</a:t>
            </a:r>
          </a:p>
        </p:txBody>
      </p:sp>
      <p:sp>
        <p:nvSpPr>
          <p:cNvPr id="7" name="Slide Number Placeholder 6">
            <a:extLst>
              <a:ext uri="{FF2B5EF4-FFF2-40B4-BE49-F238E27FC236}">
                <a16:creationId xmlns:a16="http://schemas.microsoft.com/office/drawing/2014/main" id="{AF1D1B2E-8677-48B9-848F-4B2E11A820E7}"/>
              </a:ext>
            </a:extLst>
          </p:cNvPr>
          <p:cNvSpPr>
            <a:spLocks noGrp="1"/>
          </p:cNvSpPr>
          <p:nvPr>
            <p:ph type="sldNum" sz="quarter" idx="12"/>
          </p:nvPr>
        </p:nvSpPr>
        <p:spPr/>
        <p:txBody>
          <a:bodyPr/>
          <a:lstStyle/>
          <a:p>
            <a:fld id="{5DF233DD-9ABF-4C49-8B7C-880553C1B59F}" type="slidenum">
              <a:rPr lang="en-GB" smtClean="0"/>
              <a:t>‹#›</a:t>
            </a:fld>
            <a:endParaRPr lang="en-GB"/>
          </a:p>
        </p:txBody>
      </p:sp>
    </p:spTree>
    <p:extLst>
      <p:ext uri="{BB962C8B-B14F-4D97-AF65-F5344CB8AC3E}">
        <p14:creationId xmlns:p14="http://schemas.microsoft.com/office/powerpoint/2010/main" val="407016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A722-5B58-4007-A5D1-1BD29B10F1F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575EDB-093A-4942-A3AE-6D63FD0D60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2D0566-8F98-4305-8214-927B695B13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437AD9D-A5A0-4B2A-A7C4-8BA23E0EAF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297586-1F2C-41F4-A33E-230F48DA5D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EA092EE-07C9-4573-AA05-A649B31E442E}"/>
              </a:ext>
            </a:extLst>
          </p:cNvPr>
          <p:cNvSpPr>
            <a:spLocks noGrp="1"/>
          </p:cNvSpPr>
          <p:nvPr>
            <p:ph type="dt" sz="half" idx="10"/>
          </p:nvPr>
        </p:nvSpPr>
        <p:spPr/>
        <p:txBody>
          <a:bodyPr/>
          <a:lstStyle/>
          <a:p>
            <a:fld id="{4B47A96E-647F-4D8E-902F-D5471F5BB0C3}" type="datetime1">
              <a:rPr lang="en-GB" smtClean="0"/>
              <a:t>06/11/2022</a:t>
            </a:fld>
            <a:endParaRPr lang="en-GB"/>
          </a:p>
        </p:txBody>
      </p:sp>
      <p:sp>
        <p:nvSpPr>
          <p:cNvPr id="8" name="Footer Placeholder 7">
            <a:extLst>
              <a:ext uri="{FF2B5EF4-FFF2-40B4-BE49-F238E27FC236}">
                <a16:creationId xmlns:a16="http://schemas.microsoft.com/office/drawing/2014/main" id="{CF09F059-C95F-4DC8-846F-6AE711AFF859}"/>
              </a:ext>
            </a:extLst>
          </p:cNvPr>
          <p:cNvSpPr>
            <a:spLocks noGrp="1"/>
          </p:cNvSpPr>
          <p:nvPr>
            <p:ph type="ftr" sz="quarter" idx="11"/>
          </p:nvPr>
        </p:nvSpPr>
        <p:spPr/>
        <p:txBody>
          <a:bodyPr/>
          <a:lstStyle/>
          <a:p>
            <a:r>
              <a:rPr lang="en-GB"/>
              <a:t>1 there are</a:t>
            </a:r>
          </a:p>
        </p:txBody>
      </p:sp>
      <p:sp>
        <p:nvSpPr>
          <p:cNvPr id="9" name="Slide Number Placeholder 8">
            <a:extLst>
              <a:ext uri="{FF2B5EF4-FFF2-40B4-BE49-F238E27FC236}">
                <a16:creationId xmlns:a16="http://schemas.microsoft.com/office/drawing/2014/main" id="{C233F959-AD8A-4F56-80B3-08FE53215FCD}"/>
              </a:ext>
            </a:extLst>
          </p:cNvPr>
          <p:cNvSpPr>
            <a:spLocks noGrp="1"/>
          </p:cNvSpPr>
          <p:nvPr>
            <p:ph type="sldNum" sz="quarter" idx="12"/>
          </p:nvPr>
        </p:nvSpPr>
        <p:spPr/>
        <p:txBody>
          <a:bodyPr/>
          <a:lstStyle/>
          <a:p>
            <a:fld id="{5DF233DD-9ABF-4C49-8B7C-880553C1B59F}" type="slidenum">
              <a:rPr lang="en-GB" smtClean="0"/>
              <a:t>‹#›</a:t>
            </a:fld>
            <a:endParaRPr lang="en-GB"/>
          </a:p>
        </p:txBody>
      </p:sp>
    </p:spTree>
    <p:extLst>
      <p:ext uri="{BB962C8B-B14F-4D97-AF65-F5344CB8AC3E}">
        <p14:creationId xmlns:p14="http://schemas.microsoft.com/office/powerpoint/2010/main" val="2526121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C2B34-7FA4-4DEF-8BB1-8E1D473019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5F0C9C7-AFF3-4A8B-A103-4A61440FC1B2}"/>
              </a:ext>
            </a:extLst>
          </p:cNvPr>
          <p:cNvSpPr>
            <a:spLocks noGrp="1"/>
          </p:cNvSpPr>
          <p:nvPr>
            <p:ph type="dt" sz="half" idx="10"/>
          </p:nvPr>
        </p:nvSpPr>
        <p:spPr/>
        <p:txBody>
          <a:bodyPr/>
          <a:lstStyle/>
          <a:p>
            <a:fld id="{A52A4BBF-C3D3-4CD7-B4C2-4FCF128A8731}" type="datetime1">
              <a:rPr lang="en-GB" smtClean="0"/>
              <a:t>06/11/2022</a:t>
            </a:fld>
            <a:endParaRPr lang="en-GB"/>
          </a:p>
        </p:txBody>
      </p:sp>
      <p:sp>
        <p:nvSpPr>
          <p:cNvPr id="4" name="Footer Placeholder 3">
            <a:extLst>
              <a:ext uri="{FF2B5EF4-FFF2-40B4-BE49-F238E27FC236}">
                <a16:creationId xmlns:a16="http://schemas.microsoft.com/office/drawing/2014/main" id="{E4ACD141-0D7C-4941-9061-7C4DCBECAD1D}"/>
              </a:ext>
            </a:extLst>
          </p:cNvPr>
          <p:cNvSpPr>
            <a:spLocks noGrp="1"/>
          </p:cNvSpPr>
          <p:nvPr>
            <p:ph type="ftr" sz="quarter" idx="11"/>
          </p:nvPr>
        </p:nvSpPr>
        <p:spPr/>
        <p:txBody>
          <a:bodyPr/>
          <a:lstStyle/>
          <a:p>
            <a:r>
              <a:rPr lang="en-GB"/>
              <a:t>1 there are</a:t>
            </a:r>
          </a:p>
        </p:txBody>
      </p:sp>
      <p:sp>
        <p:nvSpPr>
          <p:cNvPr id="5" name="Slide Number Placeholder 4">
            <a:extLst>
              <a:ext uri="{FF2B5EF4-FFF2-40B4-BE49-F238E27FC236}">
                <a16:creationId xmlns:a16="http://schemas.microsoft.com/office/drawing/2014/main" id="{43DC48D6-CE4B-4B6D-B24D-065741236517}"/>
              </a:ext>
            </a:extLst>
          </p:cNvPr>
          <p:cNvSpPr>
            <a:spLocks noGrp="1"/>
          </p:cNvSpPr>
          <p:nvPr>
            <p:ph type="sldNum" sz="quarter" idx="12"/>
          </p:nvPr>
        </p:nvSpPr>
        <p:spPr/>
        <p:txBody>
          <a:bodyPr/>
          <a:lstStyle/>
          <a:p>
            <a:fld id="{5DF233DD-9ABF-4C49-8B7C-880553C1B59F}" type="slidenum">
              <a:rPr lang="en-GB" smtClean="0"/>
              <a:t>‹#›</a:t>
            </a:fld>
            <a:endParaRPr lang="en-GB"/>
          </a:p>
        </p:txBody>
      </p:sp>
    </p:spTree>
    <p:extLst>
      <p:ext uri="{BB962C8B-B14F-4D97-AF65-F5344CB8AC3E}">
        <p14:creationId xmlns:p14="http://schemas.microsoft.com/office/powerpoint/2010/main" val="923168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ED36C0-AF27-4889-95C6-088164B792C1}"/>
              </a:ext>
            </a:extLst>
          </p:cNvPr>
          <p:cNvSpPr>
            <a:spLocks noGrp="1"/>
          </p:cNvSpPr>
          <p:nvPr>
            <p:ph type="dt" sz="half" idx="10"/>
          </p:nvPr>
        </p:nvSpPr>
        <p:spPr/>
        <p:txBody>
          <a:bodyPr/>
          <a:lstStyle/>
          <a:p>
            <a:fld id="{C2A7B82B-44A1-49CA-871E-962EC4830BC4}" type="datetime1">
              <a:rPr lang="en-GB" smtClean="0"/>
              <a:t>06/11/2022</a:t>
            </a:fld>
            <a:endParaRPr lang="en-GB"/>
          </a:p>
        </p:txBody>
      </p:sp>
      <p:sp>
        <p:nvSpPr>
          <p:cNvPr id="3" name="Footer Placeholder 2">
            <a:extLst>
              <a:ext uri="{FF2B5EF4-FFF2-40B4-BE49-F238E27FC236}">
                <a16:creationId xmlns:a16="http://schemas.microsoft.com/office/drawing/2014/main" id="{C1B2F8D7-794A-4AE4-BE74-434B8F532FC8}"/>
              </a:ext>
            </a:extLst>
          </p:cNvPr>
          <p:cNvSpPr>
            <a:spLocks noGrp="1"/>
          </p:cNvSpPr>
          <p:nvPr>
            <p:ph type="ftr" sz="quarter" idx="11"/>
          </p:nvPr>
        </p:nvSpPr>
        <p:spPr/>
        <p:txBody>
          <a:bodyPr/>
          <a:lstStyle/>
          <a:p>
            <a:r>
              <a:rPr lang="en-GB"/>
              <a:t>1 there are</a:t>
            </a:r>
          </a:p>
        </p:txBody>
      </p:sp>
      <p:sp>
        <p:nvSpPr>
          <p:cNvPr id="4" name="Slide Number Placeholder 3">
            <a:extLst>
              <a:ext uri="{FF2B5EF4-FFF2-40B4-BE49-F238E27FC236}">
                <a16:creationId xmlns:a16="http://schemas.microsoft.com/office/drawing/2014/main" id="{580B2947-A1B7-4209-B0BC-86BA43428E56}"/>
              </a:ext>
            </a:extLst>
          </p:cNvPr>
          <p:cNvSpPr>
            <a:spLocks noGrp="1"/>
          </p:cNvSpPr>
          <p:nvPr>
            <p:ph type="sldNum" sz="quarter" idx="12"/>
          </p:nvPr>
        </p:nvSpPr>
        <p:spPr/>
        <p:txBody>
          <a:bodyPr/>
          <a:lstStyle/>
          <a:p>
            <a:fld id="{5DF233DD-9ABF-4C49-8B7C-880553C1B59F}" type="slidenum">
              <a:rPr lang="en-GB" smtClean="0"/>
              <a:t>‹#›</a:t>
            </a:fld>
            <a:endParaRPr lang="en-GB"/>
          </a:p>
        </p:txBody>
      </p:sp>
    </p:spTree>
    <p:extLst>
      <p:ext uri="{BB962C8B-B14F-4D97-AF65-F5344CB8AC3E}">
        <p14:creationId xmlns:p14="http://schemas.microsoft.com/office/powerpoint/2010/main" val="620993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8487-445C-4C68-863B-D4F3D5567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9910401-682B-4CAE-A8DD-BD5834C0D7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F04F13C-B58D-498F-B3E8-4F9E210170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9F784F-CA9A-44FF-86E0-4CCC84EEBB54}"/>
              </a:ext>
            </a:extLst>
          </p:cNvPr>
          <p:cNvSpPr>
            <a:spLocks noGrp="1"/>
          </p:cNvSpPr>
          <p:nvPr>
            <p:ph type="dt" sz="half" idx="10"/>
          </p:nvPr>
        </p:nvSpPr>
        <p:spPr/>
        <p:txBody>
          <a:bodyPr/>
          <a:lstStyle/>
          <a:p>
            <a:fld id="{9F6E5B9D-ECD2-41EA-8B25-D7112C0BFADA}" type="datetime1">
              <a:rPr lang="en-GB" smtClean="0"/>
              <a:t>06/11/2022</a:t>
            </a:fld>
            <a:endParaRPr lang="en-GB"/>
          </a:p>
        </p:txBody>
      </p:sp>
      <p:sp>
        <p:nvSpPr>
          <p:cNvPr id="6" name="Footer Placeholder 5">
            <a:extLst>
              <a:ext uri="{FF2B5EF4-FFF2-40B4-BE49-F238E27FC236}">
                <a16:creationId xmlns:a16="http://schemas.microsoft.com/office/drawing/2014/main" id="{B9C91EE6-4DC5-4472-81B9-8FC9D4A7F956}"/>
              </a:ext>
            </a:extLst>
          </p:cNvPr>
          <p:cNvSpPr>
            <a:spLocks noGrp="1"/>
          </p:cNvSpPr>
          <p:nvPr>
            <p:ph type="ftr" sz="quarter" idx="11"/>
          </p:nvPr>
        </p:nvSpPr>
        <p:spPr/>
        <p:txBody>
          <a:bodyPr/>
          <a:lstStyle/>
          <a:p>
            <a:r>
              <a:rPr lang="en-GB"/>
              <a:t>1 there are</a:t>
            </a:r>
          </a:p>
        </p:txBody>
      </p:sp>
      <p:sp>
        <p:nvSpPr>
          <p:cNvPr id="7" name="Slide Number Placeholder 6">
            <a:extLst>
              <a:ext uri="{FF2B5EF4-FFF2-40B4-BE49-F238E27FC236}">
                <a16:creationId xmlns:a16="http://schemas.microsoft.com/office/drawing/2014/main" id="{E9E93C83-2956-4ECD-9413-CA222F1B5EA2}"/>
              </a:ext>
            </a:extLst>
          </p:cNvPr>
          <p:cNvSpPr>
            <a:spLocks noGrp="1"/>
          </p:cNvSpPr>
          <p:nvPr>
            <p:ph type="sldNum" sz="quarter" idx="12"/>
          </p:nvPr>
        </p:nvSpPr>
        <p:spPr/>
        <p:txBody>
          <a:bodyPr/>
          <a:lstStyle/>
          <a:p>
            <a:fld id="{5DF233DD-9ABF-4C49-8B7C-880553C1B59F}" type="slidenum">
              <a:rPr lang="en-GB" smtClean="0"/>
              <a:t>‹#›</a:t>
            </a:fld>
            <a:endParaRPr lang="en-GB"/>
          </a:p>
        </p:txBody>
      </p:sp>
    </p:spTree>
    <p:extLst>
      <p:ext uri="{BB962C8B-B14F-4D97-AF65-F5344CB8AC3E}">
        <p14:creationId xmlns:p14="http://schemas.microsoft.com/office/powerpoint/2010/main" val="240668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1224-F7C5-4CDC-8F50-1C6DCE5420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A4865D-0758-44D7-A326-3FAD7BA451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090D1-3234-4086-A220-68826D2F25D4}"/>
              </a:ext>
            </a:extLst>
          </p:cNvPr>
          <p:cNvSpPr>
            <a:spLocks noGrp="1"/>
          </p:cNvSpPr>
          <p:nvPr>
            <p:ph type="dt" sz="half" idx="10"/>
          </p:nvPr>
        </p:nvSpPr>
        <p:spPr/>
        <p:txBody>
          <a:bodyPr/>
          <a:lstStyle/>
          <a:p>
            <a:fld id="{6C3BDF8C-CB73-4E1A-BCEF-F97C1BB6DD76}" type="datetime1">
              <a:rPr lang="en-GB" smtClean="0"/>
              <a:t>06/11/2022</a:t>
            </a:fld>
            <a:endParaRPr lang="en-US"/>
          </a:p>
        </p:txBody>
      </p:sp>
      <p:sp>
        <p:nvSpPr>
          <p:cNvPr id="5" name="Footer Placeholder 4">
            <a:extLst>
              <a:ext uri="{FF2B5EF4-FFF2-40B4-BE49-F238E27FC236}">
                <a16:creationId xmlns:a16="http://schemas.microsoft.com/office/drawing/2014/main" id="{77EEA10A-459A-49E3-A61E-E3A687E8E47C}"/>
              </a:ext>
            </a:extLst>
          </p:cNvPr>
          <p:cNvSpPr>
            <a:spLocks noGrp="1"/>
          </p:cNvSpPr>
          <p:nvPr>
            <p:ph type="ftr" sz="quarter" idx="11"/>
          </p:nvPr>
        </p:nvSpPr>
        <p:spPr/>
        <p:txBody>
          <a:bodyPr/>
          <a:lstStyle/>
          <a:p>
            <a:r>
              <a:rPr lang="en-US"/>
              <a:t>1 there are</a:t>
            </a:r>
          </a:p>
        </p:txBody>
      </p:sp>
      <p:sp>
        <p:nvSpPr>
          <p:cNvPr id="6" name="Slide Number Placeholder 5">
            <a:extLst>
              <a:ext uri="{FF2B5EF4-FFF2-40B4-BE49-F238E27FC236}">
                <a16:creationId xmlns:a16="http://schemas.microsoft.com/office/drawing/2014/main" id="{6BF9E1AD-BE6A-44C2-96DA-5FA96F026F6F}"/>
              </a:ext>
            </a:extLst>
          </p:cNvPr>
          <p:cNvSpPr>
            <a:spLocks noGrp="1"/>
          </p:cNvSpPr>
          <p:nvPr>
            <p:ph type="sldNum" sz="quarter" idx="12"/>
          </p:nvPr>
        </p:nvSpPr>
        <p:spPr/>
        <p:txBody>
          <a:bodyPr/>
          <a:lstStyle/>
          <a:p>
            <a:fld id="{76A2E968-AA08-4D78-AF3A-5F5F6399F3FB}" type="slidenum">
              <a:rPr lang="en-US" smtClean="0"/>
              <a:t>‹#›</a:t>
            </a:fld>
            <a:endParaRPr lang="en-US"/>
          </a:p>
        </p:txBody>
      </p:sp>
    </p:spTree>
    <p:extLst>
      <p:ext uri="{BB962C8B-B14F-4D97-AF65-F5344CB8AC3E}">
        <p14:creationId xmlns:p14="http://schemas.microsoft.com/office/powerpoint/2010/main" val="4157222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2A78-7810-4387-B0C4-96058A3CAE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DF0279-BCC1-474B-9806-AFDA83CB5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7D4AEB9-71D5-4FB0-804D-410BEE6691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0CE855-CCAB-462C-AAD4-4AE1DC4D9823}"/>
              </a:ext>
            </a:extLst>
          </p:cNvPr>
          <p:cNvSpPr>
            <a:spLocks noGrp="1"/>
          </p:cNvSpPr>
          <p:nvPr>
            <p:ph type="dt" sz="half" idx="10"/>
          </p:nvPr>
        </p:nvSpPr>
        <p:spPr/>
        <p:txBody>
          <a:bodyPr/>
          <a:lstStyle/>
          <a:p>
            <a:fld id="{2F4C4AE6-F8C8-4895-99E9-DC6FA67E1FEF}" type="datetime1">
              <a:rPr lang="en-GB" smtClean="0"/>
              <a:t>06/11/2022</a:t>
            </a:fld>
            <a:endParaRPr lang="en-GB"/>
          </a:p>
        </p:txBody>
      </p:sp>
      <p:sp>
        <p:nvSpPr>
          <p:cNvPr id="6" name="Footer Placeholder 5">
            <a:extLst>
              <a:ext uri="{FF2B5EF4-FFF2-40B4-BE49-F238E27FC236}">
                <a16:creationId xmlns:a16="http://schemas.microsoft.com/office/drawing/2014/main" id="{24D6A892-4196-442A-9BEB-DDFB95DCB15F}"/>
              </a:ext>
            </a:extLst>
          </p:cNvPr>
          <p:cNvSpPr>
            <a:spLocks noGrp="1"/>
          </p:cNvSpPr>
          <p:nvPr>
            <p:ph type="ftr" sz="quarter" idx="11"/>
          </p:nvPr>
        </p:nvSpPr>
        <p:spPr/>
        <p:txBody>
          <a:bodyPr/>
          <a:lstStyle/>
          <a:p>
            <a:r>
              <a:rPr lang="en-GB"/>
              <a:t>1 there are</a:t>
            </a:r>
          </a:p>
        </p:txBody>
      </p:sp>
      <p:sp>
        <p:nvSpPr>
          <p:cNvPr id="7" name="Slide Number Placeholder 6">
            <a:extLst>
              <a:ext uri="{FF2B5EF4-FFF2-40B4-BE49-F238E27FC236}">
                <a16:creationId xmlns:a16="http://schemas.microsoft.com/office/drawing/2014/main" id="{4E089ED4-650C-4357-A73B-6990A5EFA609}"/>
              </a:ext>
            </a:extLst>
          </p:cNvPr>
          <p:cNvSpPr>
            <a:spLocks noGrp="1"/>
          </p:cNvSpPr>
          <p:nvPr>
            <p:ph type="sldNum" sz="quarter" idx="12"/>
          </p:nvPr>
        </p:nvSpPr>
        <p:spPr/>
        <p:txBody>
          <a:bodyPr/>
          <a:lstStyle/>
          <a:p>
            <a:fld id="{5DF233DD-9ABF-4C49-8B7C-880553C1B59F}" type="slidenum">
              <a:rPr lang="en-GB" smtClean="0"/>
              <a:t>‹#›</a:t>
            </a:fld>
            <a:endParaRPr lang="en-GB"/>
          </a:p>
        </p:txBody>
      </p:sp>
    </p:spTree>
    <p:extLst>
      <p:ext uri="{BB962C8B-B14F-4D97-AF65-F5344CB8AC3E}">
        <p14:creationId xmlns:p14="http://schemas.microsoft.com/office/powerpoint/2010/main" val="3784875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9DC1-0BB8-45A9-8B25-DB72F1F6AAD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78820B-E2D1-446C-98A8-47A3D08A6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523652-193C-4863-8B20-195C3A4DC3E5}"/>
              </a:ext>
            </a:extLst>
          </p:cNvPr>
          <p:cNvSpPr>
            <a:spLocks noGrp="1"/>
          </p:cNvSpPr>
          <p:nvPr>
            <p:ph type="dt" sz="half" idx="10"/>
          </p:nvPr>
        </p:nvSpPr>
        <p:spPr/>
        <p:txBody>
          <a:bodyPr/>
          <a:lstStyle/>
          <a:p>
            <a:fld id="{CDFF4F44-1240-4AD2-99FA-744DE574C4DC}" type="datetime1">
              <a:rPr lang="en-GB" smtClean="0"/>
              <a:t>06/11/2022</a:t>
            </a:fld>
            <a:endParaRPr lang="en-GB"/>
          </a:p>
        </p:txBody>
      </p:sp>
      <p:sp>
        <p:nvSpPr>
          <p:cNvPr id="5" name="Footer Placeholder 4">
            <a:extLst>
              <a:ext uri="{FF2B5EF4-FFF2-40B4-BE49-F238E27FC236}">
                <a16:creationId xmlns:a16="http://schemas.microsoft.com/office/drawing/2014/main" id="{32C22484-2BCA-4D58-8079-2D6BCF2E0A70}"/>
              </a:ext>
            </a:extLst>
          </p:cNvPr>
          <p:cNvSpPr>
            <a:spLocks noGrp="1"/>
          </p:cNvSpPr>
          <p:nvPr>
            <p:ph type="ftr" sz="quarter" idx="11"/>
          </p:nvPr>
        </p:nvSpPr>
        <p:spPr/>
        <p:txBody>
          <a:bodyPr/>
          <a:lstStyle/>
          <a:p>
            <a:r>
              <a:rPr lang="en-GB"/>
              <a:t>1 there are</a:t>
            </a:r>
          </a:p>
        </p:txBody>
      </p:sp>
      <p:sp>
        <p:nvSpPr>
          <p:cNvPr id="6" name="Slide Number Placeholder 5">
            <a:extLst>
              <a:ext uri="{FF2B5EF4-FFF2-40B4-BE49-F238E27FC236}">
                <a16:creationId xmlns:a16="http://schemas.microsoft.com/office/drawing/2014/main" id="{67362A96-7114-4A6F-BF74-4BD7887CC9E9}"/>
              </a:ext>
            </a:extLst>
          </p:cNvPr>
          <p:cNvSpPr>
            <a:spLocks noGrp="1"/>
          </p:cNvSpPr>
          <p:nvPr>
            <p:ph type="sldNum" sz="quarter" idx="12"/>
          </p:nvPr>
        </p:nvSpPr>
        <p:spPr/>
        <p:txBody>
          <a:bodyPr/>
          <a:lstStyle/>
          <a:p>
            <a:fld id="{5DF233DD-9ABF-4C49-8B7C-880553C1B59F}" type="slidenum">
              <a:rPr lang="en-GB" smtClean="0"/>
              <a:t>‹#›</a:t>
            </a:fld>
            <a:endParaRPr lang="en-GB"/>
          </a:p>
        </p:txBody>
      </p:sp>
    </p:spTree>
    <p:extLst>
      <p:ext uri="{BB962C8B-B14F-4D97-AF65-F5344CB8AC3E}">
        <p14:creationId xmlns:p14="http://schemas.microsoft.com/office/powerpoint/2010/main" val="615437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FB951A-CC91-43E2-9A6C-E02A77691F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024C00-B0C1-45CC-A340-51D7D4D6F2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0BBD25-FF36-45C4-9E37-7DFACF0B9D9A}"/>
              </a:ext>
            </a:extLst>
          </p:cNvPr>
          <p:cNvSpPr>
            <a:spLocks noGrp="1"/>
          </p:cNvSpPr>
          <p:nvPr>
            <p:ph type="dt" sz="half" idx="10"/>
          </p:nvPr>
        </p:nvSpPr>
        <p:spPr/>
        <p:txBody>
          <a:bodyPr/>
          <a:lstStyle/>
          <a:p>
            <a:fld id="{D72E8922-E722-4E29-AA8C-8EE03A57A9B1}" type="datetime1">
              <a:rPr lang="en-GB" smtClean="0"/>
              <a:t>06/11/2022</a:t>
            </a:fld>
            <a:endParaRPr lang="en-GB"/>
          </a:p>
        </p:txBody>
      </p:sp>
      <p:sp>
        <p:nvSpPr>
          <p:cNvPr id="5" name="Footer Placeholder 4">
            <a:extLst>
              <a:ext uri="{FF2B5EF4-FFF2-40B4-BE49-F238E27FC236}">
                <a16:creationId xmlns:a16="http://schemas.microsoft.com/office/drawing/2014/main" id="{71D50B2C-C26A-44CB-A757-56052B0C3053}"/>
              </a:ext>
            </a:extLst>
          </p:cNvPr>
          <p:cNvSpPr>
            <a:spLocks noGrp="1"/>
          </p:cNvSpPr>
          <p:nvPr>
            <p:ph type="ftr" sz="quarter" idx="11"/>
          </p:nvPr>
        </p:nvSpPr>
        <p:spPr/>
        <p:txBody>
          <a:bodyPr/>
          <a:lstStyle/>
          <a:p>
            <a:r>
              <a:rPr lang="en-GB"/>
              <a:t>1 there are</a:t>
            </a:r>
          </a:p>
        </p:txBody>
      </p:sp>
      <p:sp>
        <p:nvSpPr>
          <p:cNvPr id="6" name="Slide Number Placeholder 5">
            <a:extLst>
              <a:ext uri="{FF2B5EF4-FFF2-40B4-BE49-F238E27FC236}">
                <a16:creationId xmlns:a16="http://schemas.microsoft.com/office/drawing/2014/main" id="{529369F0-312A-4B5A-B7DE-641CA749C2AC}"/>
              </a:ext>
            </a:extLst>
          </p:cNvPr>
          <p:cNvSpPr>
            <a:spLocks noGrp="1"/>
          </p:cNvSpPr>
          <p:nvPr>
            <p:ph type="sldNum" sz="quarter" idx="12"/>
          </p:nvPr>
        </p:nvSpPr>
        <p:spPr/>
        <p:txBody>
          <a:bodyPr/>
          <a:lstStyle/>
          <a:p>
            <a:fld id="{5DF233DD-9ABF-4C49-8B7C-880553C1B59F}" type="slidenum">
              <a:rPr lang="en-GB" smtClean="0"/>
              <a:t>‹#›</a:t>
            </a:fld>
            <a:endParaRPr lang="en-GB"/>
          </a:p>
        </p:txBody>
      </p:sp>
    </p:spTree>
    <p:extLst>
      <p:ext uri="{BB962C8B-B14F-4D97-AF65-F5344CB8AC3E}">
        <p14:creationId xmlns:p14="http://schemas.microsoft.com/office/powerpoint/2010/main" val="1837912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AB85E-B85F-4835-B6A3-3F40160798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020FFD-E71D-4561-B5D2-1AE65F14C0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7B151E-08AF-43D6-B81B-7E453FDA56AE}"/>
              </a:ext>
            </a:extLst>
          </p:cNvPr>
          <p:cNvSpPr>
            <a:spLocks noGrp="1"/>
          </p:cNvSpPr>
          <p:nvPr>
            <p:ph type="dt" sz="half" idx="10"/>
          </p:nvPr>
        </p:nvSpPr>
        <p:spPr/>
        <p:txBody>
          <a:bodyPr/>
          <a:lstStyle/>
          <a:p>
            <a:fld id="{E60874DC-D82B-437B-8FA7-924B40462805}" type="datetime1">
              <a:rPr lang="en-GB" smtClean="0"/>
              <a:t>06/11/2022</a:t>
            </a:fld>
            <a:endParaRPr lang="en-US"/>
          </a:p>
        </p:txBody>
      </p:sp>
      <p:sp>
        <p:nvSpPr>
          <p:cNvPr id="5" name="Footer Placeholder 4">
            <a:extLst>
              <a:ext uri="{FF2B5EF4-FFF2-40B4-BE49-F238E27FC236}">
                <a16:creationId xmlns:a16="http://schemas.microsoft.com/office/drawing/2014/main" id="{3712086B-DDA2-4568-883B-EC266E922C96}"/>
              </a:ext>
            </a:extLst>
          </p:cNvPr>
          <p:cNvSpPr>
            <a:spLocks noGrp="1"/>
          </p:cNvSpPr>
          <p:nvPr>
            <p:ph type="ftr" sz="quarter" idx="11"/>
          </p:nvPr>
        </p:nvSpPr>
        <p:spPr/>
        <p:txBody>
          <a:bodyPr/>
          <a:lstStyle/>
          <a:p>
            <a:r>
              <a:rPr lang="en-US"/>
              <a:t>1 there are</a:t>
            </a:r>
          </a:p>
        </p:txBody>
      </p:sp>
      <p:sp>
        <p:nvSpPr>
          <p:cNvPr id="6" name="Slide Number Placeholder 5">
            <a:extLst>
              <a:ext uri="{FF2B5EF4-FFF2-40B4-BE49-F238E27FC236}">
                <a16:creationId xmlns:a16="http://schemas.microsoft.com/office/drawing/2014/main" id="{F0B1F2DE-7449-4ADF-BE87-026CEB308E0A}"/>
              </a:ext>
            </a:extLst>
          </p:cNvPr>
          <p:cNvSpPr>
            <a:spLocks noGrp="1"/>
          </p:cNvSpPr>
          <p:nvPr>
            <p:ph type="sldNum" sz="quarter" idx="12"/>
          </p:nvPr>
        </p:nvSpPr>
        <p:spPr/>
        <p:txBody>
          <a:bodyPr/>
          <a:lstStyle/>
          <a:p>
            <a:fld id="{76A2E968-AA08-4D78-AF3A-5F5F6399F3FB}" type="slidenum">
              <a:rPr lang="en-US" smtClean="0"/>
              <a:t>‹#›</a:t>
            </a:fld>
            <a:endParaRPr lang="en-US"/>
          </a:p>
        </p:txBody>
      </p:sp>
    </p:spTree>
    <p:extLst>
      <p:ext uri="{BB962C8B-B14F-4D97-AF65-F5344CB8AC3E}">
        <p14:creationId xmlns:p14="http://schemas.microsoft.com/office/powerpoint/2010/main" val="219416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DDAD-F43B-4729-9055-35EB2CF0CF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007B13-24EE-4E08-995A-8ABE6DAF00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8A7524-3474-46C8-891F-2C5E5E625A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39EB7-A93B-4883-892F-DA23B8251F8F}"/>
              </a:ext>
            </a:extLst>
          </p:cNvPr>
          <p:cNvSpPr>
            <a:spLocks noGrp="1"/>
          </p:cNvSpPr>
          <p:nvPr>
            <p:ph type="dt" sz="half" idx="10"/>
          </p:nvPr>
        </p:nvSpPr>
        <p:spPr/>
        <p:txBody>
          <a:bodyPr/>
          <a:lstStyle/>
          <a:p>
            <a:fld id="{D8597384-76D3-4F8D-A31E-9E69297A7A22}" type="datetime1">
              <a:rPr lang="en-GB" smtClean="0"/>
              <a:t>06/11/2022</a:t>
            </a:fld>
            <a:endParaRPr lang="en-US"/>
          </a:p>
        </p:txBody>
      </p:sp>
      <p:sp>
        <p:nvSpPr>
          <p:cNvPr id="6" name="Footer Placeholder 5">
            <a:extLst>
              <a:ext uri="{FF2B5EF4-FFF2-40B4-BE49-F238E27FC236}">
                <a16:creationId xmlns:a16="http://schemas.microsoft.com/office/drawing/2014/main" id="{C2A72294-EBF7-45D7-B347-C8502F59F71D}"/>
              </a:ext>
            </a:extLst>
          </p:cNvPr>
          <p:cNvSpPr>
            <a:spLocks noGrp="1"/>
          </p:cNvSpPr>
          <p:nvPr>
            <p:ph type="ftr" sz="quarter" idx="11"/>
          </p:nvPr>
        </p:nvSpPr>
        <p:spPr/>
        <p:txBody>
          <a:bodyPr/>
          <a:lstStyle/>
          <a:p>
            <a:r>
              <a:rPr lang="en-US"/>
              <a:t>1 there are</a:t>
            </a:r>
          </a:p>
        </p:txBody>
      </p:sp>
      <p:sp>
        <p:nvSpPr>
          <p:cNvPr id="7" name="Slide Number Placeholder 6">
            <a:extLst>
              <a:ext uri="{FF2B5EF4-FFF2-40B4-BE49-F238E27FC236}">
                <a16:creationId xmlns:a16="http://schemas.microsoft.com/office/drawing/2014/main" id="{6EA2C173-C9B0-4F1D-B136-E445348F7AE4}"/>
              </a:ext>
            </a:extLst>
          </p:cNvPr>
          <p:cNvSpPr>
            <a:spLocks noGrp="1"/>
          </p:cNvSpPr>
          <p:nvPr>
            <p:ph type="sldNum" sz="quarter" idx="12"/>
          </p:nvPr>
        </p:nvSpPr>
        <p:spPr/>
        <p:txBody>
          <a:bodyPr/>
          <a:lstStyle/>
          <a:p>
            <a:fld id="{76A2E968-AA08-4D78-AF3A-5F5F6399F3FB}" type="slidenum">
              <a:rPr lang="en-US" smtClean="0"/>
              <a:t>‹#›</a:t>
            </a:fld>
            <a:endParaRPr lang="en-US"/>
          </a:p>
        </p:txBody>
      </p:sp>
    </p:spTree>
    <p:extLst>
      <p:ext uri="{BB962C8B-B14F-4D97-AF65-F5344CB8AC3E}">
        <p14:creationId xmlns:p14="http://schemas.microsoft.com/office/powerpoint/2010/main" val="1023338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F6520-134E-43FD-AE22-519C14484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844F91-F868-4933-A43D-C345271D71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CBBB05-F0D7-48D7-B571-DB59727C4F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4203D0-B0B0-4E8E-91DA-9B35986812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296357-66C4-4000-AECB-CBD42A8F6F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29D63F-19EF-4561-AFAC-721C66665CBC}"/>
              </a:ext>
            </a:extLst>
          </p:cNvPr>
          <p:cNvSpPr>
            <a:spLocks noGrp="1"/>
          </p:cNvSpPr>
          <p:nvPr>
            <p:ph type="dt" sz="half" idx="10"/>
          </p:nvPr>
        </p:nvSpPr>
        <p:spPr/>
        <p:txBody>
          <a:bodyPr/>
          <a:lstStyle/>
          <a:p>
            <a:fld id="{CD9FFDD3-268B-419D-A237-7C10E1FD5151}" type="datetime1">
              <a:rPr lang="en-GB" smtClean="0"/>
              <a:t>06/11/2022</a:t>
            </a:fld>
            <a:endParaRPr lang="en-US"/>
          </a:p>
        </p:txBody>
      </p:sp>
      <p:sp>
        <p:nvSpPr>
          <p:cNvPr id="8" name="Footer Placeholder 7">
            <a:extLst>
              <a:ext uri="{FF2B5EF4-FFF2-40B4-BE49-F238E27FC236}">
                <a16:creationId xmlns:a16="http://schemas.microsoft.com/office/drawing/2014/main" id="{EE22C875-FF32-4698-9795-ED9580C86744}"/>
              </a:ext>
            </a:extLst>
          </p:cNvPr>
          <p:cNvSpPr>
            <a:spLocks noGrp="1"/>
          </p:cNvSpPr>
          <p:nvPr>
            <p:ph type="ftr" sz="quarter" idx="11"/>
          </p:nvPr>
        </p:nvSpPr>
        <p:spPr/>
        <p:txBody>
          <a:bodyPr/>
          <a:lstStyle/>
          <a:p>
            <a:r>
              <a:rPr lang="en-US"/>
              <a:t>1 there are</a:t>
            </a:r>
          </a:p>
        </p:txBody>
      </p:sp>
      <p:sp>
        <p:nvSpPr>
          <p:cNvPr id="9" name="Slide Number Placeholder 8">
            <a:extLst>
              <a:ext uri="{FF2B5EF4-FFF2-40B4-BE49-F238E27FC236}">
                <a16:creationId xmlns:a16="http://schemas.microsoft.com/office/drawing/2014/main" id="{EAC5E720-46FA-4D34-A8AB-754E0CF0735E}"/>
              </a:ext>
            </a:extLst>
          </p:cNvPr>
          <p:cNvSpPr>
            <a:spLocks noGrp="1"/>
          </p:cNvSpPr>
          <p:nvPr>
            <p:ph type="sldNum" sz="quarter" idx="12"/>
          </p:nvPr>
        </p:nvSpPr>
        <p:spPr/>
        <p:txBody>
          <a:bodyPr/>
          <a:lstStyle/>
          <a:p>
            <a:fld id="{76A2E968-AA08-4D78-AF3A-5F5F6399F3FB}" type="slidenum">
              <a:rPr lang="en-US" smtClean="0"/>
              <a:t>‹#›</a:t>
            </a:fld>
            <a:endParaRPr lang="en-US"/>
          </a:p>
        </p:txBody>
      </p:sp>
    </p:spTree>
    <p:extLst>
      <p:ext uri="{BB962C8B-B14F-4D97-AF65-F5344CB8AC3E}">
        <p14:creationId xmlns:p14="http://schemas.microsoft.com/office/powerpoint/2010/main" val="3623684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33B9-4012-4219-95EC-D49BDBEE3B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3FF68B-DA7D-4031-9E9B-B908BDBD9D35}"/>
              </a:ext>
            </a:extLst>
          </p:cNvPr>
          <p:cNvSpPr>
            <a:spLocks noGrp="1"/>
          </p:cNvSpPr>
          <p:nvPr>
            <p:ph type="dt" sz="half" idx="10"/>
          </p:nvPr>
        </p:nvSpPr>
        <p:spPr/>
        <p:txBody>
          <a:bodyPr/>
          <a:lstStyle/>
          <a:p>
            <a:fld id="{E764AF09-E95C-471D-AB26-2762F9AC92A9}" type="datetime1">
              <a:rPr lang="en-GB" smtClean="0"/>
              <a:t>06/11/2022</a:t>
            </a:fld>
            <a:endParaRPr lang="en-US"/>
          </a:p>
        </p:txBody>
      </p:sp>
      <p:sp>
        <p:nvSpPr>
          <p:cNvPr id="4" name="Footer Placeholder 3">
            <a:extLst>
              <a:ext uri="{FF2B5EF4-FFF2-40B4-BE49-F238E27FC236}">
                <a16:creationId xmlns:a16="http://schemas.microsoft.com/office/drawing/2014/main" id="{71EF1893-F2E7-4D12-A8F3-8819CE69626E}"/>
              </a:ext>
            </a:extLst>
          </p:cNvPr>
          <p:cNvSpPr>
            <a:spLocks noGrp="1"/>
          </p:cNvSpPr>
          <p:nvPr>
            <p:ph type="ftr" sz="quarter" idx="11"/>
          </p:nvPr>
        </p:nvSpPr>
        <p:spPr/>
        <p:txBody>
          <a:bodyPr/>
          <a:lstStyle/>
          <a:p>
            <a:r>
              <a:rPr lang="en-US"/>
              <a:t>1 there are</a:t>
            </a:r>
          </a:p>
        </p:txBody>
      </p:sp>
      <p:sp>
        <p:nvSpPr>
          <p:cNvPr id="5" name="Slide Number Placeholder 4">
            <a:extLst>
              <a:ext uri="{FF2B5EF4-FFF2-40B4-BE49-F238E27FC236}">
                <a16:creationId xmlns:a16="http://schemas.microsoft.com/office/drawing/2014/main" id="{877341D0-22AB-4936-805E-0E2CDB1AD14B}"/>
              </a:ext>
            </a:extLst>
          </p:cNvPr>
          <p:cNvSpPr>
            <a:spLocks noGrp="1"/>
          </p:cNvSpPr>
          <p:nvPr>
            <p:ph type="sldNum" sz="quarter" idx="12"/>
          </p:nvPr>
        </p:nvSpPr>
        <p:spPr/>
        <p:txBody>
          <a:bodyPr/>
          <a:lstStyle/>
          <a:p>
            <a:fld id="{76A2E968-AA08-4D78-AF3A-5F5F6399F3FB}" type="slidenum">
              <a:rPr lang="en-US" smtClean="0"/>
              <a:t>‹#›</a:t>
            </a:fld>
            <a:endParaRPr lang="en-US"/>
          </a:p>
        </p:txBody>
      </p:sp>
    </p:spTree>
    <p:extLst>
      <p:ext uri="{BB962C8B-B14F-4D97-AF65-F5344CB8AC3E}">
        <p14:creationId xmlns:p14="http://schemas.microsoft.com/office/powerpoint/2010/main" val="2833436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7B3BCF-D9E5-4670-A57A-4586B89BD30F}"/>
              </a:ext>
            </a:extLst>
          </p:cNvPr>
          <p:cNvSpPr>
            <a:spLocks noGrp="1"/>
          </p:cNvSpPr>
          <p:nvPr>
            <p:ph type="dt" sz="half" idx="10"/>
          </p:nvPr>
        </p:nvSpPr>
        <p:spPr/>
        <p:txBody>
          <a:bodyPr/>
          <a:lstStyle/>
          <a:p>
            <a:fld id="{DFA9AA08-540E-441E-939D-9C23EA59F61C}" type="datetime1">
              <a:rPr lang="en-GB" smtClean="0"/>
              <a:t>06/11/2022</a:t>
            </a:fld>
            <a:endParaRPr lang="en-US"/>
          </a:p>
        </p:txBody>
      </p:sp>
      <p:sp>
        <p:nvSpPr>
          <p:cNvPr id="3" name="Footer Placeholder 2">
            <a:extLst>
              <a:ext uri="{FF2B5EF4-FFF2-40B4-BE49-F238E27FC236}">
                <a16:creationId xmlns:a16="http://schemas.microsoft.com/office/drawing/2014/main" id="{AF6FEDA9-9E04-46D2-B5B2-1070B8FD9578}"/>
              </a:ext>
            </a:extLst>
          </p:cNvPr>
          <p:cNvSpPr>
            <a:spLocks noGrp="1"/>
          </p:cNvSpPr>
          <p:nvPr>
            <p:ph type="ftr" sz="quarter" idx="11"/>
          </p:nvPr>
        </p:nvSpPr>
        <p:spPr/>
        <p:txBody>
          <a:bodyPr/>
          <a:lstStyle/>
          <a:p>
            <a:r>
              <a:rPr lang="en-US"/>
              <a:t>1 there are</a:t>
            </a:r>
          </a:p>
        </p:txBody>
      </p:sp>
      <p:sp>
        <p:nvSpPr>
          <p:cNvPr id="4" name="Slide Number Placeholder 3">
            <a:extLst>
              <a:ext uri="{FF2B5EF4-FFF2-40B4-BE49-F238E27FC236}">
                <a16:creationId xmlns:a16="http://schemas.microsoft.com/office/drawing/2014/main" id="{B2F60EDA-8006-4AB6-A12E-A559F3C61D2E}"/>
              </a:ext>
            </a:extLst>
          </p:cNvPr>
          <p:cNvSpPr>
            <a:spLocks noGrp="1"/>
          </p:cNvSpPr>
          <p:nvPr>
            <p:ph type="sldNum" sz="quarter" idx="12"/>
          </p:nvPr>
        </p:nvSpPr>
        <p:spPr/>
        <p:txBody>
          <a:bodyPr/>
          <a:lstStyle/>
          <a:p>
            <a:fld id="{76A2E968-AA08-4D78-AF3A-5F5F6399F3FB}" type="slidenum">
              <a:rPr lang="en-US" smtClean="0"/>
              <a:t>‹#›</a:t>
            </a:fld>
            <a:endParaRPr lang="en-US"/>
          </a:p>
        </p:txBody>
      </p:sp>
    </p:spTree>
    <p:extLst>
      <p:ext uri="{BB962C8B-B14F-4D97-AF65-F5344CB8AC3E}">
        <p14:creationId xmlns:p14="http://schemas.microsoft.com/office/powerpoint/2010/main" val="3923665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F811-3D38-4444-A75C-E31815D6B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E2A18D-A6C7-4BC5-82CF-1D4AF4BE7E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1D4CCE-C118-4AD1-BC23-CEABDC783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B65E99-0F47-4822-9849-B242F43D6000}"/>
              </a:ext>
            </a:extLst>
          </p:cNvPr>
          <p:cNvSpPr>
            <a:spLocks noGrp="1"/>
          </p:cNvSpPr>
          <p:nvPr>
            <p:ph type="dt" sz="half" idx="10"/>
          </p:nvPr>
        </p:nvSpPr>
        <p:spPr/>
        <p:txBody>
          <a:bodyPr/>
          <a:lstStyle/>
          <a:p>
            <a:fld id="{CA29EF30-9181-4B86-997A-D5E26DD977C0}" type="datetime1">
              <a:rPr lang="en-GB" smtClean="0"/>
              <a:t>06/11/2022</a:t>
            </a:fld>
            <a:endParaRPr lang="en-US"/>
          </a:p>
        </p:txBody>
      </p:sp>
      <p:sp>
        <p:nvSpPr>
          <p:cNvPr id="6" name="Footer Placeholder 5">
            <a:extLst>
              <a:ext uri="{FF2B5EF4-FFF2-40B4-BE49-F238E27FC236}">
                <a16:creationId xmlns:a16="http://schemas.microsoft.com/office/drawing/2014/main" id="{01CEE128-2E58-4174-9EF2-E76D80D89AC1}"/>
              </a:ext>
            </a:extLst>
          </p:cNvPr>
          <p:cNvSpPr>
            <a:spLocks noGrp="1"/>
          </p:cNvSpPr>
          <p:nvPr>
            <p:ph type="ftr" sz="quarter" idx="11"/>
          </p:nvPr>
        </p:nvSpPr>
        <p:spPr/>
        <p:txBody>
          <a:bodyPr/>
          <a:lstStyle/>
          <a:p>
            <a:r>
              <a:rPr lang="en-US"/>
              <a:t>1 there are</a:t>
            </a:r>
          </a:p>
        </p:txBody>
      </p:sp>
      <p:sp>
        <p:nvSpPr>
          <p:cNvPr id="7" name="Slide Number Placeholder 6">
            <a:extLst>
              <a:ext uri="{FF2B5EF4-FFF2-40B4-BE49-F238E27FC236}">
                <a16:creationId xmlns:a16="http://schemas.microsoft.com/office/drawing/2014/main" id="{94E3C219-9174-4D45-ABD5-21DD8ED3CF2E}"/>
              </a:ext>
            </a:extLst>
          </p:cNvPr>
          <p:cNvSpPr>
            <a:spLocks noGrp="1"/>
          </p:cNvSpPr>
          <p:nvPr>
            <p:ph type="sldNum" sz="quarter" idx="12"/>
          </p:nvPr>
        </p:nvSpPr>
        <p:spPr/>
        <p:txBody>
          <a:bodyPr/>
          <a:lstStyle/>
          <a:p>
            <a:fld id="{76A2E968-AA08-4D78-AF3A-5F5F6399F3FB}" type="slidenum">
              <a:rPr lang="en-US" smtClean="0"/>
              <a:t>‹#›</a:t>
            </a:fld>
            <a:endParaRPr lang="en-US"/>
          </a:p>
        </p:txBody>
      </p:sp>
    </p:spTree>
    <p:extLst>
      <p:ext uri="{BB962C8B-B14F-4D97-AF65-F5344CB8AC3E}">
        <p14:creationId xmlns:p14="http://schemas.microsoft.com/office/powerpoint/2010/main" val="3000235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F020A-2BE1-4481-910E-7147CA6D0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5189AC-DB7D-4250-8E22-89EA569CB0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1D3FD8-5990-42AF-ADB2-A53C50783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214E0-8F05-4139-86C3-5FB9B4201F38}"/>
              </a:ext>
            </a:extLst>
          </p:cNvPr>
          <p:cNvSpPr>
            <a:spLocks noGrp="1"/>
          </p:cNvSpPr>
          <p:nvPr>
            <p:ph type="dt" sz="half" idx="10"/>
          </p:nvPr>
        </p:nvSpPr>
        <p:spPr/>
        <p:txBody>
          <a:bodyPr/>
          <a:lstStyle/>
          <a:p>
            <a:fld id="{5B0B853E-D0DD-4E20-8D41-5A1BD94B753A}" type="datetime1">
              <a:rPr lang="en-GB" smtClean="0"/>
              <a:t>06/11/2022</a:t>
            </a:fld>
            <a:endParaRPr lang="en-US"/>
          </a:p>
        </p:txBody>
      </p:sp>
      <p:sp>
        <p:nvSpPr>
          <p:cNvPr id="6" name="Footer Placeholder 5">
            <a:extLst>
              <a:ext uri="{FF2B5EF4-FFF2-40B4-BE49-F238E27FC236}">
                <a16:creationId xmlns:a16="http://schemas.microsoft.com/office/drawing/2014/main" id="{07BBE5AF-A4EC-4F96-827E-E6DA5770F98A}"/>
              </a:ext>
            </a:extLst>
          </p:cNvPr>
          <p:cNvSpPr>
            <a:spLocks noGrp="1"/>
          </p:cNvSpPr>
          <p:nvPr>
            <p:ph type="ftr" sz="quarter" idx="11"/>
          </p:nvPr>
        </p:nvSpPr>
        <p:spPr/>
        <p:txBody>
          <a:bodyPr/>
          <a:lstStyle/>
          <a:p>
            <a:r>
              <a:rPr lang="en-US"/>
              <a:t>1 there are</a:t>
            </a:r>
          </a:p>
        </p:txBody>
      </p:sp>
      <p:sp>
        <p:nvSpPr>
          <p:cNvPr id="7" name="Slide Number Placeholder 6">
            <a:extLst>
              <a:ext uri="{FF2B5EF4-FFF2-40B4-BE49-F238E27FC236}">
                <a16:creationId xmlns:a16="http://schemas.microsoft.com/office/drawing/2014/main" id="{B4FDA023-A9E3-4D22-AC89-44CE972F43F5}"/>
              </a:ext>
            </a:extLst>
          </p:cNvPr>
          <p:cNvSpPr>
            <a:spLocks noGrp="1"/>
          </p:cNvSpPr>
          <p:nvPr>
            <p:ph type="sldNum" sz="quarter" idx="12"/>
          </p:nvPr>
        </p:nvSpPr>
        <p:spPr/>
        <p:txBody>
          <a:bodyPr/>
          <a:lstStyle/>
          <a:p>
            <a:fld id="{76A2E968-AA08-4D78-AF3A-5F5F6399F3FB}" type="slidenum">
              <a:rPr lang="en-US" smtClean="0"/>
              <a:t>‹#›</a:t>
            </a:fld>
            <a:endParaRPr lang="en-US"/>
          </a:p>
        </p:txBody>
      </p:sp>
    </p:spTree>
    <p:extLst>
      <p:ext uri="{BB962C8B-B14F-4D97-AF65-F5344CB8AC3E}">
        <p14:creationId xmlns:p14="http://schemas.microsoft.com/office/powerpoint/2010/main" val="4232774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38000">
              <a:schemeClr val="accent1">
                <a:lumMod val="45000"/>
                <a:lumOff val="55000"/>
              </a:schemeClr>
            </a:gs>
            <a:gs pos="61000">
              <a:schemeClr val="accent1">
                <a:lumMod val="45000"/>
                <a:lumOff val="55000"/>
              </a:schemeClr>
            </a:gs>
            <a:gs pos="81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5DB0B-88FD-4EB0-A9BF-2674D4E50C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F45134-D376-47E2-B9FA-DC35E718D1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F7786-B294-4A62-A19D-FBE95369F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9CDAD-DC3B-4640-80A2-A7E4BAF19757}" type="datetime1">
              <a:rPr lang="en-GB" smtClean="0"/>
              <a:t>06/11/2022</a:t>
            </a:fld>
            <a:endParaRPr lang="en-US"/>
          </a:p>
        </p:txBody>
      </p:sp>
      <p:sp>
        <p:nvSpPr>
          <p:cNvPr id="5" name="Footer Placeholder 4">
            <a:extLst>
              <a:ext uri="{FF2B5EF4-FFF2-40B4-BE49-F238E27FC236}">
                <a16:creationId xmlns:a16="http://schemas.microsoft.com/office/drawing/2014/main" id="{D7D884F3-BBE4-455B-A8D0-4C2CAD4AB3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 there are</a:t>
            </a:r>
          </a:p>
        </p:txBody>
      </p:sp>
      <p:sp>
        <p:nvSpPr>
          <p:cNvPr id="6" name="Slide Number Placeholder 5">
            <a:extLst>
              <a:ext uri="{FF2B5EF4-FFF2-40B4-BE49-F238E27FC236}">
                <a16:creationId xmlns:a16="http://schemas.microsoft.com/office/drawing/2014/main" id="{BBFAB74F-84B0-4DDF-96A1-99963A50B5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2E968-AA08-4D78-AF3A-5F5F6399F3FB}" type="slidenum">
              <a:rPr lang="en-US" smtClean="0"/>
              <a:t>‹#›</a:t>
            </a:fld>
            <a:endParaRPr lang="en-US"/>
          </a:p>
        </p:txBody>
      </p:sp>
    </p:spTree>
    <p:extLst>
      <p:ext uri="{BB962C8B-B14F-4D97-AF65-F5344CB8AC3E}">
        <p14:creationId xmlns:p14="http://schemas.microsoft.com/office/powerpoint/2010/main" val="198141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38000">
              <a:schemeClr val="accent1">
                <a:lumMod val="45000"/>
                <a:lumOff val="55000"/>
              </a:schemeClr>
            </a:gs>
            <a:gs pos="61000">
              <a:schemeClr val="accent1">
                <a:lumMod val="45000"/>
                <a:lumOff val="55000"/>
              </a:schemeClr>
            </a:gs>
            <a:gs pos="81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B5B967-DC11-406B-B6F3-F7C9E29A74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D016CF-93A9-4797-8B38-8814373E1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7C731F-1037-4115-B89A-44AA18A6F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8A2ADA-2034-4C29-A6AB-C577522E11E9}" type="datetime1">
              <a:rPr lang="en-GB" smtClean="0"/>
              <a:t>06/11/2022</a:t>
            </a:fld>
            <a:endParaRPr lang="en-GB"/>
          </a:p>
        </p:txBody>
      </p:sp>
      <p:sp>
        <p:nvSpPr>
          <p:cNvPr id="5" name="Footer Placeholder 4">
            <a:extLst>
              <a:ext uri="{FF2B5EF4-FFF2-40B4-BE49-F238E27FC236}">
                <a16:creationId xmlns:a16="http://schemas.microsoft.com/office/drawing/2014/main" id="{C828B772-9A17-4D78-B003-B7B783B156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1 there are</a:t>
            </a:r>
          </a:p>
        </p:txBody>
      </p:sp>
      <p:sp>
        <p:nvSpPr>
          <p:cNvPr id="6" name="Slide Number Placeholder 5">
            <a:extLst>
              <a:ext uri="{FF2B5EF4-FFF2-40B4-BE49-F238E27FC236}">
                <a16:creationId xmlns:a16="http://schemas.microsoft.com/office/drawing/2014/main" id="{69F22C69-81C9-478B-BDC8-D8B0A2744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233DD-9ABF-4C49-8B7C-880553C1B59F}" type="slidenum">
              <a:rPr lang="en-GB" smtClean="0"/>
              <a:t>‹#›</a:t>
            </a:fld>
            <a:endParaRPr lang="en-GB"/>
          </a:p>
        </p:txBody>
      </p:sp>
    </p:spTree>
    <p:extLst>
      <p:ext uri="{BB962C8B-B14F-4D97-AF65-F5344CB8AC3E}">
        <p14:creationId xmlns:p14="http://schemas.microsoft.com/office/powerpoint/2010/main" val="1296190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tags" Target="../tags/tag22.xml"/><Relationship Id="rId7" Type="http://schemas.openxmlformats.org/officeDocument/2006/relationships/image" Target="../media/image15.png"/><Relationship Id="rId12" Type="http://schemas.openxmlformats.org/officeDocument/2006/relationships/image" Target="../media/image30.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9.xml"/><Relationship Id="rId11" Type="http://schemas.openxmlformats.org/officeDocument/2006/relationships/image" Target="../media/image45.png"/><Relationship Id="rId5" Type="http://schemas.openxmlformats.org/officeDocument/2006/relationships/slideLayout" Target="../slideLayouts/slideLayout13.xml"/><Relationship Id="rId10" Type="http://schemas.openxmlformats.org/officeDocument/2006/relationships/image" Target="../media/image44.png"/><Relationship Id="rId4" Type="http://schemas.openxmlformats.org/officeDocument/2006/relationships/tags" Target="../tags/tag23.xml"/><Relationship Id="rId9" Type="http://schemas.openxmlformats.org/officeDocument/2006/relationships/image" Target="../media/image43.pn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3.xml"/><Relationship Id="rId7" Type="http://schemas.openxmlformats.org/officeDocument/2006/relationships/image" Target="../media/image43.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3.png"/><Relationship Id="rId2" Type="http://schemas.openxmlformats.org/officeDocument/2006/relationships/slideLayout" Target="../slideLayouts/slideLayout13.xml"/><Relationship Id="rId1" Type="http://schemas.openxmlformats.org/officeDocument/2006/relationships/tags" Target="../tags/tag2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27.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notesSlide" Target="../notesSlides/notesSlide16.xml"/><Relationship Id="rId7" Type="http://schemas.openxmlformats.org/officeDocument/2006/relationships/image" Target="../media/image64.png"/><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13" Type="http://schemas.openxmlformats.org/officeDocument/2006/relationships/image" Target="../media/image440.png"/><Relationship Id="rId18" Type="http://schemas.openxmlformats.org/officeDocument/2006/relationships/image" Target="../media/image160.png"/><Relationship Id="rId26" Type="http://schemas.openxmlformats.org/officeDocument/2006/relationships/image" Target="../media/image540.png"/><Relationship Id="rId3" Type="http://schemas.openxmlformats.org/officeDocument/2006/relationships/notesSlide" Target="../notesSlides/notesSlide17.xml"/><Relationship Id="rId21" Type="http://schemas.openxmlformats.org/officeDocument/2006/relationships/image" Target="../media/image491.png"/><Relationship Id="rId7" Type="http://schemas.openxmlformats.org/officeDocument/2006/relationships/image" Target="../media/image420.png"/><Relationship Id="rId17" Type="http://schemas.openxmlformats.org/officeDocument/2006/relationships/image" Target="../media/image66.png"/><Relationship Id="rId25" Type="http://schemas.openxmlformats.org/officeDocument/2006/relationships/image" Target="../media/image530.png"/><Relationship Id="rId33" Type="http://schemas.openxmlformats.org/officeDocument/2006/relationships/image" Target="../media/image15.png"/><Relationship Id="rId2" Type="http://schemas.openxmlformats.org/officeDocument/2006/relationships/slideLayout" Target="../slideLayouts/slideLayout7.xml"/><Relationship Id="rId16" Type="http://schemas.openxmlformats.org/officeDocument/2006/relationships/image" Target="../media/image140.png"/><Relationship Id="rId20" Type="http://schemas.openxmlformats.org/officeDocument/2006/relationships/image" Target="../media/image480.png"/><Relationship Id="rId29" Type="http://schemas.openxmlformats.org/officeDocument/2006/relationships/image" Target="../media/image570.png"/><Relationship Id="rId1" Type="http://schemas.openxmlformats.org/officeDocument/2006/relationships/tags" Target="../tags/tag32.xml"/><Relationship Id="rId6" Type="http://schemas.openxmlformats.org/officeDocument/2006/relationships/image" Target="../media/image410.png"/><Relationship Id="rId24" Type="http://schemas.openxmlformats.org/officeDocument/2006/relationships/image" Target="../media/image520.png"/><Relationship Id="rId32" Type="http://schemas.openxmlformats.org/officeDocument/2006/relationships/image" Target="../media/image601.png"/><Relationship Id="rId23" Type="http://schemas.openxmlformats.org/officeDocument/2006/relationships/image" Target="../media/image531.png"/><Relationship Id="rId28" Type="http://schemas.openxmlformats.org/officeDocument/2006/relationships/image" Target="../media/image563.png"/><Relationship Id="rId10" Type="http://schemas.openxmlformats.org/officeDocument/2006/relationships/image" Target="../media/image65.png"/><Relationship Id="rId19" Type="http://schemas.openxmlformats.org/officeDocument/2006/relationships/image" Target="../media/image470.png"/><Relationship Id="rId31" Type="http://schemas.openxmlformats.org/officeDocument/2006/relationships/image" Target="../media/image68.png"/><Relationship Id="rId9" Type="http://schemas.openxmlformats.org/officeDocument/2006/relationships/image" Target="../media/image71.png"/><Relationship Id="rId14" Type="http://schemas.openxmlformats.org/officeDocument/2006/relationships/image" Target="../media/image450.png"/><Relationship Id="rId22" Type="http://schemas.openxmlformats.org/officeDocument/2006/relationships/image" Target="../media/image511.png"/><Relationship Id="rId27" Type="http://schemas.openxmlformats.org/officeDocument/2006/relationships/image" Target="../media/image550.png"/><Relationship Id="rId30"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40.png"/><Relationship Id="rId18" Type="http://schemas.openxmlformats.org/officeDocument/2006/relationships/image" Target="../media/image80.png"/><Relationship Id="rId3" Type="http://schemas.openxmlformats.org/officeDocument/2006/relationships/image" Target="../media/image650.png"/><Relationship Id="rId7" Type="http://schemas.openxmlformats.org/officeDocument/2006/relationships/image" Target="../media/image76.png"/><Relationship Id="rId12" Type="http://schemas.openxmlformats.org/officeDocument/2006/relationships/image" Target="../media/image730.png"/><Relationship Id="rId17" Type="http://schemas.openxmlformats.org/officeDocument/2006/relationships/image" Target="../media/image780.png"/><Relationship Id="rId2" Type="http://schemas.openxmlformats.org/officeDocument/2006/relationships/notesSlide" Target="../notesSlides/notesSlide19.xml"/><Relationship Id="rId16" Type="http://schemas.openxmlformats.org/officeDocument/2006/relationships/image" Target="../media/image770.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1.gif"/><Relationship Id="rId15" Type="http://schemas.openxmlformats.org/officeDocument/2006/relationships/image" Target="../media/image760.png"/><Relationship Id="rId10" Type="http://schemas.openxmlformats.org/officeDocument/2006/relationships/image" Target="../media/image700.png"/><Relationship Id="rId4" Type="http://schemas.openxmlformats.org/officeDocument/2006/relationships/image" Target="../media/image660.png"/><Relationship Id="rId9" Type="http://schemas.openxmlformats.org/officeDocument/2006/relationships/image" Target="../media/image690.png"/><Relationship Id="rId1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71.gif"/><Relationship Id="rId13" Type="http://schemas.openxmlformats.org/officeDocument/2006/relationships/image" Target="../media/image700.png"/><Relationship Id="rId18" Type="http://schemas.openxmlformats.org/officeDocument/2006/relationships/image" Target="../media/image84.png"/><Relationship Id="rId3" Type="http://schemas.openxmlformats.org/officeDocument/2006/relationships/image" Target="../media/image650.png"/><Relationship Id="rId21" Type="http://schemas.openxmlformats.org/officeDocument/2006/relationships/image" Target="../media/image86.png"/><Relationship Id="rId7" Type="http://schemas.openxmlformats.org/officeDocument/2006/relationships/image" Target="../media/image81.png"/><Relationship Id="rId12" Type="http://schemas.openxmlformats.org/officeDocument/2006/relationships/image" Target="../media/image690.png"/><Relationship Id="rId17" Type="http://schemas.openxmlformats.org/officeDocument/2006/relationships/image" Target="../media/image83.png"/><Relationship Id="rId2" Type="http://schemas.openxmlformats.org/officeDocument/2006/relationships/notesSlide" Target="../notesSlides/notesSlide20.xml"/><Relationship Id="rId16" Type="http://schemas.openxmlformats.org/officeDocument/2006/relationships/image" Target="../media/image82.png"/><Relationship Id="rId20" Type="http://schemas.openxmlformats.org/officeDocument/2006/relationships/image" Target="../media/image780.png"/><Relationship Id="rId1" Type="http://schemas.openxmlformats.org/officeDocument/2006/relationships/slideLayout" Target="../slideLayouts/slideLayout7.xml"/><Relationship Id="rId6" Type="http://schemas.openxmlformats.org/officeDocument/2006/relationships/image" Target="../media/image800.png"/><Relationship Id="rId5" Type="http://schemas.openxmlformats.org/officeDocument/2006/relationships/image" Target="../media/image770.png"/><Relationship Id="rId15" Type="http://schemas.openxmlformats.org/officeDocument/2006/relationships/image" Target="../media/image740.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660.png"/><Relationship Id="rId9" Type="http://schemas.openxmlformats.org/officeDocument/2006/relationships/image" Target="../media/image74.png"/><Relationship Id="rId14" Type="http://schemas.openxmlformats.org/officeDocument/2006/relationships/image" Target="../media/image730.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880.png"/><Relationship Id="rId18" Type="http://schemas.openxmlformats.org/officeDocument/2006/relationships/image" Target="../media/image412.png"/><Relationship Id="rId3" Type="http://schemas.openxmlformats.org/officeDocument/2006/relationships/image" Target="../media/image87.png"/><Relationship Id="rId21" Type="http://schemas.openxmlformats.org/officeDocument/2006/relationships/image" Target="../media/image630.png"/><Relationship Id="rId7" Type="http://schemas.openxmlformats.org/officeDocument/2006/relationships/image" Target="../media/image561.png"/><Relationship Id="rId12" Type="http://schemas.openxmlformats.org/officeDocument/2006/relationships/image" Target="../media/image90.png"/><Relationship Id="rId17" Type="http://schemas.openxmlformats.org/officeDocument/2006/relationships/image" Target="../media/image370.png"/><Relationship Id="rId25" Type="http://schemas.openxmlformats.org/officeDocument/2006/relationships/image" Target="../media/image510.png"/><Relationship Id="rId2" Type="http://schemas.openxmlformats.org/officeDocument/2006/relationships/notesSlide" Target="../notesSlides/notesSlide21.xml"/><Relationship Id="rId16" Type="http://schemas.openxmlformats.org/officeDocument/2006/relationships/image" Target="../media/image92.png"/><Relationship Id="rId20" Type="http://schemas.openxmlformats.org/officeDocument/2006/relationships/image" Target="../media/image1700.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71.png"/><Relationship Id="rId24" Type="http://schemas.openxmlformats.org/officeDocument/2006/relationships/image" Target="../media/image490.png"/><Relationship Id="rId5" Type="http://schemas.openxmlformats.org/officeDocument/2006/relationships/image" Target="../media/image551.png"/><Relationship Id="rId15" Type="http://schemas.openxmlformats.org/officeDocument/2006/relationships/image" Target="../media/image891.png"/><Relationship Id="rId23" Type="http://schemas.openxmlformats.org/officeDocument/2006/relationships/image" Target="../media/image620.png"/><Relationship Id="rId10" Type="http://schemas.openxmlformats.org/officeDocument/2006/relationships/image" Target="../media/image89.png"/><Relationship Id="rId19" Type="http://schemas.openxmlformats.org/officeDocument/2006/relationships/image" Target="../media/image560.png"/><Relationship Id="rId4" Type="http://schemas.openxmlformats.org/officeDocument/2006/relationships/image" Target="../media/image541.png"/><Relationship Id="rId9" Type="http://schemas.openxmlformats.org/officeDocument/2006/relationships/image" Target="../media/image571.png"/><Relationship Id="rId14" Type="http://schemas.openxmlformats.org/officeDocument/2006/relationships/image" Target="../media/image91.png"/><Relationship Id="rId22" Type="http://schemas.openxmlformats.org/officeDocument/2006/relationships/image" Target="../media/image610.png"/></Relationships>
</file>

<file path=ppt/slides/_rels/slide23.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23.xml"/><Relationship Id="rId7" Type="http://schemas.openxmlformats.org/officeDocument/2006/relationships/image" Target="../media/image920.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93.png"/><Relationship Id="rId5" Type="http://schemas.openxmlformats.org/officeDocument/2006/relationships/image" Target="../media/image900.png"/><Relationship Id="rId4" Type="http://schemas.openxmlformats.org/officeDocument/2006/relationships/image" Target="../media/image890.png"/></Relationships>
</file>

<file path=ppt/slides/_rels/slide25.xml.rels><?xml version="1.0" encoding="UTF-8" standalone="yes"?>
<Relationships xmlns="http://schemas.openxmlformats.org/package/2006/relationships"><Relationship Id="rId8" Type="http://schemas.openxmlformats.org/officeDocument/2006/relationships/image" Target="../media/image941.png"/><Relationship Id="rId3" Type="http://schemas.openxmlformats.org/officeDocument/2006/relationships/tags" Target="../tags/tag36.xml"/><Relationship Id="rId7" Type="http://schemas.openxmlformats.org/officeDocument/2006/relationships/image" Target="../media/image95.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940.png"/><Relationship Id="rId11" Type="http://schemas.openxmlformats.org/officeDocument/2006/relationships/image" Target="../media/image98.png"/><Relationship Id="rId5" Type="http://schemas.openxmlformats.org/officeDocument/2006/relationships/notesSlide" Target="../notesSlides/notesSlide24.xml"/><Relationship Id="rId10" Type="http://schemas.openxmlformats.org/officeDocument/2006/relationships/image" Target="../media/image97.png"/><Relationship Id="rId4" Type="http://schemas.openxmlformats.org/officeDocument/2006/relationships/slideLayout" Target="../slideLayouts/slideLayout7.xml"/><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tags" Target="../tags/tag39.xml"/><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25.xml"/><Relationship Id="rId11" Type="http://schemas.openxmlformats.org/officeDocument/2006/relationships/image" Target="../media/image103.png"/><Relationship Id="rId5" Type="http://schemas.openxmlformats.org/officeDocument/2006/relationships/slideLayout" Target="../slideLayouts/slideLayout2.xml"/><Relationship Id="rId10" Type="http://schemas.openxmlformats.org/officeDocument/2006/relationships/image" Target="../media/image102.png"/><Relationship Id="rId4" Type="http://schemas.openxmlformats.org/officeDocument/2006/relationships/tags" Target="../tags/tag40.xml"/><Relationship Id="rId9" Type="http://schemas.openxmlformats.org/officeDocument/2006/relationships/image" Target="../media/image101.png"/></Relationships>
</file>

<file path=ppt/slides/_rels/slide27.xml.rels><?xml version="1.0" encoding="UTF-8" standalone="yes"?>
<Relationships xmlns="http://schemas.openxmlformats.org/package/2006/relationships"><Relationship Id="rId13" Type="http://schemas.openxmlformats.org/officeDocument/2006/relationships/image" Target="../media/image108.png"/><Relationship Id="rId3" Type="http://schemas.openxmlformats.org/officeDocument/2006/relationships/tags" Target="../tags/tag43.xml"/><Relationship Id="rId7" Type="http://schemas.openxmlformats.org/officeDocument/2006/relationships/image" Target="../media/image106.png"/><Relationship Id="rId12" Type="http://schemas.openxmlformats.org/officeDocument/2006/relationships/image" Target="../media/image107.png"/><Relationship Id="rId2" Type="http://schemas.openxmlformats.org/officeDocument/2006/relationships/tags" Target="../tags/tag42.xml"/><Relationship Id="rId16" Type="http://schemas.openxmlformats.org/officeDocument/2006/relationships/image" Target="../media/image111.png"/><Relationship Id="rId1" Type="http://schemas.openxmlformats.org/officeDocument/2006/relationships/tags" Target="../tags/tag41.xml"/><Relationship Id="rId6" Type="http://schemas.openxmlformats.org/officeDocument/2006/relationships/notesSlide" Target="../notesSlides/notesSlide26.xml"/><Relationship Id="rId11" Type="http://schemas.openxmlformats.org/officeDocument/2006/relationships/image" Target="../media/image1020.png"/><Relationship Id="rId5" Type="http://schemas.openxmlformats.org/officeDocument/2006/relationships/slideLayout" Target="../slideLayouts/slideLayout2.xml"/><Relationship Id="rId15" Type="http://schemas.openxmlformats.org/officeDocument/2006/relationships/image" Target="../media/image110.png"/><Relationship Id="rId4" Type="http://schemas.openxmlformats.org/officeDocument/2006/relationships/tags" Target="../tags/tag44.xml"/><Relationship Id="rId14" Type="http://schemas.openxmlformats.org/officeDocument/2006/relationships/image" Target="../media/image109.png"/></Relationships>
</file>

<file path=ppt/slides/_rels/slide2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0.png"/><Relationship Id="rId7" Type="http://schemas.openxmlformats.org/officeDocument/2006/relationships/image" Target="../media/image112.png"/><Relationship Id="rId2" Type="http://schemas.openxmlformats.org/officeDocument/2006/relationships/image" Target="../media/image1070.png"/><Relationship Id="rId1" Type="http://schemas.openxmlformats.org/officeDocument/2006/relationships/slideLayout" Target="../slideLayouts/slideLayout2.xml"/><Relationship Id="rId6" Type="http://schemas.openxmlformats.org/officeDocument/2006/relationships/image" Target="../media/image1110.png"/><Relationship Id="rId5" Type="http://schemas.openxmlformats.org/officeDocument/2006/relationships/image" Target="../media/image1100.png"/><Relationship Id="rId4" Type="http://schemas.openxmlformats.org/officeDocument/2006/relationships/image" Target="../media/image1090.png"/><Relationship Id="rId9" Type="http://schemas.openxmlformats.org/officeDocument/2006/relationships/image" Target="../media/image114.png"/></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audio" Target="../media/media4.wav"/><Relationship Id="rId13" Type="http://schemas.microsoft.com/office/2007/relationships/media" Target="../media/media7.wav"/><Relationship Id="rId18" Type="http://schemas.openxmlformats.org/officeDocument/2006/relationships/audio" Target="../media/media9.wav"/><Relationship Id="rId26" Type="http://schemas.openxmlformats.org/officeDocument/2006/relationships/audio" Target="../media/media13.wav"/><Relationship Id="rId39" Type="http://schemas.microsoft.com/office/2007/relationships/media" Target="../media/media20.wav"/><Relationship Id="rId3" Type="http://schemas.microsoft.com/office/2007/relationships/media" Target="../media/media2.wav"/><Relationship Id="rId21" Type="http://schemas.microsoft.com/office/2007/relationships/media" Target="../media/media11.wav"/><Relationship Id="rId34" Type="http://schemas.openxmlformats.org/officeDocument/2006/relationships/audio" Target="../media/media17.wav"/><Relationship Id="rId42" Type="http://schemas.openxmlformats.org/officeDocument/2006/relationships/notesSlide" Target="../notesSlides/notesSlide28.xml"/><Relationship Id="rId7" Type="http://schemas.microsoft.com/office/2007/relationships/media" Target="../media/media4.wav"/><Relationship Id="rId12" Type="http://schemas.openxmlformats.org/officeDocument/2006/relationships/audio" Target="../media/media6.wav"/><Relationship Id="rId17" Type="http://schemas.microsoft.com/office/2007/relationships/media" Target="../media/media9.wav"/><Relationship Id="rId25" Type="http://schemas.microsoft.com/office/2007/relationships/media" Target="../media/media13.wav"/><Relationship Id="rId33" Type="http://schemas.microsoft.com/office/2007/relationships/media" Target="../media/media17.wav"/><Relationship Id="rId38" Type="http://schemas.openxmlformats.org/officeDocument/2006/relationships/audio" Target="../media/media19.wav"/><Relationship Id="rId2" Type="http://schemas.openxmlformats.org/officeDocument/2006/relationships/audio" Target="../media/media1.wav"/><Relationship Id="rId16" Type="http://schemas.openxmlformats.org/officeDocument/2006/relationships/audio" Target="../media/media8.wav"/><Relationship Id="rId20" Type="http://schemas.openxmlformats.org/officeDocument/2006/relationships/audio" Target="../media/media10.wav"/><Relationship Id="rId29" Type="http://schemas.microsoft.com/office/2007/relationships/media" Target="../media/media15.wav"/><Relationship Id="rId41" Type="http://schemas.openxmlformats.org/officeDocument/2006/relationships/slideLayout" Target="../slideLayouts/slideLayout7.xml"/><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24" Type="http://schemas.openxmlformats.org/officeDocument/2006/relationships/audio" Target="../media/media12.wav"/><Relationship Id="rId32" Type="http://schemas.openxmlformats.org/officeDocument/2006/relationships/audio" Target="../media/media16.wav"/><Relationship Id="rId37" Type="http://schemas.microsoft.com/office/2007/relationships/media" Target="../media/media19.wav"/><Relationship Id="rId40" Type="http://schemas.openxmlformats.org/officeDocument/2006/relationships/audio" Target="../media/media20.wav"/><Relationship Id="rId5" Type="http://schemas.microsoft.com/office/2007/relationships/media" Target="../media/media3.wav"/><Relationship Id="rId15" Type="http://schemas.microsoft.com/office/2007/relationships/media" Target="../media/media8.wav"/><Relationship Id="rId23" Type="http://schemas.microsoft.com/office/2007/relationships/media" Target="../media/media12.wav"/><Relationship Id="rId28" Type="http://schemas.openxmlformats.org/officeDocument/2006/relationships/audio" Target="../media/media14.wav"/><Relationship Id="rId36" Type="http://schemas.openxmlformats.org/officeDocument/2006/relationships/audio" Target="../media/media18.wav"/><Relationship Id="rId10" Type="http://schemas.openxmlformats.org/officeDocument/2006/relationships/audio" Target="../media/media5.wav"/><Relationship Id="rId19" Type="http://schemas.microsoft.com/office/2007/relationships/media" Target="../media/media10.wav"/><Relationship Id="rId31" Type="http://schemas.microsoft.com/office/2007/relationships/media" Target="../media/media16.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 Id="rId22" Type="http://schemas.openxmlformats.org/officeDocument/2006/relationships/audio" Target="../media/media11.wav"/><Relationship Id="rId27" Type="http://schemas.microsoft.com/office/2007/relationships/media" Target="../media/media14.wav"/><Relationship Id="rId30" Type="http://schemas.openxmlformats.org/officeDocument/2006/relationships/audio" Target="../media/media15.wav"/><Relationship Id="rId35" Type="http://schemas.microsoft.com/office/2007/relationships/media" Target="../media/media18.wav"/><Relationship Id="rId43" Type="http://schemas.openxmlformats.org/officeDocument/2006/relationships/image" Target="../media/image118.png"/></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notesSlide" Target="../notesSlides/notesSlide3.xml"/><Relationship Id="rId12"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1.xml"/><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6.png"/><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tags" Target="../tags/tag3.xml"/><Relationship Id="rId16" Type="http://schemas.openxmlformats.org/officeDocument/2006/relationships/image" Target="../media/image19.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4.png"/><Relationship Id="rId5" Type="http://schemas.openxmlformats.org/officeDocument/2006/relationships/tags" Target="../tags/tag6.xml"/><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tags" Target="../tags/tag5.xml"/><Relationship Id="rId9" Type="http://schemas.openxmlformats.org/officeDocument/2006/relationships/notesSlide" Target="../notesSlides/notesSlide4.xml"/><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25.png"/><Relationship Id="rId3" Type="http://schemas.openxmlformats.org/officeDocument/2006/relationships/tags" Target="../tags/tag11.xml"/><Relationship Id="rId7" Type="http://schemas.openxmlformats.org/officeDocument/2006/relationships/slideLayout" Target="../slideLayouts/slideLayout13.xml"/><Relationship Id="rId12" Type="http://schemas.openxmlformats.org/officeDocument/2006/relationships/image" Target="../media/image24.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23.png"/><Relationship Id="rId5" Type="http://schemas.openxmlformats.org/officeDocument/2006/relationships/tags" Target="../tags/tag13.xml"/><Relationship Id="rId15" Type="http://schemas.openxmlformats.org/officeDocument/2006/relationships/image" Target="../media/image27.png"/><Relationship Id="rId10" Type="http://schemas.openxmlformats.org/officeDocument/2006/relationships/image" Target="../media/image15.png"/><Relationship Id="rId4" Type="http://schemas.openxmlformats.org/officeDocument/2006/relationships/tags" Target="../tags/tag12.xml"/><Relationship Id="rId9" Type="http://schemas.openxmlformats.org/officeDocument/2006/relationships/image" Target="../media/image22.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3.xml"/><Relationship Id="rId7" Type="http://schemas.openxmlformats.org/officeDocument/2006/relationships/image" Target="../media/image3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notesSlide" Target="../notesSlides/notesSlide6.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7.xml"/><Relationship Id="rId7"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2.png"/><Relationship Id="rId5" Type="http://schemas.openxmlformats.org/officeDocument/2006/relationships/image" Target="../media/image4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gs>
            <a:gs pos="42000">
              <a:schemeClr val="accent1">
                <a:lumMod val="45000"/>
                <a:lumOff val="55000"/>
              </a:schemeClr>
            </a:gs>
            <a:gs pos="63000">
              <a:schemeClr val="accent1">
                <a:lumMod val="45000"/>
                <a:lumOff val="55000"/>
              </a:schemeClr>
            </a:gs>
            <a:gs pos="82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422B2C-6374-FB3C-D398-B427D2014327}"/>
              </a:ext>
            </a:extLst>
          </p:cNvPr>
          <p:cNvSpPr>
            <a:spLocks noGrp="1"/>
          </p:cNvSpPr>
          <p:nvPr>
            <p:ph type="title"/>
          </p:nvPr>
        </p:nvSpPr>
        <p:spPr>
          <a:xfrm>
            <a:off x="2845228" y="-49166"/>
            <a:ext cx="6501538" cy="918655"/>
          </a:xfrm>
        </p:spPr>
        <p:txBody>
          <a:bodyPr>
            <a:normAutofit/>
          </a:bodyPr>
          <a:lstStyle/>
          <a:p>
            <a:r>
              <a:rPr lang="en-US" u="sng" dirty="0"/>
              <a:t>Neural Sinusoidal Modeling</a:t>
            </a:r>
            <a:endParaRPr lang="en-GB" u="sng" dirty="0"/>
          </a:p>
        </p:txBody>
      </p:sp>
      <p:pic>
        <p:nvPicPr>
          <p:cNvPr id="5" name="Picture 4">
            <a:extLst>
              <a:ext uri="{FF2B5EF4-FFF2-40B4-BE49-F238E27FC236}">
                <a16:creationId xmlns:a16="http://schemas.microsoft.com/office/drawing/2014/main" id="{2416458F-0B9C-87E7-F3CF-74FBB4948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140" y="2297308"/>
            <a:ext cx="2271714" cy="2271714"/>
          </a:xfrm>
          <a:prstGeom prst="rect">
            <a:avLst/>
          </a:prstGeom>
        </p:spPr>
      </p:pic>
      <p:sp>
        <p:nvSpPr>
          <p:cNvPr id="6" name="Title 1">
            <a:extLst>
              <a:ext uri="{FF2B5EF4-FFF2-40B4-BE49-F238E27FC236}">
                <a16:creationId xmlns:a16="http://schemas.microsoft.com/office/drawing/2014/main" id="{112B4315-031C-76B3-C067-569CD300FFE2}"/>
              </a:ext>
            </a:extLst>
          </p:cNvPr>
          <p:cNvSpPr txBox="1">
            <a:spLocks/>
          </p:cNvSpPr>
          <p:nvPr/>
        </p:nvSpPr>
        <p:spPr>
          <a:xfrm>
            <a:off x="2968487" y="4542242"/>
            <a:ext cx="6255019" cy="7928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t>University of Crete, Computer Science Department, </a:t>
            </a:r>
          </a:p>
          <a:p>
            <a:pPr algn="ctr"/>
            <a:r>
              <a:rPr lang="en-US" sz="2000" dirty="0"/>
              <a:t>Voutes University Campus, 700 13 Heraklion, Crete, Greece </a:t>
            </a:r>
            <a:endParaRPr lang="en-GB" sz="2000" dirty="0"/>
          </a:p>
        </p:txBody>
      </p:sp>
      <p:sp>
        <p:nvSpPr>
          <p:cNvPr id="7" name="Title 1">
            <a:extLst>
              <a:ext uri="{FF2B5EF4-FFF2-40B4-BE49-F238E27FC236}">
                <a16:creationId xmlns:a16="http://schemas.microsoft.com/office/drawing/2014/main" id="{F619B8D6-CFFF-8745-59C9-FCE4370955FA}"/>
              </a:ext>
            </a:extLst>
          </p:cNvPr>
          <p:cNvSpPr txBox="1">
            <a:spLocks/>
          </p:cNvSpPr>
          <p:nvPr/>
        </p:nvSpPr>
        <p:spPr>
          <a:xfrm>
            <a:off x="2913708" y="1034815"/>
            <a:ext cx="6364575" cy="4354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a:t>From the Master Thesis of </a:t>
            </a:r>
            <a:r>
              <a:rPr lang="en-US" sz="2800" i="1" u="sng" dirty="0"/>
              <a:t>Michail Raptakis</a:t>
            </a:r>
          </a:p>
        </p:txBody>
      </p:sp>
      <p:sp>
        <p:nvSpPr>
          <p:cNvPr id="8" name="Title 1">
            <a:extLst>
              <a:ext uri="{FF2B5EF4-FFF2-40B4-BE49-F238E27FC236}">
                <a16:creationId xmlns:a16="http://schemas.microsoft.com/office/drawing/2014/main" id="{44C36EB9-A1B7-53D2-9E0C-1E3C25787205}"/>
              </a:ext>
            </a:extLst>
          </p:cNvPr>
          <p:cNvSpPr txBox="1">
            <a:spLocks/>
          </p:cNvSpPr>
          <p:nvPr/>
        </p:nvSpPr>
        <p:spPr>
          <a:xfrm>
            <a:off x="3477820" y="1802542"/>
            <a:ext cx="5236352" cy="4354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t>Thesis Advisor: Professor </a:t>
            </a:r>
            <a:r>
              <a:rPr lang="en-US" sz="2400" i="1" dirty="0"/>
              <a:t>Yannis Stylianou</a:t>
            </a:r>
          </a:p>
        </p:txBody>
      </p:sp>
      <p:sp>
        <p:nvSpPr>
          <p:cNvPr id="9" name="TextBox 8">
            <a:extLst>
              <a:ext uri="{FF2B5EF4-FFF2-40B4-BE49-F238E27FC236}">
                <a16:creationId xmlns:a16="http://schemas.microsoft.com/office/drawing/2014/main" id="{6BAA0C5C-5B3C-0338-BCEA-F10CFD3C1300}"/>
              </a:ext>
            </a:extLst>
          </p:cNvPr>
          <p:cNvSpPr txBox="1"/>
          <p:nvPr/>
        </p:nvSpPr>
        <p:spPr>
          <a:xfrm>
            <a:off x="0" y="6334780"/>
            <a:ext cx="4822031" cy="523220"/>
          </a:xfrm>
          <a:prstGeom prst="rect">
            <a:avLst/>
          </a:prstGeom>
          <a:noFill/>
        </p:spPr>
        <p:txBody>
          <a:bodyPr wrap="square" rtlCol="0">
            <a:spAutoFit/>
          </a:bodyPr>
          <a:lstStyle/>
          <a:p>
            <a:r>
              <a:rPr lang="en-US" sz="1400" i="1" dirty="0"/>
              <a:t>In partial fulfillment of the requirements for the</a:t>
            </a:r>
          </a:p>
          <a:p>
            <a:r>
              <a:rPr lang="en-US" sz="1400" i="1" dirty="0"/>
              <a:t>Masters’ of Science degree in Computer Science and Engineering</a:t>
            </a:r>
            <a:endParaRPr lang="en-GB" sz="1400" i="1" dirty="0"/>
          </a:p>
        </p:txBody>
      </p:sp>
      <p:sp>
        <p:nvSpPr>
          <p:cNvPr id="10" name="TextBox 9">
            <a:extLst>
              <a:ext uri="{FF2B5EF4-FFF2-40B4-BE49-F238E27FC236}">
                <a16:creationId xmlns:a16="http://schemas.microsoft.com/office/drawing/2014/main" id="{FDBA796D-742B-8D42-6B31-6E9676A16E09}"/>
              </a:ext>
            </a:extLst>
          </p:cNvPr>
          <p:cNvSpPr txBox="1"/>
          <p:nvPr/>
        </p:nvSpPr>
        <p:spPr>
          <a:xfrm>
            <a:off x="6096000" y="6334780"/>
            <a:ext cx="6096000" cy="523220"/>
          </a:xfrm>
          <a:prstGeom prst="rect">
            <a:avLst/>
          </a:prstGeom>
          <a:noFill/>
        </p:spPr>
        <p:txBody>
          <a:bodyPr wrap="square" rtlCol="0">
            <a:spAutoFit/>
          </a:bodyPr>
          <a:lstStyle/>
          <a:p>
            <a:pPr algn="r"/>
            <a:r>
              <a:rPr lang="en-US" sz="1400" i="1" dirty="0"/>
              <a:t>The work has been supported by the Foundation for Research and Technology - Hellas (FORTH), Institute of Applied and Computational Mathematics (IACM)</a:t>
            </a:r>
            <a:endParaRPr lang="en-GB" sz="1400" i="1" dirty="0"/>
          </a:p>
        </p:txBody>
      </p:sp>
    </p:spTree>
    <p:extLst>
      <p:ext uri="{BB962C8B-B14F-4D97-AF65-F5344CB8AC3E}">
        <p14:creationId xmlns:p14="http://schemas.microsoft.com/office/powerpoint/2010/main" val="2736083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1">
            <a:extLst>
              <a:ext uri="{FF2B5EF4-FFF2-40B4-BE49-F238E27FC236}">
                <a16:creationId xmlns:a16="http://schemas.microsoft.com/office/drawing/2014/main" id="{0FB28FCA-63D6-4964-A923-F367A003CCEC}"/>
              </a:ext>
            </a:extLst>
          </p:cNvPr>
          <p:cNvSpPr txBox="1">
            <a:spLocks/>
          </p:cNvSpPr>
          <p:nvPr/>
        </p:nvSpPr>
        <p:spPr>
          <a:xfrm>
            <a:off x="3338480" y="32367"/>
            <a:ext cx="5646775"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Redefining the problem: Solution</a:t>
            </a:r>
            <a:endParaRPr lang="en-GB" sz="3200" u="sng" dirty="0"/>
          </a:p>
        </p:txBody>
      </p:sp>
      <p:pic>
        <p:nvPicPr>
          <p:cNvPr id="2" name="Picture 1" descr="\documentclass{article}&#10;\usepackage{amsmath}&#10;\pagestyle{empty}&#10;\begin{document}&#10;&#10;&#10;$ s[n] \approx \hat{s}[n] = \sum_{m=1}^{M} \left[ \alpha_m[n] \sin\left( 2\pi f_m \frac{n}{f_s} \right) + \beta_m[n] \cos\left( 2\pi f_m \frac{n}{f_s} \right) \right].$&#10;&#10;\end{document}" title="IguanaTex Bitmap Display">
            <a:extLst>
              <a:ext uri="{FF2B5EF4-FFF2-40B4-BE49-F238E27FC236}">
                <a16:creationId xmlns:a16="http://schemas.microsoft.com/office/drawing/2014/main" id="{19DB0D5C-DD3E-F287-777B-5DA302221D2D}"/>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651977" y="890004"/>
            <a:ext cx="9019783" cy="562675"/>
          </a:xfrm>
          <a:prstGeom prst="rect">
            <a:avLst/>
          </a:prstGeom>
        </p:spPr>
      </p:pic>
      <p:pic>
        <p:nvPicPr>
          <p:cNvPr id="20" name="Picture 19" descr="\documentclass{article}&#10;\usepackage{amsmath}&#10;\pagestyle{empty}&#10;\begin{document}&#10;&#10;$ \mathcal{L}(s[n], \hat{s}[n]) = \frac{1}{N}\sum_{n=1}^{N} \Big[s[n] - \hat{s}[n]\Big]^2.$&#10;&#10;&#10;\end{document}" title="IguanaTex Bitmap Display">
            <a:extLst>
              <a:ext uri="{FF2B5EF4-FFF2-40B4-BE49-F238E27FC236}">
                <a16:creationId xmlns:a16="http://schemas.microsoft.com/office/drawing/2014/main" id="{0C428606-A00C-0978-429E-84B95D2E0603}"/>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4246443" y="4111260"/>
            <a:ext cx="4154515" cy="509257"/>
          </a:xfrm>
          <a:prstGeom prst="rect">
            <a:avLst/>
          </a:prstGeom>
        </p:spPr>
      </p:pic>
      <p:grpSp>
        <p:nvGrpSpPr>
          <p:cNvPr id="27" name="Group 26">
            <a:extLst>
              <a:ext uri="{FF2B5EF4-FFF2-40B4-BE49-F238E27FC236}">
                <a16:creationId xmlns:a16="http://schemas.microsoft.com/office/drawing/2014/main" id="{5D8D3355-4C02-7BCB-7097-86225EFEB130}"/>
              </a:ext>
            </a:extLst>
          </p:cNvPr>
          <p:cNvGrpSpPr/>
          <p:nvPr/>
        </p:nvGrpSpPr>
        <p:grpSpPr>
          <a:xfrm>
            <a:off x="4401095" y="5878260"/>
            <a:ext cx="1597257" cy="677233"/>
            <a:chOff x="8878888" y="6032420"/>
            <a:chExt cx="1597257" cy="677233"/>
          </a:xfrm>
        </p:grpSpPr>
        <p:pic>
          <p:nvPicPr>
            <p:cNvPr id="24" name="Picture 23" descr="\documentclass{article}&#10;\usepackage{amsmath}&#10;\pagestyle{empty}&#10;\begin{document}&#10;&#10;&#10;&#10;$\min\limits_{\theta}\mathcal{L}(s,\hat{s})$&#10;&#10;&#10;&#10;\end{document}" title="IguanaTex Bitmap Display">
              <a:extLst>
                <a:ext uri="{FF2B5EF4-FFF2-40B4-BE49-F238E27FC236}">
                  <a16:creationId xmlns:a16="http://schemas.microsoft.com/office/drawing/2014/main" id="{64D63ECD-6300-3FA7-9315-61C3C0CCF94D}"/>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9101517" y="6032420"/>
              <a:ext cx="1152000" cy="356571"/>
            </a:xfrm>
            <a:prstGeom prst="rect">
              <a:avLst/>
            </a:prstGeom>
          </p:spPr>
        </p:pic>
        <p:pic>
          <p:nvPicPr>
            <p:cNvPr id="26" name="Picture 25" descr="\documentclass{article}&#10;\usepackage{amsmath}&#10;\pagestyle{empty}&#10;\begin{document}&#10;&#10;&#10;$\alpha, \beta = F(S,\theta).$&#10;&#10;\end{document}" title="IguanaTex Bitmap Display">
              <a:extLst>
                <a:ext uri="{FF2B5EF4-FFF2-40B4-BE49-F238E27FC236}">
                  <a16:creationId xmlns:a16="http://schemas.microsoft.com/office/drawing/2014/main" id="{6778F039-EBA8-5224-ACE7-CD1E9F05AA2C}"/>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8878888" y="6456396"/>
              <a:ext cx="1597257" cy="253257"/>
            </a:xfrm>
            <a:prstGeom prst="rect">
              <a:avLst/>
            </a:prstGeom>
          </p:spPr>
        </p:pic>
      </p:grpSp>
      <p:sp>
        <p:nvSpPr>
          <p:cNvPr id="3" name="Rectangle 2">
            <a:extLst>
              <a:ext uri="{FF2B5EF4-FFF2-40B4-BE49-F238E27FC236}">
                <a16:creationId xmlns:a16="http://schemas.microsoft.com/office/drawing/2014/main" id="{429D30D8-B4AC-47F6-9271-11089F572304}"/>
              </a:ext>
            </a:extLst>
          </p:cNvPr>
          <p:cNvSpPr/>
          <p:nvPr/>
        </p:nvSpPr>
        <p:spPr>
          <a:xfrm>
            <a:off x="1554148" y="718725"/>
            <a:ext cx="9215438" cy="8105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9A61A0-D4FE-ED62-2EF0-40FD7BD1ED1C}"/>
              </a:ext>
            </a:extLst>
          </p:cNvPr>
          <p:cNvSpPr txBox="1"/>
          <p:nvPr/>
        </p:nvSpPr>
        <p:spPr>
          <a:xfrm>
            <a:off x="3362738" y="3199670"/>
            <a:ext cx="5921927" cy="1015663"/>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Distance = </a:t>
            </a:r>
            <a:r>
              <a:rPr lang="en-US" sz="2000" b="1" dirty="0">
                <a:latin typeface="+mj-lt"/>
              </a:rPr>
              <a:t>loss function </a:t>
            </a:r>
            <a:r>
              <a:rPr lang="en-US" sz="2000" dirty="0"/>
              <a:t>ℒ</a:t>
            </a:r>
            <a:endParaRPr lang="en-US" sz="2000" dirty="0">
              <a:latin typeface="+mj-lt"/>
            </a:endParaRPr>
          </a:p>
          <a:p>
            <a:pPr marL="800100" lvl="1" indent="-342900">
              <a:buFont typeface="Arial" panose="020B0604020202020204" pitchFamily="34" charset="0"/>
              <a:buChar char="•"/>
            </a:pPr>
            <a:r>
              <a:rPr lang="en-US" sz="2000" dirty="0">
                <a:latin typeface="+mj-lt"/>
              </a:rPr>
              <a:t>Numeric estimation of how close its inputs are</a:t>
            </a:r>
          </a:p>
          <a:p>
            <a:pPr marL="800100" lvl="1" indent="-342900">
              <a:buFont typeface="Arial" panose="020B0604020202020204" pitchFamily="34" charset="0"/>
              <a:buChar char="•"/>
            </a:pPr>
            <a:r>
              <a:rPr lang="en-US" sz="2000" dirty="0">
                <a:latin typeface="+mj-lt"/>
              </a:rPr>
              <a:t>E.g., Mean Squared Error (MSE):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52E8C8-128B-B805-CD20-0061CE48D787}"/>
                  </a:ext>
                </a:extLst>
              </p:cNvPr>
              <p:cNvSpPr txBox="1"/>
              <p:nvPr/>
            </p:nvSpPr>
            <p:spPr>
              <a:xfrm>
                <a:off x="3338480" y="1735947"/>
                <a:ext cx="8286652" cy="400110"/>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Goal = </a:t>
                </a:r>
                <a:r>
                  <a:rPr lang="en-US" sz="2000" b="1" dirty="0">
                    <a:latin typeface="+mj-lt"/>
                  </a:rPr>
                  <a:t>approximate</a:t>
                </a:r>
                <a:r>
                  <a:rPr lang="en-US" sz="2000" dirty="0">
                    <a:latin typeface="+mj-lt"/>
                  </a:rPr>
                  <a:t> </a:t>
                </a:r>
                <a14:m>
                  <m:oMath xmlns:m="http://schemas.openxmlformats.org/officeDocument/2006/math">
                    <m:r>
                      <a:rPr lang="en-US" sz="2000" i="1">
                        <a:latin typeface="Cambria Math" panose="02040503050406030204" pitchFamily="18" charset="0"/>
                      </a:rPr>
                      <m:t>𝑠</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𝑛</m:t>
                        </m:r>
                      </m:e>
                    </m:d>
                  </m:oMath>
                </a14:m>
                <a:r>
                  <a:rPr lang="en-US" sz="2000" dirty="0">
                    <a:latin typeface="+mj-lt"/>
                  </a:rPr>
                  <a:t> with </a:t>
                </a:r>
                <a14:m>
                  <m:oMath xmlns:m="http://schemas.openxmlformats.org/officeDocument/2006/math">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𝑠</m:t>
                        </m:r>
                      </m:e>
                    </m:acc>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𝑛</m:t>
                        </m:r>
                      </m:e>
                    </m:d>
                  </m:oMath>
                </a14:m>
                <a:r>
                  <a:rPr lang="en-GB" sz="2000" dirty="0"/>
                  <a:t> </a:t>
                </a:r>
                <a:r>
                  <a:rPr lang="en-US" sz="2000" dirty="0">
                    <a:latin typeface="+mj-lt"/>
                  </a:rPr>
                  <a:t>as closely as possible</a:t>
                </a:r>
              </a:p>
            </p:txBody>
          </p:sp>
        </mc:Choice>
        <mc:Fallback xmlns="">
          <p:sp>
            <p:nvSpPr>
              <p:cNvPr id="6" name="TextBox 5">
                <a:extLst>
                  <a:ext uri="{FF2B5EF4-FFF2-40B4-BE49-F238E27FC236}">
                    <a16:creationId xmlns:a16="http://schemas.microsoft.com/office/drawing/2014/main" id="{1D52E8C8-128B-B805-CD20-0061CE48D787}"/>
                  </a:ext>
                </a:extLst>
              </p:cNvPr>
              <p:cNvSpPr txBox="1">
                <a:spLocks noRot="1" noChangeAspect="1" noMove="1" noResize="1" noEditPoints="1" noAdjustHandles="1" noChangeArrowheads="1" noChangeShapeType="1" noTextEdit="1"/>
              </p:cNvSpPr>
              <p:nvPr/>
            </p:nvSpPr>
            <p:spPr>
              <a:xfrm>
                <a:off x="3338480" y="1735947"/>
                <a:ext cx="8286652" cy="400110"/>
              </a:xfrm>
              <a:prstGeom prst="rect">
                <a:avLst/>
              </a:prstGeom>
              <a:blipFill>
                <a:blip r:embed="rId11"/>
                <a:stretch>
                  <a:fillRect l="-662"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7B76DC5-D670-694B-DF3E-0955ED210784}"/>
                  </a:ext>
                </a:extLst>
              </p:cNvPr>
              <p:cNvSpPr txBox="1"/>
              <p:nvPr/>
            </p:nvSpPr>
            <p:spPr>
              <a:xfrm>
                <a:off x="3362738" y="2341228"/>
                <a:ext cx="7684821" cy="707886"/>
              </a:xfrm>
              <a:prstGeom prst="rect">
                <a:avLst/>
              </a:prstGeom>
              <a:noFill/>
            </p:spPr>
            <p:txBody>
              <a:bodyPr wrap="square" rtlCol="0">
                <a:spAutoFit/>
              </a:bodyPr>
              <a:lstStyle/>
              <a:p>
                <a:pPr marL="342900" indent="-342900">
                  <a:buBlip>
                    <a:blip r:embed="rId12"/>
                  </a:buBlip>
                </a:pPr>
                <a:r>
                  <a:rPr lang="en-US" sz="2000" dirty="0">
                    <a:latin typeface="+mj-lt"/>
                  </a:rPr>
                  <a:t>Treat it as an </a:t>
                </a:r>
                <a:r>
                  <a:rPr lang="en-US" sz="2000" b="1" dirty="0">
                    <a:latin typeface="+mj-lt"/>
                  </a:rPr>
                  <a:t>optimization problem</a:t>
                </a:r>
              </a:p>
              <a:p>
                <a:pPr marL="800100" lvl="1" indent="-342900">
                  <a:buFont typeface="Arial" panose="020B0604020202020204" pitchFamily="34" charset="0"/>
                  <a:buChar char="•"/>
                </a:pPr>
                <a:r>
                  <a:rPr lang="en-US" sz="2000" b="1" dirty="0">
                    <a:latin typeface="+mj-lt"/>
                  </a:rPr>
                  <a:t>Minimize </a:t>
                </a:r>
                <a:r>
                  <a:rPr lang="en-US" sz="2000" dirty="0">
                    <a:latin typeface="+mj-lt"/>
                  </a:rPr>
                  <a:t>the </a:t>
                </a:r>
                <a:r>
                  <a:rPr lang="en-US" sz="2000" b="1" dirty="0">
                    <a:latin typeface="+mj-lt"/>
                  </a:rPr>
                  <a:t>distance </a:t>
                </a:r>
                <a:r>
                  <a:rPr lang="en-US" sz="2000" dirty="0">
                    <a:latin typeface="+mj-lt"/>
                  </a:rPr>
                  <a:t>between </a:t>
                </a:r>
                <a14:m>
                  <m:oMath xmlns:m="http://schemas.openxmlformats.org/officeDocument/2006/math">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𝑠</m:t>
                        </m:r>
                      </m:e>
                    </m:acc>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𝑛</m:t>
                        </m:r>
                      </m:e>
                    </m:d>
                  </m:oMath>
                </a14:m>
                <a:r>
                  <a:rPr lang="en-US" sz="2000" dirty="0">
                    <a:latin typeface="+mj-lt"/>
                  </a:rPr>
                  <a:t> and </a:t>
                </a:r>
                <a14:m>
                  <m:oMath xmlns:m="http://schemas.openxmlformats.org/officeDocument/2006/math">
                    <m:r>
                      <a:rPr lang="en-US" sz="2000" i="1">
                        <a:latin typeface="Cambria Math" panose="02040503050406030204" pitchFamily="18" charset="0"/>
                      </a:rPr>
                      <m:t>𝑠</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𝑛</m:t>
                        </m:r>
                      </m:e>
                    </m:d>
                  </m:oMath>
                </a14:m>
                <a:r>
                  <a:rPr lang="en-US" sz="2000" dirty="0">
                    <a:latin typeface="+mj-lt"/>
                  </a:rPr>
                  <a:t> </a:t>
                </a:r>
                <a:endParaRPr lang="en-US" sz="2000" b="1" dirty="0">
                  <a:latin typeface="+mj-lt"/>
                </a:endParaRPr>
              </a:p>
            </p:txBody>
          </p:sp>
        </mc:Choice>
        <mc:Fallback xmlns="">
          <p:sp>
            <p:nvSpPr>
              <p:cNvPr id="7" name="TextBox 6">
                <a:extLst>
                  <a:ext uri="{FF2B5EF4-FFF2-40B4-BE49-F238E27FC236}">
                    <a16:creationId xmlns:a16="http://schemas.microsoft.com/office/drawing/2014/main" id="{D7B76DC5-D670-694B-DF3E-0955ED210784}"/>
                  </a:ext>
                </a:extLst>
              </p:cNvPr>
              <p:cNvSpPr txBox="1">
                <a:spLocks noRot="1" noChangeAspect="1" noMove="1" noResize="1" noEditPoints="1" noAdjustHandles="1" noChangeArrowheads="1" noChangeShapeType="1" noTextEdit="1"/>
              </p:cNvSpPr>
              <p:nvPr/>
            </p:nvSpPr>
            <p:spPr>
              <a:xfrm>
                <a:off x="3362738" y="2341228"/>
                <a:ext cx="7684821" cy="707886"/>
              </a:xfrm>
              <a:prstGeom prst="rect">
                <a:avLst/>
              </a:prstGeom>
              <a:blipFill>
                <a:blip r:embed="rId13"/>
                <a:stretch>
                  <a:fillRect t="-4310"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16796A2-3D5C-0D05-8F2D-959B82911255}"/>
                  </a:ext>
                </a:extLst>
              </p:cNvPr>
              <p:cNvSpPr txBox="1"/>
              <p:nvPr/>
            </p:nvSpPr>
            <p:spPr>
              <a:xfrm>
                <a:off x="3362738" y="4684919"/>
                <a:ext cx="4543398" cy="1015663"/>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Parametric model </a:t>
                </a:r>
                <a14:m>
                  <m:oMath xmlns:m="http://schemas.openxmlformats.org/officeDocument/2006/math">
                    <m:r>
                      <a:rPr lang="en-US" sz="2000" b="0" i="1" smtClean="0">
                        <a:latin typeface="Cambria Math" panose="02040503050406030204" pitchFamily="18" charset="0"/>
                      </a:rPr>
                      <m:t>𝐹</m:t>
                    </m:r>
                  </m:oMath>
                </a14:m>
                <a:r>
                  <a:rPr lang="en-US" sz="2000" dirty="0">
                    <a:latin typeface="+mj-lt"/>
                  </a:rPr>
                  <a:t> with parameters </a:t>
                </a:r>
                <a14:m>
                  <m:oMath xmlns:m="http://schemas.openxmlformats.org/officeDocument/2006/math">
                    <m:r>
                      <a:rPr lang="en-US" sz="2000" b="0" i="1" smtClean="0">
                        <a:latin typeface="Cambria Math" panose="02040503050406030204" pitchFamily="18" charset="0"/>
                      </a:rPr>
                      <m:t>𝜃</m:t>
                    </m:r>
                  </m:oMath>
                </a14:m>
                <a:endParaRPr lang="en-US" sz="2000" dirty="0">
                  <a:latin typeface="+mj-lt"/>
                </a:endParaRPr>
              </a:p>
              <a:p>
                <a:pPr marL="800100" lvl="1" indent="-342900">
                  <a:buFont typeface="Arial" panose="020B0604020202020204" pitchFamily="34" charset="0"/>
                  <a:buChar char="•"/>
                </a:pPr>
                <a:r>
                  <a:rPr lang="en-US" sz="2000" dirty="0">
                    <a:latin typeface="+mj-lt"/>
                  </a:rPr>
                  <a:t>Input = Mel-Spectrogram </a:t>
                </a:r>
                <a14:m>
                  <m:oMath xmlns:m="http://schemas.openxmlformats.org/officeDocument/2006/math">
                    <m:r>
                      <a:rPr lang="en-US" sz="2000" b="0" i="1" smtClean="0">
                        <a:latin typeface="Cambria Math" panose="02040503050406030204" pitchFamily="18" charset="0"/>
                      </a:rPr>
                      <m:t>𝑆</m:t>
                    </m:r>
                  </m:oMath>
                </a14:m>
                <a:endParaRPr lang="en-US" sz="2000" dirty="0">
                  <a:latin typeface="+mj-lt"/>
                </a:endParaRPr>
              </a:p>
              <a:p>
                <a:pPr marL="800100" lvl="1" indent="-342900">
                  <a:buFont typeface="Arial" panose="020B0604020202020204" pitchFamily="34" charset="0"/>
                  <a:buChar char="•"/>
                </a:pPr>
                <a:r>
                  <a:rPr lang="en-US" sz="2000" dirty="0">
                    <a:latin typeface="+mj-lt"/>
                  </a:rPr>
                  <a:t>Output = </a:t>
                </a:r>
                <a14:m>
                  <m:oMath xmlns:m="http://schemas.openxmlformats.org/officeDocument/2006/math">
                    <m:r>
                      <a:rPr lang="en-US" sz="2000" b="0" i="1" smtClean="0">
                        <a:latin typeface="Cambria Math" panose="02040503050406030204" pitchFamily="18" charset="0"/>
                      </a:rPr>
                      <m:t>𝛼</m:t>
                    </m:r>
                    <m:r>
                      <a:rPr lang="en-US" sz="2000" b="0" i="1" smtClean="0">
                        <a:latin typeface="Cambria Math" panose="02040503050406030204" pitchFamily="18" charset="0"/>
                      </a:rPr>
                      <m:t>, </m:t>
                    </m:r>
                    <m:r>
                      <a:rPr lang="en-US" sz="2000" b="0" i="1" smtClean="0">
                        <a:latin typeface="Cambria Math" panose="02040503050406030204" pitchFamily="18" charset="0"/>
                      </a:rPr>
                      <m:t>𝛽</m:t>
                    </m:r>
                  </m:oMath>
                </a14:m>
                <a:r>
                  <a:rPr lang="en-US" sz="2000" dirty="0">
                    <a:latin typeface="+mj-lt"/>
                  </a:rPr>
                  <a:t> that minimize </a:t>
                </a:r>
                <a:r>
                  <a:rPr lang="en-US" sz="2000" dirty="0"/>
                  <a:t>ℒ</a:t>
                </a:r>
                <a:r>
                  <a:rPr lang="en-US" sz="2000" dirty="0">
                    <a:latin typeface="+mj-lt"/>
                  </a:rPr>
                  <a:t> </a:t>
                </a:r>
              </a:p>
            </p:txBody>
          </p:sp>
        </mc:Choice>
        <mc:Fallback xmlns="">
          <p:sp>
            <p:nvSpPr>
              <p:cNvPr id="10" name="TextBox 9">
                <a:extLst>
                  <a:ext uri="{FF2B5EF4-FFF2-40B4-BE49-F238E27FC236}">
                    <a16:creationId xmlns:a16="http://schemas.microsoft.com/office/drawing/2014/main" id="{016796A2-3D5C-0D05-8F2D-959B82911255}"/>
                  </a:ext>
                </a:extLst>
              </p:cNvPr>
              <p:cNvSpPr txBox="1">
                <a:spLocks noRot="1" noChangeAspect="1" noMove="1" noResize="1" noEditPoints="1" noAdjustHandles="1" noChangeArrowheads="1" noChangeShapeType="1" noTextEdit="1"/>
              </p:cNvSpPr>
              <p:nvPr/>
            </p:nvSpPr>
            <p:spPr>
              <a:xfrm>
                <a:off x="3362738" y="4684919"/>
                <a:ext cx="4543398" cy="1015663"/>
              </a:xfrm>
              <a:prstGeom prst="rect">
                <a:avLst/>
              </a:prstGeom>
              <a:blipFill>
                <a:blip r:embed="rId14"/>
                <a:stretch>
                  <a:fillRect l="-1208" t="-3614" b="-10241"/>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C93B41FA-F6EA-8486-5BC5-CDC6FB0A2A95}"/>
              </a:ext>
            </a:extLst>
          </p:cNvPr>
          <p:cNvSpPr/>
          <p:nvPr/>
        </p:nvSpPr>
        <p:spPr>
          <a:xfrm>
            <a:off x="4246443" y="5792980"/>
            <a:ext cx="1906563" cy="8105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28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10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p:bldP spid="6" grpId="0"/>
      <p:bldP spid="7" grpId="0"/>
      <p:bldP spid="10"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A731-00C1-04B7-BDFE-BAA2C136040B}"/>
              </a:ext>
            </a:extLst>
          </p:cNvPr>
          <p:cNvSpPr txBox="1">
            <a:spLocks/>
          </p:cNvSpPr>
          <p:nvPr/>
        </p:nvSpPr>
        <p:spPr>
          <a:xfrm>
            <a:off x="1944624" y="46484"/>
            <a:ext cx="8406383"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Optimization Approach: Artificial Neural Networks</a:t>
            </a:r>
            <a:endParaRPr lang="en-GB" sz="3200" u="sng" dirty="0"/>
          </a:p>
        </p:txBody>
      </p:sp>
      <p:pic>
        <p:nvPicPr>
          <p:cNvPr id="7" name="Picture 6">
            <a:extLst>
              <a:ext uri="{FF2B5EF4-FFF2-40B4-BE49-F238E27FC236}">
                <a16:creationId xmlns:a16="http://schemas.microsoft.com/office/drawing/2014/main" id="{844C5AAE-6075-99B8-A0C2-539A12D49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1221" y="3157254"/>
            <a:ext cx="7729538" cy="1223472"/>
          </a:xfrm>
          <a:prstGeom prst="rect">
            <a:avLst/>
          </a:prstGeom>
        </p:spPr>
      </p:pic>
      <p:sp>
        <p:nvSpPr>
          <p:cNvPr id="9" name="TextBox 8">
            <a:extLst>
              <a:ext uri="{FF2B5EF4-FFF2-40B4-BE49-F238E27FC236}">
                <a16:creationId xmlns:a16="http://schemas.microsoft.com/office/drawing/2014/main" id="{05820626-1218-E0E2-0046-45E9C65F5DAD}"/>
              </a:ext>
            </a:extLst>
          </p:cNvPr>
          <p:cNvSpPr txBox="1"/>
          <p:nvPr/>
        </p:nvSpPr>
        <p:spPr>
          <a:xfrm>
            <a:off x="691302" y="1818721"/>
            <a:ext cx="10913026"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j-lt"/>
              </a:rPr>
              <a:t>There exist many optimization methods depending on the problem’s complexity/hardness, for instance, Linear, Convex, Message Passing, Belief Propagation, et al.</a:t>
            </a:r>
          </a:p>
          <a:p>
            <a:pPr marL="342900" indent="-342900">
              <a:buFont typeface="Arial" panose="020B0604020202020204" pitchFamily="34" charset="0"/>
              <a:buChar char="•"/>
            </a:pPr>
            <a:r>
              <a:rPr lang="en-US" sz="2000" dirty="0">
                <a:latin typeface="+mj-lt"/>
              </a:rPr>
              <a:t>The hardness of this problem, i.e., speech synthesis, has shown the need for </a:t>
            </a:r>
            <a:r>
              <a:rPr lang="en-US" sz="2000" b="1" dirty="0">
                <a:latin typeface="+mj-lt"/>
              </a:rPr>
              <a:t>Artificial Neural Networks</a:t>
            </a:r>
            <a:endParaRPr lang="en-US" sz="2000" b="1" u="sng" dirty="0">
              <a:latin typeface="+mj-lt"/>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D5A83F2-FEE3-565D-1578-1BF64C86C63E}"/>
                  </a:ext>
                </a:extLst>
              </p:cNvPr>
              <p:cNvSpPr txBox="1"/>
              <p:nvPr/>
            </p:nvSpPr>
            <p:spPr>
              <a:xfrm>
                <a:off x="1700699" y="4703597"/>
                <a:ext cx="8790583"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Our function 𝐹 will be an </a:t>
                </a:r>
                <a:r>
                  <a:rPr lang="en-US" sz="2000" b="1" dirty="0">
                    <a:latin typeface="+mj-lt"/>
                  </a:rPr>
                  <a:t>artificial neural network </a:t>
                </a:r>
                <a:r>
                  <a:rPr lang="en-US" sz="2000" dirty="0">
                    <a:latin typeface="+mj-lt"/>
                  </a:rPr>
                  <a:t>(or neural network, for short) </a:t>
                </a:r>
              </a:p>
              <a:p>
                <a:pPr marL="800100" lvl="1" indent="-342900">
                  <a:buFont typeface="Arial" panose="020B0604020202020204" pitchFamily="34" charset="0"/>
                  <a:buChar char="•"/>
                </a:pPr>
                <a:r>
                  <a:rPr lang="en-US" sz="2000" dirty="0">
                    <a:latin typeface="+mj-lt"/>
                  </a:rPr>
                  <a:t>Neural networks are comprised of </a:t>
                </a:r>
                <a:r>
                  <a:rPr lang="en-US" sz="2000" b="1" dirty="0">
                    <a:latin typeface="+mj-lt"/>
                  </a:rPr>
                  <a:t>layers</a:t>
                </a:r>
              </a:p>
              <a:p>
                <a:pPr marL="800100" lvl="1" indent="-342900">
                  <a:buFont typeface="Arial" panose="020B0604020202020204" pitchFamily="34" charset="0"/>
                  <a:buChar char="•"/>
                </a:pPr>
                <a:r>
                  <a:rPr lang="en-US" sz="2000" dirty="0">
                    <a:latin typeface="+mj-lt"/>
                  </a:rPr>
                  <a:t>Each layer is made of </a:t>
                </a:r>
                <a:r>
                  <a:rPr lang="en-US" sz="2000" b="1" dirty="0">
                    <a:latin typeface="+mj-lt"/>
                  </a:rPr>
                  <a:t>weights</a:t>
                </a:r>
                <a:r>
                  <a:rPr lang="en-US" sz="2000" dirty="0">
                    <a:latin typeface="+mj-lt"/>
                  </a:rPr>
                  <a:t>, or neurons (i.e., the trainable parameters </a:t>
                </a:r>
                <a14:m>
                  <m:oMath xmlns:m="http://schemas.openxmlformats.org/officeDocument/2006/math">
                    <m:r>
                      <a:rPr lang="en-US" sz="2000" b="0" i="1" smtClean="0">
                        <a:latin typeface="Cambria Math" panose="02040503050406030204" pitchFamily="18" charset="0"/>
                      </a:rPr>
                      <m:t>𝜃</m:t>
                    </m:r>
                  </m:oMath>
                </a14:m>
                <a:r>
                  <a:rPr lang="en-US" sz="2000" dirty="0">
                    <a:latin typeface="+mj-lt"/>
                  </a:rPr>
                  <a:t>)</a:t>
                </a:r>
              </a:p>
              <a:p>
                <a:pPr marL="800100" lvl="1" indent="-342900">
                  <a:buFont typeface="Arial" panose="020B0604020202020204" pitchFamily="34" charset="0"/>
                  <a:buChar char="•"/>
                </a:pPr>
                <a:r>
                  <a:rPr lang="en-US" sz="2000" dirty="0">
                    <a:latin typeface="+mj-lt"/>
                  </a:rPr>
                  <a:t>Each type of layer applies a different </a:t>
                </a:r>
                <a:r>
                  <a:rPr lang="en-US" sz="2000" b="1" dirty="0">
                    <a:latin typeface="+mj-lt"/>
                  </a:rPr>
                  <a:t>operation</a:t>
                </a:r>
                <a:r>
                  <a:rPr lang="en-US" sz="2000" dirty="0">
                    <a:latin typeface="+mj-lt"/>
                  </a:rPr>
                  <a:t> on its input to give its output</a:t>
                </a:r>
              </a:p>
              <a:p>
                <a:pPr marL="342900" indent="-342900">
                  <a:buFont typeface="Wingdings" panose="05000000000000000000" pitchFamily="2" charset="2"/>
                  <a:buChar char="Ø"/>
                </a:pPr>
                <a:r>
                  <a:rPr lang="en-US" sz="2000" dirty="0">
                    <a:latin typeface="+mj-lt"/>
                  </a:rPr>
                  <a:t>The main layer of interest for us will be the </a:t>
                </a:r>
                <a:r>
                  <a:rPr lang="en-US" sz="2000" u="sng" dirty="0">
                    <a:latin typeface="+mj-lt"/>
                  </a:rPr>
                  <a:t>1D Convolutional Layer</a:t>
                </a:r>
                <a:r>
                  <a:rPr lang="en-US" sz="2000" dirty="0">
                    <a:latin typeface="+mj-lt"/>
                  </a:rPr>
                  <a:t> </a:t>
                </a:r>
              </a:p>
            </p:txBody>
          </p:sp>
        </mc:Choice>
        <mc:Fallback xmlns="">
          <p:sp>
            <p:nvSpPr>
              <p:cNvPr id="12" name="TextBox 11">
                <a:extLst>
                  <a:ext uri="{FF2B5EF4-FFF2-40B4-BE49-F238E27FC236}">
                    <a16:creationId xmlns:a16="http://schemas.microsoft.com/office/drawing/2014/main" id="{ED5A83F2-FEE3-565D-1578-1BF64C86C63E}"/>
                  </a:ext>
                </a:extLst>
              </p:cNvPr>
              <p:cNvSpPr txBox="1">
                <a:spLocks noRot="1" noChangeAspect="1" noMove="1" noResize="1" noEditPoints="1" noAdjustHandles="1" noChangeArrowheads="1" noChangeShapeType="1" noTextEdit="1"/>
              </p:cNvSpPr>
              <p:nvPr/>
            </p:nvSpPr>
            <p:spPr>
              <a:xfrm>
                <a:off x="1700699" y="4703597"/>
                <a:ext cx="8790583" cy="1631216"/>
              </a:xfrm>
              <a:prstGeom prst="rect">
                <a:avLst/>
              </a:prstGeom>
              <a:blipFill>
                <a:blip r:embed="rId6"/>
                <a:stretch>
                  <a:fillRect l="-624" t="-2996" b="-5993"/>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71866ED5-0BF7-EF42-473C-24CB2DB3EA06}"/>
              </a:ext>
            </a:extLst>
          </p:cNvPr>
          <p:cNvGrpSpPr/>
          <p:nvPr/>
        </p:nvGrpSpPr>
        <p:grpSpPr>
          <a:xfrm>
            <a:off x="5297361" y="931070"/>
            <a:ext cx="1597257" cy="677233"/>
            <a:chOff x="8878888" y="6032420"/>
            <a:chExt cx="1597257" cy="677233"/>
          </a:xfrm>
        </p:grpSpPr>
        <p:pic>
          <p:nvPicPr>
            <p:cNvPr id="5" name="Picture 4" descr="\documentclass{article}&#10;\usepackage{amsmath}&#10;\pagestyle{empty}&#10;\begin{document}&#10;&#10;&#10;&#10;$\min\limits_{\theta}\mathcal{L}(s,\hat{s})$&#10;&#10;&#10;&#10;\end{document}" title="IguanaTex Bitmap Display">
              <a:extLst>
                <a:ext uri="{FF2B5EF4-FFF2-40B4-BE49-F238E27FC236}">
                  <a16:creationId xmlns:a16="http://schemas.microsoft.com/office/drawing/2014/main" id="{3B9DCB8B-CED5-AAB2-3BE7-52D61A2F72D9}"/>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9101517" y="6032420"/>
              <a:ext cx="1152000" cy="356571"/>
            </a:xfrm>
            <a:prstGeom prst="rect">
              <a:avLst/>
            </a:prstGeom>
          </p:spPr>
        </p:pic>
        <p:pic>
          <p:nvPicPr>
            <p:cNvPr id="6" name="Picture 5" descr="\documentclass{article}&#10;\usepackage{amsmath}&#10;\pagestyle{empty}&#10;\begin{document}&#10;&#10;&#10;$\alpha, \beta = F(S,\theta).$&#10;&#10;\end{document}" title="IguanaTex Bitmap Display">
              <a:extLst>
                <a:ext uri="{FF2B5EF4-FFF2-40B4-BE49-F238E27FC236}">
                  <a16:creationId xmlns:a16="http://schemas.microsoft.com/office/drawing/2014/main" id="{E2BC6245-8F12-344C-1914-89371F1222EF}"/>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8878888" y="6456396"/>
              <a:ext cx="1597257" cy="253257"/>
            </a:xfrm>
            <a:prstGeom prst="rect">
              <a:avLst/>
            </a:prstGeom>
          </p:spPr>
        </p:pic>
      </p:grpSp>
      <p:sp>
        <p:nvSpPr>
          <p:cNvPr id="3" name="Rectangle 2">
            <a:extLst>
              <a:ext uri="{FF2B5EF4-FFF2-40B4-BE49-F238E27FC236}">
                <a16:creationId xmlns:a16="http://schemas.microsoft.com/office/drawing/2014/main" id="{5855CE72-C284-5934-E3B3-4AA112DFEB92}"/>
              </a:ext>
            </a:extLst>
          </p:cNvPr>
          <p:cNvSpPr/>
          <p:nvPr/>
        </p:nvSpPr>
        <p:spPr>
          <a:xfrm>
            <a:off x="5194533" y="846722"/>
            <a:ext cx="1906563" cy="8105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4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6E96F4-18E6-4CB5-94BE-4FB7FA180D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85981" y="3251801"/>
            <a:ext cx="4404043" cy="2931281"/>
          </a:xfrm>
          <a:prstGeom prst="rect">
            <a:avLst/>
          </a:prstGeom>
        </p:spPr>
      </p:pic>
      <p:sp>
        <p:nvSpPr>
          <p:cNvPr id="11" name="Title 1">
            <a:extLst>
              <a:ext uri="{FF2B5EF4-FFF2-40B4-BE49-F238E27FC236}">
                <a16:creationId xmlns:a16="http://schemas.microsoft.com/office/drawing/2014/main" id="{81D6901F-075C-4613-8E6B-8EA9E7C830D0}"/>
              </a:ext>
            </a:extLst>
          </p:cNvPr>
          <p:cNvSpPr txBox="1">
            <a:spLocks/>
          </p:cNvSpPr>
          <p:nvPr/>
        </p:nvSpPr>
        <p:spPr>
          <a:xfrm>
            <a:off x="2576869" y="-25968"/>
            <a:ext cx="7038261"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Neural Networks: 1D Convolutional Layer</a:t>
            </a:r>
            <a:endParaRPr lang="en-GB" sz="3200" u="sng" dirty="0"/>
          </a:p>
        </p:txBody>
      </p:sp>
      <mc:AlternateContent xmlns:mc="http://schemas.openxmlformats.org/markup-compatibility/2006">
        <mc:Choice xmlns:a14="http://schemas.microsoft.com/office/drawing/2010/main" Requires="a14">
          <p:sp>
            <p:nvSpPr>
              <p:cNvPr id="12" name="Title 1">
                <a:extLst>
                  <a:ext uri="{FF2B5EF4-FFF2-40B4-BE49-F238E27FC236}">
                    <a16:creationId xmlns:a16="http://schemas.microsoft.com/office/drawing/2014/main" id="{49ACB325-EFD4-4207-9327-79245138848B}"/>
                  </a:ext>
                </a:extLst>
              </p:cNvPr>
              <p:cNvSpPr txBox="1">
                <a:spLocks/>
              </p:cNvSpPr>
              <p:nvPr/>
            </p:nvSpPr>
            <p:spPr>
              <a:xfrm>
                <a:off x="1914903" y="6373615"/>
                <a:ext cx="8590986" cy="3227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buFont typeface="Arial" panose="020B0604020202020204" pitchFamily="34" charset="0"/>
                  <a:buChar char="•"/>
                </a:pPr>
                <a:r>
                  <a:rPr lang="en-US" sz="2000" dirty="0"/>
                  <a:t>Here, the </a:t>
                </a:r>
                <a:r>
                  <a:rPr lang="en-US" sz="2000" b="1" dirty="0"/>
                  <a:t>kernel </a:t>
                </a:r>
                <a:r>
                  <a:rPr lang="en-US" sz="2000" dirty="0"/>
                  <a:t>values</a:t>
                </a:r>
                <a:r>
                  <a:rPr lang="en-US" sz="2000" b="1" dirty="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𝑤</m:t>
                        </m:r>
                      </m:e>
                      <m:sub>
                        <m:r>
                          <a:rPr lang="en-US" sz="2000" b="0" i="1" smtClean="0">
                            <a:latin typeface="Cambria Math" panose="02040503050406030204" pitchFamily="18" charset="0"/>
                          </a:rPr>
                          <m:t>𝑘</m:t>
                        </m:r>
                      </m:sub>
                    </m:sSub>
                  </m:oMath>
                </a14:m>
                <a:r>
                  <a:rPr lang="en-GB" sz="2000" dirty="0"/>
                  <a:t> and the </a:t>
                </a:r>
                <a:r>
                  <a:rPr lang="en-GB" sz="2000" b="1" dirty="0"/>
                  <a:t>bias</a:t>
                </a:r>
                <a:r>
                  <a:rPr lang="en-GB" sz="2000" dirty="0"/>
                  <a:t> term </a:t>
                </a:r>
                <a14:m>
                  <m:oMath xmlns:m="http://schemas.openxmlformats.org/officeDocument/2006/math">
                    <m:r>
                      <a:rPr lang="en-US" sz="2000" b="0" i="1" smtClean="0">
                        <a:latin typeface="Cambria Math" panose="02040503050406030204" pitchFamily="18" charset="0"/>
                      </a:rPr>
                      <m:t>𝑏</m:t>
                    </m:r>
                  </m:oMath>
                </a14:m>
                <a:r>
                  <a:rPr lang="en-GB" sz="2000" dirty="0"/>
                  <a:t> are </a:t>
                </a:r>
                <a:r>
                  <a:rPr lang="en-GB" sz="2000" b="1" dirty="0"/>
                  <a:t>trainable parameters </a:t>
                </a:r>
                <a:r>
                  <a:rPr lang="en-GB" sz="2000" dirty="0"/>
                  <a:t>(</a:t>
                </a:r>
                <a14:m>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𝜃</m:t>
                    </m:r>
                  </m:oMath>
                </a14:m>
                <a:r>
                  <a:rPr lang="en-GB" sz="2000" dirty="0"/>
                  <a:t>).</a:t>
                </a:r>
              </a:p>
            </p:txBody>
          </p:sp>
        </mc:Choice>
        <mc:Fallback>
          <p:sp>
            <p:nvSpPr>
              <p:cNvPr id="12" name="Title 1">
                <a:extLst>
                  <a:ext uri="{FF2B5EF4-FFF2-40B4-BE49-F238E27FC236}">
                    <a16:creationId xmlns:a16="http://schemas.microsoft.com/office/drawing/2014/main" id="{49ACB325-EFD4-4207-9327-79245138848B}"/>
                  </a:ext>
                </a:extLst>
              </p:cNvPr>
              <p:cNvSpPr txBox="1">
                <a:spLocks noRot="1" noChangeAspect="1" noMove="1" noResize="1" noEditPoints="1" noAdjustHandles="1" noChangeArrowheads="1" noChangeShapeType="1" noTextEdit="1"/>
              </p:cNvSpPr>
              <p:nvPr/>
            </p:nvSpPr>
            <p:spPr>
              <a:xfrm>
                <a:off x="1914903" y="6373615"/>
                <a:ext cx="8590986" cy="322783"/>
              </a:xfrm>
              <a:prstGeom prst="rect">
                <a:avLst/>
              </a:prstGeom>
              <a:blipFill>
                <a:blip r:embed="rId5"/>
                <a:stretch>
                  <a:fillRect t="-21154" b="-50000"/>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04F00B83-D848-4767-86CE-C6B5640444E9}"/>
              </a:ext>
            </a:extLst>
          </p:cNvPr>
          <p:cNvCxnSpPr>
            <a:cxnSpLocks/>
            <a:stCxn id="9" idx="3"/>
          </p:cNvCxnSpPr>
          <p:nvPr/>
        </p:nvCxnSpPr>
        <p:spPr>
          <a:xfrm>
            <a:off x="2678904" y="4929644"/>
            <a:ext cx="710622"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2721BF6-A362-4A86-BB19-C57B076AD2F9}"/>
              </a:ext>
            </a:extLst>
          </p:cNvPr>
          <p:cNvSpPr txBox="1">
            <a:spLocks/>
          </p:cNvSpPr>
          <p:nvPr/>
        </p:nvSpPr>
        <p:spPr>
          <a:xfrm>
            <a:off x="763031" y="4785953"/>
            <a:ext cx="1915873" cy="2873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One input channel</a:t>
            </a:r>
            <a:endParaRPr lang="en-GB" sz="1800" dirty="0"/>
          </a:p>
        </p:txBody>
      </p:sp>
      <p:cxnSp>
        <p:nvCxnSpPr>
          <p:cNvPr id="10" name="Straight Arrow Connector 9">
            <a:extLst>
              <a:ext uri="{FF2B5EF4-FFF2-40B4-BE49-F238E27FC236}">
                <a16:creationId xmlns:a16="http://schemas.microsoft.com/office/drawing/2014/main" id="{AD704FBE-8130-4F90-A1C8-684DB9E8B6BF}"/>
              </a:ext>
            </a:extLst>
          </p:cNvPr>
          <p:cNvCxnSpPr>
            <a:cxnSpLocks/>
            <a:stCxn id="16" idx="1"/>
          </p:cNvCxnSpPr>
          <p:nvPr/>
        </p:nvCxnSpPr>
        <p:spPr>
          <a:xfrm flipH="1">
            <a:off x="8094533" y="4861132"/>
            <a:ext cx="700773"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9E85661B-FEDB-4B00-8E03-24AC5D2D9DB6}"/>
              </a:ext>
            </a:extLst>
          </p:cNvPr>
          <p:cNvSpPr txBox="1">
            <a:spLocks/>
          </p:cNvSpPr>
          <p:nvPr/>
        </p:nvSpPr>
        <p:spPr>
          <a:xfrm>
            <a:off x="8795306" y="4717441"/>
            <a:ext cx="2136353" cy="2873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One output channel</a:t>
            </a:r>
            <a:endParaRPr lang="en-GB" sz="1800" dirty="0"/>
          </a:p>
        </p:txBody>
      </p:sp>
      <p:cxnSp>
        <p:nvCxnSpPr>
          <p:cNvPr id="17" name="Straight Arrow Connector 16">
            <a:extLst>
              <a:ext uri="{FF2B5EF4-FFF2-40B4-BE49-F238E27FC236}">
                <a16:creationId xmlns:a16="http://schemas.microsoft.com/office/drawing/2014/main" id="{9C2B342D-35C4-4E57-9956-C5525B9FFD0D}"/>
              </a:ext>
            </a:extLst>
          </p:cNvPr>
          <p:cNvCxnSpPr>
            <a:cxnSpLocks/>
          </p:cNvCxnSpPr>
          <p:nvPr/>
        </p:nvCxnSpPr>
        <p:spPr>
          <a:xfrm>
            <a:off x="3898384" y="5330345"/>
            <a:ext cx="731423"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1EAD49C3-A90B-49A2-8EB4-940EE72ABBBC}"/>
              </a:ext>
            </a:extLst>
          </p:cNvPr>
          <p:cNvSpPr txBox="1">
            <a:spLocks/>
          </p:cNvSpPr>
          <p:nvPr/>
        </p:nvSpPr>
        <p:spPr>
          <a:xfrm>
            <a:off x="2678666" y="5186654"/>
            <a:ext cx="1219718" cy="2873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One kernel</a:t>
            </a:r>
            <a:endParaRPr lang="en-GB" sz="18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A1A66D7-EF36-D70F-AEBD-CDC1ACCDE939}"/>
                  </a:ext>
                </a:extLst>
              </p:cNvPr>
              <p:cNvSpPr txBox="1"/>
              <p:nvPr/>
            </p:nvSpPr>
            <p:spPr>
              <a:xfrm>
                <a:off x="2576866" y="599388"/>
                <a:ext cx="7038261" cy="70788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Equation for discrete 1D convolution (actually cross-correlation)</a:t>
                </a:r>
              </a:p>
              <a:p>
                <a:pPr marL="800100" lvl="1" indent="-342900">
                  <a:buFont typeface="Arial" panose="020B0604020202020204" pitchFamily="34" charset="0"/>
                  <a:buChar char="•"/>
                </a:pPr>
                <a:r>
                  <a:rPr lang="en-US" sz="2000" dirty="0">
                    <a:latin typeface="+mj-lt"/>
                  </a:rPr>
                  <a:t>Input sequence </a:t>
                </a:r>
                <a14:m>
                  <m:oMath xmlns:m="http://schemas.openxmlformats.org/officeDocument/2006/math">
                    <m:r>
                      <a:rPr lang="en-US" sz="2000" b="0" i="1" smtClean="0">
                        <a:latin typeface="Cambria Math" panose="02040503050406030204" pitchFamily="18" charset="0"/>
                      </a:rPr>
                      <m:t>𝑥</m:t>
                    </m:r>
                  </m:oMath>
                </a14:m>
                <a:r>
                  <a:rPr lang="en-US" sz="2000" dirty="0">
                    <a:latin typeface="+mj-lt"/>
                  </a:rPr>
                  <a:t>, Output sequence 𝑦, One kernel</a:t>
                </a:r>
                <a:r>
                  <a:rPr lang="en-US" sz="2000" dirty="0"/>
                  <a:t> </a:t>
                </a:r>
                <a14:m>
                  <m:oMath xmlns:m="http://schemas.openxmlformats.org/officeDocument/2006/math">
                    <m:r>
                      <a:rPr lang="en-US" sz="2000" b="0" i="1">
                        <a:latin typeface="Cambria Math" panose="02040503050406030204" pitchFamily="18" charset="0"/>
                      </a:rPr>
                      <m:t>𝑤</m:t>
                    </m:r>
                  </m:oMath>
                </a14:m>
                <a:r>
                  <a:rPr lang="en-US" sz="2000" b="1" dirty="0">
                    <a:latin typeface="+mj-lt"/>
                  </a:rPr>
                  <a:t>:</a:t>
                </a:r>
              </a:p>
            </p:txBody>
          </p:sp>
        </mc:Choice>
        <mc:Fallback xmlns="">
          <p:sp>
            <p:nvSpPr>
              <p:cNvPr id="4" name="TextBox 3">
                <a:extLst>
                  <a:ext uri="{FF2B5EF4-FFF2-40B4-BE49-F238E27FC236}">
                    <a16:creationId xmlns:a16="http://schemas.microsoft.com/office/drawing/2014/main" id="{2A1A66D7-EF36-D70F-AEBD-CDC1ACCDE939}"/>
                  </a:ext>
                </a:extLst>
              </p:cNvPr>
              <p:cNvSpPr txBox="1">
                <a:spLocks noRot="1" noChangeAspect="1" noMove="1" noResize="1" noEditPoints="1" noAdjustHandles="1" noChangeArrowheads="1" noChangeShapeType="1" noTextEdit="1"/>
              </p:cNvSpPr>
              <p:nvPr/>
            </p:nvSpPr>
            <p:spPr>
              <a:xfrm>
                <a:off x="2576866" y="599388"/>
                <a:ext cx="7038261" cy="707886"/>
              </a:xfrm>
              <a:prstGeom prst="rect">
                <a:avLst/>
              </a:prstGeom>
              <a:blipFill>
                <a:blip r:embed="rId6"/>
                <a:stretch>
                  <a:fillRect l="-780" t="-4310" r="-433" b="-14655"/>
                </a:stretch>
              </a:blipFill>
            </p:spPr>
            <p:txBody>
              <a:bodyPr/>
              <a:lstStyle/>
              <a:p>
                <a:r>
                  <a:rPr lang="en-US">
                    <a:noFill/>
                  </a:rPr>
                  <a:t> </a:t>
                </a:r>
              </a:p>
            </p:txBody>
          </p:sp>
        </mc:Fallback>
      </mc:AlternateContent>
      <p:sp>
        <p:nvSpPr>
          <p:cNvPr id="23" name="Title 1">
            <a:extLst>
              <a:ext uri="{FF2B5EF4-FFF2-40B4-BE49-F238E27FC236}">
                <a16:creationId xmlns:a16="http://schemas.microsoft.com/office/drawing/2014/main" id="{2AA7502D-9F1A-E720-0934-D0B06C71FF0A}"/>
              </a:ext>
            </a:extLst>
          </p:cNvPr>
          <p:cNvSpPr txBox="1">
            <a:spLocks/>
          </p:cNvSpPr>
          <p:nvPr/>
        </p:nvSpPr>
        <p:spPr>
          <a:xfrm>
            <a:off x="3034215" y="2802058"/>
            <a:ext cx="6352363" cy="322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ctr">
              <a:buFont typeface="Arial" panose="020B0604020202020204" pitchFamily="34" charset="0"/>
              <a:buChar char="•"/>
            </a:pPr>
            <a:r>
              <a:rPr lang="en-US" sz="1800" dirty="0"/>
              <a:t>One can think of convolving as sliding a window over the input: </a:t>
            </a:r>
            <a:endParaRPr lang="en-GB" sz="1800" dirty="0"/>
          </a:p>
        </p:txBody>
      </p:sp>
      <p:pic>
        <p:nvPicPr>
          <p:cNvPr id="3" name="Picture 2" descr="\documentclass{article}&#10;\usepackage{amsmath}&#10;\pagestyle{empty}&#10;\begin{document}&#10;&#10;&#10;$ y_{j} =  \sum_{k=1}^{K} \bigg[w_{k} \cdot x_{j'}\bigg]+b , \ j' = j-1+k.$&#10;&#10;\end{document}" title="IguanaTex Bitmap Display">
            <a:extLst>
              <a:ext uri="{FF2B5EF4-FFF2-40B4-BE49-F238E27FC236}">
                <a16:creationId xmlns:a16="http://schemas.microsoft.com/office/drawing/2014/main" id="{EB6D4B24-61BD-C750-FFCA-2B08FBADBD71}"/>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460614" y="1493420"/>
            <a:ext cx="5270764" cy="707886"/>
          </a:xfrm>
          <a:prstGeom prst="rect">
            <a:avLst/>
          </a:prstGeom>
        </p:spPr>
      </p:pic>
      <p:sp>
        <p:nvSpPr>
          <p:cNvPr id="2" name="Rectangle 1">
            <a:extLst>
              <a:ext uri="{FF2B5EF4-FFF2-40B4-BE49-F238E27FC236}">
                <a16:creationId xmlns:a16="http://schemas.microsoft.com/office/drawing/2014/main" id="{346E01CC-A03D-5C26-8515-AB80C20BCDCB}"/>
              </a:ext>
            </a:extLst>
          </p:cNvPr>
          <p:cNvSpPr/>
          <p:nvPr/>
        </p:nvSpPr>
        <p:spPr>
          <a:xfrm>
            <a:off x="3310890" y="1395054"/>
            <a:ext cx="5570220" cy="85686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96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10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par>
                          <p:cTn id="36" fill="hold">
                            <p:stCondLst>
                              <p:cond delay="3000"/>
                            </p:stCondLst>
                            <p:childTnLst>
                              <p:par>
                                <p:cTn id="37" presetID="16" presetClass="entr" presetSubtype="21"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10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childTnLst>
                                </p:cTn>
                              </p:par>
                            </p:childTnLst>
                          </p:cTn>
                        </p:par>
                        <p:par>
                          <p:cTn id="43" fill="hold">
                            <p:stCondLst>
                              <p:cond delay="4000"/>
                            </p:stCondLst>
                            <p:childTnLst>
                              <p:par>
                                <p:cTn id="44" presetID="16" presetClass="entr" presetSubtype="21"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10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P spid="16" grpId="0"/>
      <p:bldP spid="18" grpId="0"/>
      <p:bldP spid="4" grpId="0"/>
      <p:bldP spid="2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858F4-71D9-A48A-E72A-19756CC0A77B}"/>
              </a:ext>
            </a:extLst>
          </p:cNvPr>
          <p:cNvSpPr txBox="1">
            <a:spLocks/>
          </p:cNvSpPr>
          <p:nvPr/>
        </p:nvSpPr>
        <p:spPr>
          <a:xfrm>
            <a:off x="2576868" y="-12886"/>
            <a:ext cx="7038261"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Neural Networks: 1D Convolutional Layer</a:t>
            </a:r>
            <a:endParaRPr lang="en-GB" sz="3200" u="sng" dirty="0"/>
          </a:p>
        </p:txBody>
      </p:sp>
      <p:cxnSp>
        <p:nvCxnSpPr>
          <p:cNvPr id="22" name="Straight Arrow Connector 21">
            <a:extLst>
              <a:ext uri="{FF2B5EF4-FFF2-40B4-BE49-F238E27FC236}">
                <a16:creationId xmlns:a16="http://schemas.microsoft.com/office/drawing/2014/main" id="{256FE656-E0DD-CFC2-B839-EAB33DB79B65}"/>
              </a:ext>
            </a:extLst>
          </p:cNvPr>
          <p:cNvCxnSpPr>
            <a:cxnSpLocks/>
          </p:cNvCxnSpPr>
          <p:nvPr/>
        </p:nvCxnSpPr>
        <p:spPr>
          <a:xfrm>
            <a:off x="746412" y="4334804"/>
            <a:ext cx="710622"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D8C289BD-6D76-FFAF-DC97-424DB25AB947}"/>
              </a:ext>
            </a:extLst>
          </p:cNvPr>
          <p:cNvSpPr txBox="1">
            <a:spLocks/>
          </p:cNvSpPr>
          <p:nvPr/>
        </p:nvSpPr>
        <p:spPr>
          <a:xfrm>
            <a:off x="70400" y="3985971"/>
            <a:ext cx="998112" cy="709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t>Many input channels</a:t>
            </a:r>
            <a:endParaRPr lang="en-GB" sz="1600" dirty="0"/>
          </a:p>
        </p:txBody>
      </p:sp>
      <p:sp>
        <p:nvSpPr>
          <p:cNvPr id="24" name="Title 1">
            <a:extLst>
              <a:ext uri="{FF2B5EF4-FFF2-40B4-BE49-F238E27FC236}">
                <a16:creationId xmlns:a16="http://schemas.microsoft.com/office/drawing/2014/main" id="{26560A0A-6B6A-57A2-A95F-DF1D6239C964}"/>
              </a:ext>
            </a:extLst>
          </p:cNvPr>
          <p:cNvSpPr txBox="1">
            <a:spLocks/>
          </p:cNvSpPr>
          <p:nvPr/>
        </p:nvSpPr>
        <p:spPr>
          <a:xfrm>
            <a:off x="10979666" y="4864300"/>
            <a:ext cx="915154" cy="709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t>Many output channels</a:t>
            </a:r>
            <a:endParaRPr lang="en-GB" sz="1600" dirty="0"/>
          </a:p>
        </p:txBody>
      </p:sp>
      <p:cxnSp>
        <p:nvCxnSpPr>
          <p:cNvPr id="25" name="Straight Arrow Connector 24">
            <a:extLst>
              <a:ext uri="{FF2B5EF4-FFF2-40B4-BE49-F238E27FC236}">
                <a16:creationId xmlns:a16="http://schemas.microsoft.com/office/drawing/2014/main" id="{6E844D77-2C4A-AC9D-AB0F-E836FDAE0C7F}"/>
              </a:ext>
            </a:extLst>
          </p:cNvPr>
          <p:cNvCxnSpPr>
            <a:cxnSpLocks/>
          </p:cNvCxnSpPr>
          <p:nvPr/>
        </p:nvCxnSpPr>
        <p:spPr>
          <a:xfrm flipH="1">
            <a:off x="10269189" y="5219112"/>
            <a:ext cx="661107"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1EDB2CB6-6333-3219-2896-D73B881FC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2471" y="3528799"/>
            <a:ext cx="8567054" cy="3191440"/>
          </a:xfrm>
          <a:prstGeom prst="rect">
            <a:avLst/>
          </a:prstGeom>
        </p:spPr>
      </p:pic>
      <p:sp>
        <p:nvSpPr>
          <p:cNvPr id="5" name="TextBox 4">
            <a:extLst>
              <a:ext uri="{FF2B5EF4-FFF2-40B4-BE49-F238E27FC236}">
                <a16:creationId xmlns:a16="http://schemas.microsoft.com/office/drawing/2014/main" id="{4A5BD1DC-19EF-1487-2915-EE71A1D4B683}"/>
              </a:ext>
            </a:extLst>
          </p:cNvPr>
          <p:cNvSpPr txBox="1"/>
          <p:nvPr/>
        </p:nvSpPr>
        <p:spPr>
          <a:xfrm>
            <a:off x="1449575" y="587200"/>
            <a:ext cx="9355303" cy="70788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Processing a 2D array, e.g., a Mel-Spectrogram with a 1D convolutional layer is possible</a:t>
            </a:r>
          </a:p>
          <a:p>
            <a:pPr marL="800100" lvl="1" indent="-342900">
              <a:buFont typeface="Arial" panose="020B0604020202020204" pitchFamily="34" charset="0"/>
              <a:buChar char="•"/>
            </a:pPr>
            <a:r>
              <a:rPr lang="en-US" sz="2000" dirty="0">
                <a:latin typeface="+mj-lt"/>
              </a:rPr>
              <a:t>We can treat </a:t>
            </a:r>
            <a:r>
              <a:rPr lang="en-US" sz="2000" b="1" dirty="0">
                <a:latin typeface="+mj-lt"/>
              </a:rPr>
              <a:t>each input</a:t>
            </a:r>
            <a:r>
              <a:rPr lang="en-US" sz="2000" dirty="0">
                <a:latin typeface="+mj-lt"/>
              </a:rPr>
              <a:t> </a:t>
            </a:r>
            <a:r>
              <a:rPr lang="en-US" sz="2000" b="1" dirty="0">
                <a:latin typeface="+mj-lt"/>
              </a:rPr>
              <a:t>row</a:t>
            </a:r>
            <a:r>
              <a:rPr lang="en-US" sz="2000" dirty="0">
                <a:latin typeface="+mj-lt"/>
              </a:rPr>
              <a:t>, e.g., frequency band, as an </a:t>
            </a:r>
            <a:r>
              <a:rPr lang="en-US" sz="2000" b="1" dirty="0">
                <a:latin typeface="+mj-lt"/>
              </a:rPr>
              <a:t>input channel</a:t>
            </a:r>
          </a:p>
        </p:txBody>
      </p:sp>
      <p:sp>
        <p:nvSpPr>
          <p:cNvPr id="8" name="TextBox 7">
            <a:extLst>
              <a:ext uri="{FF2B5EF4-FFF2-40B4-BE49-F238E27FC236}">
                <a16:creationId xmlns:a16="http://schemas.microsoft.com/office/drawing/2014/main" id="{27004033-F4AE-EFF2-6210-3E869053668D}"/>
              </a:ext>
            </a:extLst>
          </p:cNvPr>
          <p:cNvSpPr txBox="1"/>
          <p:nvPr/>
        </p:nvSpPr>
        <p:spPr>
          <a:xfrm>
            <a:off x="1418346" y="1284076"/>
            <a:ext cx="10075948" cy="1015663"/>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Getting a 2D output from a 1D convolutional layer is possible</a:t>
            </a:r>
          </a:p>
          <a:p>
            <a:pPr marL="800100" lvl="1" indent="-342900">
              <a:buFont typeface="Arial" panose="020B0604020202020204" pitchFamily="34" charset="0"/>
              <a:buChar char="•"/>
            </a:pPr>
            <a:r>
              <a:rPr lang="en-US" sz="2000" dirty="0">
                <a:latin typeface="+mj-lt"/>
              </a:rPr>
              <a:t>We can have </a:t>
            </a:r>
            <a:r>
              <a:rPr lang="en-US" sz="2000" b="1" dirty="0">
                <a:latin typeface="+mj-lt"/>
              </a:rPr>
              <a:t>multiple kernels </a:t>
            </a:r>
            <a:r>
              <a:rPr lang="en-US" sz="2000" dirty="0">
                <a:latin typeface="+mj-lt"/>
              </a:rPr>
              <a:t>operating over one input, thus resulting in a </a:t>
            </a:r>
            <a:r>
              <a:rPr lang="en-US" sz="2000" b="1" dirty="0">
                <a:latin typeface="+mj-lt"/>
              </a:rPr>
              <a:t>different output sequence</a:t>
            </a:r>
            <a:r>
              <a:rPr lang="en-US" sz="2000" dirty="0">
                <a:latin typeface="+mj-lt"/>
              </a:rPr>
              <a:t>, i.e., output channel, </a:t>
            </a:r>
            <a:r>
              <a:rPr lang="en-US" sz="2000" b="1" dirty="0">
                <a:latin typeface="+mj-lt"/>
              </a:rPr>
              <a:t>per set of kernels</a:t>
            </a:r>
            <a:r>
              <a:rPr lang="en-GB" sz="2000" baseline="30000" dirty="0"/>
              <a:t> 1 </a:t>
            </a:r>
            <a:r>
              <a:rPr lang="en-US" sz="2000" b="1" dirty="0">
                <a:latin typeface="+mj-lt"/>
              </a:rPr>
              <a:t>:</a:t>
            </a:r>
            <a:endParaRPr lang="en-US" sz="2000" dirty="0">
              <a:latin typeface="+mj-lt"/>
            </a:endParaRPr>
          </a:p>
        </p:txBody>
      </p:sp>
      <p:sp>
        <p:nvSpPr>
          <p:cNvPr id="14" name="TextBox 13">
            <a:extLst>
              <a:ext uri="{FF2B5EF4-FFF2-40B4-BE49-F238E27FC236}">
                <a16:creationId xmlns:a16="http://schemas.microsoft.com/office/drawing/2014/main" id="{1A6466C4-2A0E-F3EE-BD8E-E37716D3DCA9}"/>
              </a:ext>
            </a:extLst>
          </p:cNvPr>
          <p:cNvSpPr txBox="1"/>
          <p:nvPr/>
        </p:nvSpPr>
        <p:spPr>
          <a:xfrm>
            <a:off x="7008020" y="6581001"/>
            <a:ext cx="5305696" cy="307777"/>
          </a:xfrm>
          <a:prstGeom prst="rect">
            <a:avLst/>
          </a:prstGeom>
          <a:noFill/>
        </p:spPr>
        <p:txBody>
          <a:bodyPr wrap="square" rtlCol="0">
            <a:spAutoFit/>
          </a:bodyPr>
          <a:lstStyle/>
          <a:p>
            <a:r>
              <a:rPr lang="en-GB" sz="1400" baseline="30000" dirty="0"/>
              <a:t>1 </a:t>
            </a:r>
            <a:r>
              <a:rPr lang="en-US" sz="1400" dirty="0"/>
              <a:t>The entire set of all kernels is known as the </a:t>
            </a:r>
            <a:r>
              <a:rPr lang="en-US" sz="1400" b="1" dirty="0"/>
              <a:t>filter</a:t>
            </a:r>
            <a:r>
              <a:rPr lang="en-US" sz="1400" dirty="0"/>
              <a:t> of the convolution.</a:t>
            </a:r>
          </a:p>
        </p:txBody>
      </p:sp>
      <p:pic>
        <p:nvPicPr>
          <p:cNvPr id="4" name="Picture 3" descr="\documentclass{article}&#10;\usepackage{amsmath}&#10;\pagestyle{empty}&#10;\begin{document}&#10;&#10;$ y_{i,j} = \sum_{i'=1}^{C_\mathrm{in}} \sum_{k=1}^{K} \bigg[w_{i',k}^{(i)} \cdot x_{i',j'}\bigg]+b_{i}, \ j' = S(j-1)+k.$&#10;&#10;&#10;\end{document}" title="IguanaTex Bitmap Display">
            <a:extLst>
              <a:ext uri="{FF2B5EF4-FFF2-40B4-BE49-F238E27FC236}">
                <a16:creationId xmlns:a16="http://schemas.microsoft.com/office/drawing/2014/main" id="{1A2D571D-B852-68F8-BCD2-B55E9DBAE7EA}"/>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172856" y="2470895"/>
            <a:ext cx="8566927" cy="835921"/>
          </a:xfrm>
          <a:prstGeom prst="rect">
            <a:avLst/>
          </a:prstGeom>
        </p:spPr>
      </p:pic>
      <p:sp>
        <p:nvSpPr>
          <p:cNvPr id="3" name="Rectangle 2">
            <a:extLst>
              <a:ext uri="{FF2B5EF4-FFF2-40B4-BE49-F238E27FC236}">
                <a16:creationId xmlns:a16="http://schemas.microsoft.com/office/drawing/2014/main" id="{13795234-66E0-15E2-A7EB-1E6804BBCF83}"/>
              </a:ext>
            </a:extLst>
          </p:cNvPr>
          <p:cNvSpPr/>
          <p:nvPr/>
        </p:nvSpPr>
        <p:spPr>
          <a:xfrm>
            <a:off x="2030730" y="2400300"/>
            <a:ext cx="8843010" cy="95995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AACB732E-33A8-6C69-4C60-0ACC7E62E9C1}"/>
              </a:ext>
            </a:extLst>
          </p:cNvPr>
          <p:cNvCxnSpPr>
            <a:cxnSpLocks/>
          </p:cNvCxnSpPr>
          <p:nvPr/>
        </p:nvCxnSpPr>
        <p:spPr>
          <a:xfrm flipH="1">
            <a:off x="6537960" y="3915704"/>
            <a:ext cx="60198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3957BDF3-26D5-572D-F558-3F569F54B21F}"/>
              </a:ext>
            </a:extLst>
          </p:cNvPr>
          <p:cNvSpPr txBox="1">
            <a:spLocks/>
          </p:cNvSpPr>
          <p:nvPr/>
        </p:nvSpPr>
        <p:spPr>
          <a:xfrm>
            <a:off x="7139940" y="3625180"/>
            <a:ext cx="998112" cy="709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t>Sets of  kernels</a:t>
            </a:r>
            <a:endParaRPr lang="en-GB" sz="1600" dirty="0"/>
          </a:p>
        </p:txBody>
      </p:sp>
    </p:spTree>
    <p:extLst>
      <p:ext uri="{BB962C8B-B14F-4D97-AF65-F5344CB8AC3E}">
        <p14:creationId xmlns:p14="http://schemas.microsoft.com/office/powerpoint/2010/main" val="295358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childTnLst>
                                </p:cTn>
                              </p:par>
                            </p:childTnLst>
                          </p:cTn>
                        </p:par>
                        <p:par>
                          <p:cTn id="34" fill="hold">
                            <p:stCondLst>
                              <p:cond delay="1000"/>
                            </p:stCondLst>
                            <p:childTnLst>
                              <p:par>
                                <p:cTn id="35" presetID="16" presetClass="entr" presetSubtype="21"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10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childTnLst>
                                </p:cTn>
                              </p:par>
                            </p:childTnLst>
                          </p:cTn>
                        </p:par>
                        <p:par>
                          <p:cTn id="41" fill="hold">
                            <p:stCondLst>
                              <p:cond delay="2000"/>
                            </p:stCondLst>
                            <p:childTnLst>
                              <p:par>
                                <p:cTn id="42" presetID="16" presetClass="entr" presetSubtype="21"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1000"/>
                                        <p:tgtEl>
                                          <p:spTgt spid="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childTnLst>
                                </p:cTn>
                              </p:par>
                            </p:childTnLst>
                          </p:cTn>
                        </p:par>
                        <p:par>
                          <p:cTn id="48" fill="hold">
                            <p:stCondLst>
                              <p:cond delay="3000"/>
                            </p:stCondLst>
                            <p:childTnLst>
                              <p:par>
                                <p:cTn id="49" presetID="16" presetClass="entr" presetSubtype="21"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10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4" grpId="0"/>
      <p:bldP spid="5" grpId="0"/>
      <p:bldP spid="8" grpId="0"/>
      <p:bldP spid="14" grpId="0"/>
      <p:bldP spid="3"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5035B94-5E44-8D8B-6531-DFDFCB713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0202" y="3269892"/>
            <a:ext cx="5488674" cy="3588108"/>
          </a:xfrm>
          <a:prstGeom prst="rect">
            <a:avLst/>
          </a:prstGeom>
        </p:spPr>
      </p:pic>
      <p:sp>
        <p:nvSpPr>
          <p:cNvPr id="3" name="Title 1 1">
            <a:extLst>
              <a:ext uri="{FF2B5EF4-FFF2-40B4-BE49-F238E27FC236}">
                <a16:creationId xmlns:a16="http://schemas.microsoft.com/office/drawing/2014/main" id="{4B20A4A5-61A7-47B7-8383-49680955E03D}"/>
              </a:ext>
            </a:extLst>
          </p:cNvPr>
          <p:cNvSpPr txBox="1">
            <a:spLocks/>
          </p:cNvSpPr>
          <p:nvPr/>
        </p:nvSpPr>
        <p:spPr>
          <a:xfrm>
            <a:off x="1572571" y="0"/>
            <a:ext cx="9046857"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Neural Networks: Transposed 1D Convolutional Layer</a:t>
            </a:r>
            <a:endParaRPr lang="en-GB" sz="3200" u="sng" dirty="0"/>
          </a:p>
        </p:txBody>
      </p:sp>
      <p:sp>
        <p:nvSpPr>
          <p:cNvPr id="2" name="Title 1 2">
            <a:extLst>
              <a:ext uri="{FF2B5EF4-FFF2-40B4-BE49-F238E27FC236}">
                <a16:creationId xmlns:a16="http://schemas.microsoft.com/office/drawing/2014/main" id="{60DFC057-52BB-4FAD-9C84-C15B48231E76}"/>
              </a:ext>
            </a:extLst>
          </p:cNvPr>
          <p:cNvSpPr txBox="1">
            <a:spLocks/>
          </p:cNvSpPr>
          <p:nvPr/>
        </p:nvSpPr>
        <p:spPr>
          <a:xfrm>
            <a:off x="0" y="5260591"/>
            <a:ext cx="2280097" cy="2873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Padded input channel</a:t>
            </a:r>
            <a:endParaRPr lang="en-GB" sz="1800" dirty="0"/>
          </a:p>
        </p:txBody>
      </p:sp>
      <p:cxnSp>
        <p:nvCxnSpPr>
          <p:cNvPr id="5" name="Straight Arrow Connector 4">
            <a:extLst>
              <a:ext uri="{FF2B5EF4-FFF2-40B4-BE49-F238E27FC236}">
                <a16:creationId xmlns:a16="http://schemas.microsoft.com/office/drawing/2014/main" id="{BFBD3B58-4D1E-727E-D10A-938673D5625D}"/>
              </a:ext>
            </a:extLst>
          </p:cNvPr>
          <p:cNvCxnSpPr>
            <a:cxnSpLocks/>
            <a:stCxn id="2" idx="3"/>
          </p:cNvCxnSpPr>
          <p:nvPr/>
        </p:nvCxnSpPr>
        <p:spPr>
          <a:xfrm>
            <a:off x="2280097" y="5404282"/>
            <a:ext cx="494569"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 3">
            <a:extLst>
              <a:ext uri="{FF2B5EF4-FFF2-40B4-BE49-F238E27FC236}">
                <a16:creationId xmlns:a16="http://schemas.microsoft.com/office/drawing/2014/main" id="{DCE35EAB-B8AE-87D9-E485-5024670D324B}"/>
              </a:ext>
            </a:extLst>
          </p:cNvPr>
          <p:cNvSpPr txBox="1">
            <a:spLocks/>
          </p:cNvSpPr>
          <p:nvPr/>
        </p:nvSpPr>
        <p:spPr>
          <a:xfrm>
            <a:off x="3157108" y="5455104"/>
            <a:ext cx="800743" cy="2873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Kernel</a:t>
            </a:r>
            <a:endParaRPr lang="en-GB" sz="1800" dirty="0"/>
          </a:p>
        </p:txBody>
      </p:sp>
      <p:cxnSp>
        <p:nvCxnSpPr>
          <p:cNvPr id="14" name="Straight Arrow Connector 13">
            <a:extLst>
              <a:ext uri="{FF2B5EF4-FFF2-40B4-BE49-F238E27FC236}">
                <a16:creationId xmlns:a16="http://schemas.microsoft.com/office/drawing/2014/main" id="{AC65841B-EEED-804A-CFBC-E66AB4FBB000}"/>
              </a:ext>
            </a:extLst>
          </p:cNvPr>
          <p:cNvCxnSpPr>
            <a:cxnSpLocks/>
            <a:stCxn id="11" idx="3"/>
          </p:cNvCxnSpPr>
          <p:nvPr/>
        </p:nvCxnSpPr>
        <p:spPr>
          <a:xfrm>
            <a:off x="3957851" y="5598795"/>
            <a:ext cx="587297"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Title 1 4">
            <a:extLst>
              <a:ext uri="{FF2B5EF4-FFF2-40B4-BE49-F238E27FC236}">
                <a16:creationId xmlns:a16="http://schemas.microsoft.com/office/drawing/2014/main" id="{AF98D037-FEF5-18F0-022F-9D9FC97A36C4}"/>
              </a:ext>
            </a:extLst>
          </p:cNvPr>
          <p:cNvSpPr txBox="1">
            <a:spLocks/>
          </p:cNvSpPr>
          <p:nvPr/>
        </p:nvSpPr>
        <p:spPr>
          <a:xfrm>
            <a:off x="9006739" y="4920255"/>
            <a:ext cx="2701265" cy="2873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Upsampled output channel</a:t>
            </a:r>
            <a:endParaRPr lang="en-GB" sz="1800" dirty="0"/>
          </a:p>
        </p:txBody>
      </p:sp>
      <p:cxnSp>
        <p:nvCxnSpPr>
          <p:cNvPr id="20" name="Straight Arrow Connector 19">
            <a:extLst>
              <a:ext uri="{FF2B5EF4-FFF2-40B4-BE49-F238E27FC236}">
                <a16:creationId xmlns:a16="http://schemas.microsoft.com/office/drawing/2014/main" id="{D107CB54-519F-1A86-7C97-1961CEDAE649}"/>
              </a:ext>
            </a:extLst>
          </p:cNvPr>
          <p:cNvCxnSpPr>
            <a:cxnSpLocks/>
          </p:cNvCxnSpPr>
          <p:nvPr/>
        </p:nvCxnSpPr>
        <p:spPr>
          <a:xfrm flipH="1">
            <a:off x="8447430" y="5063946"/>
            <a:ext cx="619733"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97644B0-7204-C42E-9BF1-D420D7D5528F}"/>
              </a:ext>
            </a:extLst>
          </p:cNvPr>
          <p:cNvSpPr txBox="1"/>
          <p:nvPr/>
        </p:nvSpPr>
        <p:spPr>
          <a:xfrm>
            <a:off x="2280097" y="736300"/>
            <a:ext cx="8873217" cy="1015663"/>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latin typeface="+mj-lt"/>
              </a:rPr>
              <a:t>Upsampling </a:t>
            </a:r>
            <a:r>
              <a:rPr lang="en-US" sz="2000" dirty="0">
                <a:latin typeface="+mj-lt"/>
              </a:rPr>
              <a:t>along the </a:t>
            </a:r>
            <a:r>
              <a:rPr lang="en-US" sz="2000" b="1" dirty="0">
                <a:latin typeface="+mj-lt"/>
              </a:rPr>
              <a:t>x-axis</a:t>
            </a:r>
            <a:r>
              <a:rPr lang="en-US" sz="2000" dirty="0">
                <a:latin typeface="+mj-lt"/>
              </a:rPr>
              <a:t> (time axis in our case) is also necessary</a:t>
            </a:r>
          </a:p>
          <a:p>
            <a:pPr marL="800100" lvl="1" indent="-342900">
              <a:buFont typeface="Arial" panose="020B0604020202020204" pitchFamily="34" charset="0"/>
              <a:buChar char="•"/>
            </a:pPr>
            <a:r>
              <a:rPr lang="en-US" sz="2000" dirty="0">
                <a:latin typeface="+mj-lt"/>
              </a:rPr>
              <a:t>Normally </a:t>
            </a:r>
            <a:r>
              <a:rPr lang="en-US" sz="2000" b="1" dirty="0">
                <a:latin typeface="+mj-lt"/>
              </a:rPr>
              <a:t>convolves</a:t>
            </a:r>
            <a:r>
              <a:rPr lang="en-US" sz="2000" dirty="0">
                <a:latin typeface="+mj-lt"/>
              </a:rPr>
              <a:t> the input sequence</a:t>
            </a:r>
          </a:p>
          <a:p>
            <a:pPr marL="800100" lvl="1" indent="-342900">
              <a:buFont typeface="Arial" panose="020B0604020202020204" pitchFamily="34" charset="0"/>
              <a:buChar char="•"/>
            </a:pPr>
            <a:r>
              <a:rPr lang="en-US" sz="2000" dirty="0">
                <a:latin typeface="+mj-lt"/>
              </a:rPr>
              <a:t>After introducing </a:t>
            </a:r>
            <a:r>
              <a:rPr lang="en-US" sz="2000" b="1" dirty="0">
                <a:latin typeface="+mj-lt"/>
              </a:rPr>
              <a:t>padding</a:t>
            </a:r>
            <a:r>
              <a:rPr lang="en-US" sz="2000" dirty="0">
                <a:latin typeface="+mj-lt"/>
              </a:rPr>
              <a:t> among the </a:t>
            </a:r>
            <a:r>
              <a:rPr lang="en-US" sz="2000" b="1" dirty="0">
                <a:latin typeface="+mj-lt"/>
              </a:rPr>
              <a:t>input</a:t>
            </a:r>
            <a:r>
              <a:rPr lang="en-US" sz="2000" dirty="0">
                <a:latin typeface="+mj-lt"/>
              </a:rPr>
              <a:t>’s consecutive values:</a:t>
            </a:r>
          </a:p>
        </p:txBody>
      </p:sp>
      <p:pic>
        <p:nvPicPr>
          <p:cNvPr id="24" name="Picture 23" descr="\documentclass{article}&#10;\usepackage{amsmath}&#10;\pagestyle{empty}&#10;\begin{document}&#10;&#10;\begin{equation*}&#10; x'_{i,j} = &#10; \begin{cases}&#10;  x_{i,j'}, &amp; \ j=S(j'-1)+1 \\&#10;  0, &amp; \mathrm{otherwise.}&#10; \end{cases}&#10;\end{equation*}&#10;&#10;&#10;\end{document}" title="IguanaTex Bitmap Display">
            <a:extLst>
              <a:ext uri="{FF2B5EF4-FFF2-40B4-BE49-F238E27FC236}">
                <a16:creationId xmlns:a16="http://schemas.microsoft.com/office/drawing/2014/main" id="{7B263685-0AE3-427B-9AA5-26F858AAFD10}"/>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802792" y="2010073"/>
            <a:ext cx="4408418" cy="918236"/>
          </a:xfrm>
          <a:prstGeom prst="rect">
            <a:avLst/>
          </a:prstGeom>
        </p:spPr>
      </p:pic>
      <p:sp>
        <p:nvSpPr>
          <p:cNvPr id="4" name="Rectangle 3">
            <a:extLst>
              <a:ext uri="{FF2B5EF4-FFF2-40B4-BE49-F238E27FC236}">
                <a16:creationId xmlns:a16="http://schemas.microsoft.com/office/drawing/2014/main" id="{149AFC39-753C-45EE-871A-87D39C8619BE}"/>
              </a:ext>
            </a:extLst>
          </p:cNvPr>
          <p:cNvSpPr/>
          <p:nvPr/>
        </p:nvSpPr>
        <p:spPr>
          <a:xfrm>
            <a:off x="3735373" y="1922268"/>
            <a:ext cx="4721251" cy="106476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27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10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childTnLst>
                          </p:cTn>
                        </p:par>
                        <p:par>
                          <p:cTn id="32" fill="hold">
                            <p:stCondLst>
                              <p:cond delay="2000"/>
                            </p:stCondLst>
                            <p:childTnLst>
                              <p:par>
                                <p:cTn id="33" presetID="16" presetClass="entr" presetSubtype="21"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10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childTnLst>
                          </p:cTn>
                        </p:par>
                        <p:par>
                          <p:cTn id="39" fill="hold">
                            <p:stCondLst>
                              <p:cond delay="3000"/>
                            </p:stCondLst>
                            <p:childTnLst>
                              <p:par>
                                <p:cTn id="40" presetID="16" presetClass="entr" presetSubtype="21"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10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1" grpId="0"/>
      <p:bldP spid="19" grpId="0"/>
      <p:bldP spid="12"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6B5EEBF-5037-374E-647C-15B3C817A9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6653" y="1341579"/>
            <a:ext cx="7398694" cy="4751304"/>
          </a:xfrm>
          <a:prstGeom prst="rect">
            <a:avLst/>
          </a:prstGeom>
        </p:spPr>
      </p:pic>
      <p:sp>
        <p:nvSpPr>
          <p:cNvPr id="3" name="Title 1">
            <a:extLst>
              <a:ext uri="{FF2B5EF4-FFF2-40B4-BE49-F238E27FC236}">
                <a16:creationId xmlns:a16="http://schemas.microsoft.com/office/drawing/2014/main" id="{4B20A4A5-61A7-47B7-8383-49680955E03D}"/>
              </a:ext>
            </a:extLst>
          </p:cNvPr>
          <p:cNvSpPr txBox="1">
            <a:spLocks/>
          </p:cNvSpPr>
          <p:nvPr/>
        </p:nvSpPr>
        <p:spPr>
          <a:xfrm>
            <a:off x="3718214" y="-42219"/>
            <a:ext cx="4748748"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Neural Networks: Optimizer</a:t>
            </a:r>
            <a:endParaRPr lang="en-GB" sz="3200" u="sng" dirty="0"/>
          </a:p>
        </p:txBody>
      </p:sp>
      <p:sp>
        <p:nvSpPr>
          <p:cNvPr id="2" name="Rectangle 1">
            <a:extLst>
              <a:ext uri="{FF2B5EF4-FFF2-40B4-BE49-F238E27FC236}">
                <a16:creationId xmlns:a16="http://schemas.microsoft.com/office/drawing/2014/main" id="{A6C934D3-15A1-4EF6-8E8B-4A7CF881E2C2}"/>
              </a:ext>
            </a:extLst>
          </p:cNvPr>
          <p:cNvSpPr/>
          <p:nvPr/>
        </p:nvSpPr>
        <p:spPr>
          <a:xfrm>
            <a:off x="2944732" y="4499611"/>
            <a:ext cx="1418928" cy="4788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41D6CCA-FFA2-4308-1A05-4DAE13B948C1}"/>
              </a:ext>
            </a:extLst>
          </p:cNvPr>
          <p:cNvSpPr/>
          <p:nvPr/>
        </p:nvSpPr>
        <p:spPr>
          <a:xfrm>
            <a:off x="5210745" y="4475479"/>
            <a:ext cx="4584602" cy="5029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BD5007-DB90-E62F-AE2D-E83CE5337C4B}"/>
              </a:ext>
            </a:extLst>
          </p:cNvPr>
          <p:cNvSpPr txBox="1"/>
          <p:nvPr/>
        </p:nvSpPr>
        <p:spPr>
          <a:xfrm>
            <a:off x="902654" y="576462"/>
            <a:ext cx="10379868" cy="70788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The algorithm for u</a:t>
            </a:r>
            <a:r>
              <a:rPr lang="en-US" sz="2000" b="1" dirty="0">
                <a:latin typeface="+mj-lt"/>
              </a:rPr>
              <a:t>pdating </a:t>
            </a:r>
            <a:r>
              <a:rPr lang="en-US" sz="2000" dirty="0">
                <a:latin typeface="+mj-lt"/>
              </a:rPr>
              <a:t>the trainable parameters (e.g., convolution kernels)</a:t>
            </a:r>
            <a:endParaRPr lang="en-US" sz="2000" b="1" dirty="0">
              <a:latin typeface="+mj-lt"/>
            </a:endParaRPr>
          </a:p>
          <a:p>
            <a:pPr marL="800100" lvl="1" indent="-342900">
              <a:buFont typeface="Arial" panose="020B0604020202020204" pitchFamily="34" charset="0"/>
              <a:buChar char="•"/>
            </a:pPr>
            <a:r>
              <a:rPr lang="en-US" sz="2000" dirty="0">
                <a:latin typeface="+mj-lt"/>
              </a:rPr>
              <a:t>Iteratively registering updates that minimize our defined loss function (finding critical points)</a:t>
            </a:r>
          </a:p>
        </p:txBody>
      </p:sp>
      <p:sp>
        <p:nvSpPr>
          <p:cNvPr id="7" name="TextBox 6">
            <a:extLst>
              <a:ext uri="{FF2B5EF4-FFF2-40B4-BE49-F238E27FC236}">
                <a16:creationId xmlns:a16="http://schemas.microsoft.com/office/drawing/2014/main" id="{86DA97E7-0DE6-516C-57E8-15202F4D8FDE}"/>
              </a:ext>
            </a:extLst>
          </p:cNvPr>
          <p:cNvSpPr txBox="1"/>
          <p:nvPr/>
        </p:nvSpPr>
        <p:spPr>
          <a:xfrm>
            <a:off x="998579" y="6150114"/>
            <a:ext cx="10188018" cy="70788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Improved version of the above optimizer are actually used, but the core idea remains the same</a:t>
            </a:r>
            <a:endParaRPr lang="en-US" sz="2000" b="1" dirty="0">
              <a:latin typeface="+mj-lt"/>
            </a:endParaRPr>
          </a:p>
          <a:p>
            <a:pPr marL="800100" lvl="1" indent="-342900">
              <a:buFont typeface="Arial" panose="020B0604020202020204" pitchFamily="34" charset="0"/>
              <a:buChar char="•"/>
            </a:pPr>
            <a:r>
              <a:rPr lang="en-US" sz="2000" dirty="0">
                <a:latin typeface="+mj-lt"/>
              </a:rPr>
              <a:t>Examples: Mini-Batch SGD, RMSprop, AdaGrad, Adam, et al. </a:t>
            </a:r>
          </a:p>
        </p:txBody>
      </p:sp>
    </p:spTree>
    <p:extLst>
      <p:ext uri="{BB962C8B-B14F-4D97-AF65-F5344CB8AC3E}">
        <p14:creationId xmlns:p14="http://schemas.microsoft.com/office/powerpoint/2010/main" val="195265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heel(1)">
                                      <p:cBhvr>
                                        <p:cTn id="3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0"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4FEB75E-FD87-41BE-A3D2-B7D2C86DD01A}"/>
              </a:ext>
            </a:extLst>
          </p:cNvPr>
          <p:cNvSpPr txBox="1">
            <a:spLocks/>
          </p:cNvSpPr>
          <p:nvPr/>
        </p:nvSpPr>
        <p:spPr>
          <a:xfrm>
            <a:off x="3151459" y="-41334"/>
            <a:ext cx="5889082"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Neural Networks: Backpropagation</a:t>
            </a:r>
            <a:endParaRPr lang="en-GB" sz="3200" u="sng" dirty="0"/>
          </a:p>
        </p:txBody>
      </p:sp>
      <p:sp>
        <p:nvSpPr>
          <p:cNvPr id="16" name="TextBox 15">
            <a:extLst>
              <a:ext uri="{FF2B5EF4-FFF2-40B4-BE49-F238E27FC236}">
                <a16:creationId xmlns:a16="http://schemas.microsoft.com/office/drawing/2014/main" id="{DFBA3A78-3D98-AC18-8BE5-52896B3CA763}"/>
              </a:ext>
            </a:extLst>
          </p:cNvPr>
          <p:cNvSpPr txBox="1"/>
          <p:nvPr/>
        </p:nvSpPr>
        <p:spPr>
          <a:xfrm>
            <a:off x="2724196" y="827362"/>
            <a:ext cx="6743605"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latin typeface="+mj-lt"/>
              </a:rPr>
              <a:t>Backpropagation</a:t>
            </a:r>
            <a:r>
              <a:rPr lang="en-US" sz="2000" dirty="0">
                <a:latin typeface="+mj-lt"/>
              </a:rPr>
              <a:t> is the algorithm for computing the gradient: </a:t>
            </a:r>
          </a:p>
          <a:p>
            <a:pPr marL="800100" lvl="1" indent="-342900">
              <a:buFont typeface="Arial" panose="020B0604020202020204" pitchFamily="34" charset="0"/>
              <a:buChar char="•"/>
            </a:pPr>
            <a:r>
              <a:rPr lang="en-US" sz="2000" dirty="0">
                <a:latin typeface="+mj-lt"/>
              </a:rPr>
              <a:t>The outputs are given during the </a:t>
            </a:r>
            <a:r>
              <a:rPr lang="en-US" sz="2000" b="1" dirty="0">
                <a:latin typeface="+mj-lt"/>
              </a:rPr>
              <a:t>forward pass</a:t>
            </a:r>
          </a:p>
          <a:p>
            <a:pPr marL="800100" lvl="1" indent="-342900">
              <a:buFont typeface="Arial" panose="020B0604020202020204" pitchFamily="34" charset="0"/>
              <a:buChar char="•"/>
            </a:pPr>
            <a:r>
              <a:rPr lang="en-US" sz="2000" dirty="0">
                <a:latin typeface="+mj-lt"/>
              </a:rPr>
              <a:t>Creates the function’s </a:t>
            </a:r>
            <a:r>
              <a:rPr lang="en-US" sz="2000" b="1" dirty="0">
                <a:latin typeface="+mj-lt"/>
              </a:rPr>
              <a:t>computational graph</a:t>
            </a:r>
          </a:p>
          <a:p>
            <a:pPr marL="800100" lvl="1" indent="-342900">
              <a:buFont typeface="Arial" panose="020B0604020202020204" pitchFamily="34" charset="0"/>
              <a:buChar char="•"/>
            </a:pPr>
            <a:r>
              <a:rPr lang="en-US" sz="2000" b="1" dirty="0">
                <a:latin typeface="+mj-lt"/>
              </a:rPr>
              <a:t>Backward pass </a:t>
            </a:r>
            <a:r>
              <a:rPr lang="en-US" sz="2000" dirty="0">
                <a:latin typeface="+mj-lt"/>
              </a:rPr>
              <a:t>calculates the gradient</a:t>
            </a:r>
          </a:p>
          <a:p>
            <a:pPr marL="800100" lvl="1" indent="-342900">
              <a:buFont typeface="Arial" panose="020B0604020202020204" pitchFamily="34" charset="0"/>
              <a:buChar char="•"/>
            </a:pPr>
            <a:r>
              <a:rPr lang="en-US" sz="2000" dirty="0">
                <a:latin typeface="+mj-lt"/>
              </a:rPr>
              <a:t>This is done using the </a:t>
            </a:r>
            <a:r>
              <a:rPr lang="en-US" sz="2000" b="1" dirty="0">
                <a:latin typeface="+mj-lt"/>
              </a:rPr>
              <a:t>chain rule:</a:t>
            </a:r>
          </a:p>
        </p:txBody>
      </p:sp>
      <p:sp>
        <p:nvSpPr>
          <p:cNvPr id="23" name="TextBox 22">
            <a:extLst>
              <a:ext uri="{FF2B5EF4-FFF2-40B4-BE49-F238E27FC236}">
                <a16:creationId xmlns:a16="http://schemas.microsoft.com/office/drawing/2014/main" id="{62E45355-E9CF-D9A7-90C1-03F477EB136D}"/>
              </a:ext>
            </a:extLst>
          </p:cNvPr>
          <p:cNvSpPr txBox="1"/>
          <p:nvPr/>
        </p:nvSpPr>
        <p:spPr>
          <a:xfrm>
            <a:off x="2724196" y="3780479"/>
            <a:ext cx="8132378" cy="1015663"/>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It </a:t>
            </a:r>
            <a:r>
              <a:rPr lang="en-US" sz="2000" b="1" dirty="0">
                <a:latin typeface="+mj-lt"/>
              </a:rPr>
              <a:t>always works</a:t>
            </a:r>
            <a:r>
              <a:rPr lang="en-GB" sz="2000" baseline="30000" dirty="0"/>
              <a:t> </a:t>
            </a:r>
            <a:r>
              <a:rPr lang="en-US" sz="2000" dirty="0">
                <a:latin typeface="+mj-lt"/>
              </a:rPr>
              <a:t>for any neural network because in its core: </a:t>
            </a:r>
          </a:p>
          <a:p>
            <a:pPr marL="800100" lvl="1" indent="-342900">
              <a:buFont typeface="Arial" panose="020B0604020202020204" pitchFamily="34" charset="0"/>
              <a:buChar char="•"/>
            </a:pPr>
            <a:r>
              <a:rPr lang="en-US" sz="2000" dirty="0">
                <a:latin typeface="+mj-lt"/>
              </a:rPr>
              <a:t>It is a combination of </a:t>
            </a:r>
            <a:r>
              <a:rPr lang="en-US" sz="2000" b="1" dirty="0">
                <a:latin typeface="+mj-lt"/>
              </a:rPr>
              <a:t>matrix multiplications,</a:t>
            </a:r>
          </a:p>
          <a:p>
            <a:pPr marL="800100" lvl="1" indent="-342900">
              <a:buFont typeface="Arial" panose="020B0604020202020204" pitchFamily="34" charset="0"/>
              <a:buChar char="•"/>
            </a:pPr>
            <a:r>
              <a:rPr lang="en-US" sz="2000" dirty="0">
                <a:latin typeface="+mj-lt"/>
              </a:rPr>
              <a:t>and </a:t>
            </a:r>
            <a:r>
              <a:rPr lang="en-US" sz="2000" b="1" dirty="0">
                <a:latin typeface="+mj-lt"/>
              </a:rPr>
              <a:t>differentiable</a:t>
            </a:r>
            <a:r>
              <a:rPr lang="en-GB" sz="2000" baseline="30000" dirty="0"/>
              <a:t> 1</a:t>
            </a:r>
            <a:r>
              <a:rPr lang="en-US" sz="2000" b="1" dirty="0">
                <a:latin typeface="+mj-lt"/>
              </a:rPr>
              <a:t> function compositions</a:t>
            </a:r>
            <a:r>
              <a:rPr lang="en-GB" sz="2000" baseline="30000" dirty="0"/>
              <a:t> </a:t>
            </a:r>
            <a:r>
              <a:rPr lang="en-US" sz="2000" b="1" dirty="0">
                <a:latin typeface="+mj-lt"/>
              </a:rPr>
              <a:t>:</a:t>
            </a:r>
          </a:p>
        </p:txBody>
      </p:sp>
      <p:sp>
        <p:nvSpPr>
          <p:cNvPr id="26" name="TextBox 25">
            <a:extLst>
              <a:ext uri="{FF2B5EF4-FFF2-40B4-BE49-F238E27FC236}">
                <a16:creationId xmlns:a16="http://schemas.microsoft.com/office/drawing/2014/main" id="{74D35B92-B2AF-98D6-393D-1127A8829623}"/>
              </a:ext>
            </a:extLst>
          </p:cNvPr>
          <p:cNvSpPr txBox="1"/>
          <p:nvPr/>
        </p:nvSpPr>
        <p:spPr>
          <a:xfrm>
            <a:off x="6420780" y="6550223"/>
            <a:ext cx="5771220" cy="307777"/>
          </a:xfrm>
          <a:prstGeom prst="rect">
            <a:avLst/>
          </a:prstGeom>
          <a:noFill/>
        </p:spPr>
        <p:txBody>
          <a:bodyPr wrap="square" rtlCol="0">
            <a:spAutoFit/>
          </a:bodyPr>
          <a:lstStyle/>
          <a:p>
            <a:r>
              <a:rPr lang="en-GB" sz="1400" baseline="30000" dirty="0"/>
              <a:t>1 </a:t>
            </a:r>
            <a:r>
              <a:rPr lang="en-US" sz="1400" dirty="0"/>
              <a:t>Non-differentiable models, e.g., Boltzmann Machines are beyond our scope.</a:t>
            </a:r>
          </a:p>
        </p:txBody>
      </p:sp>
      <p:pic>
        <p:nvPicPr>
          <p:cNvPr id="5" name="Picture 4" descr="\documentclass{article}&#10;\usepackage{amsmath}&#10;\pagestyle{empty}&#10;\begin{document}&#10;&#10;&#10;$\frac{\partial}{\partial x} \left(f \circ g \right) = \frac{\partial f}{\partial g} \frac{\partial g}{\partial x}.$&#10;&#10;\end{document}" title="IguanaTex Bitmap Display">
            <a:extLst>
              <a:ext uri="{FF2B5EF4-FFF2-40B4-BE49-F238E27FC236}">
                <a16:creationId xmlns:a16="http://schemas.microsoft.com/office/drawing/2014/main" id="{E35AF3A4-925D-0C13-44D6-8A985E551B1B}"/>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713638" y="2613015"/>
            <a:ext cx="3386501" cy="612353"/>
          </a:xfrm>
          <a:prstGeom prst="rect">
            <a:avLst/>
          </a:prstGeom>
        </p:spPr>
      </p:pic>
      <p:pic>
        <p:nvPicPr>
          <p:cNvPr id="8" name="Picture 7" descr="\documentclass{article}&#10;\usepackage{amsmath}&#10;\pagestyle{empty}&#10;\begin{document}&#10;&#10;$ f(x) = g^{L}\left(W^{L}g^{L-1}\left(W^{L-1}\cdots g^{2}\left(W^{2}g^{1}\left(W^{1}x\right)\cdots \right) \right) \right).$&#10;&#10;&#10;\end{document}" title="IguanaTex Bitmap Display">
            <a:extLst>
              <a:ext uri="{FF2B5EF4-FFF2-40B4-BE49-F238E27FC236}">
                <a16:creationId xmlns:a16="http://schemas.microsoft.com/office/drawing/2014/main" id="{98C84EB8-A529-3667-8B9A-A44BDF8DFCC2}"/>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3605638" y="4979449"/>
            <a:ext cx="7687924" cy="381229"/>
          </a:xfrm>
          <a:prstGeom prst="rect">
            <a:avLst/>
          </a:prstGeom>
        </p:spPr>
      </p:pic>
    </p:spTree>
    <p:extLst>
      <p:ext uri="{BB962C8B-B14F-4D97-AF65-F5344CB8AC3E}">
        <p14:creationId xmlns:p14="http://schemas.microsoft.com/office/powerpoint/2010/main" val="263992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23"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4FEB75E-FD87-41BE-A3D2-B7D2C86DD01A}"/>
              </a:ext>
            </a:extLst>
          </p:cNvPr>
          <p:cNvSpPr txBox="1">
            <a:spLocks/>
          </p:cNvSpPr>
          <p:nvPr/>
        </p:nvSpPr>
        <p:spPr>
          <a:xfrm>
            <a:off x="3151459" y="-41334"/>
            <a:ext cx="5228266"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Backpropagation: Toy Example</a:t>
            </a:r>
            <a:endParaRPr lang="en-GB" sz="3200" u="sng" dirty="0"/>
          </a:p>
        </p:txBody>
      </p:sp>
      <p:pic>
        <p:nvPicPr>
          <p:cNvPr id="11" name="Picture 10">
            <a:extLst>
              <a:ext uri="{FF2B5EF4-FFF2-40B4-BE49-F238E27FC236}">
                <a16:creationId xmlns:a16="http://schemas.microsoft.com/office/drawing/2014/main" id="{C022502E-FFA4-48D8-B7C8-B6A5826A1F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1459" y="643111"/>
            <a:ext cx="5349240" cy="375128"/>
          </a:xfrm>
          <a:prstGeom prst="rect">
            <a:avLst/>
          </a:prstGeom>
        </p:spPr>
      </p:pic>
      <p:pic>
        <p:nvPicPr>
          <p:cNvPr id="14" name="Picture 13">
            <a:extLst>
              <a:ext uri="{FF2B5EF4-FFF2-40B4-BE49-F238E27FC236}">
                <a16:creationId xmlns:a16="http://schemas.microsoft.com/office/drawing/2014/main" id="{ACDEA3A9-56D7-481C-9064-62C5F6F743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1589" y="750618"/>
            <a:ext cx="6672892" cy="3282854"/>
          </a:xfrm>
          <a:prstGeom prst="rect">
            <a:avLst/>
          </a:prstGeom>
        </p:spPr>
      </p:pic>
      <p:pic>
        <p:nvPicPr>
          <p:cNvPr id="15" name="Picture 14">
            <a:extLst>
              <a:ext uri="{FF2B5EF4-FFF2-40B4-BE49-F238E27FC236}">
                <a16:creationId xmlns:a16="http://schemas.microsoft.com/office/drawing/2014/main" id="{95E9F982-788F-4D04-966F-F08230771DF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14950" y="3999619"/>
            <a:ext cx="8362100" cy="2107108"/>
          </a:xfrm>
          <a:prstGeom prst="rect">
            <a:avLst/>
          </a:prstGeom>
        </p:spPr>
      </p:pic>
      <p:grpSp>
        <p:nvGrpSpPr>
          <p:cNvPr id="5" name="Group 4">
            <a:extLst>
              <a:ext uri="{FF2B5EF4-FFF2-40B4-BE49-F238E27FC236}">
                <a16:creationId xmlns:a16="http://schemas.microsoft.com/office/drawing/2014/main" id="{DA2FE2B6-9E3E-01FE-6592-2AAD552E1EF3}"/>
              </a:ext>
            </a:extLst>
          </p:cNvPr>
          <p:cNvGrpSpPr/>
          <p:nvPr/>
        </p:nvGrpSpPr>
        <p:grpSpPr>
          <a:xfrm>
            <a:off x="86223" y="6307606"/>
            <a:ext cx="11692542" cy="448690"/>
            <a:chOff x="243385" y="6286175"/>
            <a:chExt cx="11692542" cy="448690"/>
          </a:xfrm>
        </p:grpSpPr>
        <p:pic>
          <p:nvPicPr>
            <p:cNvPr id="3" name="Picture 2">
              <a:extLst>
                <a:ext uri="{FF2B5EF4-FFF2-40B4-BE49-F238E27FC236}">
                  <a16:creationId xmlns:a16="http://schemas.microsoft.com/office/drawing/2014/main" id="{743D6C94-4A43-D802-6F86-E69EFC69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3431" y="6286175"/>
              <a:ext cx="7342496" cy="448690"/>
            </a:xfrm>
            <a:prstGeom prst="rect">
              <a:avLst/>
            </a:prstGeom>
            <a:ln>
              <a:noFill/>
            </a:ln>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B497400-7909-BD6B-5071-F103A0722BE6}"/>
                    </a:ext>
                  </a:extLst>
                </p:cNvPr>
                <p:cNvSpPr txBox="1"/>
                <p:nvPr/>
              </p:nvSpPr>
              <p:spPr>
                <a:xfrm>
                  <a:off x="243385" y="6310465"/>
                  <a:ext cx="4350046" cy="400110"/>
                </a:xfrm>
                <a:prstGeom prst="rect">
                  <a:avLst/>
                </a:prstGeom>
                <a:noFill/>
                <a:ln>
                  <a:noFill/>
                </a:ln>
              </p:spPr>
              <p:txBody>
                <a:bodyPr wrap="square" rtlCol="0">
                  <a:spAutoFit/>
                </a:bodyPr>
                <a:lstStyle/>
                <a:p>
                  <a:pPr marL="342900" indent="-342900">
                    <a:buFont typeface="Arial" panose="020B0604020202020204" pitchFamily="34" charset="0"/>
                    <a:buChar char="•"/>
                  </a:pPr>
                  <a:r>
                    <a:rPr lang="en-US" sz="2000" dirty="0">
                      <a:latin typeface="+mj-lt"/>
                    </a:rPr>
                    <a:t>Derive </a:t>
                  </a:r>
                  <a14:m>
                    <m:oMath xmlns:m="http://schemas.openxmlformats.org/officeDocument/2006/math">
                      <m:r>
                        <a:rPr lang="en-US" sz="2000" b="0" i="1" smtClean="0">
                          <a:latin typeface="Cambria Math" panose="02040503050406030204" pitchFamily="18" charset="0"/>
                        </a:rPr>
                        <m:t>𝑓</m:t>
                      </m:r>
                    </m:oMath>
                  </a14:m>
                  <a:r>
                    <a:rPr lang="en-US" sz="2000" dirty="0">
                      <a:latin typeface="+mj-lt"/>
                    </a:rPr>
                    <a:t> analytically for sanity check:</a:t>
                  </a:r>
                  <a:endParaRPr lang="en-US" sz="2000" b="1" u="sng" dirty="0">
                    <a:latin typeface="+mj-lt"/>
                  </a:endParaRPr>
                </a:p>
              </p:txBody>
            </p:sp>
          </mc:Choice>
          <mc:Fallback xmlns="">
            <p:sp>
              <p:nvSpPr>
                <p:cNvPr id="4" name="TextBox 3">
                  <a:extLst>
                    <a:ext uri="{FF2B5EF4-FFF2-40B4-BE49-F238E27FC236}">
                      <a16:creationId xmlns:a16="http://schemas.microsoft.com/office/drawing/2014/main" id="{FB497400-7909-BD6B-5071-F103A0722BE6}"/>
                    </a:ext>
                  </a:extLst>
                </p:cNvPr>
                <p:cNvSpPr txBox="1">
                  <a:spLocks noRot="1" noChangeAspect="1" noMove="1" noResize="1" noEditPoints="1" noAdjustHandles="1" noChangeArrowheads="1" noChangeShapeType="1" noTextEdit="1"/>
                </p:cNvSpPr>
                <p:nvPr/>
              </p:nvSpPr>
              <p:spPr>
                <a:xfrm>
                  <a:off x="243385" y="6310465"/>
                  <a:ext cx="4350046" cy="400110"/>
                </a:xfrm>
                <a:prstGeom prst="rect">
                  <a:avLst/>
                </a:prstGeom>
                <a:blipFill>
                  <a:blip r:embed="rId8"/>
                  <a:stretch>
                    <a:fillRect l="-1261" t="-9231" r="-280" b="-27692"/>
                  </a:stretch>
                </a:blipFill>
                <a:ln>
                  <a:noFill/>
                </a:ln>
              </p:spPr>
              <p:txBody>
                <a:bodyPr/>
                <a:lstStyle/>
                <a:p>
                  <a:r>
                    <a:rPr lang="en-US">
                      <a:noFill/>
                    </a:rPr>
                    <a:t> </a:t>
                  </a:r>
                </a:p>
              </p:txBody>
            </p:sp>
          </mc:Fallback>
        </mc:AlternateContent>
      </p:grpSp>
      <p:sp>
        <p:nvSpPr>
          <p:cNvPr id="2" name="Speech Bubble: Oval 1">
            <a:extLst>
              <a:ext uri="{FF2B5EF4-FFF2-40B4-BE49-F238E27FC236}">
                <a16:creationId xmlns:a16="http://schemas.microsoft.com/office/drawing/2014/main" id="{90DFBCEC-17D3-1D5A-1215-44DF1F1EAD0C}"/>
              </a:ext>
            </a:extLst>
          </p:cNvPr>
          <p:cNvSpPr/>
          <p:nvPr/>
        </p:nvSpPr>
        <p:spPr>
          <a:xfrm rot="10800000">
            <a:off x="8108155" y="1857374"/>
            <a:ext cx="3579020" cy="1064420"/>
          </a:xfrm>
          <a:prstGeom prst="wedgeEllipseCallout">
            <a:avLst>
              <a:gd name="adj1" fmla="val -54492"/>
              <a:gd name="adj2" fmla="val 50548"/>
            </a:avLst>
          </a:prstGeom>
          <a:noFill/>
          <a:ln w="1905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ocumentclass{article}&#10;\usepackage{amsmath}&#10;\pagestyle{empty}&#10;\begin{document}&#10;&#10;&#10;$\frac{\partial}{\partial x} \left(f \circ g \right) = \frac{\partial f}{\partial g} \frac{\partial g}{\partial x}.$&#10;&#10;\end{document}" title="IguanaTex Bitmap Display">
            <a:extLst>
              <a:ext uri="{FF2B5EF4-FFF2-40B4-BE49-F238E27FC236}">
                <a16:creationId xmlns:a16="http://schemas.microsoft.com/office/drawing/2014/main" id="{F9DFF8B6-71B2-1AB1-3194-375D4AEEFD8D}"/>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8403544" y="2119413"/>
            <a:ext cx="2988242" cy="540340"/>
          </a:xfrm>
          <a:prstGeom prst="rect">
            <a:avLst/>
          </a:prstGeom>
        </p:spPr>
      </p:pic>
      <p:sp>
        <p:nvSpPr>
          <p:cNvPr id="8" name="TextBox 7">
            <a:extLst>
              <a:ext uri="{FF2B5EF4-FFF2-40B4-BE49-F238E27FC236}">
                <a16:creationId xmlns:a16="http://schemas.microsoft.com/office/drawing/2014/main" id="{EAF3D476-057D-E2CE-B9AA-2D3C7BD662AC}"/>
              </a:ext>
            </a:extLst>
          </p:cNvPr>
          <p:cNvSpPr txBox="1"/>
          <p:nvPr/>
        </p:nvSpPr>
        <p:spPr>
          <a:xfrm>
            <a:off x="11755554" y="6307606"/>
            <a:ext cx="345600" cy="523220"/>
          </a:xfrm>
          <a:prstGeom prst="rect">
            <a:avLst/>
          </a:prstGeom>
          <a:noFill/>
        </p:spPr>
        <p:txBody>
          <a:bodyPr wrap="square" rtlCol="0">
            <a:spAutoFit/>
          </a:bodyPr>
          <a:lstStyle/>
          <a:p>
            <a:pPr marL="285750" indent="-285750">
              <a:buFont typeface="Wingdings" panose="05000000000000000000" pitchFamily="2" charset="2"/>
              <a:buChar char="ü"/>
            </a:pPr>
            <a:r>
              <a:rPr lang="en-US" sz="2800" dirty="0"/>
              <a:t> </a:t>
            </a:r>
          </a:p>
        </p:txBody>
      </p:sp>
    </p:spTree>
    <p:extLst>
      <p:ext uri="{BB962C8B-B14F-4D97-AF65-F5344CB8AC3E}">
        <p14:creationId xmlns:p14="http://schemas.microsoft.com/office/powerpoint/2010/main" val="24126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1257387-97B6-26C7-4C13-B76F1AFE3CAD}"/>
              </a:ext>
            </a:extLst>
          </p:cNvPr>
          <p:cNvSpPr/>
          <p:nvPr/>
        </p:nvSpPr>
        <p:spPr>
          <a:xfrm>
            <a:off x="9051853" y="2688680"/>
            <a:ext cx="679383" cy="638755"/>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Connector: Elbow 2">
            <a:extLst>
              <a:ext uri="{FF2B5EF4-FFF2-40B4-BE49-F238E27FC236}">
                <a16:creationId xmlns:a16="http://schemas.microsoft.com/office/drawing/2014/main" id="{52469BA2-2A75-921E-4761-AABFEBABB1A9}"/>
              </a:ext>
            </a:extLst>
          </p:cNvPr>
          <p:cNvCxnSpPr>
            <a:cxnSpLocks/>
            <a:stCxn id="77" idx="2"/>
            <a:endCxn id="56" idx="3"/>
          </p:cNvCxnSpPr>
          <p:nvPr/>
        </p:nvCxnSpPr>
        <p:spPr>
          <a:xfrm rot="5400000">
            <a:off x="8500019" y="1035342"/>
            <a:ext cx="568794" cy="120624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C6924E8-95DE-765C-013C-84BC35595FD5}"/>
              </a:ext>
            </a:extLst>
          </p:cNvPr>
          <p:cNvGrpSpPr/>
          <p:nvPr/>
        </p:nvGrpSpPr>
        <p:grpSpPr>
          <a:xfrm>
            <a:off x="9162944" y="1633180"/>
            <a:ext cx="457200" cy="457200"/>
            <a:chOff x="9189720" y="1499616"/>
            <a:chExt cx="457200" cy="457200"/>
          </a:xfrm>
        </p:grpSpPr>
        <p:sp>
          <p:nvSpPr>
            <p:cNvPr id="5" name="Oval 4">
              <a:extLst>
                <a:ext uri="{FF2B5EF4-FFF2-40B4-BE49-F238E27FC236}">
                  <a16:creationId xmlns:a16="http://schemas.microsoft.com/office/drawing/2014/main" id="{4D1697F0-DD9E-E433-6E73-53FBA596EB18}"/>
                </a:ext>
              </a:extLst>
            </p:cNvPr>
            <p:cNvSpPr/>
            <p:nvPr/>
          </p:nvSpPr>
          <p:spPr>
            <a:xfrm>
              <a:off x="9189720" y="1499616"/>
              <a:ext cx="457200" cy="4572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8BDA0D-4D58-A85D-6B28-4BF8C6533E0E}"/>
                    </a:ext>
                  </a:extLst>
                </p:cNvPr>
                <p:cNvSpPr txBox="1"/>
                <p:nvPr/>
              </p:nvSpPr>
              <p:spPr>
                <a:xfrm>
                  <a:off x="9212975" y="1543550"/>
                  <a:ext cx="4026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19" name="TextBox 18">
                  <a:extLst>
                    <a:ext uri="{FF2B5EF4-FFF2-40B4-BE49-F238E27FC236}">
                      <a16:creationId xmlns:a16="http://schemas.microsoft.com/office/drawing/2014/main" id="{7A11DB0F-CA6D-487B-A193-D5E5491D5F35}"/>
                    </a:ext>
                  </a:extLst>
                </p:cNvPr>
                <p:cNvSpPr txBox="1">
                  <a:spLocks noRot="1" noChangeAspect="1" noMove="1" noResize="1" noEditPoints="1" noAdjustHandles="1" noChangeArrowheads="1" noChangeShapeType="1" noTextEdit="1"/>
                </p:cNvSpPr>
                <p:nvPr/>
              </p:nvSpPr>
              <p:spPr>
                <a:xfrm>
                  <a:off x="9212975" y="1543550"/>
                  <a:ext cx="402674" cy="369332"/>
                </a:xfrm>
                <a:prstGeom prst="rect">
                  <a:avLst/>
                </a:prstGeom>
                <a:blipFill>
                  <a:blip r:embed="rId6"/>
                  <a:stretch>
                    <a:fillRect/>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2D87EDEF-09C9-CEDE-4090-726866F46EB8}"/>
              </a:ext>
            </a:extLst>
          </p:cNvPr>
          <p:cNvGrpSpPr/>
          <p:nvPr/>
        </p:nvGrpSpPr>
        <p:grpSpPr>
          <a:xfrm>
            <a:off x="7477868" y="2783842"/>
            <a:ext cx="457200" cy="457200"/>
            <a:chOff x="9189720" y="1499616"/>
            <a:chExt cx="457200" cy="457200"/>
          </a:xfrm>
        </p:grpSpPr>
        <p:sp>
          <p:nvSpPr>
            <p:cNvPr id="10" name="Oval 9">
              <a:extLst>
                <a:ext uri="{FF2B5EF4-FFF2-40B4-BE49-F238E27FC236}">
                  <a16:creationId xmlns:a16="http://schemas.microsoft.com/office/drawing/2014/main" id="{CDBFD5A7-01D4-B576-00F1-6EDC1A6433A3}"/>
                </a:ext>
              </a:extLst>
            </p:cNvPr>
            <p:cNvSpPr/>
            <p:nvPr/>
          </p:nvSpPr>
          <p:spPr>
            <a:xfrm>
              <a:off x="9189720" y="1499616"/>
              <a:ext cx="457200" cy="4572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C7A9E76-2AFA-EA39-4551-0DC9DE8215B9}"/>
                    </a:ext>
                  </a:extLst>
                </p:cNvPr>
                <p:cNvSpPr txBox="1"/>
                <p:nvPr/>
              </p:nvSpPr>
              <p:spPr>
                <a:xfrm>
                  <a:off x="9215547" y="1539165"/>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23" name="TextBox 22">
                  <a:extLst>
                    <a:ext uri="{FF2B5EF4-FFF2-40B4-BE49-F238E27FC236}">
                      <a16:creationId xmlns:a16="http://schemas.microsoft.com/office/drawing/2014/main" id="{355064F0-4A15-49D1-8F0E-4731184CDCF4}"/>
                    </a:ext>
                  </a:extLst>
                </p:cNvPr>
                <p:cNvSpPr txBox="1">
                  <a:spLocks noRot="1" noChangeAspect="1" noMove="1" noResize="1" noEditPoints="1" noAdjustHandles="1" noChangeArrowheads="1" noChangeShapeType="1" noTextEdit="1"/>
                </p:cNvSpPr>
                <p:nvPr/>
              </p:nvSpPr>
              <p:spPr>
                <a:xfrm>
                  <a:off x="9215547" y="1539165"/>
                  <a:ext cx="410689" cy="369332"/>
                </a:xfrm>
                <a:prstGeom prst="rect">
                  <a:avLst/>
                </a:prstGeom>
                <a:blipFill>
                  <a:blip r:embed="rId7"/>
                  <a:stretch>
                    <a:fillRect/>
                  </a:stretch>
                </a:blipFill>
              </p:spPr>
              <p:txBody>
                <a:bodyPr/>
                <a:lstStyle/>
                <a:p>
                  <a:r>
                    <a:rPr lang="en-US">
                      <a:noFill/>
                    </a:rPr>
                    <a:t> </a:t>
                  </a:r>
                </a:p>
              </p:txBody>
            </p:sp>
          </mc:Fallback>
        </mc:AlternateContent>
      </p:grpSp>
      <p:cxnSp>
        <p:nvCxnSpPr>
          <p:cNvPr id="13" name="Connector: Elbow 12">
            <a:extLst>
              <a:ext uri="{FF2B5EF4-FFF2-40B4-BE49-F238E27FC236}">
                <a16:creationId xmlns:a16="http://schemas.microsoft.com/office/drawing/2014/main" id="{EA7B937E-AFDA-D86F-FD8B-6C0E96E7CEEE}"/>
              </a:ext>
            </a:extLst>
          </p:cNvPr>
          <p:cNvCxnSpPr>
            <a:cxnSpLocks/>
            <a:stCxn id="74" idx="0"/>
            <a:endCxn id="64" idx="3"/>
          </p:cNvCxnSpPr>
          <p:nvPr/>
        </p:nvCxnSpPr>
        <p:spPr>
          <a:xfrm rot="16200000" flipV="1">
            <a:off x="8554518" y="3804412"/>
            <a:ext cx="478733" cy="121776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8F7C113-1FEA-9A2C-6B02-39ABE084748E}"/>
              </a:ext>
            </a:extLst>
          </p:cNvPr>
          <p:cNvGrpSpPr/>
          <p:nvPr/>
        </p:nvGrpSpPr>
        <p:grpSpPr>
          <a:xfrm>
            <a:off x="9169571" y="3925975"/>
            <a:ext cx="457200" cy="457200"/>
            <a:chOff x="9189720" y="1499616"/>
            <a:chExt cx="457200" cy="457200"/>
          </a:xfrm>
        </p:grpSpPr>
        <p:sp>
          <p:nvSpPr>
            <p:cNvPr id="16" name="Oval 15">
              <a:extLst>
                <a:ext uri="{FF2B5EF4-FFF2-40B4-BE49-F238E27FC236}">
                  <a16:creationId xmlns:a16="http://schemas.microsoft.com/office/drawing/2014/main" id="{65D0C1B9-F8CA-03AC-44A7-8EF53DE61023}"/>
                </a:ext>
              </a:extLst>
            </p:cNvPr>
            <p:cNvSpPr/>
            <p:nvPr/>
          </p:nvSpPr>
          <p:spPr>
            <a:xfrm>
              <a:off x="9189720" y="1499616"/>
              <a:ext cx="457200" cy="4572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3C5B656-9D74-D53D-CACF-B58921C88F6C}"/>
                    </a:ext>
                  </a:extLst>
                </p:cNvPr>
                <p:cNvSpPr txBox="1"/>
                <p:nvPr/>
              </p:nvSpPr>
              <p:spPr>
                <a:xfrm>
                  <a:off x="9212975" y="1543550"/>
                  <a:ext cx="4026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29" name="TextBox 28">
                  <a:extLst>
                    <a:ext uri="{FF2B5EF4-FFF2-40B4-BE49-F238E27FC236}">
                      <a16:creationId xmlns:a16="http://schemas.microsoft.com/office/drawing/2014/main" id="{16B4282B-06B6-4871-99A5-7110A88A0D92}"/>
                    </a:ext>
                  </a:extLst>
                </p:cNvPr>
                <p:cNvSpPr txBox="1">
                  <a:spLocks noRot="1" noChangeAspect="1" noMove="1" noResize="1" noEditPoints="1" noAdjustHandles="1" noChangeArrowheads="1" noChangeShapeType="1" noTextEdit="1"/>
                </p:cNvSpPr>
                <p:nvPr/>
              </p:nvSpPr>
              <p:spPr>
                <a:xfrm>
                  <a:off x="9212975" y="1543550"/>
                  <a:ext cx="402674" cy="369332"/>
                </a:xfrm>
                <a:prstGeom prst="rect">
                  <a:avLst/>
                </a:prstGeom>
                <a:blipFill>
                  <a:blip r:embed="rId9"/>
                  <a:stretch>
                    <a:fillRect/>
                  </a:stretch>
                </a:blipFill>
              </p:spPr>
              <p:txBody>
                <a:bodyPr/>
                <a:lstStyle/>
                <a:p>
                  <a:r>
                    <a:rPr lang="en-US">
                      <a:noFill/>
                    </a:rPr>
                    <a:t> </a:t>
                  </a:r>
                </a:p>
              </p:txBody>
            </p:sp>
          </mc:Fallback>
        </mc:AlternateContent>
      </p:grpSp>
      <p:cxnSp>
        <p:nvCxnSpPr>
          <p:cNvPr id="25" name="Straight Arrow Connector 24">
            <a:extLst>
              <a:ext uri="{FF2B5EF4-FFF2-40B4-BE49-F238E27FC236}">
                <a16:creationId xmlns:a16="http://schemas.microsoft.com/office/drawing/2014/main" id="{4E8EB8D0-4C8E-ABFB-9432-9E1FF01A7C40}"/>
              </a:ext>
            </a:extLst>
          </p:cNvPr>
          <p:cNvCxnSpPr>
            <a:cxnSpLocks/>
            <a:stCxn id="56" idx="2"/>
            <a:endCxn id="10" idx="0"/>
          </p:cNvCxnSpPr>
          <p:nvPr/>
        </p:nvCxnSpPr>
        <p:spPr>
          <a:xfrm>
            <a:off x="7702760" y="2409210"/>
            <a:ext cx="3708" cy="3746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3C3F4DE-8D24-A851-C818-F0FD6A6C846F}"/>
              </a:ext>
            </a:extLst>
          </p:cNvPr>
          <p:cNvCxnSpPr>
            <a:cxnSpLocks/>
            <a:stCxn id="64" idx="0"/>
            <a:endCxn id="10" idx="4"/>
          </p:cNvCxnSpPr>
          <p:nvPr/>
        </p:nvCxnSpPr>
        <p:spPr>
          <a:xfrm flipV="1">
            <a:off x="7706468" y="3241042"/>
            <a:ext cx="0" cy="4465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2FA419A-B515-7A36-B068-7786301C5684}"/>
              </a:ext>
            </a:extLst>
          </p:cNvPr>
          <p:cNvCxnSpPr>
            <a:cxnSpLocks/>
            <a:stCxn id="10" idx="6"/>
            <a:endCxn id="2" idx="2"/>
          </p:cNvCxnSpPr>
          <p:nvPr/>
        </p:nvCxnSpPr>
        <p:spPr>
          <a:xfrm flipV="1">
            <a:off x="7935068" y="3008058"/>
            <a:ext cx="1116785" cy="43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B65C6AF-1226-B918-6102-7F08EDB82938}"/>
              </a:ext>
            </a:extLst>
          </p:cNvPr>
          <p:cNvCxnSpPr>
            <a:cxnSpLocks/>
            <a:stCxn id="2" idx="6"/>
            <a:endCxn id="83" idx="1"/>
          </p:cNvCxnSpPr>
          <p:nvPr/>
        </p:nvCxnSpPr>
        <p:spPr>
          <a:xfrm>
            <a:off x="9731236" y="3008058"/>
            <a:ext cx="649171" cy="33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69C0F054-7E64-4271-249A-1958E5624A8A}"/>
              </a:ext>
            </a:extLst>
          </p:cNvPr>
          <p:cNvSpPr/>
          <p:nvPr/>
        </p:nvSpPr>
        <p:spPr>
          <a:xfrm>
            <a:off x="4271570" y="2382363"/>
            <a:ext cx="1932430" cy="1259310"/>
          </a:xfrm>
          <a:prstGeom prst="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Neural</a:t>
            </a:r>
          </a:p>
          <a:p>
            <a:pPr algn="ctr"/>
            <a:r>
              <a:rPr lang="en-US" dirty="0">
                <a:solidFill>
                  <a:schemeClr val="tx1"/>
                </a:solidFill>
              </a:rPr>
              <a:t>Network</a:t>
            </a:r>
          </a:p>
          <a:p>
            <a:pPr algn="ctr"/>
            <a:r>
              <a:rPr lang="en-US" dirty="0">
                <a:solidFill>
                  <a:schemeClr val="tx1"/>
                </a:solidFill>
              </a:rPr>
              <a:t>Model</a:t>
            </a:r>
          </a:p>
        </p:txBody>
      </p:sp>
      <p:cxnSp>
        <p:nvCxnSpPr>
          <p:cNvPr id="35" name="Connector: Elbow 34">
            <a:extLst>
              <a:ext uri="{FF2B5EF4-FFF2-40B4-BE49-F238E27FC236}">
                <a16:creationId xmlns:a16="http://schemas.microsoft.com/office/drawing/2014/main" id="{581C8D4A-BA0E-F972-BF65-E4C8D74E6072}"/>
              </a:ext>
            </a:extLst>
          </p:cNvPr>
          <p:cNvCxnSpPr>
            <a:cxnSpLocks/>
            <a:endCxn id="56" idx="1"/>
          </p:cNvCxnSpPr>
          <p:nvPr/>
        </p:nvCxnSpPr>
        <p:spPr>
          <a:xfrm flipV="1">
            <a:off x="6204000" y="1922859"/>
            <a:ext cx="1020223" cy="67366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1866C231-3E4E-5A14-61DF-822EB5FC43E8}"/>
              </a:ext>
            </a:extLst>
          </p:cNvPr>
          <p:cNvCxnSpPr>
            <a:cxnSpLocks/>
            <a:endCxn id="64" idx="1"/>
          </p:cNvCxnSpPr>
          <p:nvPr/>
        </p:nvCxnSpPr>
        <p:spPr>
          <a:xfrm>
            <a:off x="6204000" y="3360369"/>
            <a:ext cx="1023932" cy="813556"/>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C9B5D1F-DC8E-912B-F518-75EAEC0B6675}"/>
              </a:ext>
            </a:extLst>
          </p:cNvPr>
          <p:cNvCxnSpPr>
            <a:cxnSpLocks/>
            <a:stCxn id="44" idx="3"/>
            <a:endCxn id="34" idx="1"/>
          </p:cNvCxnSpPr>
          <p:nvPr/>
        </p:nvCxnSpPr>
        <p:spPr>
          <a:xfrm flipV="1">
            <a:off x="3643273" y="3012018"/>
            <a:ext cx="628297" cy="70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id="{4E5DFDA2-40D9-BE6E-BB60-F68DF3C4879D}"/>
              </a:ext>
            </a:extLst>
          </p:cNvPr>
          <p:cNvSpPr txBox="1">
            <a:spLocks/>
          </p:cNvSpPr>
          <p:nvPr/>
        </p:nvSpPr>
        <p:spPr>
          <a:xfrm>
            <a:off x="8963793" y="5833235"/>
            <a:ext cx="1325955" cy="382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u="sng" dirty="0"/>
              <a:t>Synthesis</a:t>
            </a:r>
            <a:endParaRPr lang="en-GB" sz="2400" u="sng" dirty="0"/>
          </a:p>
        </p:txBody>
      </p:sp>
      <p:cxnSp>
        <p:nvCxnSpPr>
          <p:cNvPr id="42" name="Straight Arrow Connector 41">
            <a:extLst>
              <a:ext uri="{FF2B5EF4-FFF2-40B4-BE49-F238E27FC236}">
                <a16:creationId xmlns:a16="http://schemas.microsoft.com/office/drawing/2014/main" id="{3D2705D7-77C7-1221-9F77-E357C73FE68E}"/>
              </a:ext>
            </a:extLst>
          </p:cNvPr>
          <p:cNvCxnSpPr>
            <a:cxnSpLocks/>
            <a:stCxn id="52" idx="3"/>
            <a:endCxn id="44" idx="1"/>
          </p:cNvCxnSpPr>
          <p:nvPr/>
        </p:nvCxnSpPr>
        <p:spPr>
          <a:xfrm>
            <a:off x="2001509" y="3015545"/>
            <a:ext cx="575310" cy="35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0B65D7B7-BE64-4A9C-1BBC-D88EBB43B583}"/>
              </a:ext>
            </a:extLst>
          </p:cNvPr>
          <p:cNvGrpSpPr/>
          <p:nvPr/>
        </p:nvGrpSpPr>
        <p:grpSpPr>
          <a:xfrm>
            <a:off x="2576819" y="2244156"/>
            <a:ext cx="1141873" cy="1482639"/>
            <a:chOff x="2576819" y="2244156"/>
            <a:chExt cx="1141873" cy="1482639"/>
          </a:xfrm>
        </p:grpSpPr>
        <p:pic>
          <p:nvPicPr>
            <p:cNvPr id="44" name="Picture 43">
              <a:extLst>
                <a:ext uri="{FF2B5EF4-FFF2-40B4-BE49-F238E27FC236}">
                  <a16:creationId xmlns:a16="http://schemas.microsoft.com/office/drawing/2014/main" id="{0E8C0C48-1A9D-752D-A6D2-DD71C3D095DF}"/>
                </a:ext>
              </a:extLst>
            </p:cNvPr>
            <p:cNvPicPr>
              <a:picLocks noChangeAspect="1"/>
            </p:cNvPicPr>
            <p:nvPr/>
          </p:nvPicPr>
          <p:blipFill rotWithShape="1">
            <a:blip r:embed="rId10">
              <a:extLst>
                <a:ext uri="{28A0092B-C50C-407E-A947-70E740481C1C}">
                  <a14:useLocalDpi xmlns:a14="http://schemas.microsoft.com/office/drawing/2010/main" val="0"/>
                </a:ext>
              </a:extLst>
            </a:blip>
            <a:srcRect l="13879" t="7732" r="18358" b="13301"/>
            <a:stretch/>
          </p:blipFill>
          <p:spPr>
            <a:xfrm>
              <a:off x="2576819" y="2580632"/>
              <a:ext cx="1066454" cy="876883"/>
            </a:xfrm>
            <a:prstGeom prst="rect">
              <a:avLst/>
            </a:prstGeom>
            <a:noFill/>
            <a:ln>
              <a:solidFill>
                <a:schemeClr val="tx1"/>
              </a:solidFill>
            </a:ln>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05877B0-B370-B661-C1ED-4B1F9DEAFF43}"/>
                    </a:ext>
                  </a:extLst>
                </p:cNvPr>
                <p:cNvSpPr txBox="1"/>
                <p:nvPr/>
              </p:nvSpPr>
              <p:spPr>
                <a:xfrm>
                  <a:off x="3123370" y="3449796"/>
                  <a:ext cx="59532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𝐿</m:t>
                        </m:r>
                      </m:oMath>
                    </m:oMathPara>
                  </a14:m>
                  <a:endParaRPr lang="en-US" sz="1200" dirty="0"/>
                </a:p>
              </p:txBody>
            </p:sp>
          </mc:Choice>
          <mc:Fallback xmlns="">
            <p:sp>
              <p:nvSpPr>
                <p:cNvPr id="95" name="TextBox 94">
                  <a:extLst>
                    <a:ext uri="{FF2B5EF4-FFF2-40B4-BE49-F238E27FC236}">
                      <a16:creationId xmlns:a16="http://schemas.microsoft.com/office/drawing/2014/main" id="{DCC321F2-AAD8-45BD-B2B4-A2FED40F554C}"/>
                    </a:ext>
                  </a:extLst>
                </p:cNvPr>
                <p:cNvSpPr txBox="1">
                  <a:spLocks noRot="1" noChangeAspect="1" noMove="1" noResize="1" noEditPoints="1" noAdjustHandles="1" noChangeArrowheads="1" noChangeShapeType="1" noTextEdit="1"/>
                </p:cNvSpPr>
                <p:nvPr/>
              </p:nvSpPr>
              <p:spPr>
                <a:xfrm>
                  <a:off x="3123370" y="3449796"/>
                  <a:ext cx="595322"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0102E2DA-D4FE-F70F-4171-191E5A492AC8}"/>
                    </a:ext>
                  </a:extLst>
                </p:cNvPr>
                <p:cNvSpPr txBox="1"/>
                <p:nvPr/>
              </p:nvSpPr>
              <p:spPr>
                <a:xfrm>
                  <a:off x="2900051" y="2244156"/>
                  <a:ext cx="4241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𝑺</m:t>
                        </m:r>
                      </m:oMath>
                    </m:oMathPara>
                  </a14:m>
                  <a:endParaRPr lang="en-US" b="1" dirty="0"/>
                </a:p>
              </p:txBody>
            </p:sp>
          </mc:Choice>
          <mc:Fallback xmlns="">
            <p:sp>
              <p:nvSpPr>
                <p:cNvPr id="68" name="TextBox 67">
                  <a:extLst>
                    <a:ext uri="{FF2B5EF4-FFF2-40B4-BE49-F238E27FC236}">
                      <a16:creationId xmlns:a16="http://schemas.microsoft.com/office/drawing/2014/main" id="{A56C6F34-B1B0-49C0-855D-F931F35D6D27}"/>
                    </a:ext>
                  </a:extLst>
                </p:cNvPr>
                <p:cNvSpPr txBox="1">
                  <a:spLocks noRot="1" noChangeAspect="1" noMove="1" noResize="1" noEditPoints="1" noAdjustHandles="1" noChangeArrowheads="1" noChangeShapeType="1" noTextEdit="1"/>
                </p:cNvSpPr>
                <p:nvPr/>
              </p:nvSpPr>
              <p:spPr>
                <a:xfrm>
                  <a:off x="2900051" y="2244156"/>
                  <a:ext cx="424180" cy="369332"/>
                </a:xfrm>
                <a:prstGeom prst="rect">
                  <a:avLst/>
                </a:prstGeom>
                <a:blipFill>
                  <a:blip r:embed="rId14"/>
                  <a:stretch>
                    <a:fillRect/>
                  </a:stretch>
                </a:blipFill>
              </p:spPr>
              <p:txBody>
                <a:bodyPr/>
                <a:lstStyle/>
                <a:p>
                  <a:r>
                    <a:rPr lang="en-US">
                      <a:noFill/>
                    </a:rPr>
                    <a:t> </a:t>
                  </a:r>
                </a:p>
              </p:txBody>
            </p:sp>
          </mc:Fallback>
        </mc:AlternateContent>
      </p:grpSp>
      <p:sp>
        <p:nvSpPr>
          <p:cNvPr id="48" name="Title 1">
            <a:extLst>
              <a:ext uri="{FF2B5EF4-FFF2-40B4-BE49-F238E27FC236}">
                <a16:creationId xmlns:a16="http://schemas.microsoft.com/office/drawing/2014/main" id="{5C4A525B-0BD5-1024-FD4B-CF2F8C14A35C}"/>
              </a:ext>
            </a:extLst>
          </p:cNvPr>
          <p:cNvSpPr txBox="1">
            <a:spLocks/>
          </p:cNvSpPr>
          <p:nvPr/>
        </p:nvSpPr>
        <p:spPr>
          <a:xfrm>
            <a:off x="34658" y="97002"/>
            <a:ext cx="4509012" cy="10581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A Neural-Based Sinusoidal Synthesis Scheme</a:t>
            </a:r>
            <a:endParaRPr lang="en-GB" sz="3200" u="sng" dirty="0"/>
          </a:p>
        </p:txBody>
      </p:sp>
      <p:grpSp>
        <p:nvGrpSpPr>
          <p:cNvPr id="49" name="Group 48">
            <a:extLst>
              <a:ext uri="{FF2B5EF4-FFF2-40B4-BE49-F238E27FC236}">
                <a16:creationId xmlns:a16="http://schemas.microsoft.com/office/drawing/2014/main" id="{78B1E052-AA48-8A7A-6FDC-4121B56BE783}"/>
              </a:ext>
            </a:extLst>
          </p:cNvPr>
          <p:cNvGrpSpPr/>
          <p:nvPr/>
        </p:nvGrpSpPr>
        <p:grpSpPr>
          <a:xfrm>
            <a:off x="604319" y="2211300"/>
            <a:ext cx="1598080" cy="1530896"/>
            <a:chOff x="604319" y="2211300"/>
            <a:chExt cx="1598080" cy="1530896"/>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E4EF7943-113B-6B4E-50BA-13961C573741}"/>
                    </a:ext>
                  </a:extLst>
                </p:cNvPr>
                <p:cNvSpPr txBox="1"/>
                <p:nvPr/>
              </p:nvSpPr>
              <p:spPr>
                <a:xfrm>
                  <a:off x="1117868" y="2211300"/>
                  <a:ext cx="4241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m:t>
                        </m:r>
                      </m:oMath>
                    </m:oMathPara>
                  </a14:m>
                  <a:endParaRPr lang="en-US" dirty="0"/>
                </a:p>
              </p:txBody>
            </p:sp>
          </mc:Choice>
          <mc:Fallback xmlns="">
            <p:sp>
              <p:nvSpPr>
                <p:cNvPr id="61" name="TextBox 60">
                  <a:extLst>
                    <a:ext uri="{FF2B5EF4-FFF2-40B4-BE49-F238E27FC236}">
                      <a16:creationId xmlns:a16="http://schemas.microsoft.com/office/drawing/2014/main" id="{3B3DBD16-C275-48FB-A2EA-29D33ECD483B}"/>
                    </a:ext>
                  </a:extLst>
                </p:cNvPr>
                <p:cNvSpPr txBox="1">
                  <a:spLocks noRot="1" noChangeAspect="1" noMove="1" noResize="1" noEditPoints="1" noAdjustHandles="1" noChangeArrowheads="1" noChangeShapeType="1" noTextEdit="1"/>
                </p:cNvSpPr>
                <p:nvPr/>
              </p:nvSpPr>
              <p:spPr>
                <a:xfrm>
                  <a:off x="1117868" y="2211300"/>
                  <a:ext cx="424180" cy="369332"/>
                </a:xfrm>
                <a:prstGeom prst="rect">
                  <a:avLst/>
                </a:prstGeom>
                <a:blipFill>
                  <a:blip r:embed="rId16"/>
                  <a:stretch>
                    <a:fillRect/>
                  </a:stretch>
                </a:blipFill>
              </p:spPr>
              <p:txBody>
                <a:bodyPr/>
                <a:lstStyle/>
                <a:p>
                  <a:r>
                    <a:rPr lang="en-US">
                      <a:noFill/>
                    </a:rPr>
                    <a:t> </a:t>
                  </a:r>
                </a:p>
              </p:txBody>
            </p:sp>
          </mc:Fallback>
        </mc:AlternateContent>
        <p:pic>
          <p:nvPicPr>
            <p:cNvPr id="52" name="Picture 51">
              <a:extLst>
                <a:ext uri="{FF2B5EF4-FFF2-40B4-BE49-F238E27FC236}">
                  <a16:creationId xmlns:a16="http://schemas.microsoft.com/office/drawing/2014/main" id="{210CAEBD-C104-4899-02B6-C942C4605D8A}"/>
                </a:ext>
              </a:extLst>
            </p:cNvPr>
            <p:cNvPicPr>
              <a:picLocks noChangeAspect="1"/>
            </p:cNvPicPr>
            <p:nvPr/>
          </p:nvPicPr>
          <p:blipFill rotWithShape="1">
            <a:blip r:embed="rId17">
              <a:extLst>
                <a:ext uri="{28A0092B-C50C-407E-A947-70E740481C1C}">
                  <a14:useLocalDpi xmlns:a14="http://schemas.microsoft.com/office/drawing/2010/main" val="0"/>
                </a:ext>
              </a:extLst>
            </a:blip>
            <a:srcRect l="11928" t="9771" r="2900" b="9845"/>
            <a:stretch/>
          </p:blipFill>
          <p:spPr>
            <a:xfrm>
              <a:off x="604319" y="2543867"/>
              <a:ext cx="1397190" cy="943355"/>
            </a:xfrm>
            <a:prstGeom prst="rect">
              <a:avLst/>
            </a:prstGeom>
            <a:ln>
              <a:solidFill>
                <a:schemeClr val="tx1"/>
              </a:solidFill>
            </a:ln>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C5A10C6F-57C7-7694-D09B-023D4461A595}"/>
                    </a:ext>
                  </a:extLst>
                </p:cNvPr>
                <p:cNvSpPr txBox="1"/>
                <p:nvPr/>
              </p:nvSpPr>
              <p:spPr>
                <a:xfrm>
                  <a:off x="1344347" y="3465197"/>
                  <a:ext cx="85805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1×</m:t>
                        </m:r>
                        <m:r>
                          <a:rPr lang="en-US" sz="1200" b="0" i="1" smtClean="0">
                            <a:latin typeface="Cambria Math" panose="02040503050406030204" pitchFamily="18" charset="0"/>
                          </a:rPr>
                          <m:t>𝑁</m:t>
                        </m:r>
                      </m:oMath>
                    </m:oMathPara>
                  </a14:m>
                  <a:endParaRPr lang="en-US" sz="1200" dirty="0"/>
                </a:p>
              </p:txBody>
            </p:sp>
          </mc:Choice>
          <mc:Fallback xmlns="">
            <p:sp>
              <p:nvSpPr>
                <p:cNvPr id="90" name="TextBox 89">
                  <a:extLst>
                    <a:ext uri="{FF2B5EF4-FFF2-40B4-BE49-F238E27FC236}">
                      <a16:creationId xmlns:a16="http://schemas.microsoft.com/office/drawing/2014/main" id="{C30A02CB-6E04-4DE9-8FE2-4B1B67B8E62C}"/>
                    </a:ext>
                  </a:extLst>
                </p:cNvPr>
                <p:cNvSpPr txBox="1">
                  <a:spLocks noRot="1" noChangeAspect="1" noMove="1" noResize="1" noEditPoints="1" noAdjustHandles="1" noChangeArrowheads="1" noChangeShapeType="1" noTextEdit="1"/>
                </p:cNvSpPr>
                <p:nvPr/>
              </p:nvSpPr>
              <p:spPr>
                <a:xfrm>
                  <a:off x="1344347" y="3465197"/>
                  <a:ext cx="858052" cy="276999"/>
                </a:xfrm>
                <a:prstGeom prst="rect">
                  <a:avLst/>
                </a:prstGeom>
                <a:blipFill>
                  <a:blip r:embed="rId18"/>
                  <a:stretch>
                    <a:fillRect/>
                  </a:stretch>
                </a:blipFill>
              </p:spPr>
              <p:txBody>
                <a:bodyPr/>
                <a:lstStyle/>
                <a:p>
                  <a:r>
                    <a:rPr lang="en-US">
                      <a:noFill/>
                    </a:rPr>
                    <a:t> </a:t>
                  </a:r>
                </a:p>
              </p:txBody>
            </p:sp>
          </mc:Fallback>
        </mc:AlternateContent>
      </p:grpSp>
      <p:grpSp>
        <p:nvGrpSpPr>
          <p:cNvPr id="54" name="Group 53">
            <a:extLst>
              <a:ext uri="{FF2B5EF4-FFF2-40B4-BE49-F238E27FC236}">
                <a16:creationId xmlns:a16="http://schemas.microsoft.com/office/drawing/2014/main" id="{936F5BBD-319E-27F6-CED7-65635AA707A8}"/>
              </a:ext>
            </a:extLst>
          </p:cNvPr>
          <p:cNvGrpSpPr/>
          <p:nvPr/>
        </p:nvGrpSpPr>
        <p:grpSpPr>
          <a:xfrm>
            <a:off x="7224223" y="1436508"/>
            <a:ext cx="1418947" cy="975859"/>
            <a:chOff x="7224223" y="1436508"/>
            <a:chExt cx="1418947" cy="975859"/>
          </a:xfrm>
        </p:grpSpPr>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2CC4490-D75F-EA7C-CE96-6BD60CF2684A}"/>
                    </a:ext>
                  </a:extLst>
                </p:cNvPr>
                <p:cNvSpPr txBox="1"/>
                <p:nvPr/>
              </p:nvSpPr>
              <p:spPr>
                <a:xfrm>
                  <a:off x="7224223" y="1436508"/>
                  <a:ext cx="957073" cy="9727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e>
                              </m:mr>
                              <m:mr>
                                <m:e>
                                  <m:r>
                                    <a:rPr lang="en-US" b="0" i="1" smtClean="0">
                                      <a:latin typeface="Cambria Math" panose="02040503050406030204" pitchFamily="18" charset="0"/>
                                    </a:rPr>
                                    <m:t>⋮</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𝑀</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e>
                              </m:mr>
                            </m:m>
                          </m:e>
                        </m:d>
                      </m:oMath>
                    </m:oMathPara>
                  </a14:m>
                  <a:endParaRPr lang="en-US" dirty="0"/>
                </a:p>
              </p:txBody>
            </p:sp>
          </mc:Choice>
          <mc:Fallback xmlns="">
            <p:sp>
              <p:nvSpPr>
                <p:cNvPr id="8" name="TextBox 7">
                  <a:extLst>
                    <a:ext uri="{FF2B5EF4-FFF2-40B4-BE49-F238E27FC236}">
                      <a16:creationId xmlns:a16="http://schemas.microsoft.com/office/drawing/2014/main" id="{47923249-5259-4611-A060-DCAF0F6E1954}"/>
                    </a:ext>
                  </a:extLst>
                </p:cNvPr>
                <p:cNvSpPr txBox="1">
                  <a:spLocks noRot="1" noChangeAspect="1" noMove="1" noResize="1" noEditPoints="1" noAdjustHandles="1" noChangeArrowheads="1" noChangeShapeType="1" noTextEdit="1"/>
                </p:cNvSpPr>
                <p:nvPr/>
              </p:nvSpPr>
              <p:spPr>
                <a:xfrm>
                  <a:off x="7224223" y="1436508"/>
                  <a:ext cx="957073" cy="97270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600EECA-EA57-6B40-8045-7C005726166E}"/>
                    </a:ext>
                  </a:extLst>
                </p:cNvPr>
                <p:cNvSpPr txBox="1"/>
                <p:nvPr/>
              </p:nvSpPr>
              <p:spPr>
                <a:xfrm>
                  <a:off x="8019951" y="2135368"/>
                  <a:ext cx="62321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𝑁</m:t>
                        </m:r>
                      </m:oMath>
                    </m:oMathPara>
                  </a14:m>
                  <a:endParaRPr lang="en-US" sz="1200" dirty="0"/>
                </a:p>
              </p:txBody>
            </p:sp>
          </mc:Choice>
          <mc:Fallback xmlns="">
            <p:sp>
              <p:nvSpPr>
                <p:cNvPr id="91" name="TextBox 90">
                  <a:extLst>
                    <a:ext uri="{FF2B5EF4-FFF2-40B4-BE49-F238E27FC236}">
                      <a16:creationId xmlns:a16="http://schemas.microsoft.com/office/drawing/2014/main" id="{0F0287B2-5BE2-47B5-A2BE-6263A0110D5A}"/>
                    </a:ext>
                  </a:extLst>
                </p:cNvPr>
                <p:cNvSpPr txBox="1">
                  <a:spLocks noRot="1" noChangeAspect="1" noMove="1" noResize="1" noEditPoints="1" noAdjustHandles="1" noChangeArrowheads="1" noChangeShapeType="1" noTextEdit="1"/>
                </p:cNvSpPr>
                <p:nvPr/>
              </p:nvSpPr>
              <p:spPr>
                <a:xfrm>
                  <a:off x="8019951" y="2135368"/>
                  <a:ext cx="623219" cy="276999"/>
                </a:xfrm>
                <a:prstGeom prst="rect">
                  <a:avLst/>
                </a:prstGeom>
                <a:blipFill>
                  <a:blip r:embed="rId20"/>
                  <a:stretch>
                    <a:fillRect/>
                  </a:stretch>
                </a:blipFill>
              </p:spPr>
              <p:txBody>
                <a:bodyPr/>
                <a:lstStyle/>
                <a:p>
                  <a:r>
                    <a:rPr lang="en-US">
                      <a:noFill/>
                    </a:rPr>
                    <a:t> </a:t>
                  </a:r>
                </a:p>
              </p:txBody>
            </p:sp>
          </mc:Fallback>
        </mc:AlternateContent>
      </p:grpSp>
      <p:grpSp>
        <p:nvGrpSpPr>
          <p:cNvPr id="60" name="Group 59">
            <a:extLst>
              <a:ext uri="{FF2B5EF4-FFF2-40B4-BE49-F238E27FC236}">
                <a16:creationId xmlns:a16="http://schemas.microsoft.com/office/drawing/2014/main" id="{88D85AFA-0EC5-E1D5-0D18-36B680CDBA46}"/>
              </a:ext>
            </a:extLst>
          </p:cNvPr>
          <p:cNvGrpSpPr/>
          <p:nvPr/>
        </p:nvGrpSpPr>
        <p:grpSpPr>
          <a:xfrm>
            <a:off x="7227932" y="3687574"/>
            <a:ext cx="1444636" cy="984209"/>
            <a:chOff x="7227932" y="3687574"/>
            <a:chExt cx="1444636" cy="984209"/>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06BD4F08-0D79-ECF7-8333-62EC5AA6B5F5}"/>
                    </a:ext>
                  </a:extLst>
                </p:cNvPr>
                <p:cNvSpPr txBox="1"/>
                <p:nvPr/>
              </p:nvSpPr>
              <p:spPr>
                <a:xfrm>
                  <a:off x="7227932" y="3687574"/>
                  <a:ext cx="957072" cy="9727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e>
                              </m:mr>
                              <m:mr>
                                <m:e>
                                  <m:r>
                                    <a:rPr lang="en-US" b="0" i="1" smtClean="0">
                                      <a:latin typeface="Cambria Math" panose="02040503050406030204" pitchFamily="18" charset="0"/>
                                    </a:rPr>
                                    <m:t>⋮</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𝑀</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e>
                              </m:mr>
                            </m:m>
                          </m:e>
                        </m:d>
                      </m:oMath>
                    </m:oMathPara>
                  </a14:m>
                  <a:endParaRPr lang="en-US" dirty="0"/>
                </a:p>
              </p:txBody>
            </p:sp>
          </mc:Choice>
          <mc:Fallback xmlns="">
            <p:sp>
              <p:nvSpPr>
                <p:cNvPr id="9" name="TextBox 8">
                  <a:extLst>
                    <a:ext uri="{FF2B5EF4-FFF2-40B4-BE49-F238E27FC236}">
                      <a16:creationId xmlns:a16="http://schemas.microsoft.com/office/drawing/2014/main" id="{D6E53221-2E58-448E-A9C1-25AA8006A1A5}"/>
                    </a:ext>
                  </a:extLst>
                </p:cNvPr>
                <p:cNvSpPr txBox="1">
                  <a:spLocks noRot="1" noChangeAspect="1" noMove="1" noResize="1" noEditPoints="1" noAdjustHandles="1" noChangeArrowheads="1" noChangeShapeType="1" noTextEdit="1"/>
                </p:cNvSpPr>
                <p:nvPr/>
              </p:nvSpPr>
              <p:spPr>
                <a:xfrm>
                  <a:off x="7227932" y="3687574"/>
                  <a:ext cx="957072" cy="97270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DDCEE3CD-45DB-0491-B3FB-2089745D25A7}"/>
                    </a:ext>
                  </a:extLst>
                </p:cNvPr>
                <p:cNvSpPr txBox="1"/>
                <p:nvPr/>
              </p:nvSpPr>
              <p:spPr>
                <a:xfrm>
                  <a:off x="8008396" y="4394784"/>
                  <a:ext cx="66417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𝑁</m:t>
                        </m:r>
                      </m:oMath>
                    </m:oMathPara>
                  </a14:m>
                  <a:endParaRPr lang="en-US" sz="1200" dirty="0"/>
                </a:p>
              </p:txBody>
            </p:sp>
          </mc:Choice>
          <mc:Fallback xmlns="">
            <p:sp>
              <p:nvSpPr>
                <p:cNvPr id="92" name="TextBox 91">
                  <a:extLst>
                    <a:ext uri="{FF2B5EF4-FFF2-40B4-BE49-F238E27FC236}">
                      <a16:creationId xmlns:a16="http://schemas.microsoft.com/office/drawing/2014/main" id="{D85108E7-1295-4E69-8017-22D8B1707EEE}"/>
                    </a:ext>
                  </a:extLst>
                </p:cNvPr>
                <p:cNvSpPr txBox="1">
                  <a:spLocks noRot="1" noChangeAspect="1" noMove="1" noResize="1" noEditPoints="1" noAdjustHandles="1" noChangeArrowheads="1" noChangeShapeType="1" noTextEdit="1"/>
                </p:cNvSpPr>
                <p:nvPr/>
              </p:nvSpPr>
              <p:spPr>
                <a:xfrm>
                  <a:off x="8008396" y="4394784"/>
                  <a:ext cx="664172" cy="276999"/>
                </a:xfrm>
                <a:prstGeom prst="rect">
                  <a:avLst/>
                </a:prstGeom>
                <a:blipFill>
                  <a:blip r:embed="rId2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708E7F9-2F44-0F8E-A9A6-972EBBA30D4B}"/>
                  </a:ext>
                </a:extLst>
              </p:cNvPr>
              <p:cNvSpPr txBox="1"/>
              <p:nvPr/>
            </p:nvSpPr>
            <p:spPr>
              <a:xfrm>
                <a:off x="7892610" y="2766257"/>
                <a:ext cx="62322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𝑁</m:t>
                      </m:r>
                    </m:oMath>
                  </m:oMathPara>
                </a14:m>
                <a:endParaRPr lang="en-US" sz="1200" dirty="0"/>
              </a:p>
            </p:txBody>
          </p:sp>
        </mc:Choice>
        <mc:Fallback xmlns="">
          <p:sp>
            <p:nvSpPr>
              <p:cNvPr id="72" name="TextBox 71">
                <a:extLst>
                  <a:ext uri="{FF2B5EF4-FFF2-40B4-BE49-F238E27FC236}">
                    <a16:creationId xmlns:a16="http://schemas.microsoft.com/office/drawing/2014/main" id="{9708E7F9-2F44-0F8E-A9A6-972EBBA30D4B}"/>
                  </a:ext>
                </a:extLst>
              </p:cNvPr>
              <p:cNvSpPr txBox="1">
                <a:spLocks noRot="1" noChangeAspect="1" noMove="1" noResize="1" noEditPoints="1" noAdjustHandles="1" noChangeArrowheads="1" noChangeShapeType="1" noTextEdit="1"/>
              </p:cNvSpPr>
              <p:nvPr/>
            </p:nvSpPr>
            <p:spPr>
              <a:xfrm>
                <a:off x="7892610" y="2766257"/>
                <a:ext cx="623220" cy="276999"/>
              </a:xfrm>
              <a:prstGeom prst="rect">
                <a:avLst/>
              </a:prstGeom>
              <a:blipFill>
                <a:blip r:embed="rId23"/>
                <a:stretch>
                  <a:fillRect/>
                </a:stretch>
              </a:blipFill>
            </p:spPr>
            <p:txBody>
              <a:bodyPr/>
              <a:lstStyle/>
              <a:p>
                <a:r>
                  <a:rPr lang="en-US">
                    <a:noFill/>
                  </a:rPr>
                  <a:t> </a:t>
                </a:r>
              </a:p>
            </p:txBody>
          </p:sp>
        </mc:Fallback>
      </mc:AlternateContent>
      <p:grpSp>
        <p:nvGrpSpPr>
          <p:cNvPr id="73" name="Group 72">
            <a:extLst>
              <a:ext uri="{FF2B5EF4-FFF2-40B4-BE49-F238E27FC236}">
                <a16:creationId xmlns:a16="http://schemas.microsoft.com/office/drawing/2014/main" id="{29E03F75-5C1B-18B1-61B6-2DC7522A1F21}"/>
              </a:ext>
            </a:extLst>
          </p:cNvPr>
          <p:cNvGrpSpPr/>
          <p:nvPr/>
        </p:nvGrpSpPr>
        <p:grpSpPr>
          <a:xfrm>
            <a:off x="8473503" y="4652658"/>
            <a:ext cx="2317611" cy="972702"/>
            <a:chOff x="8473503" y="4652658"/>
            <a:chExt cx="2317611" cy="972702"/>
          </a:xfrm>
        </p:grpSpPr>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530E892F-FBB8-7469-39A8-4BA5134C516F}"/>
                    </a:ext>
                  </a:extLst>
                </p:cNvPr>
                <p:cNvSpPr txBox="1"/>
                <p:nvPr/>
              </p:nvSpPr>
              <p:spPr>
                <a:xfrm>
                  <a:off x="8473503" y="4652658"/>
                  <a:ext cx="1858522" cy="9727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(2</m:t>
                                      </m:r>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b="0" i="1" smtClean="0">
                                          <a:latin typeface="Cambria Math" panose="02040503050406030204" pitchFamily="18" charset="0"/>
                                        </a:rPr>
                                        <m:t>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𝑠</m:t>
                                          </m:r>
                                        </m:sub>
                                      </m:sSub>
                                      <m:r>
                                        <a:rPr lang="en-US" b="0" i="1" smtClean="0">
                                          <a:latin typeface="Cambria Math" panose="02040503050406030204" pitchFamily="18" charset="0"/>
                                        </a:rPr>
                                        <m:t>)</m:t>
                                      </m:r>
                                    </m:e>
                                  </m:func>
                                </m:e>
                              </m:mr>
                              <m:mr>
                                <m:e>
                                  <m:r>
                                    <a:rPr lang="en-US" b="0" i="1" smtClean="0">
                                      <a:latin typeface="Cambria Math" panose="02040503050406030204" pitchFamily="18" charset="0"/>
                                    </a:rPr>
                                    <m:t>⋮</m:t>
                                  </m:r>
                                </m:e>
                              </m:mr>
                              <m:m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(2</m:t>
                                      </m:r>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𝑀</m:t>
                                          </m:r>
                                        </m:sub>
                                      </m:sSub>
                                      <m:r>
                                        <a:rPr lang="en-US" b="0" i="1" smtClean="0">
                                          <a:latin typeface="Cambria Math" panose="02040503050406030204" pitchFamily="18" charset="0"/>
                                        </a:rPr>
                                        <m:t>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𝑠</m:t>
                                          </m:r>
                                        </m:sub>
                                      </m:sSub>
                                      <m:r>
                                        <a:rPr lang="en-US" b="0" i="1" smtClean="0">
                                          <a:latin typeface="Cambria Math" panose="02040503050406030204" pitchFamily="18" charset="0"/>
                                        </a:rPr>
                                        <m:t>)</m:t>
                                      </m:r>
                                    </m:e>
                                  </m:func>
                                </m:e>
                              </m:mr>
                            </m:m>
                          </m:e>
                        </m:d>
                      </m:oMath>
                    </m:oMathPara>
                  </a14:m>
                  <a:endParaRPr lang="en-US" dirty="0"/>
                </a:p>
              </p:txBody>
            </p:sp>
          </mc:Choice>
          <mc:Fallback xmlns="">
            <p:sp>
              <p:nvSpPr>
                <p:cNvPr id="24" name="TextBox 23">
                  <a:extLst>
                    <a:ext uri="{FF2B5EF4-FFF2-40B4-BE49-F238E27FC236}">
                      <a16:creationId xmlns:a16="http://schemas.microsoft.com/office/drawing/2014/main" id="{6F003F3F-EECC-4C19-967A-9906BBEB78C1}"/>
                    </a:ext>
                  </a:extLst>
                </p:cNvPr>
                <p:cNvSpPr txBox="1">
                  <a:spLocks noRot="1" noChangeAspect="1" noMove="1" noResize="1" noEditPoints="1" noAdjustHandles="1" noChangeArrowheads="1" noChangeShapeType="1" noTextEdit="1"/>
                </p:cNvSpPr>
                <p:nvPr/>
              </p:nvSpPr>
              <p:spPr>
                <a:xfrm>
                  <a:off x="8473503" y="4652658"/>
                  <a:ext cx="1858522" cy="97270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1529803-1526-25CA-CD4F-0CFCAB4A71BF}"/>
                    </a:ext>
                  </a:extLst>
                </p:cNvPr>
                <p:cNvSpPr txBox="1"/>
                <p:nvPr/>
              </p:nvSpPr>
              <p:spPr>
                <a:xfrm>
                  <a:off x="10141943" y="5342858"/>
                  <a:ext cx="64917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𝑁</m:t>
                        </m:r>
                      </m:oMath>
                    </m:oMathPara>
                  </a14:m>
                  <a:endParaRPr lang="en-US" sz="1200" dirty="0"/>
                </a:p>
              </p:txBody>
            </p:sp>
          </mc:Choice>
          <mc:Fallback xmlns="">
            <p:sp>
              <p:nvSpPr>
                <p:cNvPr id="96" name="TextBox 95">
                  <a:extLst>
                    <a:ext uri="{FF2B5EF4-FFF2-40B4-BE49-F238E27FC236}">
                      <a16:creationId xmlns:a16="http://schemas.microsoft.com/office/drawing/2014/main" id="{5A0BED3F-D69A-4417-8EAE-35A029703A94}"/>
                    </a:ext>
                  </a:extLst>
                </p:cNvPr>
                <p:cNvSpPr txBox="1">
                  <a:spLocks noRot="1" noChangeAspect="1" noMove="1" noResize="1" noEditPoints="1" noAdjustHandles="1" noChangeArrowheads="1" noChangeShapeType="1" noTextEdit="1"/>
                </p:cNvSpPr>
                <p:nvPr/>
              </p:nvSpPr>
              <p:spPr>
                <a:xfrm>
                  <a:off x="10141943" y="5342858"/>
                  <a:ext cx="649171" cy="276999"/>
                </a:xfrm>
                <a:prstGeom prst="rect">
                  <a:avLst/>
                </a:prstGeom>
                <a:blipFill>
                  <a:blip r:embed="rId25"/>
                  <a:stretch>
                    <a:fillRect/>
                  </a:stretch>
                </a:blipFill>
              </p:spPr>
              <p:txBody>
                <a:bodyPr/>
                <a:lstStyle/>
                <a:p>
                  <a:r>
                    <a:rPr lang="en-US">
                      <a:noFill/>
                    </a:rPr>
                    <a:t> </a:t>
                  </a:r>
                </a:p>
              </p:txBody>
            </p:sp>
          </mc:Fallback>
        </mc:AlternateContent>
      </p:grpSp>
      <p:grpSp>
        <p:nvGrpSpPr>
          <p:cNvPr id="76" name="Group 75">
            <a:extLst>
              <a:ext uri="{FF2B5EF4-FFF2-40B4-BE49-F238E27FC236}">
                <a16:creationId xmlns:a16="http://schemas.microsoft.com/office/drawing/2014/main" id="{6E0BED7F-A10E-12E0-913C-4FD720867DAF}"/>
              </a:ext>
            </a:extLst>
          </p:cNvPr>
          <p:cNvGrpSpPr/>
          <p:nvPr/>
        </p:nvGrpSpPr>
        <p:grpSpPr>
          <a:xfrm>
            <a:off x="8443046" y="381363"/>
            <a:ext cx="2455260" cy="972702"/>
            <a:chOff x="8443046" y="381363"/>
            <a:chExt cx="2455260" cy="972702"/>
          </a:xfrm>
        </p:grpSpPr>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A4E145-2C3C-A27F-8909-345974982070}"/>
                    </a:ext>
                  </a:extLst>
                </p:cNvPr>
                <p:cNvSpPr txBox="1"/>
                <p:nvPr/>
              </p:nvSpPr>
              <p:spPr>
                <a:xfrm>
                  <a:off x="8443046" y="381363"/>
                  <a:ext cx="1888979" cy="9727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func>
                                    <m:funcPr>
                                      <m:ctrlPr>
                                        <a:rPr lang="en-US" b="0" i="1" smtClean="0">
                                          <a:latin typeface="Cambria Math" panose="02040503050406030204" pitchFamily="18" charset="0"/>
                                        </a:rPr>
                                      </m:ctrlPr>
                                    </m:funcPr>
                                    <m:fName>
                                      <m:r>
                                        <m:rPr>
                                          <m:sty m:val="p"/>
                                          <m:brk m:alnAt="7"/>
                                        </m:rPr>
                                        <a:rPr lang="en-US" b="0" i="0" smtClean="0">
                                          <a:latin typeface="Cambria Math" panose="02040503050406030204" pitchFamily="18" charset="0"/>
                                        </a:rPr>
                                        <m:t>c</m:t>
                                      </m:r>
                                      <m:r>
                                        <m:rPr>
                                          <m:sty m:val="p"/>
                                        </m:rPr>
                                        <a:rPr lang="en-US" b="0" i="0" smtClean="0">
                                          <a:latin typeface="Cambria Math" panose="02040503050406030204" pitchFamily="18" charset="0"/>
                                        </a:rPr>
                                        <m:t>os</m:t>
                                      </m:r>
                                    </m:fName>
                                    <m:e>
                                      <m:r>
                                        <a:rPr lang="en-US" b="0" i="1" smtClean="0">
                                          <a:latin typeface="Cambria Math" panose="02040503050406030204" pitchFamily="18" charset="0"/>
                                        </a:rPr>
                                        <m:t>(2</m:t>
                                      </m:r>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b="0" i="1" smtClean="0">
                                          <a:latin typeface="Cambria Math" panose="02040503050406030204" pitchFamily="18" charset="0"/>
                                        </a:rPr>
                                        <m:t>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𝑠</m:t>
                                          </m:r>
                                        </m:sub>
                                      </m:sSub>
                                      <m:r>
                                        <a:rPr lang="en-US" b="0" i="1" smtClean="0">
                                          <a:latin typeface="Cambria Math" panose="02040503050406030204" pitchFamily="18" charset="0"/>
                                        </a:rPr>
                                        <m:t>)</m:t>
                                      </m:r>
                                    </m:e>
                                  </m:func>
                                </m:e>
                              </m:mr>
                              <m:mr>
                                <m:e>
                                  <m:r>
                                    <a:rPr lang="en-US" b="0" i="1" smtClean="0">
                                      <a:latin typeface="Cambria Math" panose="02040503050406030204" pitchFamily="18" charset="0"/>
                                    </a:rPr>
                                    <m:t>⋮</m:t>
                                  </m:r>
                                </m:e>
                              </m:mr>
                              <m:mr>
                                <m:e>
                                  <m:func>
                                    <m:funcPr>
                                      <m:ctrlPr>
                                        <a:rPr lang="en-US" b="0" i="1" smtClean="0">
                                          <a:latin typeface="Cambria Math" panose="02040503050406030204" pitchFamily="18" charset="0"/>
                                        </a:rPr>
                                      </m:ctrlPr>
                                    </m:funcPr>
                                    <m:fName>
                                      <m:r>
                                        <m:rPr>
                                          <m:sty m:val="p"/>
                                          <m:brk m:alnAt="7"/>
                                        </m:rPr>
                                        <a:rPr lang="en-US" b="0" i="0" smtClean="0">
                                          <a:latin typeface="Cambria Math" panose="02040503050406030204" pitchFamily="18" charset="0"/>
                                        </a:rPr>
                                        <m:t>c</m:t>
                                      </m:r>
                                      <m:r>
                                        <m:rPr>
                                          <m:sty m:val="p"/>
                                        </m:rPr>
                                        <a:rPr lang="en-US" b="0" i="0" smtClean="0">
                                          <a:latin typeface="Cambria Math" panose="02040503050406030204" pitchFamily="18" charset="0"/>
                                        </a:rPr>
                                        <m:t>os</m:t>
                                      </m:r>
                                    </m:fName>
                                    <m:e>
                                      <m:r>
                                        <a:rPr lang="en-US" b="0" i="1" smtClean="0">
                                          <a:latin typeface="Cambria Math" panose="02040503050406030204" pitchFamily="18" charset="0"/>
                                        </a:rPr>
                                        <m:t>(2</m:t>
                                      </m:r>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𝑀</m:t>
                                          </m:r>
                                        </m:sub>
                                      </m:sSub>
                                      <m:r>
                                        <a:rPr lang="en-US" b="0" i="1" smtClean="0">
                                          <a:latin typeface="Cambria Math" panose="02040503050406030204" pitchFamily="18" charset="0"/>
                                        </a:rPr>
                                        <m:t>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𝑠</m:t>
                                          </m:r>
                                        </m:sub>
                                      </m:sSub>
                                      <m:r>
                                        <a:rPr lang="en-US" b="0" i="1" smtClean="0">
                                          <a:latin typeface="Cambria Math" panose="02040503050406030204" pitchFamily="18" charset="0"/>
                                        </a:rPr>
                                        <m:t>)</m:t>
                                      </m:r>
                                    </m:e>
                                  </m:func>
                                </m:e>
                              </m:mr>
                            </m:m>
                          </m:e>
                        </m:d>
                      </m:oMath>
                    </m:oMathPara>
                  </a14:m>
                  <a:endParaRPr lang="en-US" dirty="0"/>
                </a:p>
              </p:txBody>
            </p:sp>
          </mc:Choice>
          <mc:Fallback xmlns="">
            <p:sp>
              <p:nvSpPr>
                <p:cNvPr id="12" name="TextBox 11">
                  <a:extLst>
                    <a:ext uri="{FF2B5EF4-FFF2-40B4-BE49-F238E27FC236}">
                      <a16:creationId xmlns:a16="http://schemas.microsoft.com/office/drawing/2014/main" id="{E6388149-AAB1-4A44-97B5-E024616D0E88}"/>
                    </a:ext>
                  </a:extLst>
                </p:cNvPr>
                <p:cNvSpPr txBox="1">
                  <a:spLocks noRot="1" noChangeAspect="1" noMove="1" noResize="1" noEditPoints="1" noAdjustHandles="1" noChangeArrowheads="1" noChangeShapeType="1" noTextEdit="1"/>
                </p:cNvSpPr>
                <p:nvPr/>
              </p:nvSpPr>
              <p:spPr>
                <a:xfrm>
                  <a:off x="8443046" y="381363"/>
                  <a:ext cx="1888979" cy="972702"/>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9672290B-E8E3-0C4B-B438-06B212D2F3F2}"/>
                    </a:ext>
                  </a:extLst>
                </p:cNvPr>
                <p:cNvSpPr txBox="1"/>
                <p:nvPr/>
              </p:nvSpPr>
              <p:spPr>
                <a:xfrm>
                  <a:off x="10034749" y="1073619"/>
                  <a:ext cx="86355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𝑁</m:t>
                        </m:r>
                      </m:oMath>
                    </m:oMathPara>
                  </a14:m>
                  <a:endParaRPr lang="en-US" sz="1200" dirty="0"/>
                </a:p>
              </p:txBody>
            </p:sp>
          </mc:Choice>
          <mc:Fallback xmlns="">
            <p:sp>
              <p:nvSpPr>
                <p:cNvPr id="97" name="TextBox 96">
                  <a:extLst>
                    <a:ext uri="{FF2B5EF4-FFF2-40B4-BE49-F238E27FC236}">
                      <a16:creationId xmlns:a16="http://schemas.microsoft.com/office/drawing/2014/main" id="{508902B9-803E-4873-8159-3ABED44AA154}"/>
                    </a:ext>
                  </a:extLst>
                </p:cNvPr>
                <p:cNvSpPr txBox="1">
                  <a:spLocks noRot="1" noChangeAspect="1" noMove="1" noResize="1" noEditPoints="1" noAdjustHandles="1" noChangeArrowheads="1" noChangeShapeType="1" noTextEdit="1"/>
                </p:cNvSpPr>
                <p:nvPr/>
              </p:nvSpPr>
              <p:spPr>
                <a:xfrm>
                  <a:off x="10034749" y="1073619"/>
                  <a:ext cx="863557" cy="276999"/>
                </a:xfrm>
                <a:prstGeom prst="rect">
                  <a:avLst/>
                </a:prstGeom>
                <a:blipFill>
                  <a:blip r:embed="rId27"/>
                  <a:stretch>
                    <a:fillRect/>
                  </a:stretch>
                </a:blipFill>
              </p:spPr>
              <p:txBody>
                <a:bodyPr/>
                <a:lstStyle/>
                <a:p>
                  <a:r>
                    <a:rPr lang="en-US">
                      <a:noFill/>
                    </a:rPr>
                    <a:t> </a:t>
                  </a:r>
                </a:p>
              </p:txBody>
            </p:sp>
          </mc:Fallback>
        </mc:AlternateContent>
      </p:grpSp>
      <p:grpSp>
        <p:nvGrpSpPr>
          <p:cNvPr id="79" name="Group 78">
            <a:extLst>
              <a:ext uri="{FF2B5EF4-FFF2-40B4-BE49-F238E27FC236}">
                <a16:creationId xmlns:a16="http://schemas.microsoft.com/office/drawing/2014/main" id="{9BB227C3-EFD9-4678-292A-C0DBC8B212BE}"/>
              </a:ext>
            </a:extLst>
          </p:cNvPr>
          <p:cNvGrpSpPr/>
          <p:nvPr/>
        </p:nvGrpSpPr>
        <p:grpSpPr>
          <a:xfrm>
            <a:off x="10380407" y="2231215"/>
            <a:ext cx="1695235" cy="1485702"/>
            <a:chOff x="10380407" y="2231215"/>
            <a:chExt cx="1695235" cy="1485702"/>
          </a:xfrm>
        </p:grpSpPr>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665E2533-9349-0982-C0C3-5A6DBB58718F}"/>
                    </a:ext>
                  </a:extLst>
                </p:cNvPr>
                <p:cNvSpPr txBox="1"/>
                <p:nvPr/>
              </p:nvSpPr>
              <p:spPr>
                <a:xfrm>
                  <a:off x="11005500" y="2231215"/>
                  <a:ext cx="4241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oMath>
                    </m:oMathPara>
                  </a14:m>
                  <a:endParaRPr lang="en-US" dirty="0"/>
                </a:p>
              </p:txBody>
            </p:sp>
          </mc:Choice>
          <mc:Fallback xmlns="">
            <p:sp>
              <p:nvSpPr>
                <p:cNvPr id="63" name="TextBox 62">
                  <a:extLst>
                    <a:ext uri="{FF2B5EF4-FFF2-40B4-BE49-F238E27FC236}">
                      <a16:creationId xmlns:a16="http://schemas.microsoft.com/office/drawing/2014/main" id="{16C69515-5D47-4E97-9AEA-2B3BB3C43755}"/>
                    </a:ext>
                  </a:extLst>
                </p:cNvPr>
                <p:cNvSpPr txBox="1">
                  <a:spLocks noRot="1" noChangeAspect="1" noMove="1" noResize="1" noEditPoints="1" noAdjustHandles="1" noChangeArrowheads="1" noChangeShapeType="1" noTextEdit="1"/>
                </p:cNvSpPr>
                <p:nvPr/>
              </p:nvSpPr>
              <p:spPr>
                <a:xfrm>
                  <a:off x="11005500" y="2231215"/>
                  <a:ext cx="424180" cy="369332"/>
                </a:xfrm>
                <a:prstGeom prst="rect">
                  <a:avLst/>
                </a:prstGeom>
                <a:blipFill>
                  <a:blip r:embed="rId28"/>
                  <a:stretch>
                    <a:fillRect t="-6557" r="-3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A66DDC22-35FD-2B17-E9DC-337720B42608}"/>
                    </a:ext>
                  </a:extLst>
                </p:cNvPr>
                <p:cNvSpPr txBox="1"/>
                <p:nvPr/>
              </p:nvSpPr>
              <p:spPr>
                <a:xfrm>
                  <a:off x="11217590" y="3439918"/>
                  <a:ext cx="85805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1×</m:t>
                        </m:r>
                        <m:r>
                          <a:rPr lang="en-US" sz="1200" b="0" i="1" smtClean="0">
                            <a:latin typeface="Cambria Math" panose="02040503050406030204" pitchFamily="18" charset="0"/>
                          </a:rPr>
                          <m:t>𝑁</m:t>
                        </m:r>
                      </m:oMath>
                    </m:oMathPara>
                  </a14:m>
                  <a:endParaRPr lang="en-US" sz="1200" dirty="0"/>
                </a:p>
              </p:txBody>
            </p:sp>
          </mc:Choice>
          <mc:Fallback xmlns="">
            <p:sp>
              <p:nvSpPr>
                <p:cNvPr id="100" name="TextBox 99">
                  <a:extLst>
                    <a:ext uri="{FF2B5EF4-FFF2-40B4-BE49-F238E27FC236}">
                      <a16:creationId xmlns:a16="http://schemas.microsoft.com/office/drawing/2014/main" id="{F764F2A5-2B07-4B55-B4A1-949409C75BF7}"/>
                    </a:ext>
                  </a:extLst>
                </p:cNvPr>
                <p:cNvSpPr txBox="1">
                  <a:spLocks noRot="1" noChangeAspect="1" noMove="1" noResize="1" noEditPoints="1" noAdjustHandles="1" noChangeArrowheads="1" noChangeShapeType="1" noTextEdit="1"/>
                </p:cNvSpPr>
                <p:nvPr/>
              </p:nvSpPr>
              <p:spPr>
                <a:xfrm>
                  <a:off x="11217590" y="3439918"/>
                  <a:ext cx="858052" cy="276999"/>
                </a:xfrm>
                <a:prstGeom prst="rect">
                  <a:avLst/>
                </a:prstGeom>
                <a:blipFill>
                  <a:blip r:embed="rId29"/>
                  <a:stretch>
                    <a:fillRect/>
                  </a:stretch>
                </a:blipFill>
              </p:spPr>
              <p:txBody>
                <a:bodyPr/>
                <a:lstStyle/>
                <a:p>
                  <a:r>
                    <a:rPr lang="en-US">
                      <a:noFill/>
                    </a:rPr>
                    <a:t> </a:t>
                  </a:r>
                </a:p>
              </p:txBody>
            </p:sp>
          </mc:Fallback>
        </mc:AlternateContent>
        <p:pic>
          <p:nvPicPr>
            <p:cNvPr id="83" name="Picture 82">
              <a:extLst>
                <a:ext uri="{FF2B5EF4-FFF2-40B4-BE49-F238E27FC236}">
                  <a16:creationId xmlns:a16="http://schemas.microsoft.com/office/drawing/2014/main" id="{3FA098D3-0A44-4FB5-0283-DFE72DB0FECE}"/>
                </a:ext>
              </a:extLst>
            </p:cNvPr>
            <p:cNvPicPr>
              <a:picLocks noChangeAspect="1"/>
            </p:cNvPicPr>
            <p:nvPr/>
          </p:nvPicPr>
          <p:blipFill rotWithShape="1">
            <a:blip r:embed="rId30">
              <a:extLst>
                <a:ext uri="{28A0092B-C50C-407E-A947-70E740481C1C}">
                  <a14:useLocalDpi xmlns:a14="http://schemas.microsoft.com/office/drawing/2010/main" val="0"/>
                </a:ext>
              </a:extLst>
            </a:blip>
            <a:srcRect l="13261" t="9977" r="4648" b="12107"/>
            <a:stretch/>
          </p:blipFill>
          <p:spPr>
            <a:xfrm>
              <a:off x="10380407" y="2534610"/>
              <a:ext cx="1446021" cy="953502"/>
            </a:xfrm>
            <a:prstGeom prst="rect">
              <a:avLst/>
            </a:prstGeom>
            <a:ln>
              <a:solidFill>
                <a:schemeClr val="tx1"/>
              </a:solidFill>
            </a:ln>
          </p:spPr>
        </p:pic>
      </p:gr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BE7C7F6A-7178-866B-1F18-7E2A7B1A464A}"/>
                  </a:ext>
                </a:extLst>
              </p:cNvPr>
              <p:cNvSpPr txBox="1"/>
              <p:nvPr/>
            </p:nvSpPr>
            <p:spPr>
              <a:xfrm>
                <a:off x="-9944" y="4826675"/>
                <a:ext cx="4143531" cy="2031325"/>
              </a:xfrm>
              <a:prstGeom prst="rect">
                <a:avLst/>
              </a:prstGeom>
              <a:noFill/>
              <a:ln w="19050">
                <a:noFill/>
              </a:ln>
            </p:spPr>
            <p:txBody>
              <a:bodyPr wrap="square" rtlCol="0">
                <a:spAutoFit/>
              </a:bodyPr>
              <a:lstStyle/>
              <a:p>
                <a14:m>
                  <m:oMath xmlns:m="http://schemas.openxmlformats.org/officeDocument/2006/math">
                    <m:r>
                      <a:rPr lang="en-US" sz="1400" i="1">
                        <a:latin typeface="Cambria Math" panose="02040503050406030204" pitchFamily="18" charset="0"/>
                      </a:rPr>
                      <m:t>𝑠</m:t>
                    </m:r>
                    <m:r>
                      <a:rPr lang="en-US" sz="1400" i="1">
                        <a:latin typeface="Cambria Math" panose="02040503050406030204" pitchFamily="18" charset="0"/>
                      </a:rPr>
                      <m:t>=</m:t>
                    </m:r>
                  </m:oMath>
                </a14:m>
                <a:r>
                  <a:rPr lang="en-US" sz="1400" dirty="0"/>
                  <a:t> Input speech wave </a:t>
                </a:r>
              </a:p>
              <a:p>
                <a14:m>
                  <m:oMath xmlns:m="http://schemas.openxmlformats.org/officeDocument/2006/math">
                    <m:r>
                      <a:rPr lang="en-US" sz="1400" i="1">
                        <a:latin typeface="Cambria Math" panose="02040503050406030204" pitchFamily="18" charset="0"/>
                      </a:rPr>
                      <m:t>𝑁</m:t>
                    </m:r>
                    <m:r>
                      <a:rPr lang="en-US" sz="1400" i="1">
                        <a:latin typeface="Cambria Math" panose="02040503050406030204" pitchFamily="18" charset="0"/>
                      </a:rPr>
                      <m:t>=</m:t>
                    </m:r>
                  </m:oMath>
                </a14:m>
                <a:r>
                  <a:rPr lang="en-GB" sz="1400" dirty="0"/>
                  <a:t> Total number of samples</a:t>
                </a:r>
                <a:br>
                  <a:rPr lang="en-US" sz="1400" dirty="0"/>
                </a:br>
                <a14:m>
                  <m:oMath xmlns:m="http://schemas.openxmlformats.org/officeDocument/2006/math">
                    <m:r>
                      <a:rPr lang="en-US" sz="1400" b="1" i="1">
                        <a:latin typeface="Cambria Math" panose="02040503050406030204" pitchFamily="18" charset="0"/>
                      </a:rPr>
                      <m:t>𝑺</m:t>
                    </m:r>
                    <m:r>
                      <a:rPr lang="en-US" sz="1400" i="1">
                        <a:latin typeface="Cambria Math" panose="02040503050406030204" pitchFamily="18" charset="0"/>
                      </a:rPr>
                      <m:t>=</m:t>
                    </m:r>
                  </m:oMath>
                </a14:m>
                <a:r>
                  <a:rPr lang="en-GB" sz="1400" dirty="0"/>
                  <a:t> Mel-Spectrogram of </a:t>
                </a:r>
                <a14:m>
                  <m:oMath xmlns:m="http://schemas.openxmlformats.org/officeDocument/2006/math">
                    <m:r>
                      <a:rPr lang="en-US" sz="1400" i="1">
                        <a:latin typeface="Cambria Math" panose="02040503050406030204" pitchFamily="18" charset="0"/>
                      </a:rPr>
                      <m:t>𝑠</m:t>
                    </m:r>
                  </m:oMath>
                </a14:m>
                <a:endParaRPr lang="en-GB" sz="1400" dirty="0"/>
              </a:p>
              <a:p>
                <a14:m>
                  <m:oMath xmlns:m="http://schemas.openxmlformats.org/officeDocument/2006/math">
                    <m:r>
                      <a:rPr lang="en-US" sz="1400" i="1">
                        <a:latin typeface="Cambria Math" panose="02040503050406030204" pitchFamily="18" charset="0"/>
                      </a:rPr>
                      <m:t>𝑀</m:t>
                    </m:r>
                    <m:r>
                      <a:rPr lang="en-US" sz="1400" i="1">
                        <a:latin typeface="Cambria Math" panose="02040503050406030204" pitchFamily="18" charset="0"/>
                      </a:rPr>
                      <m:t>=</m:t>
                    </m:r>
                  </m:oMath>
                </a14:m>
                <a:r>
                  <a:rPr lang="en-GB" sz="1400" dirty="0"/>
                  <a:t> Total number of mel bins or sinusoids pairs</a:t>
                </a:r>
                <a:br>
                  <a:rPr lang="en-GB" sz="1400" dirty="0"/>
                </a:b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𝛼</m:t>
                        </m:r>
                      </m:e>
                      <m:sub>
                        <m:r>
                          <a:rPr lang="en-US" sz="1400" i="1">
                            <a:latin typeface="Cambria Math" panose="02040503050406030204" pitchFamily="18" charset="0"/>
                          </a:rPr>
                          <m:t>𝑚</m:t>
                        </m:r>
                      </m:sub>
                    </m:sSub>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𝑛</m:t>
                        </m:r>
                      </m:e>
                    </m:d>
                    <m:r>
                      <a:rPr lang="en-US" sz="1400" i="1">
                        <a:latin typeface="Cambria Math" panose="02040503050406030204" pitchFamily="18" charset="0"/>
                      </a:rPr>
                      <m:t>=</m:t>
                    </m:r>
                  </m:oMath>
                </a14:m>
                <a:r>
                  <a:rPr lang="en-GB" sz="1400" dirty="0"/>
                  <a:t> Amplitudes of the </a:t>
                </a:r>
                <a14:m>
                  <m:oMath xmlns:m="http://schemas.openxmlformats.org/officeDocument/2006/math">
                    <m:r>
                      <a:rPr lang="en-US" sz="1400" i="1">
                        <a:latin typeface="Cambria Math" panose="02040503050406030204" pitchFamily="18" charset="0"/>
                      </a:rPr>
                      <m:t>𝑚</m:t>
                    </m:r>
                  </m:oMath>
                </a14:m>
                <a:r>
                  <a:rPr lang="en-GB" sz="1400" dirty="0"/>
                  <a:t>-th AM-FM cosine</a:t>
                </a:r>
                <a:br>
                  <a:rPr lang="en-GB" sz="1400" dirty="0"/>
                </a:b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𝛽</m:t>
                        </m:r>
                      </m:e>
                      <m:sub>
                        <m:r>
                          <a:rPr lang="en-US" sz="1400" i="1">
                            <a:latin typeface="Cambria Math" panose="02040503050406030204" pitchFamily="18" charset="0"/>
                          </a:rPr>
                          <m:t>𝑚</m:t>
                        </m:r>
                      </m:sub>
                    </m:sSub>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𝑛</m:t>
                        </m:r>
                      </m:e>
                    </m:d>
                    <m:r>
                      <a:rPr lang="en-US" sz="1400" i="1">
                        <a:latin typeface="Cambria Math" panose="02040503050406030204" pitchFamily="18" charset="0"/>
                      </a:rPr>
                      <m:t>=</m:t>
                    </m:r>
                  </m:oMath>
                </a14:m>
                <a:r>
                  <a:rPr lang="en-GB" sz="1400" dirty="0"/>
                  <a:t> Amplitudes of the </a:t>
                </a:r>
                <a14:m>
                  <m:oMath xmlns:m="http://schemas.openxmlformats.org/officeDocument/2006/math">
                    <m:r>
                      <a:rPr lang="en-US" sz="1400" i="1">
                        <a:latin typeface="Cambria Math" panose="02040503050406030204" pitchFamily="18" charset="0"/>
                      </a:rPr>
                      <m:t>𝑚</m:t>
                    </m:r>
                  </m:oMath>
                </a14:m>
                <a:r>
                  <a:rPr lang="en-GB" sz="1400" dirty="0"/>
                  <a:t>-th AM-FM sine</a:t>
                </a:r>
              </a:p>
              <a:p>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1">
                            <a:latin typeface="Cambria Math" panose="02040503050406030204" pitchFamily="18" charset="0"/>
                          </a:rPr>
                          <m:t>𝑚</m:t>
                        </m:r>
                      </m:sub>
                    </m:sSub>
                    <m:r>
                      <a:rPr lang="en-US" sz="1400" i="1">
                        <a:latin typeface="Cambria Math" panose="02040503050406030204" pitchFamily="18" charset="0"/>
                      </a:rPr>
                      <m:t>=</m:t>
                    </m:r>
                  </m:oMath>
                </a14:m>
                <a:r>
                  <a:rPr lang="en-GB" sz="1400" dirty="0"/>
                  <a:t> Central frequency of the </a:t>
                </a:r>
                <a14:m>
                  <m:oMath xmlns:m="http://schemas.openxmlformats.org/officeDocument/2006/math">
                    <m:r>
                      <a:rPr lang="en-US" sz="1400" i="1">
                        <a:latin typeface="Cambria Math" panose="02040503050406030204" pitchFamily="18" charset="0"/>
                      </a:rPr>
                      <m:t>𝑚</m:t>
                    </m:r>
                  </m:oMath>
                </a14:m>
                <a:r>
                  <a:rPr lang="en-GB" sz="1400" dirty="0"/>
                  <a:t>-th mel band</a:t>
                </a:r>
              </a:p>
              <a:p>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1">
                            <a:latin typeface="Cambria Math" panose="02040503050406030204" pitchFamily="18" charset="0"/>
                          </a:rPr>
                          <m:t>𝑠</m:t>
                        </m:r>
                      </m:sub>
                    </m:sSub>
                    <m:r>
                      <a:rPr lang="en-US" sz="1400" i="1">
                        <a:latin typeface="Cambria Math" panose="02040503050406030204" pitchFamily="18" charset="0"/>
                      </a:rPr>
                      <m:t>=</m:t>
                    </m:r>
                  </m:oMath>
                </a14:m>
                <a:r>
                  <a:rPr lang="en-US" sz="1400" dirty="0"/>
                  <a:t> sampling rate</a:t>
                </a:r>
                <a:endParaRPr lang="en-GB" sz="1400" dirty="0"/>
              </a:p>
              <a:p>
                <a14:m>
                  <m:oMath xmlns:m="http://schemas.openxmlformats.org/officeDocument/2006/math">
                    <m:acc>
                      <m:accPr>
                        <m:chr m:val="̂"/>
                        <m:ctrlPr>
                          <a:rPr lang="en-US" sz="1400" i="1">
                            <a:latin typeface="Cambria Math" panose="02040503050406030204" pitchFamily="18" charset="0"/>
                          </a:rPr>
                        </m:ctrlPr>
                      </m:accPr>
                      <m:e>
                        <m:r>
                          <a:rPr lang="en-US" sz="1400" i="1">
                            <a:latin typeface="Cambria Math" panose="02040503050406030204" pitchFamily="18" charset="0"/>
                          </a:rPr>
                          <m:t>𝑠</m:t>
                        </m:r>
                      </m:e>
                    </m:acc>
                    <m:r>
                      <a:rPr lang="en-US" sz="1400" i="1">
                        <a:latin typeface="Cambria Math" panose="02040503050406030204" pitchFamily="18" charset="0"/>
                      </a:rPr>
                      <m:t>=</m:t>
                    </m:r>
                  </m:oMath>
                </a14:m>
                <a:r>
                  <a:rPr lang="en-GB" sz="1400" dirty="0"/>
                  <a:t> </a:t>
                </a:r>
                <a:r>
                  <a:rPr lang="en-US" sz="1400" dirty="0"/>
                  <a:t>Predicted output speech wave</a:t>
                </a:r>
                <a:endParaRPr lang="en-GB" sz="1400" dirty="0"/>
              </a:p>
            </p:txBody>
          </p:sp>
        </mc:Choice>
        <mc:Fallback xmlns="">
          <p:sp>
            <p:nvSpPr>
              <p:cNvPr id="85" name="TextBox 84">
                <a:extLst>
                  <a:ext uri="{FF2B5EF4-FFF2-40B4-BE49-F238E27FC236}">
                    <a16:creationId xmlns:a16="http://schemas.microsoft.com/office/drawing/2014/main" id="{BE7C7F6A-7178-866B-1F18-7E2A7B1A464A}"/>
                  </a:ext>
                </a:extLst>
              </p:cNvPr>
              <p:cNvSpPr txBox="1">
                <a:spLocks noRot="1" noChangeAspect="1" noMove="1" noResize="1" noEditPoints="1" noAdjustHandles="1" noChangeArrowheads="1" noChangeShapeType="1" noTextEdit="1"/>
              </p:cNvSpPr>
              <p:nvPr/>
            </p:nvSpPr>
            <p:spPr>
              <a:xfrm>
                <a:off x="-9944" y="4826675"/>
                <a:ext cx="4143531" cy="2031325"/>
              </a:xfrm>
              <a:prstGeom prst="rect">
                <a:avLst/>
              </a:prstGeom>
              <a:blipFill>
                <a:blip r:embed="rId31"/>
                <a:stretch>
                  <a:fillRect t="-601" b="-2102"/>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C14DA9A-C851-1AB8-E4B7-2142644D84A6}"/>
                  </a:ext>
                </a:extLst>
              </p:cNvPr>
              <p:cNvSpPr txBox="1"/>
              <p:nvPr/>
            </p:nvSpPr>
            <p:spPr>
              <a:xfrm>
                <a:off x="8863985" y="2679288"/>
                <a:ext cx="1060356" cy="611706"/>
              </a:xfrm>
              <a:prstGeom prst="rect">
                <a:avLst/>
              </a:prstGeom>
              <a:noFill/>
              <a:ln w="12700">
                <a:noFill/>
              </a:ln>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lang="en-US" sz="1200" b="0" i="1" smtClean="0">
                              <a:latin typeface="Cambria Math" panose="02040503050406030204" pitchFamily="18" charset="0"/>
                            </a:rPr>
                          </m:ctrlPr>
                        </m:naryPr>
                        <m:sub>
                          <m:r>
                            <m:rPr>
                              <m:brk m:alnAt="23"/>
                            </m:rPr>
                            <a:rPr lang="en-US" sz="1200" b="0" i="1" smtClean="0">
                              <a:latin typeface="Cambria Math" panose="02040503050406030204" pitchFamily="18" charset="0"/>
                            </a:rPr>
                            <m:t>𝑚</m:t>
                          </m:r>
                          <m:r>
                            <a:rPr lang="en-US" sz="1200" b="0" i="1" smtClean="0">
                              <a:latin typeface="Cambria Math" panose="02040503050406030204" pitchFamily="18" charset="0"/>
                            </a:rPr>
                            <m:t>=1</m:t>
                          </m:r>
                        </m:sub>
                        <m:sup>
                          <m:r>
                            <a:rPr lang="en-US" sz="1200" b="0" i="1" smtClean="0">
                              <a:latin typeface="Cambria Math" panose="02040503050406030204" pitchFamily="18" charset="0"/>
                            </a:rPr>
                            <m:t>𝑀</m:t>
                          </m:r>
                        </m:sup>
                        <m:e>
                          <m:r>
                            <a:rPr lang="en-US" sz="1200" b="0" i="1" smtClean="0">
                              <a:latin typeface="Cambria Math" panose="02040503050406030204" pitchFamily="18" charset="0"/>
                            </a:rPr>
                            <m:t> </m:t>
                          </m:r>
                        </m:e>
                      </m:nary>
                    </m:oMath>
                  </m:oMathPara>
                </a14:m>
                <a:endParaRPr lang="en-US" sz="1200" dirty="0"/>
              </a:p>
            </p:txBody>
          </p:sp>
        </mc:Choice>
        <mc:Fallback xmlns="">
          <p:sp>
            <p:nvSpPr>
              <p:cNvPr id="87" name="TextBox 86">
                <a:extLst>
                  <a:ext uri="{FF2B5EF4-FFF2-40B4-BE49-F238E27FC236}">
                    <a16:creationId xmlns:a16="http://schemas.microsoft.com/office/drawing/2014/main" id="{4C14DA9A-C851-1AB8-E4B7-2142644D84A6}"/>
                  </a:ext>
                </a:extLst>
              </p:cNvPr>
              <p:cNvSpPr txBox="1">
                <a:spLocks noRot="1" noChangeAspect="1" noMove="1" noResize="1" noEditPoints="1" noAdjustHandles="1" noChangeArrowheads="1" noChangeShapeType="1" noTextEdit="1"/>
              </p:cNvSpPr>
              <p:nvPr/>
            </p:nvSpPr>
            <p:spPr>
              <a:xfrm>
                <a:off x="8863985" y="2679288"/>
                <a:ext cx="1060356" cy="611706"/>
              </a:xfrm>
              <a:prstGeom prst="rect">
                <a:avLst/>
              </a:prstGeom>
              <a:blipFill>
                <a:blip r:embed="rId32"/>
                <a:stretch>
                  <a:fillRect/>
                </a:stretch>
              </a:blipFill>
              <a:ln w="12700">
                <a:noFill/>
              </a:ln>
            </p:spPr>
            <p:txBody>
              <a:bodyPr/>
              <a:lstStyle/>
              <a:p>
                <a:r>
                  <a:rPr lang="en-US">
                    <a:noFill/>
                  </a:rPr>
                  <a:t> </a:t>
                </a:r>
              </a:p>
            </p:txBody>
          </p:sp>
        </mc:Fallback>
      </mc:AlternateContent>
      <p:sp>
        <p:nvSpPr>
          <p:cNvPr id="88" name="Title 1">
            <a:extLst>
              <a:ext uri="{FF2B5EF4-FFF2-40B4-BE49-F238E27FC236}">
                <a16:creationId xmlns:a16="http://schemas.microsoft.com/office/drawing/2014/main" id="{7D6F23FC-7B74-EE3F-F7C0-F48135BF4C64}"/>
              </a:ext>
            </a:extLst>
          </p:cNvPr>
          <p:cNvSpPr txBox="1">
            <a:spLocks/>
          </p:cNvSpPr>
          <p:nvPr/>
        </p:nvSpPr>
        <p:spPr>
          <a:xfrm>
            <a:off x="2810400" y="4184444"/>
            <a:ext cx="1221261" cy="382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u="sng" dirty="0"/>
              <a:t>Analysis</a:t>
            </a:r>
            <a:endParaRPr lang="en-GB" sz="2400" u="sng" dirty="0"/>
          </a:p>
        </p:txBody>
      </p:sp>
      <p:sp>
        <p:nvSpPr>
          <p:cNvPr id="94" name="Left Brace 93">
            <a:extLst>
              <a:ext uri="{FF2B5EF4-FFF2-40B4-BE49-F238E27FC236}">
                <a16:creationId xmlns:a16="http://schemas.microsoft.com/office/drawing/2014/main" id="{C4A65148-BF80-30DC-3269-24BF653D9D03}"/>
              </a:ext>
            </a:extLst>
          </p:cNvPr>
          <p:cNvSpPr/>
          <p:nvPr/>
        </p:nvSpPr>
        <p:spPr>
          <a:xfrm rot="16200000">
            <a:off x="3281377" y="1240886"/>
            <a:ext cx="245566" cy="5599683"/>
          </a:xfrm>
          <a:prstGeom prst="leftBrace">
            <a:avLst>
              <a:gd name="adj1" fmla="val 568426"/>
              <a:gd name="adj2" fmla="val 50145"/>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Left Brace 97">
            <a:extLst>
              <a:ext uri="{FF2B5EF4-FFF2-40B4-BE49-F238E27FC236}">
                <a16:creationId xmlns:a16="http://schemas.microsoft.com/office/drawing/2014/main" id="{515DC858-4796-4538-99E1-0B2D763621A9}"/>
              </a:ext>
            </a:extLst>
          </p:cNvPr>
          <p:cNvSpPr/>
          <p:nvPr/>
        </p:nvSpPr>
        <p:spPr>
          <a:xfrm rot="16200000">
            <a:off x="9472717" y="3201009"/>
            <a:ext cx="245566" cy="4851418"/>
          </a:xfrm>
          <a:prstGeom prst="leftBrace">
            <a:avLst>
              <a:gd name="adj1" fmla="val 568426"/>
              <a:gd name="adj2" fmla="val 50145"/>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descr="\documentclass{article}&#10;\usepackage{amsmath}&#10;\pagestyle{empty}&#10;\begin{document}&#10;&#10;&#10;$ s[n] \approx \hat{s}[n] = \sum_{m=1}^{M} \left[ \alpha_m[n] \sin\left( 2\pi f_m \frac{n}{f_s} \right) + \beta_m[n] \cos\left( 2\pi f_m \frac{n}{f_s} \right) \right].$&#10;&#10;\end{document}" title="IguanaTex Bitmap Display">
            <a:extLst>
              <a:ext uri="{FF2B5EF4-FFF2-40B4-BE49-F238E27FC236}">
                <a16:creationId xmlns:a16="http://schemas.microsoft.com/office/drawing/2014/main" id="{1342B1BB-86F4-AF07-3505-A7FD4AAE73E3}"/>
              </a:ext>
            </a:extLst>
          </p:cNvPr>
          <p:cNvPicPr>
            <a:picLocks noChangeAspect="1"/>
          </p:cNvPicPr>
          <p:nvPr>
            <p:custDataLst>
              <p:tags r:id="rId1"/>
            </p:custDataLst>
          </p:nvPr>
        </p:nvPicPr>
        <p:blipFill>
          <a:blip r:embed="rId33">
            <a:extLst>
              <a:ext uri="{28A0092B-C50C-407E-A947-70E740481C1C}">
                <a14:useLocalDpi xmlns:a14="http://schemas.microsoft.com/office/drawing/2010/main" val="0"/>
              </a:ext>
            </a:extLst>
          </a:blip>
          <a:stretch>
            <a:fillRect/>
          </a:stretch>
        </p:blipFill>
        <p:spPr>
          <a:xfrm>
            <a:off x="5219047" y="6353313"/>
            <a:ext cx="6802162" cy="424335"/>
          </a:xfrm>
          <a:prstGeom prst="rect">
            <a:avLst/>
          </a:prstGeom>
        </p:spPr>
      </p:pic>
    </p:spTree>
    <p:extLst>
      <p:ext uri="{BB962C8B-B14F-4D97-AF65-F5344CB8AC3E}">
        <p14:creationId xmlns:p14="http://schemas.microsoft.com/office/powerpoint/2010/main" val="138526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fade">
                                      <p:cBhvr>
                                        <p:cTn id="16" dur="1000"/>
                                        <p:tgtEl>
                                          <p:spTgt spid="8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childTnLst>
                                </p:cTn>
                              </p:par>
                              <p:par>
                                <p:cTn id="40" presetID="10"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1000"/>
                                        <p:tgtEl>
                                          <p:spTgt spid="54"/>
                                        </p:tgtEl>
                                      </p:cBhvr>
                                    </p:animEffect>
                                  </p:childTnLst>
                                </p:cTn>
                              </p:par>
                              <p:par>
                                <p:cTn id="47" presetID="10"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1000"/>
                                        <p:tgtEl>
                                          <p:spTgt spid="6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fade">
                                      <p:cBhvr>
                                        <p:cTn id="54" dur="1000"/>
                                        <p:tgtEl>
                                          <p:spTgt spid="76"/>
                                        </p:tgtEl>
                                      </p:cBhvr>
                                    </p:animEffect>
                                  </p:childTnLst>
                                </p:cTn>
                              </p:par>
                              <p:par>
                                <p:cTn id="55" presetID="10" presetClass="entr" presetSubtype="0" fill="hold" nodeType="with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fade">
                                      <p:cBhvr>
                                        <p:cTn id="57" dur="1000"/>
                                        <p:tgtEl>
                                          <p:spTgt spid="73"/>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childTnLst>
                                </p:cTn>
                              </p:par>
                              <p:par>
                                <p:cTn id="62" presetID="10"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childTnLst>
                                </p:cTn>
                              </p:par>
                            </p:childTnLst>
                          </p:cTn>
                        </p:par>
                        <p:par>
                          <p:cTn id="65" fill="hold">
                            <p:stCondLst>
                              <p:cond delay="2000"/>
                            </p:stCondLst>
                            <p:childTnLst>
                              <p:par>
                                <p:cTn id="66" presetID="10" presetClass="entr" presetSubtype="0" fill="hold"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1000"/>
                                        <p:tgtEl>
                                          <p:spTgt spid="3"/>
                                        </p:tgtEl>
                                      </p:cBhvr>
                                    </p:animEffect>
                                  </p:childTnLst>
                                </p:cTn>
                              </p:par>
                              <p:par>
                                <p:cTn id="69" presetID="10"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10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1000"/>
                                        <p:tgtEl>
                                          <p:spTgt spid="25"/>
                                        </p:tgtEl>
                                      </p:cBhvr>
                                    </p:animEffect>
                                  </p:childTnLst>
                                </p:cTn>
                              </p:par>
                              <p:par>
                                <p:cTn id="81" presetID="10" presetClass="entr" presetSubtype="0"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10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fade">
                                      <p:cBhvr>
                                        <p:cTn id="88" dur="1000"/>
                                        <p:tgtEl>
                                          <p:spTgt spid="72"/>
                                        </p:tgtEl>
                                      </p:cBhvr>
                                    </p:animEffect>
                                  </p:childTnLst>
                                </p:cTn>
                              </p:par>
                              <p:par>
                                <p:cTn id="89" presetID="10" presetClass="entr" presetSubtype="0"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1000"/>
                                        <p:tgtEl>
                                          <p:spTgt spid="31"/>
                                        </p:tgtEl>
                                      </p:cBhvr>
                                    </p:animEffect>
                                  </p:childTnLst>
                                </p:cTn>
                              </p:par>
                            </p:childTnLst>
                          </p:cTn>
                        </p:par>
                        <p:par>
                          <p:cTn id="92" fill="hold">
                            <p:stCondLst>
                              <p:cond delay="1000"/>
                            </p:stCondLst>
                            <p:childTnLst>
                              <p:par>
                                <p:cTn id="93" presetID="10" presetClass="entr" presetSubtype="0" fill="hold" grpId="0" nodeType="afterEffect">
                                  <p:stCondLst>
                                    <p:cond delay="0"/>
                                  </p:stCondLst>
                                  <p:childTnLst>
                                    <p:set>
                                      <p:cBhvr>
                                        <p:cTn id="94" dur="1" fill="hold">
                                          <p:stCondLst>
                                            <p:cond delay="0"/>
                                          </p:stCondLst>
                                        </p:cTn>
                                        <p:tgtEl>
                                          <p:spTgt spid="87"/>
                                        </p:tgtEl>
                                        <p:attrNameLst>
                                          <p:attrName>style.visibility</p:attrName>
                                        </p:attrNameLst>
                                      </p:cBhvr>
                                      <p:to>
                                        <p:strVal val="visible"/>
                                      </p:to>
                                    </p:set>
                                    <p:animEffect transition="in" filter="fade">
                                      <p:cBhvr>
                                        <p:cTn id="95" dur="1000"/>
                                        <p:tgtEl>
                                          <p:spTgt spid="8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
                                        </p:tgtEl>
                                        <p:attrNameLst>
                                          <p:attrName>style.visibility</p:attrName>
                                        </p:attrNameLst>
                                      </p:cBhvr>
                                      <p:to>
                                        <p:strVal val="visible"/>
                                      </p:to>
                                    </p:set>
                                    <p:animEffect transition="in" filter="fade">
                                      <p:cBhvr>
                                        <p:cTn id="98" dur="1000"/>
                                        <p:tgtEl>
                                          <p:spTgt spid="2"/>
                                        </p:tgtEl>
                                      </p:cBhvr>
                                    </p:animEffect>
                                  </p:childTnLst>
                                </p:cTn>
                              </p:par>
                            </p:childTnLst>
                          </p:cTn>
                        </p:par>
                        <p:par>
                          <p:cTn id="99" fill="hold">
                            <p:stCondLst>
                              <p:cond delay="2000"/>
                            </p:stCondLst>
                            <p:childTnLst>
                              <p:par>
                                <p:cTn id="100" presetID="10" presetClass="entr" presetSubtype="0" fill="hold" nodeType="after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1000"/>
                                        <p:tgtEl>
                                          <p:spTgt spid="32"/>
                                        </p:tgtEl>
                                      </p:cBhvr>
                                    </p:animEffect>
                                  </p:childTnLst>
                                </p:cTn>
                              </p:par>
                            </p:childTnLst>
                          </p:cTn>
                        </p:par>
                        <p:par>
                          <p:cTn id="103" fill="hold">
                            <p:stCondLst>
                              <p:cond delay="3000"/>
                            </p:stCondLst>
                            <p:childTnLst>
                              <p:par>
                                <p:cTn id="104" presetID="10" presetClass="entr" presetSubtype="0" fill="hold" nodeType="afterEffect">
                                  <p:stCondLst>
                                    <p:cond delay="0"/>
                                  </p:stCondLst>
                                  <p:childTnLst>
                                    <p:set>
                                      <p:cBhvr>
                                        <p:cTn id="105" dur="1" fill="hold">
                                          <p:stCondLst>
                                            <p:cond delay="0"/>
                                          </p:stCondLst>
                                        </p:cTn>
                                        <p:tgtEl>
                                          <p:spTgt spid="79"/>
                                        </p:tgtEl>
                                        <p:attrNameLst>
                                          <p:attrName>style.visibility</p:attrName>
                                        </p:attrNameLst>
                                      </p:cBhvr>
                                      <p:to>
                                        <p:strVal val="visible"/>
                                      </p:to>
                                    </p:set>
                                    <p:animEffect transition="in" filter="fade">
                                      <p:cBhvr>
                                        <p:cTn id="106" dur="1000"/>
                                        <p:tgtEl>
                                          <p:spTgt spid="79"/>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94"/>
                                        </p:tgtEl>
                                        <p:attrNameLst>
                                          <p:attrName>style.visibility</p:attrName>
                                        </p:attrNameLst>
                                      </p:cBhvr>
                                      <p:to>
                                        <p:strVal val="visible"/>
                                      </p:to>
                                    </p:set>
                                    <p:animEffect transition="in" filter="wipe(down)">
                                      <p:cBhvr>
                                        <p:cTn id="111" dur="1000"/>
                                        <p:tgtEl>
                                          <p:spTgt spid="94"/>
                                        </p:tgtEl>
                                      </p:cBhvr>
                                    </p:animEffect>
                                  </p:childTnLst>
                                </p:cTn>
                              </p:par>
                            </p:childTnLst>
                          </p:cTn>
                        </p:par>
                        <p:par>
                          <p:cTn id="112" fill="hold">
                            <p:stCondLst>
                              <p:cond delay="1000"/>
                            </p:stCondLst>
                            <p:childTnLst>
                              <p:par>
                                <p:cTn id="113" presetID="10" presetClass="entr" presetSubtype="0" fill="hold" grpId="0" nodeType="afterEffect">
                                  <p:stCondLst>
                                    <p:cond delay="0"/>
                                  </p:stCondLst>
                                  <p:childTnLst>
                                    <p:set>
                                      <p:cBhvr>
                                        <p:cTn id="114" dur="1" fill="hold">
                                          <p:stCondLst>
                                            <p:cond delay="0"/>
                                          </p:stCondLst>
                                        </p:cTn>
                                        <p:tgtEl>
                                          <p:spTgt spid="88"/>
                                        </p:tgtEl>
                                        <p:attrNameLst>
                                          <p:attrName>style.visibility</p:attrName>
                                        </p:attrNameLst>
                                      </p:cBhvr>
                                      <p:to>
                                        <p:strVal val="visible"/>
                                      </p:to>
                                    </p:set>
                                    <p:animEffect transition="in" filter="fade">
                                      <p:cBhvr>
                                        <p:cTn id="115" dur="1000"/>
                                        <p:tgtEl>
                                          <p:spTgt spid="88"/>
                                        </p:tgtEl>
                                      </p:cBhvr>
                                    </p:animEffect>
                                  </p:childTnLst>
                                </p:cTn>
                              </p:par>
                            </p:childTnLst>
                          </p:cTn>
                        </p:par>
                        <p:par>
                          <p:cTn id="116" fill="hold">
                            <p:stCondLst>
                              <p:cond delay="2000"/>
                            </p:stCondLst>
                            <p:childTnLst>
                              <p:par>
                                <p:cTn id="117" presetID="22" presetClass="entr" presetSubtype="4" fill="hold" grpId="0" nodeType="afterEffect">
                                  <p:stCondLst>
                                    <p:cond delay="0"/>
                                  </p:stCondLst>
                                  <p:childTnLst>
                                    <p:set>
                                      <p:cBhvr>
                                        <p:cTn id="118" dur="1" fill="hold">
                                          <p:stCondLst>
                                            <p:cond delay="0"/>
                                          </p:stCondLst>
                                        </p:cTn>
                                        <p:tgtEl>
                                          <p:spTgt spid="98"/>
                                        </p:tgtEl>
                                        <p:attrNameLst>
                                          <p:attrName>style.visibility</p:attrName>
                                        </p:attrNameLst>
                                      </p:cBhvr>
                                      <p:to>
                                        <p:strVal val="visible"/>
                                      </p:to>
                                    </p:set>
                                    <p:animEffect transition="in" filter="wipe(down)">
                                      <p:cBhvr>
                                        <p:cTn id="119" dur="1000"/>
                                        <p:tgtEl>
                                          <p:spTgt spid="98"/>
                                        </p:tgtEl>
                                      </p:cBhvr>
                                    </p:animEffect>
                                  </p:childTnLst>
                                </p:cTn>
                              </p:par>
                            </p:childTnLst>
                          </p:cTn>
                        </p:par>
                        <p:par>
                          <p:cTn id="120" fill="hold">
                            <p:stCondLst>
                              <p:cond delay="3000"/>
                            </p:stCondLst>
                            <p:childTnLst>
                              <p:par>
                                <p:cTn id="121" presetID="10" presetClass="entr" presetSubtype="0" fill="hold" grpId="0" nodeType="after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fade">
                                      <p:cBhvr>
                                        <p:cTn id="123" dur="1000"/>
                                        <p:tgtEl>
                                          <p:spTgt spid="41"/>
                                        </p:tgtEl>
                                      </p:cBhvr>
                                    </p:animEffect>
                                  </p:childTnLst>
                                </p:cTn>
                              </p:par>
                              <p:par>
                                <p:cTn id="124" presetID="10" presetClass="entr" presetSubtype="0" fill="hold" nodeType="withEffect">
                                  <p:stCondLst>
                                    <p:cond delay="0"/>
                                  </p:stCondLst>
                                  <p:childTnLst>
                                    <p:set>
                                      <p:cBhvr>
                                        <p:cTn id="125" dur="1" fill="hold">
                                          <p:stCondLst>
                                            <p:cond delay="0"/>
                                          </p:stCondLst>
                                        </p:cTn>
                                        <p:tgtEl>
                                          <p:spTgt spid="8"/>
                                        </p:tgtEl>
                                        <p:attrNameLst>
                                          <p:attrName>style.visibility</p:attrName>
                                        </p:attrNameLst>
                                      </p:cBhvr>
                                      <p:to>
                                        <p:strVal val="visible"/>
                                      </p:to>
                                    </p:set>
                                    <p:animEffect transition="in" filter="fade">
                                      <p:cBhvr>
                                        <p:cTn id="1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P spid="41" grpId="0"/>
      <p:bldP spid="48" grpId="0"/>
      <p:bldP spid="72" grpId="0"/>
      <p:bldP spid="85" grpId="0"/>
      <p:bldP spid="87" grpId="0"/>
      <p:bldP spid="88" grpId="0"/>
      <p:bldP spid="94" grpId="0" animBg="1"/>
      <p:bldP spid="9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D88F2-C874-0E52-02E7-B30AEFCC7ECD}"/>
              </a:ext>
            </a:extLst>
          </p:cNvPr>
          <p:cNvSpPr txBox="1">
            <a:spLocks/>
          </p:cNvSpPr>
          <p:nvPr/>
        </p:nvSpPr>
        <p:spPr>
          <a:xfrm>
            <a:off x="3795188" y="-13450"/>
            <a:ext cx="4823460" cy="5617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u="sng" dirty="0"/>
              <a:t>Adversarial Training Scheme</a:t>
            </a:r>
            <a:endParaRPr lang="en-GB" sz="3200" u="sng" dirty="0"/>
          </a:p>
        </p:txBody>
      </p:sp>
      <p:sp>
        <p:nvSpPr>
          <p:cNvPr id="3" name="Rectangle 2">
            <a:extLst>
              <a:ext uri="{FF2B5EF4-FFF2-40B4-BE49-F238E27FC236}">
                <a16:creationId xmlns:a16="http://schemas.microsoft.com/office/drawing/2014/main" id="{837DDF42-1772-19BC-68B0-C597C3BB40FC}"/>
              </a:ext>
            </a:extLst>
          </p:cNvPr>
          <p:cNvSpPr/>
          <p:nvPr/>
        </p:nvSpPr>
        <p:spPr>
          <a:xfrm>
            <a:off x="6608107" y="849415"/>
            <a:ext cx="1932430" cy="1259310"/>
          </a:xfrm>
          <a:prstGeom prst="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Generator </a:t>
            </a:r>
          </a:p>
          <a:p>
            <a:pPr algn="ctr"/>
            <a:r>
              <a:rPr lang="en-US" dirty="0">
                <a:solidFill>
                  <a:schemeClr val="tx1"/>
                </a:solidFill>
              </a:rPr>
              <a:t>Network</a:t>
            </a:r>
          </a:p>
        </p:txBody>
      </p:sp>
      <p:sp>
        <p:nvSpPr>
          <p:cNvPr id="4" name="Rectangle 3">
            <a:extLst>
              <a:ext uri="{FF2B5EF4-FFF2-40B4-BE49-F238E27FC236}">
                <a16:creationId xmlns:a16="http://schemas.microsoft.com/office/drawing/2014/main" id="{15E28CBD-6E32-087F-3CF4-D871B07B1E60}"/>
              </a:ext>
            </a:extLst>
          </p:cNvPr>
          <p:cNvSpPr/>
          <p:nvPr/>
        </p:nvSpPr>
        <p:spPr>
          <a:xfrm>
            <a:off x="6608107" y="4251856"/>
            <a:ext cx="1932430" cy="1259310"/>
          </a:xfrm>
          <a:prstGeom prst="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Discriminator </a:t>
            </a:r>
          </a:p>
          <a:p>
            <a:pPr algn="ctr"/>
            <a:r>
              <a:rPr lang="en-US" dirty="0">
                <a:solidFill>
                  <a:schemeClr val="tx1"/>
                </a:solidFill>
              </a:rPr>
              <a:t>Network</a:t>
            </a:r>
          </a:p>
        </p:txBody>
      </p:sp>
      <p:grpSp>
        <p:nvGrpSpPr>
          <p:cNvPr id="5" name="Group 4">
            <a:extLst>
              <a:ext uri="{FF2B5EF4-FFF2-40B4-BE49-F238E27FC236}">
                <a16:creationId xmlns:a16="http://schemas.microsoft.com/office/drawing/2014/main" id="{54888D06-065F-C7DE-2A78-78C08BA1DEC0}"/>
              </a:ext>
            </a:extLst>
          </p:cNvPr>
          <p:cNvGrpSpPr/>
          <p:nvPr/>
        </p:nvGrpSpPr>
        <p:grpSpPr>
          <a:xfrm>
            <a:off x="1614987" y="2363572"/>
            <a:ext cx="2332495" cy="1419366"/>
            <a:chOff x="136665" y="2437188"/>
            <a:chExt cx="2332495" cy="1419366"/>
          </a:xfrm>
        </p:grpSpPr>
        <p:sp>
          <p:nvSpPr>
            <p:cNvPr id="6" name="TextBox 5">
              <a:extLst>
                <a:ext uri="{FF2B5EF4-FFF2-40B4-BE49-F238E27FC236}">
                  <a16:creationId xmlns:a16="http://schemas.microsoft.com/office/drawing/2014/main" id="{32DD2CAB-083F-7AA0-7F47-CF115C616D19}"/>
                </a:ext>
              </a:extLst>
            </p:cNvPr>
            <p:cNvSpPr txBox="1"/>
            <p:nvPr/>
          </p:nvSpPr>
          <p:spPr>
            <a:xfrm>
              <a:off x="467000" y="3487222"/>
              <a:ext cx="1671827" cy="369332"/>
            </a:xfrm>
            <a:prstGeom prst="rect">
              <a:avLst/>
            </a:prstGeom>
            <a:noFill/>
          </p:spPr>
          <p:txBody>
            <a:bodyPr wrap="square" rtlCol="0">
              <a:spAutoFit/>
            </a:bodyPr>
            <a:lstStyle/>
            <a:p>
              <a:pPr algn="ctr"/>
              <a:r>
                <a:rPr lang="en-US" dirty="0"/>
                <a:t>speech dataset</a:t>
              </a:r>
            </a:p>
          </p:txBody>
        </p:sp>
        <p:pic>
          <p:nvPicPr>
            <p:cNvPr id="7" name="Picture 6">
              <a:extLst>
                <a:ext uri="{FF2B5EF4-FFF2-40B4-BE49-F238E27FC236}">
                  <a16:creationId xmlns:a16="http://schemas.microsoft.com/office/drawing/2014/main" id="{66F2A333-A397-2718-637A-B1193F188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65" y="2437188"/>
              <a:ext cx="2332495" cy="1138282"/>
            </a:xfrm>
            <a:prstGeom prst="rect">
              <a:avLst/>
            </a:prstGeom>
          </p:spPr>
        </p:pic>
      </p:grpSp>
      <p:grpSp>
        <p:nvGrpSpPr>
          <p:cNvPr id="8" name="Group 7">
            <a:extLst>
              <a:ext uri="{FF2B5EF4-FFF2-40B4-BE49-F238E27FC236}">
                <a16:creationId xmlns:a16="http://schemas.microsoft.com/office/drawing/2014/main" id="{C1F197BB-F8F6-1388-C434-AAB6CFEEFABE}"/>
              </a:ext>
            </a:extLst>
          </p:cNvPr>
          <p:cNvGrpSpPr/>
          <p:nvPr/>
        </p:nvGrpSpPr>
        <p:grpSpPr>
          <a:xfrm>
            <a:off x="3823166" y="1018020"/>
            <a:ext cx="1846433" cy="1296871"/>
            <a:chOff x="3823166" y="880860"/>
            <a:chExt cx="1846433" cy="1296871"/>
          </a:xfrm>
        </p:grpSpPr>
        <p:pic>
          <p:nvPicPr>
            <p:cNvPr id="9" name="Picture 8">
              <a:extLst>
                <a:ext uri="{FF2B5EF4-FFF2-40B4-BE49-F238E27FC236}">
                  <a16:creationId xmlns:a16="http://schemas.microsoft.com/office/drawing/2014/main" id="{BFC2E605-AF6E-B638-8AA2-FAEA118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2421" y="880860"/>
              <a:ext cx="1447925" cy="922100"/>
            </a:xfrm>
            <a:prstGeom prst="rect">
              <a:avLst/>
            </a:prstGeom>
          </p:spPr>
        </p:pic>
        <p:sp>
          <p:nvSpPr>
            <p:cNvPr id="10" name="TextBox 9">
              <a:extLst>
                <a:ext uri="{FF2B5EF4-FFF2-40B4-BE49-F238E27FC236}">
                  <a16:creationId xmlns:a16="http://schemas.microsoft.com/office/drawing/2014/main" id="{2C943605-218C-518B-6474-EFBBAFB8FB25}"/>
                </a:ext>
              </a:extLst>
            </p:cNvPr>
            <p:cNvSpPr txBox="1"/>
            <p:nvPr/>
          </p:nvSpPr>
          <p:spPr>
            <a:xfrm>
              <a:off x="3823166" y="1808399"/>
              <a:ext cx="1846433" cy="369332"/>
            </a:xfrm>
            <a:prstGeom prst="rect">
              <a:avLst/>
            </a:prstGeom>
            <a:noFill/>
          </p:spPr>
          <p:txBody>
            <a:bodyPr wrap="square" rtlCol="0">
              <a:spAutoFit/>
            </a:bodyPr>
            <a:lstStyle/>
            <a:p>
              <a:pPr algn="ctr"/>
              <a:r>
                <a:rPr lang="en-US" dirty="0"/>
                <a:t>Mel-Spectrogram</a:t>
              </a:r>
            </a:p>
          </p:txBody>
        </p:sp>
      </p:grpSp>
      <p:cxnSp>
        <p:nvCxnSpPr>
          <p:cNvPr id="11" name="Connector: Elbow 10">
            <a:extLst>
              <a:ext uri="{FF2B5EF4-FFF2-40B4-BE49-F238E27FC236}">
                <a16:creationId xmlns:a16="http://schemas.microsoft.com/office/drawing/2014/main" id="{6372CE04-C519-B1D4-656B-8757204959B9}"/>
              </a:ext>
            </a:extLst>
          </p:cNvPr>
          <p:cNvCxnSpPr>
            <a:cxnSpLocks/>
            <a:stCxn id="7" idx="0"/>
            <a:endCxn id="9" idx="1"/>
          </p:cNvCxnSpPr>
          <p:nvPr/>
        </p:nvCxnSpPr>
        <p:spPr>
          <a:xfrm rot="5400000" flipH="1" flipV="1">
            <a:off x="2959577" y="1300728"/>
            <a:ext cx="884502" cy="1241186"/>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0CB9B61E-DE82-EAA0-41CD-596CB15C0F8E}"/>
              </a:ext>
            </a:extLst>
          </p:cNvPr>
          <p:cNvCxnSpPr>
            <a:cxnSpLocks/>
            <a:stCxn id="6" idx="2"/>
            <a:endCxn id="4" idx="1"/>
          </p:cNvCxnSpPr>
          <p:nvPr/>
        </p:nvCxnSpPr>
        <p:spPr>
          <a:xfrm rot="16200000" flipH="1">
            <a:off x="4145385" y="2418788"/>
            <a:ext cx="1098573" cy="3826871"/>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267F4CF-1268-9D51-A662-7FB6D8094030}"/>
              </a:ext>
            </a:extLst>
          </p:cNvPr>
          <p:cNvCxnSpPr>
            <a:cxnSpLocks/>
            <a:stCxn id="9" idx="3"/>
            <a:endCxn id="3" idx="1"/>
          </p:cNvCxnSpPr>
          <p:nvPr/>
        </p:nvCxnSpPr>
        <p:spPr>
          <a:xfrm>
            <a:off x="5470346" y="1479070"/>
            <a:ext cx="113776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32679E4-AEA5-BD64-7EE7-7221CA9355F0}"/>
              </a:ext>
            </a:extLst>
          </p:cNvPr>
          <p:cNvGrpSpPr/>
          <p:nvPr/>
        </p:nvGrpSpPr>
        <p:grpSpPr>
          <a:xfrm>
            <a:off x="6658499" y="2572114"/>
            <a:ext cx="1831645" cy="1210824"/>
            <a:chOff x="467000" y="2645730"/>
            <a:chExt cx="1910128" cy="1210824"/>
          </a:xfrm>
        </p:grpSpPr>
        <p:sp>
          <p:nvSpPr>
            <p:cNvPr id="15" name="TextBox 14">
              <a:extLst>
                <a:ext uri="{FF2B5EF4-FFF2-40B4-BE49-F238E27FC236}">
                  <a16:creationId xmlns:a16="http://schemas.microsoft.com/office/drawing/2014/main" id="{1C35CA97-C75F-ED21-1F9D-EBD56FD77EC6}"/>
                </a:ext>
              </a:extLst>
            </p:cNvPr>
            <p:cNvSpPr txBox="1"/>
            <p:nvPr/>
          </p:nvSpPr>
          <p:spPr>
            <a:xfrm>
              <a:off x="467000" y="3487222"/>
              <a:ext cx="1910128" cy="369332"/>
            </a:xfrm>
            <a:prstGeom prst="rect">
              <a:avLst/>
            </a:prstGeom>
            <a:noFill/>
          </p:spPr>
          <p:txBody>
            <a:bodyPr wrap="square" rtlCol="0">
              <a:spAutoFit/>
            </a:bodyPr>
            <a:lstStyle/>
            <a:p>
              <a:pPr algn="ctr"/>
              <a:r>
                <a:rPr lang="en-US" dirty="0"/>
                <a:t>estimated speech</a:t>
              </a:r>
            </a:p>
          </p:txBody>
        </p:sp>
        <p:pic>
          <p:nvPicPr>
            <p:cNvPr id="16" name="Picture 15">
              <a:extLst>
                <a:ext uri="{FF2B5EF4-FFF2-40B4-BE49-F238E27FC236}">
                  <a16:creationId xmlns:a16="http://schemas.microsoft.com/office/drawing/2014/main" id="{C8B0C583-9D13-8B79-2323-AFC066CE2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239" y="2645730"/>
              <a:ext cx="1617650" cy="789430"/>
            </a:xfrm>
            <a:prstGeom prst="rect">
              <a:avLst/>
            </a:prstGeom>
          </p:spPr>
        </p:pic>
      </p:grpSp>
      <p:cxnSp>
        <p:nvCxnSpPr>
          <p:cNvPr id="17" name="Straight Arrow Connector 16">
            <a:extLst>
              <a:ext uri="{FF2B5EF4-FFF2-40B4-BE49-F238E27FC236}">
                <a16:creationId xmlns:a16="http://schemas.microsoft.com/office/drawing/2014/main" id="{7EC7D748-2F38-0D82-871F-68C73905B3D9}"/>
              </a:ext>
            </a:extLst>
          </p:cNvPr>
          <p:cNvCxnSpPr>
            <a:cxnSpLocks/>
            <a:stCxn id="3" idx="2"/>
            <a:endCxn id="16" idx="0"/>
          </p:cNvCxnSpPr>
          <p:nvPr/>
        </p:nvCxnSpPr>
        <p:spPr>
          <a:xfrm flipH="1">
            <a:off x="7574321" y="2108725"/>
            <a:ext cx="1" cy="46338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4365738-90A4-BEE2-5548-D1D05456B23E}"/>
              </a:ext>
            </a:extLst>
          </p:cNvPr>
          <p:cNvCxnSpPr>
            <a:cxnSpLocks/>
            <a:endCxn id="20" idx="1"/>
          </p:cNvCxnSpPr>
          <p:nvPr/>
        </p:nvCxnSpPr>
        <p:spPr>
          <a:xfrm>
            <a:off x="8540537" y="4438249"/>
            <a:ext cx="101290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4D019D-7CB5-1604-244B-2481F553FDFD}"/>
              </a:ext>
            </a:extLst>
          </p:cNvPr>
          <p:cNvCxnSpPr>
            <a:cxnSpLocks/>
            <a:endCxn id="29" idx="1"/>
          </p:cNvCxnSpPr>
          <p:nvPr/>
        </p:nvCxnSpPr>
        <p:spPr>
          <a:xfrm>
            <a:off x="8536727" y="5326500"/>
            <a:ext cx="104363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3F996FA-5090-8FA5-BDC7-5DDF920B4A45}"/>
              </a:ext>
            </a:extLst>
          </p:cNvPr>
          <p:cNvSpPr txBox="1"/>
          <p:nvPr/>
        </p:nvSpPr>
        <p:spPr>
          <a:xfrm>
            <a:off x="9553438" y="4115083"/>
            <a:ext cx="892049" cy="646331"/>
          </a:xfrm>
          <a:prstGeom prst="rect">
            <a:avLst/>
          </a:prstGeom>
          <a:noFill/>
        </p:spPr>
        <p:txBody>
          <a:bodyPr wrap="square" rtlCol="0">
            <a:spAutoFit/>
          </a:bodyPr>
          <a:lstStyle/>
          <a:p>
            <a:pPr algn="ctr"/>
            <a:r>
              <a:rPr lang="en-US" dirty="0"/>
              <a:t>feature</a:t>
            </a:r>
          </a:p>
          <a:p>
            <a:pPr algn="ctr"/>
            <a:r>
              <a:rPr lang="en-US" dirty="0"/>
              <a:t>maps</a:t>
            </a:r>
          </a:p>
        </p:txBody>
      </p:sp>
      <p:cxnSp>
        <p:nvCxnSpPr>
          <p:cNvPr id="21" name="Straight Arrow Connector 20">
            <a:extLst>
              <a:ext uri="{FF2B5EF4-FFF2-40B4-BE49-F238E27FC236}">
                <a16:creationId xmlns:a16="http://schemas.microsoft.com/office/drawing/2014/main" id="{9F9E04E2-9425-4BEC-FEAB-DA7BAD024CC3}"/>
              </a:ext>
            </a:extLst>
          </p:cNvPr>
          <p:cNvCxnSpPr>
            <a:cxnSpLocks/>
            <a:stCxn id="15" idx="2"/>
            <a:endCxn id="4" idx="0"/>
          </p:cNvCxnSpPr>
          <p:nvPr/>
        </p:nvCxnSpPr>
        <p:spPr>
          <a:xfrm>
            <a:off x="7574322" y="3782938"/>
            <a:ext cx="0" cy="4689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8105193-ECA4-2EF5-E8A2-BFAB2553899D}"/>
                  </a:ext>
                </a:extLst>
              </p:cNvPr>
              <p:cNvSpPr txBox="1"/>
              <p:nvPr/>
            </p:nvSpPr>
            <p:spPr>
              <a:xfrm>
                <a:off x="9432587" y="1156216"/>
                <a:ext cx="1144425" cy="646331"/>
              </a:xfrm>
              <a:prstGeom prst="rect">
                <a:avLst/>
              </a:prstGeom>
              <a:noFill/>
            </p:spPr>
            <p:txBody>
              <a:bodyPr wrap="square" rtlCol="0">
                <a:spAutoFit/>
              </a:bodyPr>
              <a:lstStyle/>
              <a:p>
                <a:pPr algn="ctr"/>
                <a:r>
                  <a:rPr lang="en-US" dirty="0"/>
                  <a:t>Generator loss </a:t>
                </a:r>
                <a14:m>
                  <m:oMath xmlns:m="http://schemas.openxmlformats.org/officeDocument/2006/math">
                    <m:sSub>
                      <m:sSubPr>
                        <m:ctrlPr>
                          <a:rPr lang="en-US" sz="1800" b="0" i="1" smtClean="0">
                            <a:latin typeface="Cambria Math" panose="02040503050406030204" pitchFamily="18" charset="0"/>
                          </a:rPr>
                        </m:ctrlPr>
                      </m:sSubPr>
                      <m:e>
                        <m:r>
                          <a:rPr lang="en-US" sz="1800" i="1" smtClean="0">
                            <a:latin typeface="Cambria Math" panose="02040503050406030204" pitchFamily="18" charset="0"/>
                          </a:rPr>
                          <m:t>ℒ</m:t>
                        </m:r>
                      </m:e>
                      <m:sub>
                        <m:r>
                          <a:rPr lang="en-US" sz="1800" b="0" i="1" smtClean="0">
                            <a:latin typeface="Cambria Math" panose="02040503050406030204" pitchFamily="18" charset="0"/>
                          </a:rPr>
                          <m:t>𝐺</m:t>
                        </m:r>
                      </m:sub>
                    </m:sSub>
                  </m:oMath>
                </a14:m>
                <a:endParaRPr lang="en-US" dirty="0"/>
              </a:p>
            </p:txBody>
          </p:sp>
        </mc:Choice>
        <mc:Fallback xmlns="">
          <p:sp>
            <p:nvSpPr>
              <p:cNvPr id="22" name="TextBox 21">
                <a:extLst>
                  <a:ext uri="{FF2B5EF4-FFF2-40B4-BE49-F238E27FC236}">
                    <a16:creationId xmlns:a16="http://schemas.microsoft.com/office/drawing/2014/main" id="{78105193-ECA4-2EF5-E8A2-BFAB2553899D}"/>
                  </a:ext>
                </a:extLst>
              </p:cNvPr>
              <p:cNvSpPr txBox="1">
                <a:spLocks noRot="1" noChangeAspect="1" noMove="1" noResize="1" noEditPoints="1" noAdjustHandles="1" noChangeArrowheads="1" noChangeShapeType="1" noTextEdit="1"/>
              </p:cNvSpPr>
              <p:nvPr/>
            </p:nvSpPr>
            <p:spPr>
              <a:xfrm>
                <a:off x="9432587" y="1156216"/>
                <a:ext cx="1144425" cy="646331"/>
              </a:xfrm>
              <a:prstGeom prst="rect">
                <a:avLst/>
              </a:prstGeom>
              <a:blipFill>
                <a:blip r:embed="rId5"/>
                <a:stretch>
                  <a:fillRect l="-4255" t="-5660" r="-7979"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631D240-63A6-460C-5589-552D9A1FEEE7}"/>
                  </a:ext>
                </a:extLst>
              </p:cNvPr>
              <p:cNvSpPr txBox="1"/>
              <p:nvPr/>
            </p:nvSpPr>
            <p:spPr>
              <a:xfrm>
                <a:off x="6815419" y="5748656"/>
                <a:ext cx="1517805" cy="646331"/>
              </a:xfrm>
              <a:prstGeom prst="rect">
                <a:avLst/>
              </a:prstGeom>
              <a:noFill/>
            </p:spPr>
            <p:txBody>
              <a:bodyPr wrap="square" rtlCol="0">
                <a:spAutoFit/>
              </a:bodyPr>
              <a:lstStyle/>
              <a:p>
                <a:pPr algn="ctr"/>
                <a:r>
                  <a:rPr lang="en-US" dirty="0"/>
                  <a:t>Discriminator loss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ℒ</m:t>
                        </m:r>
                      </m:e>
                      <m:sub>
                        <m:r>
                          <a:rPr lang="en-US" i="1">
                            <a:latin typeface="Cambria Math" panose="02040503050406030204" pitchFamily="18" charset="0"/>
                          </a:rPr>
                          <m:t>𝐷</m:t>
                        </m:r>
                      </m:sub>
                    </m:sSub>
                  </m:oMath>
                </a14:m>
                <a:endParaRPr lang="en-US" dirty="0"/>
              </a:p>
            </p:txBody>
          </p:sp>
        </mc:Choice>
        <mc:Fallback xmlns="">
          <p:sp>
            <p:nvSpPr>
              <p:cNvPr id="23" name="TextBox 22">
                <a:extLst>
                  <a:ext uri="{FF2B5EF4-FFF2-40B4-BE49-F238E27FC236}">
                    <a16:creationId xmlns:a16="http://schemas.microsoft.com/office/drawing/2014/main" id="{5631D240-63A6-460C-5589-552D9A1FEEE7}"/>
                  </a:ext>
                </a:extLst>
              </p:cNvPr>
              <p:cNvSpPr txBox="1">
                <a:spLocks noRot="1" noChangeAspect="1" noMove="1" noResize="1" noEditPoints="1" noAdjustHandles="1" noChangeArrowheads="1" noChangeShapeType="1" noTextEdit="1"/>
              </p:cNvSpPr>
              <p:nvPr/>
            </p:nvSpPr>
            <p:spPr>
              <a:xfrm>
                <a:off x="6815419" y="5748656"/>
                <a:ext cx="1517805" cy="646331"/>
              </a:xfrm>
              <a:prstGeom prst="rect">
                <a:avLst/>
              </a:prstGeom>
              <a:blipFill>
                <a:blip r:embed="rId6"/>
                <a:stretch>
                  <a:fillRect l="-1205" t="-4717" r="-3213" b="-14151"/>
                </a:stretch>
              </a:blipFill>
            </p:spPr>
            <p:txBody>
              <a:bodyPr/>
              <a:lstStyle/>
              <a:p>
                <a:r>
                  <a:rPr lang="en-US">
                    <a:noFill/>
                  </a:rPr>
                  <a:t> </a:t>
                </a:r>
              </a:p>
            </p:txBody>
          </p:sp>
        </mc:Fallback>
      </mc:AlternateContent>
      <p:cxnSp>
        <p:nvCxnSpPr>
          <p:cNvPr id="24" name="Connector: Elbow 23">
            <a:extLst>
              <a:ext uri="{FF2B5EF4-FFF2-40B4-BE49-F238E27FC236}">
                <a16:creationId xmlns:a16="http://schemas.microsoft.com/office/drawing/2014/main" id="{06C970E7-0091-0FCA-3F30-687229DBFF18}"/>
              </a:ext>
            </a:extLst>
          </p:cNvPr>
          <p:cNvCxnSpPr>
            <a:cxnSpLocks/>
            <a:stCxn id="29" idx="2"/>
            <a:endCxn id="23" idx="2"/>
          </p:cNvCxnSpPr>
          <p:nvPr/>
        </p:nvCxnSpPr>
        <p:spPr>
          <a:xfrm rot="5400000">
            <a:off x="8331426" y="4754063"/>
            <a:ext cx="883821" cy="2398027"/>
          </a:xfrm>
          <a:prstGeom prst="bentConnector3">
            <a:avLst>
              <a:gd name="adj1" fmla="val 125865"/>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B131904-5A73-7190-5860-92243AA18102}"/>
              </a:ext>
            </a:extLst>
          </p:cNvPr>
          <p:cNvCxnSpPr>
            <a:cxnSpLocks/>
            <a:stCxn id="23" idx="0"/>
            <a:endCxn id="4" idx="2"/>
          </p:cNvCxnSpPr>
          <p:nvPr/>
        </p:nvCxnSpPr>
        <p:spPr>
          <a:xfrm flipV="1">
            <a:off x="7574322" y="5511166"/>
            <a:ext cx="0" cy="23749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414DFFF-A7AD-753F-5162-A0032CF18B4E}"/>
              </a:ext>
            </a:extLst>
          </p:cNvPr>
          <p:cNvCxnSpPr>
            <a:cxnSpLocks/>
            <a:stCxn id="22" idx="1"/>
            <a:endCxn id="3" idx="3"/>
          </p:cNvCxnSpPr>
          <p:nvPr/>
        </p:nvCxnSpPr>
        <p:spPr>
          <a:xfrm flipH="1" flipV="1">
            <a:off x="8540537" y="1479070"/>
            <a:ext cx="892050" cy="3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B6D572B-960D-79B1-5068-E99293C92CFD}"/>
              </a:ext>
            </a:extLst>
          </p:cNvPr>
          <p:cNvCxnSpPr>
            <a:cxnSpLocks/>
            <a:stCxn id="20" idx="0"/>
            <a:endCxn id="22" idx="2"/>
          </p:cNvCxnSpPr>
          <p:nvPr/>
        </p:nvCxnSpPr>
        <p:spPr>
          <a:xfrm flipV="1">
            <a:off x="9999463" y="1802547"/>
            <a:ext cx="5337" cy="23125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029C8238-31C2-E4C6-6A62-0A5357D85AEF}"/>
              </a:ext>
            </a:extLst>
          </p:cNvPr>
          <p:cNvCxnSpPr>
            <a:cxnSpLocks/>
            <a:stCxn id="29" idx="3"/>
            <a:endCxn id="22" idx="3"/>
          </p:cNvCxnSpPr>
          <p:nvPr/>
        </p:nvCxnSpPr>
        <p:spPr>
          <a:xfrm flipV="1">
            <a:off x="10364339" y="1479382"/>
            <a:ext cx="212673" cy="3847118"/>
          </a:xfrm>
          <a:prstGeom prst="bentConnector3">
            <a:avLst>
              <a:gd name="adj1" fmla="val 37094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7DD8BB7-D846-72B4-9581-C9CE5A25E25F}"/>
              </a:ext>
            </a:extLst>
          </p:cNvPr>
          <p:cNvSpPr txBox="1"/>
          <p:nvPr/>
        </p:nvSpPr>
        <p:spPr>
          <a:xfrm>
            <a:off x="9580358" y="5141834"/>
            <a:ext cx="783981" cy="369332"/>
          </a:xfrm>
          <a:prstGeom prst="rect">
            <a:avLst/>
          </a:prstGeom>
          <a:noFill/>
        </p:spPr>
        <p:txBody>
          <a:bodyPr wrap="square" rtlCol="0">
            <a:spAutoFit/>
          </a:bodyPr>
          <a:lstStyle/>
          <a:p>
            <a:pPr algn="ctr"/>
            <a:r>
              <a:rPr lang="en-US" dirty="0"/>
              <a:t>scores</a:t>
            </a:r>
          </a:p>
        </p:txBody>
      </p:sp>
    </p:spTree>
    <p:extLst>
      <p:ext uri="{BB962C8B-B14F-4D97-AF65-F5344CB8AC3E}">
        <p14:creationId xmlns:p14="http://schemas.microsoft.com/office/powerpoint/2010/main" val="192576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childTnLst>
                                </p:cTn>
                              </p:par>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000"/>
                                        <p:tgtEl>
                                          <p:spTgt spid="27"/>
                                        </p:tgtEl>
                                      </p:cBhvr>
                                    </p:animEffect>
                                  </p:childTnLst>
                                </p:cTn>
                              </p:par>
                              <p:par>
                                <p:cTn id="72" presetID="10"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childTnLst>
                                </p:cTn>
                              </p:par>
                            </p:childTnLst>
                          </p:cTn>
                        </p:par>
                        <p:par>
                          <p:cTn id="79" fill="hold">
                            <p:stCondLst>
                              <p:cond delay="2000"/>
                            </p:stCondLst>
                            <p:childTnLst>
                              <p:par>
                                <p:cTn id="80" presetID="10" presetClass="entr" presetSubtype="0" fill="hold"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10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1000"/>
                                        <p:tgtEl>
                                          <p:spTgt spid="24"/>
                                        </p:tgtEl>
                                      </p:cBhvr>
                                    </p:animEffec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childTnLst>
                                </p:cTn>
                              </p:par>
                            </p:childTnLst>
                          </p:cTn>
                        </p:par>
                        <p:par>
                          <p:cTn id="92" fill="hold">
                            <p:stCondLst>
                              <p:cond delay="2000"/>
                            </p:stCondLst>
                            <p:childTnLst>
                              <p:par>
                                <p:cTn id="93" presetID="10" presetClass="entr" presetSubtype="0"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20" grpId="0"/>
      <p:bldP spid="22" grpId="0"/>
      <p:bldP spid="23"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5D3AA6-8E56-B288-CE9F-68164F897B9F}"/>
              </a:ext>
            </a:extLst>
          </p:cNvPr>
          <p:cNvSpPr txBox="1">
            <a:spLocks/>
          </p:cNvSpPr>
          <p:nvPr/>
        </p:nvSpPr>
        <p:spPr>
          <a:xfrm>
            <a:off x="5210113" y="-58138"/>
            <a:ext cx="1771773"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Vocoders</a:t>
            </a:r>
            <a:endParaRPr lang="en-GB" sz="3200" u="sng" dirty="0"/>
          </a:p>
        </p:txBody>
      </p:sp>
      <p:sp>
        <p:nvSpPr>
          <p:cNvPr id="5" name="TextBox 4">
            <a:extLst>
              <a:ext uri="{FF2B5EF4-FFF2-40B4-BE49-F238E27FC236}">
                <a16:creationId xmlns:a16="http://schemas.microsoft.com/office/drawing/2014/main" id="{FB8171BB-A95D-3EC1-FA66-B1597E699F06}"/>
              </a:ext>
            </a:extLst>
          </p:cNvPr>
          <p:cNvSpPr txBox="1"/>
          <p:nvPr/>
        </p:nvSpPr>
        <p:spPr>
          <a:xfrm>
            <a:off x="0" y="615017"/>
            <a:ext cx="10822932" cy="707886"/>
          </a:xfrm>
          <a:prstGeom prst="rect">
            <a:avLst/>
          </a:prstGeom>
          <a:noFill/>
        </p:spPr>
        <p:txBody>
          <a:bodyPr wrap="square" rtlCol="0">
            <a:spAutoFit/>
          </a:bodyPr>
          <a:lstStyle/>
          <a:p>
            <a:pPr marL="342900" indent="-342900">
              <a:buFont typeface="Wingdings" panose="05000000000000000000" pitchFamily="2" charset="2"/>
              <a:buChar char="Ø"/>
            </a:pPr>
            <a:r>
              <a:rPr lang="en-US" sz="2000" u="sng" dirty="0">
                <a:latin typeface="+mj-lt"/>
              </a:rPr>
              <a:t>Definition</a:t>
            </a:r>
            <a:r>
              <a:rPr lang="en-US" sz="2000" dirty="0">
                <a:latin typeface="+mj-lt"/>
              </a:rPr>
              <a:t>: A </a:t>
            </a:r>
            <a:r>
              <a:rPr lang="en-US" sz="2000" b="1" dirty="0">
                <a:latin typeface="+mj-lt"/>
              </a:rPr>
              <a:t>vocoder</a:t>
            </a:r>
            <a:r>
              <a:rPr lang="en-US" sz="2000" dirty="0">
                <a:latin typeface="+mj-lt"/>
              </a:rPr>
              <a:t> (short for “voice encoder”) is an audio processor (e.g., device, program, etc.) that encodes, analyses and </a:t>
            </a:r>
            <a:r>
              <a:rPr lang="en-US" sz="2000" b="1" dirty="0">
                <a:latin typeface="+mj-lt"/>
              </a:rPr>
              <a:t>synthesizes</a:t>
            </a:r>
            <a:r>
              <a:rPr lang="en-US" sz="2000" dirty="0">
                <a:latin typeface="+mj-lt"/>
              </a:rPr>
              <a:t> </a:t>
            </a:r>
            <a:r>
              <a:rPr lang="en-US" sz="2000" b="1" dirty="0">
                <a:latin typeface="+mj-lt"/>
              </a:rPr>
              <a:t>human voice </a:t>
            </a:r>
            <a:r>
              <a:rPr lang="en-US" sz="2000" dirty="0">
                <a:latin typeface="+mj-lt"/>
              </a:rPr>
              <a:t>signals. </a:t>
            </a:r>
            <a:endParaRPr lang="en-GB" sz="2000" dirty="0">
              <a:latin typeface="+mj-lt"/>
            </a:endParaRPr>
          </a:p>
        </p:txBody>
      </p:sp>
      <p:pic>
        <p:nvPicPr>
          <p:cNvPr id="6" name="Picture 5">
            <a:extLst>
              <a:ext uri="{FF2B5EF4-FFF2-40B4-BE49-F238E27FC236}">
                <a16:creationId xmlns:a16="http://schemas.microsoft.com/office/drawing/2014/main" id="{493C9D1B-2817-9551-03D8-3097AA1A8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591" y="3124200"/>
            <a:ext cx="5551409" cy="3733800"/>
          </a:xfrm>
          <a:prstGeom prst="rect">
            <a:avLst/>
          </a:prstGeom>
        </p:spPr>
      </p:pic>
      <p:sp>
        <p:nvSpPr>
          <p:cNvPr id="7" name="TextBox 6">
            <a:extLst>
              <a:ext uri="{FF2B5EF4-FFF2-40B4-BE49-F238E27FC236}">
                <a16:creationId xmlns:a16="http://schemas.microsoft.com/office/drawing/2014/main" id="{EB7359DB-7B43-4D8D-EF32-5F9A8B1B8824}"/>
              </a:ext>
            </a:extLst>
          </p:cNvPr>
          <p:cNvSpPr txBox="1"/>
          <p:nvPr/>
        </p:nvSpPr>
        <p:spPr>
          <a:xfrm>
            <a:off x="0" y="1766365"/>
            <a:ext cx="6655974" cy="2862322"/>
          </a:xfrm>
          <a:prstGeom prst="rect">
            <a:avLst/>
          </a:prstGeom>
          <a:noFill/>
        </p:spPr>
        <p:txBody>
          <a:bodyPr wrap="square" rtlCol="0">
            <a:spAutoFit/>
          </a:bodyPr>
          <a:lstStyle/>
          <a:p>
            <a:pPr marL="342900" indent="-342900">
              <a:buFont typeface="Wingdings" panose="05000000000000000000" pitchFamily="2" charset="2"/>
              <a:buChar char="Ø"/>
            </a:pPr>
            <a:r>
              <a:rPr lang="en-US" sz="2000" u="sng" dirty="0">
                <a:latin typeface="+mj-lt"/>
              </a:rPr>
              <a:t>Application Examples</a:t>
            </a:r>
            <a:r>
              <a:rPr lang="en-US" sz="2000" dirty="0">
                <a:latin typeface="+mj-lt"/>
              </a:rPr>
              <a:t>: </a:t>
            </a:r>
          </a:p>
          <a:p>
            <a:pPr marL="800100" lvl="1" indent="-342900">
              <a:buFont typeface="Arial" panose="020B0604020202020204" pitchFamily="34" charset="0"/>
              <a:buChar char="•"/>
            </a:pPr>
            <a:r>
              <a:rPr lang="en-US" sz="2000" dirty="0">
                <a:latin typeface="+mj-lt"/>
              </a:rPr>
              <a:t>Radio (e.g., Digital Mobile Radio)</a:t>
            </a:r>
          </a:p>
          <a:p>
            <a:pPr marL="800100" lvl="1" indent="-342900">
              <a:buFont typeface="Arial" panose="020B0604020202020204" pitchFamily="34" charset="0"/>
              <a:buChar char="•"/>
            </a:pPr>
            <a:r>
              <a:rPr lang="en-US" sz="2000" dirty="0">
                <a:latin typeface="+mj-lt"/>
              </a:rPr>
              <a:t>Telephone networks (e.g., Voice over Internet Protocol)</a:t>
            </a:r>
          </a:p>
          <a:p>
            <a:pPr marL="800100" lvl="1" indent="-342900">
              <a:buFont typeface="Arial" panose="020B0604020202020204" pitchFamily="34" charset="0"/>
              <a:buChar char="•"/>
            </a:pPr>
            <a:r>
              <a:rPr lang="en-GB" sz="2000" dirty="0">
                <a:latin typeface="+mj-lt"/>
              </a:rPr>
              <a:t>Musical and other artistic effects (e.g., feeding synthesizer outputs to the vocoder filter bank)</a:t>
            </a:r>
          </a:p>
          <a:p>
            <a:pPr marL="800100" lvl="1" indent="-342900">
              <a:buFont typeface="Arial" panose="020B0604020202020204" pitchFamily="34" charset="0"/>
              <a:buChar char="•"/>
            </a:pPr>
            <a:r>
              <a:rPr lang="en-GB" sz="2000" dirty="0">
                <a:latin typeface="+mj-lt"/>
              </a:rPr>
              <a:t>Audio codecs (e.g., FLAC, MPEG-4)</a:t>
            </a:r>
          </a:p>
          <a:p>
            <a:pPr marL="800100" lvl="1" indent="-342900">
              <a:buFont typeface="Arial" panose="020B0604020202020204" pitchFamily="34" charset="0"/>
              <a:buChar char="•"/>
            </a:pPr>
            <a:r>
              <a:rPr lang="en-GB" sz="2000" dirty="0">
                <a:latin typeface="+mj-lt"/>
              </a:rPr>
              <a:t>Encryption systems (e.g., NSA)</a:t>
            </a:r>
          </a:p>
          <a:p>
            <a:pPr marL="800100" lvl="1" indent="-342900">
              <a:buFont typeface="Arial" panose="020B0604020202020204" pitchFamily="34" charset="0"/>
              <a:buChar char="•"/>
            </a:pPr>
            <a:r>
              <a:rPr lang="en-GB" sz="2000" dirty="0">
                <a:latin typeface="+mj-lt"/>
              </a:rPr>
              <a:t>Medical applications (e.g., cochlear implants)</a:t>
            </a:r>
          </a:p>
          <a:p>
            <a:pPr marL="800100" lvl="1" indent="-342900">
              <a:buFont typeface="Arial" panose="020B0604020202020204" pitchFamily="34" charset="0"/>
              <a:buChar char="•"/>
            </a:pPr>
            <a:r>
              <a:rPr lang="en-GB" sz="2000" b="1" dirty="0">
                <a:latin typeface="+mj-lt"/>
              </a:rPr>
              <a:t>Text-To-Speech synthesis </a:t>
            </a:r>
            <a:r>
              <a:rPr lang="en-GB" sz="2000" dirty="0">
                <a:latin typeface="+mj-lt"/>
              </a:rPr>
              <a:t>(e.g., voice assistants)</a:t>
            </a:r>
          </a:p>
        </p:txBody>
      </p:sp>
    </p:spTree>
    <p:extLst>
      <p:ext uri="{BB962C8B-B14F-4D97-AF65-F5344CB8AC3E}">
        <p14:creationId xmlns:p14="http://schemas.microsoft.com/office/powerpoint/2010/main" val="14707177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409541-6385-6CDE-5819-39CDCA016127}"/>
              </a:ext>
            </a:extLst>
          </p:cNvPr>
          <p:cNvSpPr/>
          <p:nvPr/>
        </p:nvSpPr>
        <p:spPr>
          <a:xfrm>
            <a:off x="7064066" y="798141"/>
            <a:ext cx="1455534" cy="29249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cxnSp>
        <p:nvCxnSpPr>
          <p:cNvPr id="3" name="Straight Arrow Connector 2">
            <a:extLst>
              <a:ext uri="{FF2B5EF4-FFF2-40B4-BE49-F238E27FC236}">
                <a16:creationId xmlns:a16="http://schemas.microsoft.com/office/drawing/2014/main" id="{B8A56E5F-CDE5-1331-09FA-EC8B4CF2D9D7}"/>
              </a:ext>
            </a:extLst>
          </p:cNvPr>
          <p:cNvCxnSpPr>
            <a:cxnSpLocks/>
            <a:stCxn id="2" idx="2"/>
            <a:endCxn id="4" idx="0"/>
          </p:cNvCxnSpPr>
          <p:nvPr/>
        </p:nvCxnSpPr>
        <p:spPr>
          <a:xfrm flipH="1">
            <a:off x="7789461" y="1090632"/>
            <a:ext cx="2372" cy="3939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66F214E-A23E-8655-B934-4F2D4E4F6D13}"/>
              </a:ext>
            </a:extLst>
          </p:cNvPr>
          <p:cNvSpPr/>
          <p:nvPr/>
        </p:nvSpPr>
        <p:spPr>
          <a:xfrm>
            <a:off x="7061694" y="1484563"/>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Transposed Conv. Layer</a:t>
            </a:r>
          </a:p>
        </p:txBody>
      </p:sp>
      <p:cxnSp>
        <p:nvCxnSpPr>
          <p:cNvPr id="5" name="Straight Arrow Connector 4">
            <a:extLst>
              <a:ext uri="{FF2B5EF4-FFF2-40B4-BE49-F238E27FC236}">
                <a16:creationId xmlns:a16="http://schemas.microsoft.com/office/drawing/2014/main" id="{7221D9F6-E9E3-29A5-9F0E-7BCEE33A7035}"/>
              </a:ext>
            </a:extLst>
          </p:cNvPr>
          <p:cNvCxnSpPr>
            <a:cxnSpLocks/>
            <a:stCxn id="4" idx="2"/>
            <a:endCxn id="6" idx="0"/>
          </p:cNvCxnSpPr>
          <p:nvPr/>
        </p:nvCxnSpPr>
        <p:spPr>
          <a:xfrm>
            <a:off x="7789461" y="1972101"/>
            <a:ext cx="0" cy="2975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A9A2D87-F835-B26C-882A-8F3FD064E186}"/>
              </a:ext>
            </a:extLst>
          </p:cNvPr>
          <p:cNvSpPr/>
          <p:nvPr/>
        </p:nvSpPr>
        <p:spPr>
          <a:xfrm>
            <a:off x="7061694" y="2269618"/>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Residual Stack</a:t>
            </a:r>
          </a:p>
        </p:txBody>
      </p:sp>
      <p:cxnSp>
        <p:nvCxnSpPr>
          <p:cNvPr id="7" name="Straight Arrow Connector 6">
            <a:extLst>
              <a:ext uri="{FF2B5EF4-FFF2-40B4-BE49-F238E27FC236}">
                <a16:creationId xmlns:a16="http://schemas.microsoft.com/office/drawing/2014/main" id="{77F8FBD1-20BE-0612-F26C-DA8142C7E2A1}"/>
              </a:ext>
            </a:extLst>
          </p:cNvPr>
          <p:cNvCxnSpPr>
            <a:cxnSpLocks/>
            <a:stCxn id="8" idx="2"/>
            <a:endCxn id="2" idx="0"/>
          </p:cNvCxnSpPr>
          <p:nvPr/>
        </p:nvCxnSpPr>
        <p:spPr>
          <a:xfrm>
            <a:off x="7789461" y="425485"/>
            <a:ext cx="2372" cy="3726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5273256-90EB-D88F-4CE5-2408A087C4CA}"/>
                  </a:ext>
                </a:extLst>
              </p:cNvPr>
              <p:cNvSpPr txBox="1"/>
              <p:nvPr/>
            </p:nvSpPr>
            <p:spPr>
              <a:xfrm>
                <a:off x="7577371" y="56153"/>
                <a:ext cx="4241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𝑺</m:t>
                      </m:r>
                    </m:oMath>
                  </m:oMathPara>
                </a14:m>
                <a:endParaRPr lang="en-US" b="1" dirty="0"/>
              </a:p>
            </p:txBody>
          </p:sp>
        </mc:Choice>
        <mc:Fallback xmlns="">
          <p:sp>
            <p:nvSpPr>
              <p:cNvPr id="8" name="TextBox 7">
                <a:extLst>
                  <a:ext uri="{FF2B5EF4-FFF2-40B4-BE49-F238E27FC236}">
                    <a16:creationId xmlns:a16="http://schemas.microsoft.com/office/drawing/2014/main" id="{C5273256-90EB-D88F-4CE5-2408A087C4CA}"/>
                  </a:ext>
                </a:extLst>
              </p:cNvPr>
              <p:cNvSpPr txBox="1">
                <a:spLocks noRot="1" noChangeAspect="1" noMove="1" noResize="1" noEditPoints="1" noAdjustHandles="1" noChangeArrowheads="1" noChangeShapeType="1" noTextEdit="1"/>
              </p:cNvSpPr>
              <p:nvPr/>
            </p:nvSpPr>
            <p:spPr>
              <a:xfrm>
                <a:off x="7577371" y="56153"/>
                <a:ext cx="424180" cy="369332"/>
              </a:xfrm>
              <a:prstGeom prst="rect">
                <a:avLst/>
              </a:prstGeom>
              <a:blipFill>
                <a:blip r:embed="rId3"/>
                <a:stretch>
                  <a:fillRect/>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9F41676A-422D-7A02-AB10-3FAC05511F55}"/>
              </a:ext>
            </a:extLst>
          </p:cNvPr>
          <p:cNvSpPr/>
          <p:nvPr/>
        </p:nvSpPr>
        <p:spPr>
          <a:xfrm>
            <a:off x="6816894" y="1285679"/>
            <a:ext cx="1933432" cy="1653259"/>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E2CC990-54FC-D4BC-FF1E-05CC84D6C208}"/>
                  </a:ext>
                </a:extLst>
              </p:cNvPr>
              <p:cNvSpPr txBox="1"/>
              <p:nvPr/>
            </p:nvSpPr>
            <p:spPr>
              <a:xfrm>
                <a:off x="6308102" y="1941613"/>
                <a:ext cx="613475" cy="369332"/>
              </a:xfrm>
              <a:prstGeom prst="rect">
                <a:avLst/>
              </a:prstGeom>
              <a:noFill/>
            </p:spPr>
            <p:txBody>
              <a:bodyPr wrap="square" rtlCol="0">
                <a:spAutoFit/>
              </a:bodyPr>
              <a:lstStyle/>
              <a:p>
                <a14:m>
                  <m:oMath xmlns:m="http://schemas.openxmlformats.org/officeDocument/2006/math">
                    <m:r>
                      <a:rPr lang="en-US" sz="1400" b="0" i="1" smtClean="0">
                        <a:latin typeface="Cambria Math" panose="02040503050406030204" pitchFamily="18" charset="0"/>
                      </a:rPr>
                      <m:t>×</m:t>
                    </m:r>
                  </m:oMath>
                </a14:m>
                <a:r>
                  <a:rPr lang="en-US" sz="1400" dirty="0"/>
                  <a:t> </a:t>
                </a:r>
                <a:r>
                  <a:rPr lang="en-US" dirty="0"/>
                  <a:t>4</a:t>
                </a:r>
                <a:endParaRPr lang="en-US" sz="1400" dirty="0"/>
              </a:p>
            </p:txBody>
          </p:sp>
        </mc:Choice>
        <mc:Fallback xmlns="">
          <p:sp>
            <p:nvSpPr>
              <p:cNvPr id="15" name="TextBox 14">
                <a:extLst>
                  <a:ext uri="{FF2B5EF4-FFF2-40B4-BE49-F238E27FC236}">
                    <a16:creationId xmlns:a16="http://schemas.microsoft.com/office/drawing/2014/main" id="{7E2CC990-54FC-D4BC-FF1E-05CC84D6C208}"/>
                  </a:ext>
                </a:extLst>
              </p:cNvPr>
              <p:cNvSpPr txBox="1">
                <a:spLocks noRot="1" noChangeAspect="1" noMove="1" noResize="1" noEditPoints="1" noAdjustHandles="1" noChangeArrowheads="1" noChangeShapeType="1" noTextEdit="1"/>
              </p:cNvSpPr>
              <p:nvPr/>
            </p:nvSpPr>
            <p:spPr>
              <a:xfrm>
                <a:off x="6308102" y="1941613"/>
                <a:ext cx="613475" cy="369332"/>
              </a:xfrm>
              <a:prstGeom prst="rect">
                <a:avLst/>
              </a:prstGeom>
              <a:blipFill>
                <a:blip r:embed="rId4"/>
                <a:stretch>
                  <a:fillRect t="-10000" b="-26667"/>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319D62FA-3EA0-4714-220D-F49A26632A57}"/>
              </a:ext>
            </a:extLst>
          </p:cNvPr>
          <p:cNvCxnSpPr>
            <a:cxnSpLocks/>
            <a:stCxn id="20" idx="0"/>
          </p:cNvCxnSpPr>
          <p:nvPr/>
        </p:nvCxnSpPr>
        <p:spPr>
          <a:xfrm flipV="1">
            <a:off x="3945609" y="293244"/>
            <a:ext cx="2346655" cy="250610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B37B41-CC53-D12A-283E-A3D5F9709390}"/>
              </a:ext>
            </a:extLst>
          </p:cNvPr>
          <p:cNvCxnSpPr>
            <a:cxnSpLocks/>
            <a:stCxn id="20" idx="2"/>
          </p:cNvCxnSpPr>
          <p:nvPr/>
        </p:nvCxnSpPr>
        <p:spPr>
          <a:xfrm>
            <a:off x="3945609" y="4058655"/>
            <a:ext cx="2346655" cy="25061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11BB6B3-CD48-9918-04E4-BD3DAD0B1801}"/>
              </a:ext>
            </a:extLst>
          </p:cNvPr>
          <p:cNvSpPr/>
          <p:nvPr/>
        </p:nvSpPr>
        <p:spPr>
          <a:xfrm>
            <a:off x="2979394" y="2799345"/>
            <a:ext cx="1932430" cy="1259310"/>
          </a:xfrm>
          <a:prstGeom prst="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Generator</a:t>
            </a:r>
          </a:p>
          <a:p>
            <a:pPr algn="ctr"/>
            <a:r>
              <a:rPr lang="en-US" dirty="0">
                <a:solidFill>
                  <a:schemeClr val="tx1"/>
                </a:solidFill>
              </a:rPr>
              <a:t>Network</a:t>
            </a:r>
          </a:p>
        </p:txBody>
      </p:sp>
      <p:cxnSp>
        <p:nvCxnSpPr>
          <p:cNvPr id="26" name="Straight Arrow Connector 25">
            <a:extLst>
              <a:ext uri="{FF2B5EF4-FFF2-40B4-BE49-F238E27FC236}">
                <a16:creationId xmlns:a16="http://schemas.microsoft.com/office/drawing/2014/main" id="{222DC26E-FAC6-C783-8C67-FD090F522C78}"/>
              </a:ext>
            </a:extLst>
          </p:cNvPr>
          <p:cNvCxnSpPr>
            <a:cxnSpLocks/>
            <a:endCxn id="20" idx="1"/>
          </p:cNvCxnSpPr>
          <p:nvPr/>
        </p:nvCxnSpPr>
        <p:spPr>
          <a:xfrm>
            <a:off x="2385009" y="3429000"/>
            <a:ext cx="59438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3B36F6E-C668-4A41-EC64-8C9FE32232F5}"/>
              </a:ext>
            </a:extLst>
          </p:cNvPr>
          <p:cNvCxnSpPr>
            <a:cxnSpLocks/>
            <a:stCxn id="20" idx="3"/>
            <a:endCxn id="60" idx="1"/>
          </p:cNvCxnSpPr>
          <p:nvPr/>
        </p:nvCxnSpPr>
        <p:spPr>
          <a:xfrm>
            <a:off x="4911824" y="3429000"/>
            <a:ext cx="594155" cy="30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3254D90-7D3D-2A96-E3D6-2DE33CD98896}"/>
              </a:ext>
            </a:extLst>
          </p:cNvPr>
          <p:cNvSpPr txBox="1"/>
          <p:nvPr/>
        </p:nvSpPr>
        <p:spPr>
          <a:xfrm>
            <a:off x="3645" y="6189418"/>
            <a:ext cx="5222566" cy="646331"/>
          </a:xfrm>
          <a:prstGeom prst="rect">
            <a:avLst/>
          </a:prstGeom>
          <a:noFill/>
        </p:spPr>
        <p:txBody>
          <a:bodyPr wrap="square" rtlCol="0">
            <a:spAutoFit/>
          </a:bodyPr>
          <a:lstStyle/>
          <a:p>
            <a:r>
              <a:rPr lang="en-GB" sz="1200" i="1" dirty="0"/>
              <a:t>MelGAN: Generative Adversarial Networks for Conditional Waveform Synthesis, Kundan Kumar, Rithesh Kumar, Thibault de Boissiere, Lucas Gestin, Wei Zhen Teoh, Jose Sotelo, Alexandre de Brebisson, Yoshua Bengio, Aaron Courville.</a:t>
            </a:r>
          </a:p>
        </p:txBody>
      </p:sp>
      <p:sp>
        <p:nvSpPr>
          <p:cNvPr id="29" name="Title 1">
            <a:extLst>
              <a:ext uri="{FF2B5EF4-FFF2-40B4-BE49-F238E27FC236}">
                <a16:creationId xmlns:a16="http://schemas.microsoft.com/office/drawing/2014/main" id="{D38A048F-C5FD-DD8C-D44D-A54B43F8753D}"/>
              </a:ext>
            </a:extLst>
          </p:cNvPr>
          <p:cNvSpPr txBox="1">
            <a:spLocks/>
          </p:cNvSpPr>
          <p:nvPr/>
        </p:nvSpPr>
        <p:spPr>
          <a:xfrm>
            <a:off x="30755" y="168173"/>
            <a:ext cx="5438316" cy="10188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Neural Network Architecture: </a:t>
            </a:r>
          </a:p>
          <a:p>
            <a:r>
              <a:rPr lang="en-US" sz="3200" u="sng" dirty="0"/>
              <a:t>Extending MelGAN’s Generator</a:t>
            </a:r>
            <a:endParaRPr lang="en-GB" sz="3200" u="sng" dirty="0"/>
          </a:p>
        </p:txBody>
      </p:sp>
      <p:grpSp>
        <p:nvGrpSpPr>
          <p:cNvPr id="31" name="Group 30">
            <a:extLst>
              <a:ext uri="{FF2B5EF4-FFF2-40B4-BE49-F238E27FC236}">
                <a16:creationId xmlns:a16="http://schemas.microsoft.com/office/drawing/2014/main" id="{0821BBA1-D2AA-B116-07F4-2CA6106F60F8}"/>
              </a:ext>
            </a:extLst>
          </p:cNvPr>
          <p:cNvGrpSpPr/>
          <p:nvPr/>
        </p:nvGrpSpPr>
        <p:grpSpPr>
          <a:xfrm>
            <a:off x="10100045" y="4597566"/>
            <a:ext cx="1455534" cy="1997880"/>
            <a:chOff x="10421769" y="162851"/>
            <a:chExt cx="1455534" cy="1997880"/>
          </a:xfrm>
        </p:grpSpPr>
        <p:pic>
          <p:nvPicPr>
            <p:cNvPr id="32" name="Picture 31">
              <a:extLst>
                <a:ext uri="{FF2B5EF4-FFF2-40B4-BE49-F238E27FC236}">
                  <a16:creationId xmlns:a16="http://schemas.microsoft.com/office/drawing/2014/main" id="{8AF233FC-2651-665D-D2FB-F52A33D0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7811" y="736024"/>
              <a:ext cx="1253362" cy="1424707"/>
            </a:xfrm>
            <a:prstGeom prst="rect">
              <a:avLst/>
            </a:prstGeom>
          </p:spPr>
        </p:pic>
        <p:sp>
          <p:nvSpPr>
            <p:cNvPr id="34" name="Rectangle 33">
              <a:extLst>
                <a:ext uri="{FF2B5EF4-FFF2-40B4-BE49-F238E27FC236}">
                  <a16:creationId xmlns:a16="http://schemas.microsoft.com/office/drawing/2014/main" id="{6AF2C717-FE15-E0EF-6821-E6E258D7F4AB}"/>
                </a:ext>
              </a:extLst>
            </p:cNvPr>
            <p:cNvSpPr/>
            <p:nvPr/>
          </p:nvSpPr>
          <p:spPr>
            <a:xfrm>
              <a:off x="10421769" y="162851"/>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2D Transposed Convolution [x3]</a:t>
              </a:r>
            </a:p>
          </p:txBody>
        </p:sp>
      </p:grpSp>
      <p:cxnSp>
        <p:nvCxnSpPr>
          <p:cNvPr id="35" name="Straight Arrow Connector 34">
            <a:extLst>
              <a:ext uri="{FF2B5EF4-FFF2-40B4-BE49-F238E27FC236}">
                <a16:creationId xmlns:a16="http://schemas.microsoft.com/office/drawing/2014/main" id="{FCE90F9D-8A91-7B3B-0B89-523E22F06E90}"/>
              </a:ext>
            </a:extLst>
          </p:cNvPr>
          <p:cNvCxnSpPr>
            <a:cxnSpLocks/>
            <a:endCxn id="38" idx="1"/>
          </p:cNvCxnSpPr>
          <p:nvPr/>
        </p:nvCxnSpPr>
        <p:spPr>
          <a:xfrm>
            <a:off x="717854" y="3412427"/>
            <a:ext cx="575310" cy="35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072B3EA-B3BC-B576-1FAE-E42BCCCEF7F1}"/>
              </a:ext>
            </a:extLst>
          </p:cNvPr>
          <p:cNvGrpSpPr/>
          <p:nvPr/>
        </p:nvGrpSpPr>
        <p:grpSpPr>
          <a:xfrm>
            <a:off x="1293164" y="2641038"/>
            <a:ext cx="1244451" cy="1481214"/>
            <a:chOff x="1293164" y="2641038"/>
            <a:chExt cx="1244451" cy="1481214"/>
          </a:xfrm>
        </p:grpSpPr>
        <p:pic>
          <p:nvPicPr>
            <p:cNvPr id="38" name="Picture 37">
              <a:extLst>
                <a:ext uri="{FF2B5EF4-FFF2-40B4-BE49-F238E27FC236}">
                  <a16:creationId xmlns:a16="http://schemas.microsoft.com/office/drawing/2014/main" id="{B0A76A73-9879-1FD2-B318-3565A282F098}"/>
                </a:ext>
              </a:extLst>
            </p:cNvPr>
            <p:cNvPicPr>
              <a:picLocks noChangeAspect="1"/>
            </p:cNvPicPr>
            <p:nvPr/>
          </p:nvPicPr>
          <p:blipFill>
            <a:blip r:embed="rId6">
              <a:extLst>
                <a:ext uri="{28A0092B-C50C-407E-A947-70E740481C1C}">
                  <a14:useLocalDpi xmlns:a14="http://schemas.microsoft.com/office/drawing/2010/main" val="0"/>
                </a:ext>
              </a:extLst>
            </a:blip>
            <a:srcRect t="8888" b="8888"/>
            <a:stretch/>
          </p:blipFill>
          <p:spPr>
            <a:xfrm>
              <a:off x="1293164" y="2977514"/>
              <a:ext cx="1066454" cy="876883"/>
            </a:xfrm>
            <a:prstGeom prst="rect">
              <a:avLst/>
            </a:prstGeom>
            <a:noFill/>
            <a:ln>
              <a:solidFill>
                <a:schemeClr val="tx1"/>
              </a:solidFill>
            </a:ln>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19EDEC2-69F2-EB55-630F-5E175A344074}"/>
                    </a:ext>
                  </a:extLst>
                </p:cNvPr>
                <p:cNvSpPr txBox="1"/>
                <p:nvPr/>
              </p:nvSpPr>
              <p:spPr>
                <a:xfrm>
                  <a:off x="1679563" y="3845253"/>
                  <a:ext cx="85805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𝐿</m:t>
                        </m:r>
                      </m:oMath>
                    </m:oMathPara>
                  </a14:m>
                  <a:endParaRPr lang="en-US" sz="1200" dirty="0"/>
                </a:p>
              </p:txBody>
            </p:sp>
          </mc:Choice>
          <mc:Fallback xmlns="">
            <p:sp>
              <p:nvSpPr>
                <p:cNvPr id="39" name="TextBox 38">
                  <a:extLst>
                    <a:ext uri="{FF2B5EF4-FFF2-40B4-BE49-F238E27FC236}">
                      <a16:creationId xmlns:a16="http://schemas.microsoft.com/office/drawing/2014/main" id="{F19EDEC2-69F2-EB55-630F-5E175A344074}"/>
                    </a:ext>
                  </a:extLst>
                </p:cNvPr>
                <p:cNvSpPr txBox="1">
                  <a:spLocks noRot="1" noChangeAspect="1" noMove="1" noResize="1" noEditPoints="1" noAdjustHandles="1" noChangeArrowheads="1" noChangeShapeType="1" noTextEdit="1"/>
                </p:cNvSpPr>
                <p:nvPr/>
              </p:nvSpPr>
              <p:spPr>
                <a:xfrm>
                  <a:off x="1679563" y="3845253"/>
                  <a:ext cx="858052" cy="27699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480A7B9-E9F9-1E50-68EC-8BE36BA6F1AF}"/>
                    </a:ext>
                  </a:extLst>
                </p:cNvPr>
                <p:cNvSpPr txBox="1"/>
                <p:nvPr/>
              </p:nvSpPr>
              <p:spPr>
                <a:xfrm>
                  <a:off x="1616396" y="2641038"/>
                  <a:ext cx="4241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𝑺</m:t>
                        </m:r>
                      </m:oMath>
                    </m:oMathPara>
                  </a14:m>
                  <a:endParaRPr lang="en-US" b="1" dirty="0"/>
                </a:p>
              </p:txBody>
            </p:sp>
          </mc:Choice>
          <mc:Fallback xmlns="">
            <p:sp>
              <p:nvSpPr>
                <p:cNvPr id="40" name="TextBox 39">
                  <a:extLst>
                    <a:ext uri="{FF2B5EF4-FFF2-40B4-BE49-F238E27FC236}">
                      <a16:creationId xmlns:a16="http://schemas.microsoft.com/office/drawing/2014/main" id="{2480A7B9-E9F9-1E50-68EC-8BE36BA6F1AF}"/>
                    </a:ext>
                  </a:extLst>
                </p:cNvPr>
                <p:cNvSpPr txBox="1">
                  <a:spLocks noRot="1" noChangeAspect="1" noMove="1" noResize="1" noEditPoints="1" noAdjustHandles="1" noChangeArrowheads="1" noChangeShapeType="1" noTextEdit="1"/>
                </p:cNvSpPr>
                <p:nvPr/>
              </p:nvSpPr>
              <p:spPr>
                <a:xfrm>
                  <a:off x="1616396" y="2641038"/>
                  <a:ext cx="424180" cy="369332"/>
                </a:xfrm>
                <a:prstGeom prst="rect">
                  <a:avLst/>
                </a:prstGeom>
                <a:blipFill>
                  <a:blip r:embed="rId8"/>
                  <a:stretch>
                    <a:fillRect/>
                  </a:stretch>
                </a:blipFill>
              </p:spPr>
              <p:txBody>
                <a:bodyPr/>
                <a:lstStyle/>
                <a:p>
                  <a:r>
                    <a:rPr lang="en-US">
                      <a:noFill/>
                    </a:rPr>
                    <a:t> </a:t>
                  </a:r>
                </a:p>
              </p:txBody>
            </p:sp>
          </mc:Fallback>
        </mc:AlternateContent>
      </p:grpSp>
      <p:grpSp>
        <p:nvGrpSpPr>
          <p:cNvPr id="41" name="Group 40">
            <a:extLst>
              <a:ext uri="{FF2B5EF4-FFF2-40B4-BE49-F238E27FC236}">
                <a16:creationId xmlns:a16="http://schemas.microsoft.com/office/drawing/2014/main" id="{B2ABFC21-3D46-02BA-8720-D04E9A328EE5}"/>
              </a:ext>
            </a:extLst>
          </p:cNvPr>
          <p:cNvGrpSpPr/>
          <p:nvPr/>
        </p:nvGrpSpPr>
        <p:grpSpPr>
          <a:xfrm>
            <a:off x="191304" y="3227761"/>
            <a:ext cx="680271" cy="437314"/>
            <a:chOff x="191304" y="3227761"/>
            <a:chExt cx="680271" cy="437314"/>
          </a:xfrm>
        </p:grpSpPr>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71EDC2ED-9B45-BD03-D20A-27EE8C0BB172}"/>
                    </a:ext>
                  </a:extLst>
                </p:cNvPr>
                <p:cNvSpPr txBox="1"/>
                <p:nvPr/>
              </p:nvSpPr>
              <p:spPr>
                <a:xfrm>
                  <a:off x="191304" y="3227761"/>
                  <a:ext cx="4241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m:t>
                        </m:r>
                      </m:oMath>
                    </m:oMathPara>
                  </a14:m>
                  <a:endParaRPr lang="en-US" dirty="0"/>
                </a:p>
              </p:txBody>
            </p:sp>
          </mc:Choice>
          <mc:Fallback xmlns="">
            <p:sp>
              <p:nvSpPr>
                <p:cNvPr id="63" name="TextBox 62">
                  <a:extLst>
                    <a:ext uri="{FF2B5EF4-FFF2-40B4-BE49-F238E27FC236}">
                      <a16:creationId xmlns:a16="http://schemas.microsoft.com/office/drawing/2014/main" id="{F000A91E-6CC2-4A65-9CD5-38310B97E344}"/>
                    </a:ext>
                  </a:extLst>
                </p:cNvPr>
                <p:cNvSpPr txBox="1">
                  <a:spLocks noRot="1" noChangeAspect="1" noMove="1" noResize="1" noEditPoints="1" noAdjustHandles="1" noChangeArrowheads="1" noChangeShapeType="1" noTextEdit="1"/>
                </p:cNvSpPr>
                <p:nvPr/>
              </p:nvSpPr>
              <p:spPr>
                <a:xfrm>
                  <a:off x="191304" y="3227761"/>
                  <a:ext cx="42418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0215AAB-A76C-EBE2-F758-15169AC3428C}"/>
                    </a:ext>
                  </a:extLst>
                </p:cNvPr>
                <p:cNvSpPr txBox="1"/>
                <p:nvPr/>
              </p:nvSpPr>
              <p:spPr>
                <a:xfrm>
                  <a:off x="290305" y="3418854"/>
                  <a:ext cx="581270"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1×</m:t>
                        </m:r>
                        <m:r>
                          <a:rPr lang="en-US" sz="1000" b="0" i="1" smtClean="0">
                            <a:latin typeface="Cambria Math" panose="02040503050406030204" pitchFamily="18" charset="0"/>
                          </a:rPr>
                          <m:t>𝑁</m:t>
                        </m:r>
                      </m:oMath>
                    </m:oMathPara>
                  </a14:m>
                  <a:endParaRPr lang="en-US" sz="1000" dirty="0"/>
                </a:p>
              </p:txBody>
            </p:sp>
          </mc:Choice>
          <mc:Fallback xmlns="">
            <p:sp>
              <p:nvSpPr>
                <p:cNvPr id="65" name="TextBox 64">
                  <a:extLst>
                    <a:ext uri="{FF2B5EF4-FFF2-40B4-BE49-F238E27FC236}">
                      <a16:creationId xmlns:a16="http://schemas.microsoft.com/office/drawing/2014/main" id="{889F81B9-14A0-4A69-A5C1-1D87F655D1D8}"/>
                    </a:ext>
                  </a:extLst>
                </p:cNvPr>
                <p:cNvSpPr txBox="1">
                  <a:spLocks noRot="1" noChangeAspect="1" noMove="1" noResize="1" noEditPoints="1" noAdjustHandles="1" noChangeArrowheads="1" noChangeShapeType="1" noTextEdit="1"/>
                </p:cNvSpPr>
                <p:nvPr/>
              </p:nvSpPr>
              <p:spPr>
                <a:xfrm>
                  <a:off x="290305" y="3418854"/>
                  <a:ext cx="581270" cy="246221"/>
                </a:xfrm>
                <a:prstGeom prst="rect">
                  <a:avLst/>
                </a:prstGeom>
                <a:blipFill>
                  <a:blip r:embed="rId10"/>
                  <a:stretch>
                    <a:fillRect/>
                  </a:stretch>
                </a:blipFill>
              </p:spPr>
              <p:txBody>
                <a:bodyPr/>
                <a:lstStyle/>
                <a:p>
                  <a:r>
                    <a:rPr lang="en-US">
                      <a:noFill/>
                    </a:rPr>
                    <a:t> </a:t>
                  </a:r>
                </a:p>
              </p:txBody>
            </p:sp>
          </mc:Fallback>
        </mc:AlternateContent>
      </p:grpSp>
      <p:sp>
        <p:nvSpPr>
          <p:cNvPr id="47" name="Speech Bubble: Oval 46">
            <a:extLst>
              <a:ext uri="{FF2B5EF4-FFF2-40B4-BE49-F238E27FC236}">
                <a16:creationId xmlns:a16="http://schemas.microsoft.com/office/drawing/2014/main" id="{B841C722-97D0-8823-B302-C69CC3A392EA}"/>
              </a:ext>
            </a:extLst>
          </p:cNvPr>
          <p:cNvSpPr/>
          <p:nvPr/>
        </p:nvSpPr>
        <p:spPr>
          <a:xfrm rot="10800000">
            <a:off x="9518393" y="4222331"/>
            <a:ext cx="2618837" cy="2607044"/>
          </a:xfrm>
          <a:prstGeom prst="wedgeEllipseCallout">
            <a:avLst>
              <a:gd name="adj1" fmla="val -44036"/>
              <a:gd name="adj2" fmla="val 53697"/>
            </a:avLst>
          </a:prstGeom>
          <a:noFill/>
          <a:ln w="1905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8CE44960-F813-7538-DE57-6442100A0846}"/>
              </a:ext>
            </a:extLst>
          </p:cNvPr>
          <p:cNvCxnSpPr>
            <a:cxnSpLocks/>
            <a:stCxn id="6" idx="2"/>
            <a:endCxn id="51" idx="0"/>
          </p:cNvCxnSpPr>
          <p:nvPr/>
        </p:nvCxnSpPr>
        <p:spPr>
          <a:xfrm>
            <a:off x="7789461" y="2757156"/>
            <a:ext cx="4310" cy="5588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781DCFFE-AB15-E8D4-0A46-BEEE913BC7BC}"/>
              </a:ext>
            </a:extLst>
          </p:cNvPr>
          <p:cNvSpPr/>
          <p:nvPr/>
        </p:nvSpPr>
        <p:spPr>
          <a:xfrm>
            <a:off x="7066004" y="3315964"/>
            <a:ext cx="1455534" cy="29248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cxnSp>
        <p:nvCxnSpPr>
          <p:cNvPr id="52" name="Straight Arrow Connector 51">
            <a:extLst>
              <a:ext uri="{FF2B5EF4-FFF2-40B4-BE49-F238E27FC236}">
                <a16:creationId xmlns:a16="http://schemas.microsoft.com/office/drawing/2014/main" id="{1AC8444B-DDBF-6472-C421-D47A0B4479CF}"/>
              </a:ext>
            </a:extLst>
          </p:cNvPr>
          <p:cNvCxnSpPr>
            <a:cxnSpLocks/>
            <a:stCxn id="51" idx="2"/>
            <a:endCxn id="53" idx="0"/>
          </p:cNvCxnSpPr>
          <p:nvPr/>
        </p:nvCxnSpPr>
        <p:spPr>
          <a:xfrm>
            <a:off x="7793771" y="3608445"/>
            <a:ext cx="0" cy="3245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2B1643D3-120A-20E6-FD4B-989FF0C5550E}"/>
                  </a:ext>
                </a:extLst>
              </p:cNvPr>
              <p:cNvSpPr/>
              <p:nvPr/>
            </p:nvSpPr>
            <p:spPr>
              <a:xfrm>
                <a:off x="7066004" y="3932978"/>
                <a:ext cx="1455534" cy="29248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en-US" sz="1200" b="0" i="1" smtClean="0">
                              <a:solidFill>
                                <a:schemeClr val="tx1"/>
                              </a:solidFill>
                              <a:latin typeface="Cambria Math" panose="02040503050406030204" pitchFamily="18" charset="0"/>
                            </a:rPr>
                          </m:ctrlPr>
                        </m:funcPr>
                        <m:fName>
                          <m:r>
                            <m:rPr>
                              <m:sty m:val="p"/>
                            </m:rPr>
                            <a:rPr lang="en-US" sz="1200" b="0" i="0" smtClean="0">
                              <a:solidFill>
                                <a:schemeClr val="tx1"/>
                              </a:solidFill>
                              <a:latin typeface="Cambria Math" panose="02040503050406030204" pitchFamily="18" charset="0"/>
                            </a:rPr>
                            <m:t>tanh</m:t>
                          </m:r>
                        </m:fName>
                        <m:e>
                          <m:r>
                            <a:rPr lang="en-US" sz="1200" b="0" i="1" smtClean="0">
                              <a:solidFill>
                                <a:schemeClr val="tx1"/>
                              </a:solidFill>
                              <a:latin typeface="Cambria Math" panose="02040503050406030204" pitchFamily="18" charset="0"/>
                            </a:rPr>
                            <m:t>(⋅)</m:t>
                          </m:r>
                        </m:e>
                      </m:func>
                    </m:oMath>
                  </m:oMathPara>
                </a14:m>
                <a:endParaRPr lang="en-US" sz="1200" dirty="0">
                  <a:solidFill>
                    <a:schemeClr val="tx1"/>
                  </a:solidFill>
                </a:endParaRPr>
              </a:p>
            </p:txBody>
          </p:sp>
        </mc:Choice>
        <mc:Fallback xmlns="">
          <p:sp>
            <p:nvSpPr>
              <p:cNvPr id="53" name="Rectangle 52">
                <a:extLst>
                  <a:ext uri="{FF2B5EF4-FFF2-40B4-BE49-F238E27FC236}">
                    <a16:creationId xmlns:a16="http://schemas.microsoft.com/office/drawing/2014/main" id="{2B1643D3-120A-20E6-FD4B-989FF0C5550E}"/>
                  </a:ext>
                </a:extLst>
              </p:cNvPr>
              <p:cNvSpPr>
                <a:spLocks noRot="1" noChangeAspect="1" noMove="1" noResize="1" noEditPoints="1" noAdjustHandles="1" noChangeArrowheads="1" noChangeShapeType="1" noTextEdit="1"/>
              </p:cNvSpPr>
              <p:nvPr/>
            </p:nvSpPr>
            <p:spPr>
              <a:xfrm>
                <a:off x="7066004" y="3932978"/>
                <a:ext cx="1455534" cy="292481"/>
              </a:xfrm>
              <a:prstGeom prst="rect">
                <a:avLst/>
              </a:prstGeom>
              <a:blipFill>
                <a:blip r:embed="rId11"/>
                <a:stretch>
                  <a:fillRect b="-1961"/>
                </a:stretch>
              </a:blipFill>
              <a:ln w="19050">
                <a:solidFill>
                  <a:schemeClr val="tx1"/>
                </a:solidFill>
              </a:ln>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497B0E03-1683-A5C3-D44A-0D7860CD4C30}"/>
              </a:ext>
            </a:extLst>
          </p:cNvPr>
          <p:cNvCxnSpPr>
            <a:cxnSpLocks/>
            <a:stCxn id="53" idx="2"/>
            <a:endCxn id="67" idx="0"/>
          </p:cNvCxnSpPr>
          <p:nvPr/>
        </p:nvCxnSpPr>
        <p:spPr>
          <a:xfrm>
            <a:off x="7793771" y="4225459"/>
            <a:ext cx="0" cy="3647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3284A676-301C-D9C2-C944-AF8DC5F41FB2}"/>
              </a:ext>
            </a:extLst>
          </p:cNvPr>
          <p:cNvGrpSpPr/>
          <p:nvPr/>
        </p:nvGrpSpPr>
        <p:grpSpPr>
          <a:xfrm>
            <a:off x="5505979" y="3247397"/>
            <a:ext cx="680271" cy="437314"/>
            <a:chOff x="2299123" y="5752104"/>
            <a:chExt cx="680271" cy="437314"/>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D27E81F-053D-E44F-02D5-5F37FAF7A9D7}"/>
                    </a:ext>
                  </a:extLst>
                </p:cNvPr>
                <p:cNvSpPr txBox="1"/>
                <p:nvPr/>
              </p:nvSpPr>
              <p:spPr>
                <a:xfrm>
                  <a:off x="2299123" y="5752104"/>
                  <a:ext cx="424180" cy="369332"/>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oMath>
                    </m:oMathPara>
                  </a14:m>
                  <a:endParaRPr lang="en-US" dirty="0"/>
                </a:p>
              </p:txBody>
            </p:sp>
          </mc:Choice>
          <mc:Fallback xmlns="">
            <p:sp>
              <p:nvSpPr>
                <p:cNvPr id="100" name="TextBox 99">
                  <a:extLst>
                    <a:ext uri="{FF2B5EF4-FFF2-40B4-BE49-F238E27FC236}">
                      <a16:creationId xmlns:a16="http://schemas.microsoft.com/office/drawing/2014/main" id="{FECFA83D-521A-408A-34D5-D72373F95D7B}"/>
                    </a:ext>
                  </a:extLst>
                </p:cNvPr>
                <p:cNvSpPr txBox="1">
                  <a:spLocks noRot="1" noChangeAspect="1" noMove="1" noResize="1" noEditPoints="1" noAdjustHandles="1" noChangeArrowheads="1" noChangeShapeType="1" noTextEdit="1"/>
                </p:cNvSpPr>
                <p:nvPr/>
              </p:nvSpPr>
              <p:spPr>
                <a:xfrm>
                  <a:off x="2299123" y="5752104"/>
                  <a:ext cx="424180" cy="369332"/>
                </a:xfrm>
                <a:prstGeom prst="rect">
                  <a:avLst/>
                </a:prstGeom>
                <a:blipFill>
                  <a:blip r:embed="rId12"/>
                  <a:stretch>
                    <a:fillRect t="-6667" r="-3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B9690079-1935-E234-AE14-DB387B5B12DA}"/>
                    </a:ext>
                  </a:extLst>
                </p:cNvPr>
                <p:cNvSpPr txBox="1"/>
                <p:nvPr/>
              </p:nvSpPr>
              <p:spPr>
                <a:xfrm>
                  <a:off x="2398124" y="5943197"/>
                  <a:ext cx="581270" cy="246221"/>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1×</m:t>
                        </m:r>
                        <m:r>
                          <a:rPr lang="en-US" sz="1000" b="0" i="1" smtClean="0">
                            <a:latin typeface="Cambria Math" panose="02040503050406030204" pitchFamily="18" charset="0"/>
                          </a:rPr>
                          <m:t>𝑁</m:t>
                        </m:r>
                      </m:oMath>
                    </m:oMathPara>
                  </a14:m>
                  <a:endParaRPr lang="en-US" sz="1000" dirty="0"/>
                </a:p>
              </p:txBody>
            </p:sp>
          </mc:Choice>
          <mc:Fallback xmlns="">
            <p:sp>
              <p:nvSpPr>
                <p:cNvPr id="101" name="TextBox 100">
                  <a:extLst>
                    <a:ext uri="{FF2B5EF4-FFF2-40B4-BE49-F238E27FC236}">
                      <a16:creationId xmlns:a16="http://schemas.microsoft.com/office/drawing/2014/main" id="{C9415F74-2705-41C4-5708-1CDD7E0DD201}"/>
                    </a:ext>
                  </a:extLst>
                </p:cNvPr>
                <p:cNvSpPr txBox="1">
                  <a:spLocks noRot="1" noChangeAspect="1" noMove="1" noResize="1" noEditPoints="1" noAdjustHandles="1" noChangeArrowheads="1" noChangeShapeType="1" noTextEdit="1"/>
                </p:cNvSpPr>
                <p:nvPr/>
              </p:nvSpPr>
              <p:spPr>
                <a:xfrm>
                  <a:off x="2398124" y="5943197"/>
                  <a:ext cx="581270" cy="246221"/>
                </a:xfrm>
                <a:prstGeom prst="rect">
                  <a:avLst/>
                </a:prstGeom>
                <a:blipFill>
                  <a:blip r:embed="rId13"/>
                  <a:stretch>
                    <a:fillRect/>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E6E78936-4193-E260-6BBE-3625EDFCDAB4}"/>
                  </a:ext>
                </a:extLst>
              </p:cNvPr>
              <p:cNvSpPr txBox="1"/>
              <p:nvPr/>
            </p:nvSpPr>
            <p:spPr>
              <a:xfrm>
                <a:off x="7581681" y="4590194"/>
                <a:ext cx="424180" cy="369332"/>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oMath>
                  </m:oMathPara>
                </a14:m>
                <a:endParaRPr lang="en-US" dirty="0"/>
              </a:p>
            </p:txBody>
          </p:sp>
        </mc:Choice>
        <mc:Fallback xmlns="">
          <p:sp>
            <p:nvSpPr>
              <p:cNvPr id="67" name="TextBox 66">
                <a:extLst>
                  <a:ext uri="{FF2B5EF4-FFF2-40B4-BE49-F238E27FC236}">
                    <a16:creationId xmlns:a16="http://schemas.microsoft.com/office/drawing/2014/main" id="{E6E78936-4193-E260-6BBE-3625EDFCDAB4}"/>
                  </a:ext>
                </a:extLst>
              </p:cNvPr>
              <p:cNvSpPr txBox="1">
                <a:spLocks noRot="1" noChangeAspect="1" noMove="1" noResize="1" noEditPoints="1" noAdjustHandles="1" noChangeArrowheads="1" noChangeShapeType="1" noTextEdit="1"/>
              </p:cNvSpPr>
              <p:nvPr/>
            </p:nvSpPr>
            <p:spPr>
              <a:xfrm>
                <a:off x="7581681" y="4590194"/>
                <a:ext cx="424180" cy="369332"/>
              </a:xfrm>
              <a:prstGeom prst="rect">
                <a:avLst/>
              </a:prstGeom>
              <a:blipFill>
                <a:blip r:embed="rId14"/>
                <a:stretch>
                  <a:fillRect t="-6557" r="-39130"/>
                </a:stretch>
              </a:blipFill>
              <a:ln>
                <a:noFill/>
              </a:ln>
            </p:spPr>
            <p:txBody>
              <a:bodyPr/>
              <a:lstStyle/>
              <a:p>
                <a:r>
                  <a:rPr lang="en-US">
                    <a:noFill/>
                  </a:rPr>
                  <a:t> </a:t>
                </a:r>
              </a:p>
            </p:txBody>
          </p:sp>
        </mc:Fallback>
      </mc:AlternateContent>
      <p:grpSp>
        <p:nvGrpSpPr>
          <p:cNvPr id="68" name="Group 67">
            <a:extLst>
              <a:ext uri="{FF2B5EF4-FFF2-40B4-BE49-F238E27FC236}">
                <a16:creationId xmlns:a16="http://schemas.microsoft.com/office/drawing/2014/main" id="{8F22E6D6-E56F-5862-29CF-66B9FC9F5DA1}"/>
              </a:ext>
            </a:extLst>
          </p:cNvPr>
          <p:cNvGrpSpPr/>
          <p:nvPr/>
        </p:nvGrpSpPr>
        <p:grpSpPr>
          <a:xfrm>
            <a:off x="8528749" y="1107177"/>
            <a:ext cx="3339668" cy="2699556"/>
            <a:chOff x="8504833" y="1134677"/>
            <a:chExt cx="3339668" cy="2699556"/>
          </a:xfrm>
        </p:grpSpPr>
        <p:cxnSp>
          <p:nvCxnSpPr>
            <p:cNvPr id="69" name="Straight Connector 68">
              <a:extLst>
                <a:ext uri="{FF2B5EF4-FFF2-40B4-BE49-F238E27FC236}">
                  <a16:creationId xmlns:a16="http://schemas.microsoft.com/office/drawing/2014/main" id="{967B118F-5BCC-26FA-094B-E56EE2C4E0CE}"/>
                </a:ext>
              </a:extLst>
            </p:cNvPr>
            <p:cNvCxnSpPr>
              <a:cxnSpLocks/>
            </p:cNvCxnSpPr>
            <p:nvPr/>
          </p:nvCxnSpPr>
          <p:spPr>
            <a:xfrm flipV="1">
              <a:off x="8517228" y="1459905"/>
              <a:ext cx="1393840" cy="105348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F094F59-230D-94CD-01EE-CB92B95B2F13}"/>
                </a:ext>
              </a:extLst>
            </p:cNvPr>
            <p:cNvCxnSpPr>
              <a:cxnSpLocks/>
            </p:cNvCxnSpPr>
            <p:nvPr/>
          </p:nvCxnSpPr>
          <p:spPr>
            <a:xfrm>
              <a:off x="8504833" y="2518047"/>
              <a:ext cx="1413150" cy="103246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1B51EC91-85D0-476B-AB41-42775CC7C0DA}"/>
                    </a:ext>
                  </a:extLst>
                </p:cNvPr>
                <p:cNvSpPr txBox="1"/>
                <p:nvPr/>
              </p:nvSpPr>
              <p:spPr>
                <a:xfrm>
                  <a:off x="9385154" y="2320936"/>
                  <a:ext cx="613475" cy="369332"/>
                </a:xfrm>
                <a:prstGeom prst="rect">
                  <a:avLst/>
                </a:prstGeom>
                <a:noFill/>
              </p:spPr>
              <p:txBody>
                <a:bodyPr wrap="square" rtlCol="0">
                  <a:spAutoFit/>
                </a:bodyPr>
                <a:lstStyle/>
                <a:p>
                  <a14:m>
                    <m:oMath xmlns:m="http://schemas.openxmlformats.org/officeDocument/2006/math">
                      <m:r>
                        <a:rPr lang="en-US" sz="1400" b="0" i="1" smtClean="0">
                          <a:latin typeface="Cambria Math" panose="02040503050406030204" pitchFamily="18" charset="0"/>
                        </a:rPr>
                        <m:t>×</m:t>
                      </m:r>
                    </m:oMath>
                  </a14:m>
                  <a:r>
                    <a:rPr lang="en-US" sz="1400" dirty="0"/>
                    <a:t> </a:t>
                  </a:r>
                  <a:r>
                    <a:rPr lang="en-US" dirty="0"/>
                    <a:t>3</a:t>
                  </a:r>
                  <a:endParaRPr lang="en-US" sz="1400" dirty="0"/>
                </a:p>
              </p:txBody>
            </p:sp>
          </mc:Choice>
          <mc:Fallback xmlns="">
            <p:sp>
              <p:nvSpPr>
                <p:cNvPr id="173" name="TextBox 172">
                  <a:extLst>
                    <a:ext uri="{FF2B5EF4-FFF2-40B4-BE49-F238E27FC236}">
                      <a16:creationId xmlns:a16="http://schemas.microsoft.com/office/drawing/2014/main" id="{8D932BD2-BA84-B15A-1007-380DFD297E8E}"/>
                    </a:ext>
                  </a:extLst>
                </p:cNvPr>
                <p:cNvSpPr txBox="1">
                  <a:spLocks noRot="1" noChangeAspect="1" noMove="1" noResize="1" noEditPoints="1" noAdjustHandles="1" noChangeArrowheads="1" noChangeShapeType="1" noTextEdit="1"/>
                </p:cNvSpPr>
                <p:nvPr/>
              </p:nvSpPr>
              <p:spPr>
                <a:xfrm>
                  <a:off x="9385154" y="2320936"/>
                  <a:ext cx="613475" cy="369332"/>
                </a:xfrm>
                <a:prstGeom prst="rect">
                  <a:avLst/>
                </a:prstGeom>
                <a:blipFill>
                  <a:blip r:embed="rId15"/>
                  <a:stretch>
                    <a:fillRect t="-8197" b="-24590"/>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FEB38528-BFBC-44CC-4135-FE905A853637}"/>
                </a:ext>
              </a:extLst>
            </p:cNvPr>
            <p:cNvGrpSpPr/>
            <p:nvPr/>
          </p:nvGrpSpPr>
          <p:grpSpPr>
            <a:xfrm>
              <a:off x="9911069" y="1134677"/>
              <a:ext cx="1933432" cy="2699556"/>
              <a:chOff x="7690515" y="1509220"/>
              <a:chExt cx="1933432" cy="2699556"/>
            </a:xfrm>
          </p:grpSpPr>
          <p:sp>
            <p:nvSpPr>
              <p:cNvPr id="92" name="Rectangle 91">
                <a:extLst>
                  <a:ext uri="{FF2B5EF4-FFF2-40B4-BE49-F238E27FC236}">
                    <a16:creationId xmlns:a16="http://schemas.microsoft.com/office/drawing/2014/main" id="{942CD18C-95D0-401F-B2AD-3B9876D2A3C5}"/>
                  </a:ext>
                </a:extLst>
              </p:cNvPr>
              <p:cNvSpPr/>
              <p:nvPr/>
            </p:nvSpPr>
            <p:spPr>
              <a:xfrm>
                <a:off x="7792871" y="2177892"/>
                <a:ext cx="1587682" cy="29248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cxnSp>
            <p:nvCxnSpPr>
              <p:cNvPr id="93" name="Straight Arrow Connector 92">
                <a:extLst>
                  <a:ext uri="{FF2B5EF4-FFF2-40B4-BE49-F238E27FC236}">
                    <a16:creationId xmlns:a16="http://schemas.microsoft.com/office/drawing/2014/main" id="{417D56AD-9E43-A2B9-B245-3933071A5077}"/>
                  </a:ext>
                </a:extLst>
              </p:cNvPr>
              <p:cNvCxnSpPr>
                <a:cxnSpLocks/>
                <a:endCxn id="92" idx="0"/>
              </p:cNvCxnSpPr>
              <p:nvPr/>
            </p:nvCxnSpPr>
            <p:spPr>
              <a:xfrm>
                <a:off x="8586711" y="1509220"/>
                <a:ext cx="1" cy="6686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F351075F-1D68-C50B-D4C9-38E5768A7A02}"/>
                  </a:ext>
                </a:extLst>
              </p:cNvPr>
              <p:cNvGrpSpPr/>
              <p:nvPr/>
            </p:nvGrpSpPr>
            <p:grpSpPr>
              <a:xfrm>
                <a:off x="8358111" y="3286472"/>
                <a:ext cx="457200" cy="457200"/>
                <a:chOff x="9255793" y="1686895"/>
                <a:chExt cx="457200" cy="457200"/>
              </a:xfrm>
            </p:grpSpPr>
            <p:sp>
              <p:nvSpPr>
                <p:cNvPr id="103" name="Oval 102">
                  <a:extLst>
                    <a:ext uri="{FF2B5EF4-FFF2-40B4-BE49-F238E27FC236}">
                      <a16:creationId xmlns:a16="http://schemas.microsoft.com/office/drawing/2014/main" id="{2CACAD56-8437-5FD7-6BF0-0B9959EEAF70}"/>
                    </a:ext>
                  </a:extLst>
                </p:cNvPr>
                <p:cNvSpPr/>
                <p:nvPr/>
              </p:nvSpPr>
              <p:spPr>
                <a:xfrm>
                  <a:off x="9255793" y="1686895"/>
                  <a:ext cx="457200" cy="4572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E579040B-7638-BA4F-92D2-59EE344AF624}"/>
                        </a:ext>
                      </a:extLst>
                    </p:cNvPr>
                    <p:cNvSpPr txBox="1"/>
                    <p:nvPr/>
                  </p:nvSpPr>
                  <p:spPr>
                    <a:xfrm>
                      <a:off x="9279049" y="1725499"/>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186" name="TextBox 185">
                      <a:extLst>
                        <a:ext uri="{FF2B5EF4-FFF2-40B4-BE49-F238E27FC236}">
                          <a16:creationId xmlns:a16="http://schemas.microsoft.com/office/drawing/2014/main" id="{C41323CF-BA40-575C-974E-702C332FAC86}"/>
                        </a:ext>
                      </a:extLst>
                    </p:cNvPr>
                    <p:cNvSpPr txBox="1">
                      <a:spLocks noRot="1" noChangeAspect="1" noMove="1" noResize="1" noEditPoints="1" noAdjustHandles="1" noChangeArrowheads="1" noChangeShapeType="1" noTextEdit="1"/>
                    </p:cNvSpPr>
                    <p:nvPr/>
                  </p:nvSpPr>
                  <p:spPr>
                    <a:xfrm>
                      <a:off x="9279049" y="1725499"/>
                      <a:ext cx="410689" cy="369332"/>
                    </a:xfrm>
                    <a:prstGeom prst="rect">
                      <a:avLst/>
                    </a:prstGeom>
                    <a:blipFill>
                      <a:blip r:embed="rId16"/>
                      <a:stretch>
                        <a:fillRect/>
                      </a:stretch>
                    </a:blipFill>
                  </p:spPr>
                  <p:txBody>
                    <a:bodyPr/>
                    <a:lstStyle/>
                    <a:p>
                      <a:r>
                        <a:rPr lang="en-US">
                          <a:noFill/>
                        </a:rPr>
                        <a:t> </a:t>
                      </a:r>
                    </a:p>
                  </p:txBody>
                </p:sp>
              </mc:Fallback>
            </mc:AlternateContent>
          </p:grpSp>
          <p:cxnSp>
            <p:nvCxnSpPr>
              <p:cNvPr id="95" name="Straight Arrow Connector 94">
                <a:extLst>
                  <a:ext uri="{FF2B5EF4-FFF2-40B4-BE49-F238E27FC236}">
                    <a16:creationId xmlns:a16="http://schemas.microsoft.com/office/drawing/2014/main" id="{DDDE1FD3-D3FE-6FC3-ADED-FD7A9CABEC07}"/>
                  </a:ext>
                </a:extLst>
              </p:cNvPr>
              <p:cNvCxnSpPr>
                <a:cxnSpLocks/>
                <a:stCxn id="101" idx="2"/>
                <a:endCxn id="103" idx="0"/>
              </p:cNvCxnSpPr>
              <p:nvPr/>
            </p:nvCxnSpPr>
            <p:spPr>
              <a:xfrm flipH="1">
                <a:off x="8586711" y="3034170"/>
                <a:ext cx="1" cy="2523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8D5F21F4-891F-A8D5-F3A5-D8BB7B8E9D05}"/>
                  </a:ext>
                </a:extLst>
              </p:cNvPr>
              <p:cNvCxnSpPr>
                <a:cxnSpLocks/>
                <a:endCxn id="103" idx="6"/>
              </p:cNvCxnSpPr>
              <p:nvPr/>
            </p:nvCxnSpPr>
            <p:spPr>
              <a:xfrm rot="16200000" flipH="1">
                <a:off x="7919869" y="2619629"/>
                <a:ext cx="1562285" cy="228599"/>
              </a:xfrm>
              <a:prstGeom prst="bentConnector4">
                <a:avLst>
                  <a:gd name="adj1" fmla="val -237"/>
                  <a:gd name="adj2" fmla="val 414168"/>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1271BA0C-87BD-3B43-E8A6-F58ACD9DB1E3}"/>
                  </a:ext>
                </a:extLst>
              </p:cNvPr>
              <p:cNvCxnSpPr>
                <a:cxnSpLocks/>
                <a:stCxn id="103" idx="4"/>
              </p:cNvCxnSpPr>
              <p:nvPr/>
            </p:nvCxnSpPr>
            <p:spPr>
              <a:xfrm>
                <a:off x="8586711" y="3743672"/>
                <a:ext cx="0" cy="4651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02BC34B1-51C4-A175-B743-542199D5BB6A}"/>
                  </a:ext>
                </a:extLst>
              </p:cNvPr>
              <p:cNvSpPr/>
              <p:nvPr/>
            </p:nvSpPr>
            <p:spPr>
              <a:xfrm>
                <a:off x="7690515" y="1834448"/>
                <a:ext cx="1933432" cy="2091690"/>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01" name="Rectangle 100">
                <a:extLst>
                  <a:ext uri="{FF2B5EF4-FFF2-40B4-BE49-F238E27FC236}">
                    <a16:creationId xmlns:a16="http://schemas.microsoft.com/office/drawing/2014/main" id="{C63EE938-FAC9-E02E-2A12-045C0D6630C6}"/>
                  </a:ext>
                </a:extLst>
              </p:cNvPr>
              <p:cNvSpPr/>
              <p:nvPr/>
            </p:nvSpPr>
            <p:spPr>
              <a:xfrm>
                <a:off x="7792870" y="2741689"/>
                <a:ext cx="1587683" cy="29248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cxnSp>
            <p:nvCxnSpPr>
              <p:cNvPr id="102" name="Straight Arrow Connector 101">
                <a:extLst>
                  <a:ext uri="{FF2B5EF4-FFF2-40B4-BE49-F238E27FC236}">
                    <a16:creationId xmlns:a16="http://schemas.microsoft.com/office/drawing/2014/main" id="{AD0ED153-8D84-688C-974A-6B6E8F7AE2EF}"/>
                  </a:ext>
                </a:extLst>
              </p:cNvPr>
              <p:cNvCxnSpPr>
                <a:cxnSpLocks/>
                <a:stCxn id="92" idx="2"/>
                <a:endCxn id="101" idx="0"/>
              </p:cNvCxnSpPr>
              <p:nvPr/>
            </p:nvCxnSpPr>
            <p:spPr>
              <a:xfrm>
                <a:off x="8586712" y="2470373"/>
                <a:ext cx="0" cy="2713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CD6295AA-4D83-2174-1589-0217192B6118}"/>
                  </a:ext>
                </a:extLst>
              </p:cNvPr>
              <p:cNvSpPr txBox="1"/>
              <p:nvPr/>
            </p:nvSpPr>
            <p:spPr>
              <a:xfrm>
                <a:off x="7796803" y="156760"/>
                <a:ext cx="593366"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𝐿</m:t>
                      </m:r>
                    </m:oMath>
                  </m:oMathPara>
                </a14:m>
                <a:endParaRPr lang="en-US" sz="1200" dirty="0"/>
              </a:p>
            </p:txBody>
          </p:sp>
        </mc:Choice>
        <mc:Fallback xmlns="">
          <p:sp>
            <p:nvSpPr>
              <p:cNvPr id="105" name="TextBox 104">
                <a:extLst>
                  <a:ext uri="{FF2B5EF4-FFF2-40B4-BE49-F238E27FC236}">
                    <a16:creationId xmlns:a16="http://schemas.microsoft.com/office/drawing/2014/main" id="{CD6295AA-4D83-2174-1589-0217192B6118}"/>
                  </a:ext>
                </a:extLst>
              </p:cNvPr>
              <p:cNvSpPr txBox="1">
                <a:spLocks noRot="1" noChangeAspect="1" noMove="1" noResize="1" noEditPoints="1" noAdjustHandles="1" noChangeArrowheads="1" noChangeShapeType="1" noTextEdit="1"/>
              </p:cNvSpPr>
              <p:nvPr/>
            </p:nvSpPr>
            <p:spPr>
              <a:xfrm>
                <a:off x="7796803" y="156760"/>
                <a:ext cx="593366" cy="276999"/>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C3FDA1A3-6946-17DB-AC02-FAC8E2788343}"/>
                  </a:ext>
                </a:extLst>
              </p:cNvPr>
              <p:cNvSpPr txBox="1"/>
              <p:nvPr/>
            </p:nvSpPr>
            <p:spPr>
              <a:xfrm>
                <a:off x="7737470" y="4713061"/>
                <a:ext cx="581270" cy="246221"/>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1×</m:t>
                      </m:r>
                      <m:r>
                        <a:rPr lang="en-US" sz="1000" b="0" i="1" smtClean="0">
                          <a:latin typeface="Cambria Math" panose="02040503050406030204" pitchFamily="18" charset="0"/>
                        </a:rPr>
                        <m:t>𝑁</m:t>
                      </m:r>
                    </m:oMath>
                  </m:oMathPara>
                </a14:m>
                <a:endParaRPr lang="en-US" sz="1000" dirty="0"/>
              </a:p>
            </p:txBody>
          </p:sp>
        </mc:Choice>
        <mc:Fallback xmlns="">
          <p:sp>
            <p:nvSpPr>
              <p:cNvPr id="106" name="TextBox 105">
                <a:extLst>
                  <a:ext uri="{FF2B5EF4-FFF2-40B4-BE49-F238E27FC236}">
                    <a16:creationId xmlns:a16="http://schemas.microsoft.com/office/drawing/2014/main" id="{C3FDA1A3-6946-17DB-AC02-FAC8E2788343}"/>
                  </a:ext>
                </a:extLst>
              </p:cNvPr>
              <p:cNvSpPr txBox="1">
                <a:spLocks noRot="1" noChangeAspect="1" noMove="1" noResize="1" noEditPoints="1" noAdjustHandles="1" noChangeArrowheads="1" noChangeShapeType="1" noTextEdit="1"/>
              </p:cNvSpPr>
              <p:nvPr/>
            </p:nvSpPr>
            <p:spPr>
              <a:xfrm>
                <a:off x="7737470" y="4713061"/>
                <a:ext cx="581270" cy="246221"/>
              </a:xfrm>
              <a:prstGeom prst="rect">
                <a:avLst/>
              </a:prstGeom>
              <a:blipFill>
                <a:blip r:embed="rId18"/>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5730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childTnLst>
                          </p:cTn>
                        </p:par>
                        <p:par>
                          <p:cTn id="29" fill="hold">
                            <p:stCondLst>
                              <p:cond delay="500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childTnLst>
                                </p:cTn>
                              </p:par>
                            </p:childTnLst>
                          </p:cTn>
                        </p:par>
                        <p:par>
                          <p:cTn id="33" fill="hold">
                            <p:stCondLst>
                              <p:cond delay="6000"/>
                            </p:stCondLst>
                            <p:childTnLst>
                              <p:par>
                                <p:cTn id="34" presetID="10" presetClass="entr" presetSubtype="0" fill="hold" nodeType="after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1000"/>
                                        <p:tgtEl>
                                          <p:spTgt spid="59"/>
                                        </p:tgtEl>
                                      </p:cBhvr>
                                    </p:animEffect>
                                  </p:childTnLst>
                                </p:cTn>
                              </p:par>
                            </p:childTnLst>
                          </p:cTn>
                        </p:par>
                        <p:par>
                          <p:cTn id="37" fill="hold">
                            <p:stCondLst>
                              <p:cond delay="700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fade">
                                      <p:cBhvr>
                                        <p:cTn id="51" dur="1000"/>
                                        <p:tgtEl>
                                          <p:spTgt spid="105"/>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10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1000"/>
                                        <p:tgtEl>
                                          <p:spTgt spid="3"/>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0"/>
                                        <p:tgtEl>
                                          <p:spTgt spid="4"/>
                                        </p:tgtEl>
                                      </p:cBhvr>
                                    </p:animEffec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1000"/>
                                        <p:tgtEl>
                                          <p:spTgt spid="47"/>
                                        </p:tgtEl>
                                      </p:cBhvr>
                                    </p:animEffect>
                                  </p:childTnLst>
                                </p:cTn>
                              </p:par>
                            </p:childTnLst>
                          </p:cTn>
                        </p:par>
                        <p:par>
                          <p:cTn id="73" fill="hold">
                            <p:stCondLst>
                              <p:cond delay="3000"/>
                            </p:stCondLst>
                            <p:childTnLst>
                              <p:par>
                                <p:cTn id="74" presetID="10" presetClass="entr" presetSubtype="0" fill="hold"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1000"/>
                                        <p:tgtEl>
                                          <p:spTgt spid="5"/>
                                        </p:tgtEl>
                                      </p:cBhvr>
                                    </p:animEffec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1000"/>
                                        <p:tgtEl>
                                          <p:spTgt spid="6"/>
                                        </p:tgtEl>
                                      </p:cBhvr>
                                    </p:animEffect>
                                  </p:childTnLst>
                                </p:cTn>
                              </p:par>
                            </p:childTnLst>
                          </p:cTn>
                        </p:par>
                        <p:par>
                          <p:cTn id="86" fill="hold">
                            <p:stCondLst>
                              <p:cond delay="2000"/>
                            </p:stCondLst>
                            <p:childTnLst>
                              <p:par>
                                <p:cTn id="87" presetID="10" presetClass="entr" presetSubtype="0" fill="hold" nodeType="after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1000"/>
                                        <p:tgtEl>
                                          <p:spTgt spid="68"/>
                                        </p:tgtEl>
                                      </p:cBhvr>
                                    </p:animEffect>
                                  </p:childTnLst>
                                </p:cTn>
                              </p:par>
                            </p:childTnLst>
                          </p:cTn>
                        </p:par>
                      </p:childTnLst>
                    </p:cTn>
                  </p:par>
                  <p:par>
                    <p:cTn id="90" fill="hold">
                      <p:stCondLst>
                        <p:cond delay="indefinite"/>
                      </p:stCondLst>
                      <p:childTnLst>
                        <p:par>
                          <p:cTn id="91" fill="hold">
                            <p:stCondLst>
                              <p:cond delay="0"/>
                            </p:stCondLst>
                            <p:childTnLst>
                              <p:par>
                                <p:cTn id="92" presetID="21" presetClass="entr" presetSubtype="1" fill="hold" grpId="0" nodeType="clickEffect">
                                  <p:stCondLst>
                                    <p:cond delay="0"/>
                                  </p:stCondLst>
                                  <p:childTnLst>
                                    <p:set>
                                      <p:cBhvr>
                                        <p:cTn id="93" dur="1" fill="hold">
                                          <p:stCondLst>
                                            <p:cond delay="0"/>
                                          </p:stCondLst>
                                        </p:cTn>
                                        <p:tgtEl>
                                          <p:spTgt spid="12"/>
                                        </p:tgtEl>
                                        <p:attrNameLst>
                                          <p:attrName>style.visibility</p:attrName>
                                        </p:attrNameLst>
                                      </p:cBhvr>
                                      <p:to>
                                        <p:strVal val="visible"/>
                                      </p:to>
                                    </p:set>
                                    <p:animEffect transition="in" filter="wheel(1)">
                                      <p:cBhvr>
                                        <p:cTn id="94" dur="2000"/>
                                        <p:tgtEl>
                                          <p:spTgt spid="12"/>
                                        </p:tgtEl>
                                      </p:cBhvr>
                                    </p:animEffect>
                                  </p:childTnLst>
                                </p:cTn>
                              </p:par>
                            </p:childTnLst>
                          </p:cTn>
                        </p:par>
                        <p:par>
                          <p:cTn id="95" fill="hold">
                            <p:stCondLst>
                              <p:cond delay="2000"/>
                            </p:stCondLst>
                            <p:childTnLst>
                              <p:par>
                                <p:cTn id="96" presetID="10" presetClass="entr" presetSubtype="0" fill="hold" grpId="0" nodeType="after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fade">
                                      <p:cBhvr>
                                        <p:cTn id="98" dur="1000"/>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1000"/>
                                        <p:tgtEl>
                                          <p:spTgt spid="50"/>
                                        </p:tgtEl>
                                      </p:cBhvr>
                                    </p:animEffect>
                                  </p:childTnLst>
                                </p:cTn>
                              </p:par>
                            </p:childTnLst>
                          </p:cTn>
                        </p:par>
                        <p:par>
                          <p:cTn id="104" fill="hold">
                            <p:stCondLst>
                              <p:cond delay="1000"/>
                            </p:stCondLst>
                            <p:childTnLst>
                              <p:par>
                                <p:cTn id="105" presetID="10" presetClass="entr" presetSubtype="0" fill="hold" grpId="0" nodeType="afterEffect">
                                  <p:stCondLst>
                                    <p:cond delay="0"/>
                                  </p:stCondLst>
                                  <p:childTnLst>
                                    <p:set>
                                      <p:cBhvr>
                                        <p:cTn id="106" dur="1" fill="hold">
                                          <p:stCondLst>
                                            <p:cond delay="0"/>
                                          </p:stCondLst>
                                        </p:cTn>
                                        <p:tgtEl>
                                          <p:spTgt spid="51"/>
                                        </p:tgtEl>
                                        <p:attrNameLst>
                                          <p:attrName>style.visibility</p:attrName>
                                        </p:attrNameLst>
                                      </p:cBhvr>
                                      <p:to>
                                        <p:strVal val="visible"/>
                                      </p:to>
                                    </p:set>
                                    <p:animEffect transition="in" filter="fade">
                                      <p:cBhvr>
                                        <p:cTn id="107" dur="1000"/>
                                        <p:tgtEl>
                                          <p:spTgt spid="51"/>
                                        </p:tgtEl>
                                      </p:cBhvr>
                                    </p:animEffect>
                                  </p:childTnLst>
                                </p:cTn>
                              </p:par>
                            </p:childTnLst>
                          </p:cTn>
                        </p:par>
                        <p:par>
                          <p:cTn id="108" fill="hold">
                            <p:stCondLst>
                              <p:cond delay="2000"/>
                            </p:stCondLst>
                            <p:childTnLst>
                              <p:par>
                                <p:cTn id="109" presetID="10" presetClass="entr" presetSubtype="0" fill="hold" nodeType="after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fade">
                                      <p:cBhvr>
                                        <p:cTn id="111" dur="1000"/>
                                        <p:tgtEl>
                                          <p:spTgt spid="52"/>
                                        </p:tgtEl>
                                      </p:cBhvr>
                                    </p:animEffect>
                                  </p:childTnLst>
                                </p:cTn>
                              </p:par>
                            </p:childTnLst>
                          </p:cTn>
                        </p:par>
                        <p:par>
                          <p:cTn id="112" fill="hold">
                            <p:stCondLst>
                              <p:cond delay="3000"/>
                            </p:stCondLst>
                            <p:childTnLst>
                              <p:par>
                                <p:cTn id="113" presetID="10" presetClass="entr" presetSubtype="0" fill="hold" grpId="0" nodeType="afterEffect">
                                  <p:stCondLst>
                                    <p:cond delay="0"/>
                                  </p:stCondLst>
                                  <p:childTnLst>
                                    <p:set>
                                      <p:cBhvr>
                                        <p:cTn id="114" dur="1" fill="hold">
                                          <p:stCondLst>
                                            <p:cond delay="0"/>
                                          </p:stCondLst>
                                        </p:cTn>
                                        <p:tgtEl>
                                          <p:spTgt spid="53"/>
                                        </p:tgtEl>
                                        <p:attrNameLst>
                                          <p:attrName>style.visibility</p:attrName>
                                        </p:attrNameLst>
                                      </p:cBhvr>
                                      <p:to>
                                        <p:strVal val="visible"/>
                                      </p:to>
                                    </p:set>
                                    <p:animEffect transition="in" filter="fade">
                                      <p:cBhvr>
                                        <p:cTn id="115" dur="1000"/>
                                        <p:tgtEl>
                                          <p:spTgt spid="53"/>
                                        </p:tgtEl>
                                      </p:cBhvr>
                                    </p:animEffect>
                                  </p:childTnLst>
                                </p:cTn>
                              </p:par>
                            </p:childTnLst>
                          </p:cTn>
                        </p:par>
                        <p:par>
                          <p:cTn id="116" fill="hold">
                            <p:stCondLst>
                              <p:cond delay="4000"/>
                            </p:stCondLst>
                            <p:childTnLst>
                              <p:par>
                                <p:cTn id="117" presetID="10" presetClass="entr" presetSubtype="0" fill="hold" nodeType="after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fade">
                                      <p:cBhvr>
                                        <p:cTn id="119" dur="1000"/>
                                        <p:tgtEl>
                                          <p:spTgt spid="58"/>
                                        </p:tgtEl>
                                      </p:cBhvr>
                                    </p:animEffect>
                                  </p:childTnLst>
                                </p:cTn>
                              </p:par>
                            </p:childTnLst>
                          </p:cTn>
                        </p:par>
                        <p:par>
                          <p:cTn id="120" fill="hold">
                            <p:stCondLst>
                              <p:cond delay="5000"/>
                            </p:stCondLst>
                            <p:childTnLst>
                              <p:par>
                                <p:cTn id="121" presetID="10" presetClass="entr" presetSubtype="0" fill="hold" grpId="0" nodeType="after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fade">
                                      <p:cBhvr>
                                        <p:cTn id="123" dur="1000"/>
                                        <p:tgtEl>
                                          <p:spTgt spid="67"/>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06"/>
                                        </p:tgtEl>
                                        <p:attrNameLst>
                                          <p:attrName>style.visibility</p:attrName>
                                        </p:attrNameLst>
                                      </p:cBhvr>
                                      <p:to>
                                        <p:strVal val="visible"/>
                                      </p:to>
                                    </p:set>
                                    <p:animEffect transition="in" filter="fade">
                                      <p:cBhvr>
                                        <p:cTn id="126" dur="1000"/>
                                        <p:tgtEl>
                                          <p:spTgt spid="106"/>
                                        </p:tgtEl>
                                      </p:cBhvr>
                                    </p:animEffect>
                                  </p:childTnLst>
                                </p:cTn>
                              </p:par>
                            </p:childTnLst>
                          </p:cTn>
                        </p:par>
                        <p:par>
                          <p:cTn id="127" fill="hold">
                            <p:stCondLst>
                              <p:cond delay="6000"/>
                            </p:stCondLst>
                            <p:childTnLst>
                              <p:par>
                                <p:cTn id="128" presetID="10" presetClass="entr" presetSubtype="0" fill="hold" grpId="0" nodeType="afterEffect">
                                  <p:stCondLst>
                                    <p:cond delay="0"/>
                                  </p:stCondLst>
                                  <p:childTnLst>
                                    <p:set>
                                      <p:cBhvr>
                                        <p:cTn id="129" dur="1" fill="hold">
                                          <p:stCondLst>
                                            <p:cond delay="0"/>
                                          </p:stCondLst>
                                        </p:cTn>
                                        <p:tgtEl>
                                          <p:spTgt spid="28"/>
                                        </p:tgtEl>
                                        <p:attrNameLst>
                                          <p:attrName>style.visibility</p:attrName>
                                        </p:attrNameLst>
                                      </p:cBhvr>
                                      <p:to>
                                        <p:strVal val="visible"/>
                                      </p:to>
                                    </p:set>
                                    <p:animEffect transition="in" filter="fade">
                                      <p:cBhvr>
                                        <p:cTn id="13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p:bldP spid="12" grpId="0" animBg="1"/>
      <p:bldP spid="15" grpId="0"/>
      <p:bldP spid="20" grpId="0" animBg="1"/>
      <p:bldP spid="28" grpId="0"/>
      <p:bldP spid="29" grpId="0"/>
      <p:bldP spid="47" grpId="0" animBg="1"/>
      <p:bldP spid="51" grpId="0" animBg="1"/>
      <p:bldP spid="53" grpId="0" animBg="1"/>
      <p:bldP spid="67" grpId="0"/>
      <p:bldP spid="105" grpId="0"/>
      <p:bldP spid="10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A9A1B6-8B0B-5490-CF0F-D3034A16A8CD}"/>
              </a:ext>
            </a:extLst>
          </p:cNvPr>
          <p:cNvSpPr/>
          <p:nvPr/>
        </p:nvSpPr>
        <p:spPr>
          <a:xfrm>
            <a:off x="7064066" y="798141"/>
            <a:ext cx="1455534" cy="29249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cxnSp>
        <p:nvCxnSpPr>
          <p:cNvPr id="3" name="Straight Arrow Connector 2">
            <a:extLst>
              <a:ext uri="{FF2B5EF4-FFF2-40B4-BE49-F238E27FC236}">
                <a16:creationId xmlns:a16="http://schemas.microsoft.com/office/drawing/2014/main" id="{08902557-53AA-6657-A7C0-A18E123D52D2}"/>
              </a:ext>
            </a:extLst>
          </p:cNvPr>
          <p:cNvCxnSpPr>
            <a:cxnSpLocks/>
            <a:stCxn id="2" idx="2"/>
            <a:endCxn id="4" idx="0"/>
          </p:cNvCxnSpPr>
          <p:nvPr/>
        </p:nvCxnSpPr>
        <p:spPr>
          <a:xfrm flipH="1">
            <a:off x="7789461" y="1090632"/>
            <a:ext cx="2372" cy="3939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47B4FDB-6942-F7CB-BC2A-C275891D0410}"/>
              </a:ext>
            </a:extLst>
          </p:cNvPr>
          <p:cNvSpPr/>
          <p:nvPr/>
        </p:nvSpPr>
        <p:spPr>
          <a:xfrm>
            <a:off x="7061694" y="1484563"/>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Transposed Conv. Layer</a:t>
            </a:r>
          </a:p>
        </p:txBody>
      </p:sp>
      <p:cxnSp>
        <p:nvCxnSpPr>
          <p:cNvPr id="5" name="Straight Arrow Connector 4">
            <a:extLst>
              <a:ext uri="{FF2B5EF4-FFF2-40B4-BE49-F238E27FC236}">
                <a16:creationId xmlns:a16="http://schemas.microsoft.com/office/drawing/2014/main" id="{9ACB9D04-D998-8393-956C-9FDCC5F93624}"/>
              </a:ext>
            </a:extLst>
          </p:cNvPr>
          <p:cNvCxnSpPr>
            <a:cxnSpLocks/>
            <a:stCxn id="4" idx="2"/>
            <a:endCxn id="6" idx="0"/>
          </p:cNvCxnSpPr>
          <p:nvPr/>
        </p:nvCxnSpPr>
        <p:spPr>
          <a:xfrm>
            <a:off x="7789461" y="1972101"/>
            <a:ext cx="0" cy="2975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1E5A341-5F97-E51D-2C88-B96C15BBF2CF}"/>
              </a:ext>
            </a:extLst>
          </p:cNvPr>
          <p:cNvSpPr/>
          <p:nvPr/>
        </p:nvSpPr>
        <p:spPr>
          <a:xfrm>
            <a:off x="7061694" y="2269618"/>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Residual Stack</a:t>
            </a:r>
          </a:p>
        </p:txBody>
      </p:sp>
      <p:cxnSp>
        <p:nvCxnSpPr>
          <p:cNvPr id="7" name="Straight Arrow Connector 6">
            <a:extLst>
              <a:ext uri="{FF2B5EF4-FFF2-40B4-BE49-F238E27FC236}">
                <a16:creationId xmlns:a16="http://schemas.microsoft.com/office/drawing/2014/main" id="{D24CFBC4-3153-F70A-E6E2-7E6FF7C53AF3}"/>
              </a:ext>
            </a:extLst>
          </p:cNvPr>
          <p:cNvCxnSpPr>
            <a:cxnSpLocks/>
            <a:stCxn id="8" idx="2"/>
            <a:endCxn id="2" idx="0"/>
          </p:cNvCxnSpPr>
          <p:nvPr/>
        </p:nvCxnSpPr>
        <p:spPr>
          <a:xfrm>
            <a:off x="7789461" y="425485"/>
            <a:ext cx="2372" cy="3726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A13B964-AD7C-54AD-BBD0-B01814D90345}"/>
                  </a:ext>
                </a:extLst>
              </p:cNvPr>
              <p:cNvSpPr txBox="1"/>
              <p:nvPr/>
            </p:nvSpPr>
            <p:spPr>
              <a:xfrm>
                <a:off x="7577371" y="56153"/>
                <a:ext cx="4241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𝑺</m:t>
                      </m:r>
                    </m:oMath>
                  </m:oMathPara>
                </a14:m>
                <a:endParaRPr lang="en-US" b="1" dirty="0"/>
              </a:p>
            </p:txBody>
          </p:sp>
        </mc:Choice>
        <mc:Fallback xmlns="">
          <p:sp>
            <p:nvSpPr>
              <p:cNvPr id="8" name="TextBox 7">
                <a:extLst>
                  <a:ext uri="{FF2B5EF4-FFF2-40B4-BE49-F238E27FC236}">
                    <a16:creationId xmlns:a16="http://schemas.microsoft.com/office/drawing/2014/main" id="{5A13B964-AD7C-54AD-BBD0-B01814D90345}"/>
                  </a:ext>
                </a:extLst>
              </p:cNvPr>
              <p:cNvSpPr txBox="1">
                <a:spLocks noRot="1" noChangeAspect="1" noMove="1" noResize="1" noEditPoints="1" noAdjustHandles="1" noChangeArrowheads="1" noChangeShapeType="1" noTextEdit="1"/>
              </p:cNvSpPr>
              <p:nvPr/>
            </p:nvSpPr>
            <p:spPr>
              <a:xfrm>
                <a:off x="7577371" y="56153"/>
                <a:ext cx="42418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DA56C21-5959-0AD1-62E6-BC34EF8B551B}"/>
                  </a:ext>
                </a:extLst>
              </p:cNvPr>
              <p:cNvSpPr txBox="1"/>
              <p:nvPr/>
            </p:nvSpPr>
            <p:spPr>
              <a:xfrm>
                <a:off x="6308102" y="1941613"/>
                <a:ext cx="613475" cy="369332"/>
              </a:xfrm>
              <a:prstGeom prst="rect">
                <a:avLst/>
              </a:prstGeom>
              <a:noFill/>
            </p:spPr>
            <p:txBody>
              <a:bodyPr wrap="square" rtlCol="0">
                <a:spAutoFit/>
              </a:bodyPr>
              <a:lstStyle/>
              <a:p>
                <a14:m>
                  <m:oMath xmlns:m="http://schemas.openxmlformats.org/officeDocument/2006/math">
                    <m:r>
                      <a:rPr lang="en-US" sz="1400" b="0" i="1" smtClean="0">
                        <a:latin typeface="Cambria Math" panose="02040503050406030204" pitchFamily="18" charset="0"/>
                      </a:rPr>
                      <m:t>×</m:t>
                    </m:r>
                  </m:oMath>
                </a14:m>
                <a:r>
                  <a:rPr lang="en-US" sz="1400" dirty="0"/>
                  <a:t> </a:t>
                </a:r>
                <a:r>
                  <a:rPr lang="en-US" dirty="0"/>
                  <a:t>4</a:t>
                </a:r>
                <a:endParaRPr lang="en-US" sz="1400" dirty="0"/>
              </a:p>
            </p:txBody>
          </p:sp>
        </mc:Choice>
        <mc:Fallback xmlns="">
          <p:sp>
            <p:nvSpPr>
              <p:cNvPr id="9" name="TextBox 8">
                <a:extLst>
                  <a:ext uri="{FF2B5EF4-FFF2-40B4-BE49-F238E27FC236}">
                    <a16:creationId xmlns:a16="http://schemas.microsoft.com/office/drawing/2014/main" id="{DDA56C21-5959-0AD1-62E6-BC34EF8B551B}"/>
                  </a:ext>
                </a:extLst>
              </p:cNvPr>
              <p:cNvSpPr txBox="1">
                <a:spLocks noRot="1" noChangeAspect="1" noMove="1" noResize="1" noEditPoints="1" noAdjustHandles="1" noChangeArrowheads="1" noChangeShapeType="1" noTextEdit="1"/>
              </p:cNvSpPr>
              <p:nvPr/>
            </p:nvSpPr>
            <p:spPr>
              <a:xfrm>
                <a:off x="6308102" y="1941613"/>
                <a:ext cx="613475" cy="369332"/>
              </a:xfrm>
              <a:prstGeom prst="rect">
                <a:avLst/>
              </a:prstGeom>
              <a:blipFill>
                <a:blip r:embed="rId4"/>
                <a:stretch>
                  <a:fillRect t="-10000" b="-26667"/>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6A5E000D-61E7-8765-BBBF-0808B829BAFD}"/>
              </a:ext>
            </a:extLst>
          </p:cNvPr>
          <p:cNvGrpSpPr/>
          <p:nvPr/>
        </p:nvGrpSpPr>
        <p:grpSpPr>
          <a:xfrm>
            <a:off x="8528749" y="1107177"/>
            <a:ext cx="3339668" cy="2699556"/>
            <a:chOff x="8504833" y="1134677"/>
            <a:chExt cx="3339668" cy="2699556"/>
          </a:xfrm>
        </p:grpSpPr>
        <p:cxnSp>
          <p:nvCxnSpPr>
            <p:cNvPr id="11" name="Straight Connector 10">
              <a:extLst>
                <a:ext uri="{FF2B5EF4-FFF2-40B4-BE49-F238E27FC236}">
                  <a16:creationId xmlns:a16="http://schemas.microsoft.com/office/drawing/2014/main" id="{708E631A-A7FB-8928-7CBE-D796733462FB}"/>
                </a:ext>
              </a:extLst>
            </p:cNvPr>
            <p:cNvCxnSpPr>
              <a:cxnSpLocks/>
              <a:stCxn id="6" idx="3"/>
            </p:cNvCxnSpPr>
            <p:nvPr/>
          </p:nvCxnSpPr>
          <p:spPr>
            <a:xfrm flipV="1">
              <a:off x="8517228" y="1459905"/>
              <a:ext cx="1393840" cy="105348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03557C-7D3E-1723-067A-0B723668E6A5}"/>
                </a:ext>
              </a:extLst>
            </p:cNvPr>
            <p:cNvCxnSpPr>
              <a:cxnSpLocks/>
            </p:cNvCxnSpPr>
            <p:nvPr/>
          </p:nvCxnSpPr>
          <p:spPr>
            <a:xfrm>
              <a:off x="8504833" y="2518047"/>
              <a:ext cx="1413150" cy="103246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EF90281-09B1-04FD-4690-A2E48611C7AA}"/>
                </a:ext>
              </a:extLst>
            </p:cNvPr>
            <p:cNvGrpSpPr/>
            <p:nvPr/>
          </p:nvGrpSpPr>
          <p:grpSpPr>
            <a:xfrm>
              <a:off x="9911069" y="1134677"/>
              <a:ext cx="1933432" cy="2699556"/>
              <a:chOff x="7690515" y="1509220"/>
              <a:chExt cx="1933432" cy="2699556"/>
            </a:xfrm>
          </p:grpSpPr>
          <p:sp>
            <p:nvSpPr>
              <p:cNvPr id="14" name="Rectangle 13">
                <a:extLst>
                  <a:ext uri="{FF2B5EF4-FFF2-40B4-BE49-F238E27FC236}">
                    <a16:creationId xmlns:a16="http://schemas.microsoft.com/office/drawing/2014/main" id="{5246CA63-F198-9A01-427D-5BC3E0129085}"/>
                  </a:ext>
                </a:extLst>
              </p:cNvPr>
              <p:cNvSpPr/>
              <p:nvPr/>
            </p:nvSpPr>
            <p:spPr>
              <a:xfrm>
                <a:off x="7792871" y="2177892"/>
                <a:ext cx="1587682" cy="29248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cxnSp>
            <p:nvCxnSpPr>
              <p:cNvPr id="15" name="Straight Arrow Connector 14">
                <a:extLst>
                  <a:ext uri="{FF2B5EF4-FFF2-40B4-BE49-F238E27FC236}">
                    <a16:creationId xmlns:a16="http://schemas.microsoft.com/office/drawing/2014/main" id="{DF937555-8606-030F-6231-A220CDDBDF35}"/>
                  </a:ext>
                </a:extLst>
              </p:cNvPr>
              <p:cNvCxnSpPr>
                <a:cxnSpLocks/>
                <a:endCxn id="14" idx="0"/>
              </p:cNvCxnSpPr>
              <p:nvPr/>
            </p:nvCxnSpPr>
            <p:spPr>
              <a:xfrm>
                <a:off x="8586711" y="1509220"/>
                <a:ext cx="1" cy="6686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9ADC436-D56B-6127-43D7-53736DF29CE0}"/>
                  </a:ext>
                </a:extLst>
              </p:cNvPr>
              <p:cNvGrpSpPr/>
              <p:nvPr/>
            </p:nvGrpSpPr>
            <p:grpSpPr>
              <a:xfrm>
                <a:off x="8358111" y="3286472"/>
                <a:ext cx="457200" cy="457200"/>
                <a:chOff x="9255793" y="1686895"/>
                <a:chExt cx="457200" cy="457200"/>
              </a:xfrm>
            </p:grpSpPr>
            <p:sp>
              <p:nvSpPr>
                <p:cNvPr id="23" name="Oval 22">
                  <a:extLst>
                    <a:ext uri="{FF2B5EF4-FFF2-40B4-BE49-F238E27FC236}">
                      <a16:creationId xmlns:a16="http://schemas.microsoft.com/office/drawing/2014/main" id="{A0F3D764-30C4-9F26-2B88-AEDED45EC721}"/>
                    </a:ext>
                  </a:extLst>
                </p:cNvPr>
                <p:cNvSpPr/>
                <p:nvPr/>
              </p:nvSpPr>
              <p:spPr>
                <a:xfrm>
                  <a:off x="9255793" y="1686895"/>
                  <a:ext cx="457200" cy="4572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0136903-876B-CC42-BA2C-C5537C932998}"/>
                        </a:ext>
                      </a:extLst>
                    </p:cNvPr>
                    <p:cNvSpPr txBox="1"/>
                    <p:nvPr/>
                  </p:nvSpPr>
                  <p:spPr>
                    <a:xfrm>
                      <a:off x="9279049" y="1725499"/>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56" name="TextBox 55">
                      <a:extLst>
                        <a:ext uri="{FF2B5EF4-FFF2-40B4-BE49-F238E27FC236}">
                          <a16:creationId xmlns:a16="http://schemas.microsoft.com/office/drawing/2014/main" id="{EA21C39E-CAC2-485E-A797-59ABD60F2636}"/>
                        </a:ext>
                      </a:extLst>
                    </p:cNvPr>
                    <p:cNvSpPr txBox="1">
                      <a:spLocks noRot="1" noChangeAspect="1" noMove="1" noResize="1" noEditPoints="1" noAdjustHandles="1" noChangeArrowheads="1" noChangeShapeType="1" noTextEdit="1"/>
                    </p:cNvSpPr>
                    <p:nvPr/>
                  </p:nvSpPr>
                  <p:spPr>
                    <a:xfrm>
                      <a:off x="9279049" y="1725499"/>
                      <a:ext cx="410689" cy="369332"/>
                    </a:xfrm>
                    <a:prstGeom prst="rect">
                      <a:avLst/>
                    </a:prstGeom>
                    <a:blipFill>
                      <a:blip r:embed="rId5"/>
                      <a:stretch>
                        <a:fillRect/>
                      </a:stretch>
                    </a:blipFill>
                  </p:spPr>
                  <p:txBody>
                    <a:bodyPr/>
                    <a:lstStyle/>
                    <a:p>
                      <a:r>
                        <a:rPr lang="en-US">
                          <a:noFill/>
                        </a:rPr>
                        <a:t> </a:t>
                      </a:r>
                    </a:p>
                  </p:txBody>
                </p:sp>
              </mc:Fallback>
            </mc:AlternateContent>
          </p:grpSp>
          <p:cxnSp>
            <p:nvCxnSpPr>
              <p:cNvPr id="17" name="Straight Arrow Connector 16">
                <a:extLst>
                  <a:ext uri="{FF2B5EF4-FFF2-40B4-BE49-F238E27FC236}">
                    <a16:creationId xmlns:a16="http://schemas.microsoft.com/office/drawing/2014/main" id="{C8C089E9-0F95-114F-1BC4-57652F38EF75}"/>
                  </a:ext>
                </a:extLst>
              </p:cNvPr>
              <p:cNvCxnSpPr>
                <a:cxnSpLocks/>
                <a:stCxn id="21" idx="2"/>
                <a:endCxn id="23" idx="0"/>
              </p:cNvCxnSpPr>
              <p:nvPr/>
            </p:nvCxnSpPr>
            <p:spPr>
              <a:xfrm flipH="1">
                <a:off x="8586711" y="3034170"/>
                <a:ext cx="1" cy="2523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C59FF597-6CE9-8DDF-44A1-D554FDCB3DB7}"/>
                  </a:ext>
                </a:extLst>
              </p:cNvPr>
              <p:cNvCxnSpPr>
                <a:cxnSpLocks/>
                <a:endCxn id="23" idx="6"/>
              </p:cNvCxnSpPr>
              <p:nvPr/>
            </p:nvCxnSpPr>
            <p:spPr>
              <a:xfrm rot="16200000" flipH="1">
                <a:off x="7919869" y="2619629"/>
                <a:ext cx="1562285" cy="228599"/>
              </a:xfrm>
              <a:prstGeom prst="bentConnector4">
                <a:avLst>
                  <a:gd name="adj1" fmla="val -237"/>
                  <a:gd name="adj2" fmla="val 414168"/>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E2CB758-1A43-2690-29B9-A30431EA97AC}"/>
                  </a:ext>
                </a:extLst>
              </p:cNvPr>
              <p:cNvCxnSpPr>
                <a:cxnSpLocks/>
                <a:stCxn id="23" idx="4"/>
              </p:cNvCxnSpPr>
              <p:nvPr/>
            </p:nvCxnSpPr>
            <p:spPr>
              <a:xfrm>
                <a:off x="8586711" y="3743672"/>
                <a:ext cx="0" cy="4651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73799A6-63A7-2360-B4D6-1F0493C2523C}"/>
                  </a:ext>
                </a:extLst>
              </p:cNvPr>
              <p:cNvSpPr/>
              <p:nvPr/>
            </p:nvSpPr>
            <p:spPr>
              <a:xfrm>
                <a:off x="7690515" y="1834448"/>
                <a:ext cx="1933432" cy="2091690"/>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1" name="Rectangle 20">
                <a:extLst>
                  <a:ext uri="{FF2B5EF4-FFF2-40B4-BE49-F238E27FC236}">
                    <a16:creationId xmlns:a16="http://schemas.microsoft.com/office/drawing/2014/main" id="{CA64420F-8ACD-0D98-60E5-8924267ABD6A}"/>
                  </a:ext>
                </a:extLst>
              </p:cNvPr>
              <p:cNvSpPr/>
              <p:nvPr/>
            </p:nvSpPr>
            <p:spPr>
              <a:xfrm>
                <a:off x="7792870" y="2741689"/>
                <a:ext cx="1587683" cy="29248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cxnSp>
            <p:nvCxnSpPr>
              <p:cNvPr id="22" name="Straight Arrow Connector 21">
                <a:extLst>
                  <a:ext uri="{FF2B5EF4-FFF2-40B4-BE49-F238E27FC236}">
                    <a16:creationId xmlns:a16="http://schemas.microsoft.com/office/drawing/2014/main" id="{6CC4D83B-2DA1-9F05-C78B-9A968166D371}"/>
                  </a:ext>
                </a:extLst>
              </p:cNvPr>
              <p:cNvCxnSpPr>
                <a:cxnSpLocks/>
                <a:stCxn id="14" idx="2"/>
                <a:endCxn id="21" idx="0"/>
              </p:cNvCxnSpPr>
              <p:nvPr/>
            </p:nvCxnSpPr>
            <p:spPr>
              <a:xfrm>
                <a:off x="8586712" y="2470373"/>
                <a:ext cx="0" cy="2713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5" name="Rectangle 24">
            <a:extLst>
              <a:ext uri="{FF2B5EF4-FFF2-40B4-BE49-F238E27FC236}">
                <a16:creationId xmlns:a16="http://schemas.microsoft.com/office/drawing/2014/main" id="{654EED42-8AB9-76F3-BB3D-084D7062170F}"/>
              </a:ext>
            </a:extLst>
          </p:cNvPr>
          <p:cNvSpPr/>
          <p:nvPr/>
        </p:nvSpPr>
        <p:spPr>
          <a:xfrm>
            <a:off x="6096000" y="3902995"/>
            <a:ext cx="1455534" cy="29248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sp>
        <p:nvSpPr>
          <p:cNvPr id="26" name="Rectangle 25">
            <a:extLst>
              <a:ext uri="{FF2B5EF4-FFF2-40B4-BE49-F238E27FC236}">
                <a16:creationId xmlns:a16="http://schemas.microsoft.com/office/drawing/2014/main" id="{201A6A3C-6AA4-E9B7-5613-CDA10A4E5326}"/>
              </a:ext>
            </a:extLst>
          </p:cNvPr>
          <p:cNvSpPr/>
          <p:nvPr/>
        </p:nvSpPr>
        <p:spPr>
          <a:xfrm>
            <a:off x="8029432" y="3911262"/>
            <a:ext cx="1455534" cy="29248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cxnSp>
        <p:nvCxnSpPr>
          <p:cNvPr id="27" name="Connector: Elbow 26">
            <a:extLst>
              <a:ext uri="{FF2B5EF4-FFF2-40B4-BE49-F238E27FC236}">
                <a16:creationId xmlns:a16="http://schemas.microsoft.com/office/drawing/2014/main" id="{E8787EB2-313E-940B-5D62-577DB3C2E3E7}"/>
              </a:ext>
            </a:extLst>
          </p:cNvPr>
          <p:cNvCxnSpPr>
            <a:cxnSpLocks/>
            <a:stCxn id="6" idx="2"/>
            <a:endCxn id="25" idx="0"/>
          </p:cNvCxnSpPr>
          <p:nvPr/>
        </p:nvCxnSpPr>
        <p:spPr>
          <a:xfrm rot="5400000">
            <a:off x="6733695" y="2847228"/>
            <a:ext cx="1145839" cy="965694"/>
          </a:xfrm>
          <a:prstGeom prst="bentConnector3">
            <a:avLst>
              <a:gd name="adj1" fmla="val 4950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D0D3BEC-D621-AEC8-3801-8244BBC047AC}"/>
              </a:ext>
            </a:extLst>
          </p:cNvPr>
          <p:cNvCxnSpPr>
            <a:cxnSpLocks/>
            <a:stCxn id="25" idx="2"/>
            <a:endCxn id="35" idx="0"/>
          </p:cNvCxnSpPr>
          <p:nvPr/>
        </p:nvCxnSpPr>
        <p:spPr>
          <a:xfrm>
            <a:off x="6823767" y="4195476"/>
            <a:ext cx="0" cy="4925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C6E853-CEE4-830E-BA55-EAEB3BFDC48B}"/>
              </a:ext>
            </a:extLst>
          </p:cNvPr>
          <p:cNvCxnSpPr>
            <a:cxnSpLocks/>
            <a:stCxn id="26" idx="2"/>
            <a:endCxn id="36" idx="0"/>
          </p:cNvCxnSpPr>
          <p:nvPr/>
        </p:nvCxnSpPr>
        <p:spPr>
          <a:xfrm>
            <a:off x="8757199" y="4203743"/>
            <a:ext cx="0" cy="4867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3DF128-BFCD-A7FB-27C4-74FCA9E45909}"/>
              </a:ext>
            </a:extLst>
          </p:cNvPr>
          <p:cNvCxnSpPr>
            <a:cxnSpLocks/>
            <a:stCxn id="32" idx="0"/>
          </p:cNvCxnSpPr>
          <p:nvPr/>
        </p:nvCxnSpPr>
        <p:spPr>
          <a:xfrm flipV="1">
            <a:off x="3945609" y="293244"/>
            <a:ext cx="2346655" cy="250610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6A82FD4-F834-FD5E-745D-017B0A3A052C}"/>
              </a:ext>
            </a:extLst>
          </p:cNvPr>
          <p:cNvCxnSpPr>
            <a:cxnSpLocks/>
            <a:stCxn id="32" idx="2"/>
          </p:cNvCxnSpPr>
          <p:nvPr/>
        </p:nvCxnSpPr>
        <p:spPr>
          <a:xfrm>
            <a:off x="3945609" y="4058655"/>
            <a:ext cx="2346655" cy="25061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E1BC3D8-E950-C82F-0FDF-107DFCF178E6}"/>
              </a:ext>
            </a:extLst>
          </p:cNvPr>
          <p:cNvSpPr/>
          <p:nvPr/>
        </p:nvSpPr>
        <p:spPr>
          <a:xfrm>
            <a:off x="2979394" y="2799345"/>
            <a:ext cx="1932430" cy="1259310"/>
          </a:xfrm>
          <a:prstGeom prst="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Generator</a:t>
            </a:r>
          </a:p>
          <a:p>
            <a:pPr algn="ctr"/>
            <a:r>
              <a:rPr lang="en-US" dirty="0">
                <a:solidFill>
                  <a:schemeClr val="tx1"/>
                </a:solidFill>
              </a:rPr>
              <a:t>Network</a:t>
            </a:r>
          </a:p>
        </p:txBody>
      </p:sp>
      <p:cxnSp>
        <p:nvCxnSpPr>
          <p:cNvPr id="33" name="Straight Arrow Connector 32">
            <a:extLst>
              <a:ext uri="{FF2B5EF4-FFF2-40B4-BE49-F238E27FC236}">
                <a16:creationId xmlns:a16="http://schemas.microsoft.com/office/drawing/2014/main" id="{23F92383-E7D2-2A2D-657F-6228CE1FA6FF}"/>
              </a:ext>
            </a:extLst>
          </p:cNvPr>
          <p:cNvCxnSpPr>
            <a:cxnSpLocks/>
            <a:endCxn id="32" idx="1"/>
          </p:cNvCxnSpPr>
          <p:nvPr/>
        </p:nvCxnSpPr>
        <p:spPr>
          <a:xfrm>
            <a:off x="2385009" y="3429000"/>
            <a:ext cx="59438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9B9FBFA-C4E4-8827-AA2C-E916DD87242A}"/>
              </a:ext>
            </a:extLst>
          </p:cNvPr>
          <p:cNvCxnSpPr>
            <a:cxnSpLocks/>
            <a:stCxn id="32" idx="3"/>
            <a:endCxn id="51" idx="1"/>
          </p:cNvCxnSpPr>
          <p:nvPr/>
        </p:nvCxnSpPr>
        <p:spPr>
          <a:xfrm>
            <a:off x="4911824" y="3429000"/>
            <a:ext cx="594155" cy="30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0E884FC-6B0C-F52A-17EE-66E189B73338}"/>
                  </a:ext>
                </a:extLst>
              </p:cNvPr>
              <p:cNvSpPr txBox="1"/>
              <p:nvPr/>
            </p:nvSpPr>
            <p:spPr>
              <a:xfrm>
                <a:off x="6312569" y="4688049"/>
                <a:ext cx="1022395" cy="9727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e>
                            </m:mr>
                            <m:mr>
                              <m:e>
                                <m:r>
                                  <a:rPr lang="en-US" b="0" i="1" smtClean="0">
                                    <a:latin typeface="Cambria Math" panose="02040503050406030204" pitchFamily="18" charset="0"/>
                                  </a:rPr>
                                  <m:t>⋮</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𝑀</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e>
                            </m:mr>
                          </m:m>
                        </m:e>
                      </m:d>
                    </m:oMath>
                  </m:oMathPara>
                </a14:m>
                <a:endParaRPr lang="en-US" dirty="0"/>
              </a:p>
            </p:txBody>
          </p:sp>
        </mc:Choice>
        <mc:Fallback xmlns="">
          <p:sp>
            <p:nvSpPr>
              <p:cNvPr id="35" name="TextBox 34">
                <a:extLst>
                  <a:ext uri="{FF2B5EF4-FFF2-40B4-BE49-F238E27FC236}">
                    <a16:creationId xmlns:a16="http://schemas.microsoft.com/office/drawing/2014/main" id="{50E884FC-6B0C-F52A-17EE-66E189B73338}"/>
                  </a:ext>
                </a:extLst>
              </p:cNvPr>
              <p:cNvSpPr txBox="1">
                <a:spLocks noRot="1" noChangeAspect="1" noMove="1" noResize="1" noEditPoints="1" noAdjustHandles="1" noChangeArrowheads="1" noChangeShapeType="1" noTextEdit="1"/>
              </p:cNvSpPr>
              <p:nvPr/>
            </p:nvSpPr>
            <p:spPr>
              <a:xfrm>
                <a:off x="6312569" y="4688049"/>
                <a:ext cx="1022395" cy="97270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CBE0061-0B27-388B-76BB-2AD6BB64E71F}"/>
                  </a:ext>
                </a:extLst>
              </p:cNvPr>
              <p:cNvSpPr txBox="1"/>
              <p:nvPr/>
            </p:nvSpPr>
            <p:spPr>
              <a:xfrm>
                <a:off x="8252542" y="4690446"/>
                <a:ext cx="1009314" cy="9727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e>
                            </m:mr>
                            <m:mr>
                              <m:e>
                                <m:r>
                                  <a:rPr lang="en-US" b="0" i="1" smtClean="0">
                                    <a:latin typeface="Cambria Math" panose="02040503050406030204" pitchFamily="18" charset="0"/>
                                  </a:rPr>
                                  <m:t>⋮</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𝑀</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e>
                            </m:mr>
                          </m:m>
                        </m:e>
                      </m:d>
                    </m:oMath>
                  </m:oMathPara>
                </a14:m>
                <a:endParaRPr lang="en-US" dirty="0"/>
              </a:p>
            </p:txBody>
          </p:sp>
        </mc:Choice>
        <mc:Fallback xmlns="">
          <p:sp>
            <p:nvSpPr>
              <p:cNvPr id="36" name="TextBox 35">
                <a:extLst>
                  <a:ext uri="{FF2B5EF4-FFF2-40B4-BE49-F238E27FC236}">
                    <a16:creationId xmlns:a16="http://schemas.microsoft.com/office/drawing/2014/main" id="{0CBE0061-0B27-388B-76BB-2AD6BB64E71F}"/>
                  </a:ext>
                </a:extLst>
              </p:cNvPr>
              <p:cNvSpPr txBox="1">
                <a:spLocks noRot="1" noChangeAspect="1" noMove="1" noResize="1" noEditPoints="1" noAdjustHandles="1" noChangeArrowheads="1" noChangeShapeType="1" noTextEdit="1"/>
              </p:cNvSpPr>
              <p:nvPr/>
            </p:nvSpPr>
            <p:spPr>
              <a:xfrm>
                <a:off x="8252542" y="4690446"/>
                <a:ext cx="1009314" cy="972702"/>
              </a:xfrm>
              <a:prstGeom prst="rect">
                <a:avLst/>
              </a:prstGeom>
              <a:blipFill>
                <a:blip r:embed="rId7"/>
                <a:stretch>
                  <a:fillRect/>
                </a:stretch>
              </a:blipFill>
            </p:spPr>
            <p:txBody>
              <a:bodyPr/>
              <a:lstStyle/>
              <a:p>
                <a:r>
                  <a:rPr lang="en-US">
                    <a:noFill/>
                  </a:rPr>
                  <a:t> </a:t>
                </a:r>
              </a:p>
            </p:txBody>
          </p:sp>
        </mc:Fallback>
      </mc:AlternateContent>
      <p:sp>
        <p:nvSpPr>
          <p:cNvPr id="37" name="Title 1">
            <a:extLst>
              <a:ext uri="{FF2B5EF4-FFF2-40B4-BE49-F238E27FC236}">
                <a16:creationId xmlns:a16="http://schemas.microsoft.com/office/drawing/2014/main" id="{9222FB59-9487-33AD-2580-A12AB9095EB2}"/>
              </a:ext>
            </a:extLst>
          </p:cNvPr>
          <p:cNvSpPr txBox="1">
            <a:spLocks/>
          </p:cNvSpPr>
          <p:nvPr/>
        </p:nvSpPr>
        <p:spPr>
          <a:xfrm>
            <a:off x="30755" y="168173"/>
            <a:ext cx="5438316" cy="10188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Neural Network Architecture: </a:t>
            </a:r>
          </a:p>
          <a:p>
            <a:r>
              <a:rPr lang="en-US" sz="3200" u="sng" dirty="0"/>
              <a:t>Extending MelGAN’s Generator</a:t>
            </a:r>
            <a:endParaRPr lang="en-GB" sz="3200" u="sng" dirty="0"/>
          </a:p>
        </p:txBody>
      </p:sp>
      <p:grpSp>
        <p:nvGrpSpPr>
          <p:cNvPr id="38" name="Group 37">
            <a:extLst>
              <a:ext uri="{FF2B5EF4-FFF2-40B4-BE49-F238E27FC236}">
                <a16:creationId xmlns:a16="http://schemas.microsoft.com/office/drawing/2014/main" id="{E2742BE8-2AA7-9CB9-29FA-5A8DC7051A55}"/>
              </a:ext>
            </a:extLst>
          </p:cNvPr>
          <p:cNvGrpSpPr/>
          <p:nvPr/>
        </p:nvGrpSpPr>
        <p:grpSpPr>
          <a:xfrm>
            <a:off x="10100045" y="4597566"/>
            <a:ext cx="1455534" cy="1997880"/>
            <a:chOff x="10421769" y="162851"/>
            <a:chExt cx="1455534" cy="1997880"/>
          </a:xfrm>
        </p:grpSpPr>
        <p:pic>
          <p:nvPicPr>
            <p:cNvPr id="39" name="Picture 38">
              <a:extLst>
                <a:ext uri="{FF2B5EF4-FFF2-40B4-BE49-F238E27FC236}">
                  <a16:creationId xmlns:a16="http://schemas.microsoft.com/office/drawing/2014/main" id="{96667674-6AA7-7ACE-2064-709C6E987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7811" y="736024"/>
              <a:ext cx="1253362" cy="1424707"/>
            </a:xfrm>
            <a:prstGeom prst="rect">
              <a:avLst/>
            </a:prstGeom>
          </p:spPr>
        </p:pic>
        <p:sp>
          <p:nvSpPr>
            <p:cNvPr id="40" name="Rectangle 39">
              <a:extLst>
                <a:ext uri="{FF2B5EF4-FFF2-40B4-BE49-F238E27FC236}">
                  <a16:creationId xmlns:a16="http://schemas.microsoft.com/office/drawing/2014/main" id="{28A170F6-4F03-C6C9-972C-D9FAC5E0F84F}"/>
                </a:ext>
              </a:extLst>
            </p:cNvPr>
            <p:cNvSpPr/>
            <p:nvPr/>
          </p:nvSpPr>
          <p:spPr>
            <a:xfrm>
              <a:off x="10421769" y="162851"/>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2D Transposed Convolution [x3]</a:t>
              </a:r>
            </a:p>
          </p:txBody>
        </p:sp>
      </p:grpSp>
      <p:cxnSp>
        <p:nvCxnSpPr>
          <p:cNvPr id="41" name="Straight Arrow Connector 40">
            <a:extLst>
              <a:ext uri="{FF2B5EF4-FFF2-40B4-BE49-F238E27FC236}">
                <a16:creationId xmlns:a16="http://schemas.microsoft.com/office/drawing/2014/main" id="{55B18458-0EFE-8930-CA6B-69A35E178207}"/>
              </a:ext>
            </a:extLst>
          </p:cNvPr>
          <p:cNvCxnSpPr>
            <a:cxnSpLocks/>
            <a:endCxn id="43" idx="1"/>
          </p:cNvCxnSpPr>
          <p:nvPr/>
        </p:nvCxnSpPr>
        <p:spPr>
          <a:xfrm>
            <a:off x="717854" y="3412427"/>
            <a:ext cx="575310" cy="35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E5F532B4-5D3A-6ACB-2634-1A7C36C8C1E8}"/>
              </a:ext>
            </a:extLst>
          </p:cNvPr>
          <p:cNvPicPr>
            <a:picLocks noChangeAspect="1"/>
          </p:cNvPicPr>
          <p:nvPr/>
        </p:nvPicPr>
        <p:blipFill>
          <a:blip r:embed="rId9">
            <a:extLst>
              <a:ext uri="{28A0092B-C50C-407E-A947-70E740481C1C}">
                <a14:useLocalDpi xmlns:a14="http://schemas.microsoft.com/office/drawing/2010/main" val="0"/>
              </a:ext>
            </a:extLst>
          </a:blip>
          <a:srcRect t="8888" b="8888"/>
          <a:stretch/>
        </p:blipFill>
        <p:spPr>
          <a:xfrm>
            <a:off x="1293164" y="2977514"/>
            <a:ext cx="1066454" cy="876883"/>
          </a:xfrm>
          <a:prstGeom prst="rect">
            <a:avLst/>
          </a:prstGeom>
          <a:noFill/>
          <a:ln>
            <a:solidFill>
              <a:schemeClr val="tx1"/>
            </a:solidFill>
          </a:ln>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0CA6FE4-9748-6BA8-8C2F-8D3D36029D55}"/>
                  </a:ext>
                </a:extLst>
              </p:cNvPr>
              <p:cNvSpPr txBox="1"/>
              <p:nvPr/>
            </p:nvSpPr>
            <p:spPr>
              <a:xfrm>
                <a:off x="1679563" y="3845253"/>
                <a:ext cx="85805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𝐿</m:t>
                      </m:r>
                    </m:oMath>
                  </m:oMathPara>
                </a14:m>
                <a:endParaRPr lang="en-US" sz="1200" dirty="0"/>
              </a:p>
            </p:txBody>
          </p:sp>
        </mc:Choice>
        <mc:Fallback xmlns="">
          <p:sp>
            <p:nvSpPr>
              <p:cNvPr id="44" name="TextBox 43">
                <a:extLst>
                  <a:ext uri="{FF2B5EF4-FFF2-40B4-BE49-F238E27FC236}">
                    <a16:creationId xmlns:a16="http://schemas.microsoft.com/office/drawing/2014/main" id="{E0CA6FE4-9748-6BA8-8C2F-8D3D36029D55}"/>
                  </a:ext>
                </a:extLst>
              </p:cNvPr>
              <p:cNvSpPr txBox="1">
                <a:spLocks noRot="1" noChangeAspect="1" noMove="1" noResize="1" noEditPoints="1" noAdjustHandles="1" noChangeArrowheads="1" noChangeShapeType="1" noTextEdit="1"/>
              </p:cNvSpPr>
              <p:nvPr/>
            </p:nvSpPr>
            <p:spPr>
              <a:xfrm>
                <a:off x="1679563" y="3845253"/>
                <a:ext cx="858052" cy="27699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C616122-E048-2A7C-7B59-FA096A5DB5F0}"/>
                  </a:ext>
                </a:extLst>
              </p:cNvPr>
              <p:cNvSpPr txBox="1"/>
              <p:nvPr/>
            </p:nvSpPr>
            <p:spPr>
              <a:xfrm>
                <a:off x="1616396" y="2641038"/>
                <a:ext cx="4241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𝑺</m:t>
                      </m:r>
                    </m:oMath>
                  </m:oMathPara>
                </a14:m>
                <a:endParaRPr lang="en-US" b="1" dirty="0"/>
              </a:p>
            </p:txBody>
          </p:sp>
        </mc:Choice>
        <mc:Fallback xmlns="">
          <p:sp>
            <p:nvSpPr>
              <p:cNvPr id="45" name="TextBox 44">
                <a:extLst>
                  <a:ext uri="{FF2B5EF4-FFF2-40B4-BE49-F238E27FC236}">
                    <a16:creationId xmlns:a16="http://schemas.microsoft.com/office/drawing/2014/main" id="{5C616122-E048-2A7C-7B59-FA096A5DB5F0}"/>
                  </a:ext>
                </a:extLst>
              </p:cNvPr>
              <p:cNvSpPr txBox="1">
                <a:spLocks noRot="1" noChangeAspect="1" noMove="1" noResize="1" noEditPoints="1" noAdjustHandles="1" noChangeArrowheads="1" noChangeShapeType="1" noTextEdit="1"/>
              </p:cNvSpPr>
              <p:nvPr/>
            </p:nvSpPr>
            <p:spPr>
              <a:xfrm>
                <a:off x="1616396" y="2641038"/>
                <a:ext cx="424180" cy="369332"/>
              </a:xfrm>
              <a:prstGeom prst="rect">
                <a:avLst/>
              </a:prstGeom>
              <a:blipFill>
                <a:blip r:embed="rId5"/>
                <a:stretch>
                  <a:fillRect/>
                </a:stretch>
              </a:blipFill>
            </p:spPr>
            <p:txBody>
              <a:bodyPr/>
              <a:lstStyle/>
              <a:p>
                <a:r>
                  <a:rPr lang="en-US">
                    <a:noFill/>
                  </a:rPr>
                  <a:t> </a:t>
                </a:r>
              </a:p>
            </p:txBody>
          </p:sp>
        </mc:Fallback>
      </mc:AlternateContent>
      <p:grpSp>
        <p:nvGrpSpPr>
          <p:cNvPr id="46" name="Group 45">
            <a:extLst>
              <a:ext uri="{FF2B5EF4-FFF2-40B4-BE49-F238E27FC236}">
                <a16:creationId xmlns:a16="http://schemas.microsoft.com/office/drawing/2014/main" id="{15C5539D-11E5-2E58-AA79-0FEF3288C502}"/>
              </a:ext>
            </a:extLst>
          </p:cNvPr>
          <p:cNvGrpSpPr/>
          <p:nvPr/>
        </p:nvGrpSpPr>
        <p:grpSpPr>
          <a:xfrm>
            <a:off x="191304" y="3227761"/>
            <a:ext cx="680271" cy="437314"/>
            <a:chOff x="191304" y="3227761"/>
            <a:chExt cx="680271" cy="437314"/>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BD5DA2A-ED00-F2FC-EF3D-ACD4CA821EDD}"/>
                    </a:ext>
                  </a:extLst>
                </p:cNvPr>
                <p:cNvSpPr txBox="1"/>
                <p:nvPr/>
              </p:nvSpPr>
              <p:spPr>
                <a:xfrm>
                  <a:off x="191304" y="3227761"/>
                  <a:ext cx="4241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m:t>
                        </m:r>
                      </m:oMath>
                    </m:oMathPara>
                  </a14:m>
                  <a:endParaRPr lang="en-US" dirty="0"/>
                </a:p>
              </p:txBody>
            </p:sp>
          </mc:Choice>
          <mc:Fallback xmlns="">
            <p:sp>
              <p:nvSpPr>
                <p:cNvPr id="63" name="TextBox 62">
                  <a:extLst>
                    <a:ext uri="{FF2B5EF4-FFF2-40B4-BE49-F238E27FC236}">
                      <a16:creationId xmlns:a16="http://schemas.microsoft.com/office/drawing/2014/main" id="{F000A91E-6CC2-4A65-9CD5-38310B97E344}"/>
                    </a:ext>
                  </a:extLst>
                </p:cNvPr>
                <p:cNvSpPr txBox="1">
                  <a:spLocks noRot="1" noChangeAspect="1" noMove="1" noResize="1" noEditPoints="1" noAdjustHandles="1" noChangeArrowheads="1" noChangeShapeType="1" noTextEdit="1"/>
                </p:cNvSpPr>
                <p:nvPr/>
              </p:nvSpPr>
              <p:spPr>
                <a:xfrm>
                  <a:off x="191304" y="3227761"/>
                  <a:ext cx="424180"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B2B158E-A286-0233-B286-F75382B6425D}"/>
                    </a:ext>
                  </a:extLst>
                </p:cNvPr>
                <p:cNvSpPr txBox="1"/>
                <p:nvPr/>
              </p:nvSpPr>
              <p:spPr>
                <a:xfrm>
                  <a:off x="290305" y="3418854"/>
                  <a:ext cx="581270"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1×</m:t>
                        </m:r>
                        <m:r>
                          <a:rPr lang="en-US" sz="1000" b="0" i="1" smtClean="0">
                            <a:latin typeface="Cambria Math" panose="02040503050406030204" pitchFamily="18" charset="0"/>
                          </a:rPr>
                          <m:t>𝑁</m:t>
                        </m:r>
                      </m:oMath>
                    </m:oMathPara>
                  </a14:m>
                  <a:endParaRPr lang="en-US" sz="1000" dirty="0"/>
                </a:p>
              </p:txBody>
            </p:sp>
          </mc:Choice>
          <mc:Fallback xmlns="">
            <p:sp>
              <p:nvSpPr>
                <p:cNvPr id="65" name="TextBox 64">
                  <a:extLst>
                    <a:ext uri="{FF2B5EF4-FFF2-40B4-BE49-F238E27FC236}">
                      <a16:creationId xmlns:a16="http://schemas.microsoft.com/office/drawing/2014/main" id="{889F81B9-14A0-4A69-A5C1-1D87F655D1D8}"/>
                    </a:ext>
                  </a:extLst>
                </p:cNvPr>
                <p:cNvSpPr txBox="1">
                  <a:spLocks noRot="1" noChangeAspect="1" noMove="1" noResize="1" noEditPoints="1" noAdjustHandles="1" noChangeArrowheads="1" noChangeShapeType="1" noTextEdit="1"/>
                </p:cNvSpPr>
                <p:nvPr/>
              </p:nvSpPr>
              <p:spPr>
                <a:xfrm>
                  <a:off x="290305" y="3418854"/>
                  <a:ext cx="581270" cy="246221"/>
                </a:xfrm>
                <a:prstGeom prst="rect">
                  <a:avLst/>
                </a:prstGeom>
                <a:blipFill>
                  <a:blip r:embed="rId13"/>
                  <a:stretch>
                    <a:fillRect/>
                  </a:stretch>
                </a:blipFill>
              </p:spPr>
              <p:txBody>
                <a:bodyPr/>
                <a:lstStyle/>
                <a:p>
                  <a:r>
                    <a:rPr lang="en-US">
                      <a:noFill/>
                    </a:rPr>
                    <a:t> </a:t>
                  </a:r>
                </a:p>
              </p:txBody>
            </p:sp>
          </mc:Fallback>
        </mc:AlternateContent>
      </p:grpSp>
      <p:sp>
        <p:nvSpPr>
          <p:cNvPr id="49" name="Speech Bubble: Oval 48">
            <a:extLst>
              <a:ext uri="{FF2B5EF4-FFF2-40B4-BE49-F238E27FC236}">
                <a16:creationId xmlns:a16="http://schemas.microsoft.com/office/drawing/2014/main" id="{D7755217-BFF3-0DE4-E16D-C47503208598}"/>
              </a:ext>
            </a:extLst>
          </p:cNvPr>
          <p:cNvSpPr/>
          <p:nvPr/>
        </p:nvSpPr>
        <p:spPr>
          <a:xfrm rot="10800000">
            <a:off x="9609003" y="4222331"/>
            <a:ext cx="2528226" cy="2607044"/>
          </a:xfrm>
          <a:prstGeom prst="wedgeEllipseCallout">
            <a:avLst>
              <a:gd name="adj1" fmla="val -44036"/>
              <a:gd name="adj2" fmla="val 53697"/>
            </a:avLst>
          </a:prstGeom>
          <a:noFill/>
          <a:ln w="1905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64854B3C-59AE-63D4-F7AD-29AFB1E6D3F5}"/>
              </a:ext>
            </a:extLst>
          </p:cNvPr>
          <p:cNvGrpSpPr/>
          <p:nvPr/>
        </p:nvGrpSpPr>
        <p:grpSpPr>
          <a:xfrm>
            <a:off x="5505979" y="3247397"/>
            <a:ext cx="680271" cy="437314"/>
            <a:chOff x="2299123" y="5752104"/>
            <a:chExt cx="680271" cy="437314"/>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57F1368-8DE4-9C5B-C31A-F52261066315}"/>
                    </a:ext>
                  </a:extLst>
                </p:cNvPr>
                <p:cNvSpPr txBox="1"/>
                <p:nvPr/>
              </p:nvSpPr>
              <p:spPr>
                <a:xfrm>
                  <a:off x="2299123" y="5752104"/>
                  <a:ext cx="424180" cy="369332"/>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oMath>
                    </m:oMathPara>
                  </a14:m>
                  <a:endParaRPr lang="en-US" dirty="0"/>
                </a:p>
              </p:txBody>
            </p:sp>
          </mc:Choice>
          <mc:Fallback xmlns="">
            <p:sp>
              <p:nvSpPr>
                <p:cNvPr id="100" name="TextBox 99">
                  <a:extLst>
                    <a:ext uri="{FF2B5EF4-FFF2-40B4-BE49-F238E27FC236}">
                      <a16:creationId xmlns:a16="http://schemas.microsoft.com/office/drawing/2014/main" id="{FECFA83D-521A-408A-34D5-D72373F95D7B}"/>
                    </a:ext>
                  </a:extLst>
                </p:cNvPr>
                <p:cNvSpPr txBox="1">
                  <a:spLocks noRot="1" noChangeAspect="1" noMove="1" noResize="1" noEditPoints="1" noAdjustHandles="1" noChangeArrowheads="1" noChangeShapeType="1" noTextEdit="1"/>
                </p:cNvSpPr>
                <p:nvPr/>
              </p:nvSpPr>
              <p:spPr>
                <a:xfrm>
                  <a:off x="2299123" y="5752104"/>
                  <a:ext cx="424180" cy="369332"/>
                </a:xfrm>
                <a:prstGeom prst="rect">
                  <a:avLst/>
                </a:prstGeom>
                <a:blipFill>
                  <a:blip r:embed="rId14"/>
                  <a:stretch>
                    <a:fillRect t="-6667" r="-3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105F433-C82E-68A7-3A3E-FFF58EAC5AC9}"/>
                    </a:ext>
                  </a:extLst>
                </p:cNvPr>
                <p:cNvSpPr txBox="1"/>
                <p:nvPr/>
              </p:nvSpPr>
              <p:spPr>
                <a:xfrm>
                  <a:off x="2398124" y="5943197"/>
                  <a:ext cx="581270" cy="246221"/>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1×</m:t>
                        </m:r>
                        <m:r>
                          <a:rPr lang="en-US" sz="1000" b="0" i="1" smtClean="0">
                            <a:latin typeface="Cambria Math" panose="02040503050406030204" pitchFamily="18" charset="0"/>
                          </a:rPr>
                          <m:t>𝑁</m:t>
                        </m:r>
                      </m:oMath>
                    </m:oMathPara>
                  </a14:m>
                  <a:endParaRPr lang="en-US" sz="1000" dirty="0"/>
                </a:p>
              </p:txBody>
            </p:sp>
          </mc:Choice>
          <mc:Fallback xmlns="">
            <p:sp>
              <p:nvSpPr>
                <p:cNvPr id="101" name="TextBox 100">
                  <a:extLst>
                    <a:ext uri="{FF2B5EF4-FFF2-40B4-BE49-F238E27FC236}">
                      <a16:creationId xmlns:a16="http://schemas.microsoft.com/office/drawing/2014/main" id="{C9415F74-2705-41C4-5708-1CDD7E0DD201}"/>
                    </a:ext>
                  </a:extLst>
                </p:cNvPr>
                <p:cNvSpPr txBox="1">
                  <a:spLocks noRot="1" noChangeAspect="1" noMove="1" noResize="1" noEditPoints="1" noAdjustHandles="1" noChangeArrowheads="1" noChangeShapeType="1" noTextEdit="1"/>
                </p:cNvSpPr>
                <p:nvPr/>
              </p:nvSpPr>
              <p:spPr>
                <a:xfrm>
                  <a:off x="2398124" y="5943197"/>
                  <a:ext cx="581270" cy="246221"/>
                </a:xfrm>
                <a:prstGeom prst="rect">
                  <a:avLst/>
                </a:prstGeom>
                <a:blipFill>
                  <a:blip r:embed="rId15"/>
                  <a:stretch>
                    <a:fillRect/>
                  </a:stretch>
                </a:blipFill>
                <a:ln>
                  <a:noFill/>
                </a:ln>
              </p:spPr>
              <p:txBody>
                <a:bodyPr/>
                <a:lstStyle/>
                <a:p>
                  <a:r>
                    <a:rPr lang="en-US">
                      <a:noFill/>
                    </a:rPr>
                    <a:t> </a:t>
                  </a:r>
                </a:p>
              </p:txBody>
            </p:sp>
          </mc:Fallback>
        </mc:AlternateContent>
      </p:grpSp>
      <p:cxnSp>
        <p:nvCxnSpPr>
          <p:cNvPr id="53" name="Straight Arrow Connector 52">
            <a:extLst>
              <a:ext uri="{FF2B5EF4-FFF2-40B4-BE49-F238E27FC236}">
                <a16:creationId xmlns:a16="http://schemas.microsoft.com/office/drawing/2014/main" id="{DBB3A2DC-4C66-804A-B7D0-57AF8E1C4FBC}"/>
              </a:ext>
            </a:extLst>
          </p:cNvPr>
          <p:cNvCxnSpPr>
            <a:cxnSpLocks/>
            <a:stCxn id="35" idx="2"/>
          </p:cNvCxnSpPr>
          <p:nvPr/>
        </p:nvCxnSpPr>
        <p:spPr>
          <a:xfrm>
            <a:off x="6823767" y="5660751"/>
            <a:ext cx="0" cy="3206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BE41BF-7723-E307-1BB9-4E7582304DF2}"/>
              </a:ext>
            </a:extLst>
          </p:cNvPr>
          <p:cNvCxnSpPr>
            <a:cxnSpLocks/>
            <a:stCxn id="36" idx="2"/>
          </p:cNvCxnSpPr>
          <p:nvPr/>
        </p:nvCxnSpPr>
        <p:spPr>
          <a:xfrm>
            <a:off x="8757199" y="5663148"/>
            <a:ext cx="0" cy="2790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A271DAE-E8BE-95A3-4B9A-C857B6C5C275}"/>
              </a:ext>
            </a:extLst>
          </p:cNvPr>
          <p:cNvSpPr txBox="1"/>
          <p:nvPr/>
        </p:nvSpPr>
        <p:spPr>
          <a:xfrm rot="5400000">
            <a:off x="6704387" y="5936564"/>
            <a:ext cx="362880" cy="369332"/>
          </a:xfrm>
          <a:prstGeom prst="rect">
            <a:avLst/>
          </a:prstGeom>
          <a:noFill/>
        </p:spPr>
        <p:txBody>
          <a:bodyPr wrap="square" rtlCol="0">
            <a:spAutoFit/>
          </a:bodyPr>
          <a:lstStyle/>
          <a:p>
            <a:r>
              <a:rPr lang="en-US" dirty="0"/>
              <a:t>…</a:t>
            </a:r>
          </a:p>
        </p:txBody>
      </p:sp>
      <p:cxnSp>
        <p:nvCxnSpPr>
          <p:cNvPr id="56" name="Straight Arrow Connector 55">
            <a:extLst>
              <a:ext uri="{FF2B5EF4-FFF2-40B4-BE49-F238E27FC236}">
                <a16:creationId xmlns:a16="http://schemas.microsoft.com/office/drawing/2014/main" id="{E66B6CFA-0A1A-898B-1A2E-9E403D7A2332}"/>
              </a:ext>
            </a:extLst>
          </p:cNvPr>
          <p:cNvCxnSpPr>
            <a:cxnSpLocks/>
            <a:endCxn id="58" idx="0"/>
          </p:cNvCxnSpPr>
          <p:nvPr/>
        </p:nvCxnSpPr>
        <p:spPr>
          <a:xfrm>
            <a:off x="7789461" y="6244092"/>
            <a:ext cx="0" cy="284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A1E46F55-E897-3882-D5D2-05FDCD8B88D5}"/>
              </a:ext>
            </a:extLst>
          </p:cNvPr>
          <p:cNvSpPr txBox="1"/>
          <p:nvPr/>
        </p:nvSpPr>
        <p:spPr>
          <a:xfrm rot="5400000">
            <a:off x="8646536" y="5877986"/>
            <a:ext cx="362880" cy="369332"/>
          </a:xfrm>
          <a:prstGeom prst="rect">
            <a:avLst/>
          </a:prstGeom>
          <a:noFill/>
        </p:spPr>
        <p:txBody>
          <a:bodyPr wrap="square" rtlCol="0">
            <a:spAutoFit/>
          </a:bodyPr>
          <a:lstStyle/>
          <a:p>
            <a:r>
              <a:rPr lang="en-US" dirty="0"/>
              <a:t>…</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12539569-92C1-E77F-8D30-6F5082508379}"/>
                  </a:ext>
                </a:extLst>
              </p:cNvPr>
              <p:cNvSpPr txBox="1"/>
              <p:nvPr/>
            </p:nvSpPr>
            <p:spPr>
              <a:xfrm>
                <a:off x="7577371" y="6528953"/>
                <a:ext cx="424180" cy="369332"/>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oMath>
                  </m:oMathPara>
                </a14:m>
                <a:endParaRPr lang="en-US" dirty="0"/>
              </a:p>
            </p:txBody>
          </p:sp>
        </mc:Choice>
        <mc:Fallback xmlns="">
          <p:sp>
            <p:nvSpPr>
              <p:cNvPr id="58" name="TextBox 57">
                <a:extLst>
                  <a:ext uri="{FF2B5EF4-FFF2-40B4-BE49-F238E27FC236}">
                    <a16:creationId xmlns:a16="http://schemas.microsoft.com/office/drawing/2014/main" id="{12539569-92C1-E77F-8D30-6F5082508379}"/>
                  </a:ext>
                </a:extLst>
              </p:cNvPr>
              <p:cNvSpPr txBox="1">
                <a:spLocks noRot="1" noChangeAspect="1" noMove="1" noResize="1" noEditPoints="1" noAdjustHandles="1" noChangeArrowheads="1" noChangeShapeType="1" noTextEdit="1"/>
              </p:cNvSpPr>
              <p:nvPr/>
            </p:nvSpPr>
            <p:spPr>
              <a:xfrm>
                <a:off x="7577371" y="6528953"/>
                <a:ext cx="424180" cy="369332"/>
              </a:xfrm>
              <a:prstGeom prst="rect">
                <a:avLst/>
              </a:prstGeom>
              <a:blipFill>
                <a:blip r:embed="rId16"/>
                <a:stretch>
                  <a:fillRect t="-6557" r="-38571"/>
                </a:stretch>
              </a:blipFill>
              <a:ln>
                <a:noFill/>
              </a:ln>
            </p:spPr>
            <p:txBody>
              <a:bodyPr/>
              <a:lstStyle/>
              <a:p>
                <a:r>
                  <a:rPr lang="en-US">
                    <a:noFill/>
                  </a:rPr>
                  <a:t> </a:t>
                </a:r>
              </a:p>
            </p:txBody>
          </p:sp>
        </mc:Fallback>
      </mc:AlternateContent>
      <p:cxnSp>
        <p:nvCxnSpPr>
          <p:cNvPr id="59" name="Connector: Elbow 58">
            <a:extLst>
              <a:ext uri="{FF2B5EF4-FFF2-40B4-BE49-F238E27FC236}">
                <a16:creationId xmlns:a16="http://schemas.microsoft.com/office/drawing/2014/main" id="{8A1AC2F6-E86E-440F-2383-B37F00E685E4}"/>
              </a:ext>
            </a:extLst>
          </p:cNvPr>
          <p:cNvCxnSpPr>
            <a:cxnSpLocks/>
            <a:stCxn id="6" idx="2"/>
            <a:endCxn id="26" idx="0"/>
          </p:cNvCxnSpPr>
          <p:nvPr/>
        </p:nvCxnSpPr>
        <p:spPr>
          <a:xfrm rot="16200000" flipH="1">
            <a:off x="7696277" y="2850340"/>
            <a:ext cx="1154106" cy="967738"/>
          </a:xfrm>
          <a:prstGeom prst="bentConnector3">
            <a:avLst>
              <a:gd name="adj1" fmla="val 4923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8E5E718-F2FF-532F-4D1C-C5913A9FEA09}"/>
              </a:ext>
            </a:extLst>
          </p:cNvPr>
          <p:cNvSpPr txBox="1"/>
          <p:nvPr/>
        </p:nvSpPr>
        <p:spPr>
          <a:xfrm>
            <a:off x="3645" y="6189418"/>
            <a:ext cx="5222566" cy="646331"/>
          </a:xfrm>
          <a:prstGeom prst="rect">
            <a:avLst/>
          </a:prstGeom>
          <a:noFill/>
        </p:spPr>
        <p:txBody>
          <a:bodyPr wrap="square" rtlCol="0">
            <a:spAutoFit/>
          </a:bodyPr>
          <a:lstStyle/>
          <a:p>
            <a:r>
              <a:rPr lang="en-GB" sz="1200" i="1" dirty="0"/>
              <a:t>MelGAN: Generative Adversarial Networks for Conditional Waveform Synthesis, Kundan Kumar, Rithesh Kumar, Thibault de Boissiere, Lucas Gestin, Wei Zhen Teoh, Jose Sotelo, Alexandre de Brebisson, Yoshua Bengio, Aaron Courville.</a:t>
            </a:r>
          </a:p>
        </p:txBody>
      </p:sp>
      <p:sp>
        <p:nvSpPr>
          <p:cNvPr id="61" name="Rectangle 60">
            <a:extLst>
              <a:ext uri="{FF2B5EF4-FFF2-40B4-BE49-F238E27FC236}">
                <a16:creationId xmlns:a16="http://schemas.microsoft.com/office/drawing/2014/main" id="{B5B7FF05-8702-B23F-D80A-9665624DC124}"/>
              </a:ext>
            </a:extLst>
          </p:cNvPr>
          <p:cNvSpPr/>
          <p:nvPr/>
        </p:nvSpPr>
        <p:spPr>
          <a:xfrm>
            <a:off x="6816894" y="1285679"/>
            <a:ext cx="1933432" cy="1653259"/>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20C4C353-CF58-927B-A455-5F6C0658BEFA}"/>
                  </a:ext>
                </a:extLst>
              </p:cNvPr>
              <p:cNvSpPr txBox="1"/>
              <p:nvPr/>
            </p:nvSpPr>
            <p:spPr>
              <a:xfrm>
                <a:off x="9409070" y="2293436"/>
                <a:ext cx="613475" cy="369332"/>
              </a:xfrm>
              <a:prstGeom prst="rect">
                <a:avLst/>
              </a:prstGeom>
              <a:noFill/>
            </p:spPr>
            <p:txBody>
              <a:bodyPr wrap="square" rtlCol="0">
                <a:spAutoFit/>
              </a:bodyPr>
              <a:lstStyle/>
              <a:p>
                <a14:m>
                  <m:oMath xmlns:m="http://schemas.openxmlformats.org/officeDocument/2006/math">
                    <m:r>
                      <a:rPr lang="en-US" sz="1400" b="0" i="1" smtClean="0">
                        <a:latin typeface="Cambria Math" panose="02040503050406030204" pitchFamily="18" charset="0"/>
                      </a:rPr>
                      <m:t>×</m:t>
                    </m:r>
                  </m:oMath>
                </a14:m>
                <a:r>
                  <a:rPr lang="en-US" sz="1400" dirty="0"/>
                  <a:t> </a:t>
                </a:r>
                <a:r>
                  <a:rPr lang="en-US" dirty="0"/>
                  <a:t>3</a:t>
                </a:r>
                <a:endParaRPr lang="en-US" sz="1400" dirty="0"/>
              </a:p>
            </p:txBody>
          </p:sp>
        </mc:Choice>
        <mc:Fallback xmlns="">
          <p:sp>
            <p:nvSpPr>
              <p:cNvPr id="62" name="TextBox 61">
                <a:extLst>
                  <a:ext uri="{FF2B5EF4-FFF2-40B4-BE49-F238E27FC236}">
                    <a16:creationId xmlns:a16="http://schemas.microsoft.com/office/drawing/2014/main" id="{20C4C353-CF58-927B-A455-5F6C0658BEFA}"/>
                  </a:ext>
                </a:extLst>
              </p:cNvPr>
              <p:cNvSpPr txBox="1">
                <a:spLocks noRot="1" noChangeAspect="1" noMove="1" noResize="1" noEditPoints="1" noAdjustHandles="1" noChangeArrowheads="1" noChangeShapeType="1" noTextEdit="1"/>
              </p:cNvSpPr>
              <p:nvPr/>
            </p:nvSpPr>
            <p:spPr>
              <a:xfrm>
                <a:off x="9409070" y="2293436"/>
                <a:ext cx="613475" cy="369332"/>
              </a:xfrm>
              <a:prstGeom prst="rect">
                <a:avLst/>
              </a:prstGeom>
              <a:blipFill>
                <a:blip r:embed="rId17"/>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5D652070-EE98-C206-E500-F7FC663722A1}"/>
                  </a:ext>
                </a:extLst>
              </p:cNvPr>
              <p:cNvSpPr txBox="1"/>
              <p:nvPr/>
            </p:nvSpPr>
            <p:spPr>
              <a:xfrm>
                <a:off x="9030772" y="5405723"/>
                <a:ext cx="61168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𝑁</m:t>
                      </m:r>
                    </m:oMath>
                  </m:oMathPara>
                </a14:m>
                <a:endParaRPr lang="en-US" sz="1200" dirty="0"/>
              </a:p>
            </p:txBody>
          </p:sp>
        </mc:Choice>
        <mc:Fallback xmlns="">
          <p:sp>
            <p:nvSpPr>
              <p:cNvPr id="63" name="TextBox 62">
                <a:extLst>
                  <a:ext uri="{FF2B5EF4-FFF2-40B4-BE49-F238E27FC236}">
                    <a16:creationId xmlns:a16="http://schemas.microsoft.com/office/drawing/2014/main" id="{5D652070-EE98-C206-E500-F7FC663722A1}"/>
                  </a:ext>
                </a:extLst>
              </p:cNvPr>
              <p:cNvSpPr txBox="1">
                <a:spLocks noRot="1" noChangeAspect="1" noMove="1" noResize="1" noEditPoints="1" noAdjustHandles="1" noChangeArrowheads="1" noChangeShapeType="1" noTextEdit="1"/>
              </p:cNvSpPr>
              <p:nvPr/>
            </p:nvSpPr>
            <p:spPr>
              <a:xfrm>
                <a:off x="9030772" y="5405723"/>
                <a:ext cx="611680" cy="27699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6232666D-4C5F-1235-C7BE-17ADEFEF7ACE}"/>
                  </a:ext>
                </a:extLst>
              </p:cNvPr>
              <p:cNvSpPr txBox="1"/>
              <p:nvPr/>
            </p:nvSpPr>
            <p:spPr>
              <a:xfrm>
                <a:off x="7111563" y="5392610"/>
                <a:ext cx="61168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𝑁</m:t>
                      </m:r>
                    </m:oMath>
                  </m:oMathPara>
                </a14:m>
                <a:endParaRPr lang="en-US" sz="1200" dirty="0"/>
              </a:p>
            </p:txBody>
          </p:sp>
        </mc:Choice>
        <mc:Fallback xmlns="">
          <p:sp>
            <p:nvSpPr>
              <p:cNvPr id="64" name="TextBox 63">
                <a:extLst>
                  <a:ext uri="{FF2B5EF4-FFF2-40B4-BE49-F238E27FC236}">
                    <a16:creationId xmlns:a16="http://schemas.microsoft.com/office/drawing/2014/main" id="{6232666D-4C5F-1235-C7BE-17ADEFEF7ACE}"/>
                  </a:ext>
                </a:extLst>
              </p:cNvPr>
              <p:cNvSpPr txBox="1">
                <a:spLocks noRot="1" noChangeAspect="1" noMove="1" noResize="1" noEditPoints="1" noAdjustHandles="1" noChangeArrowheads="1" noChangeShapeType="1" noTextEdit="1"/>
              </p:cNvSpPr>
              <p:nvPr/>
            </p:nvSpPr>
            <p:spPr>
              <a:xfrm>
                <a:off x="7111563" y="5392610"/>
                <a:ext cx="611680" cy="276999"/>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4892A6FB-5E5F-A405-7B28-2163BE8952FF}"/>
                  </a:ext>
                </a:extLst>
              </p:cNvPr>
              <p:cNvSpPr txBox="1"/>
              <p:nvPr/>
            </p:nvSpPr>
            <p:spPr>
              <a:xfrm>
                <a:off x="7796803" y="156760"/>
                <a:ext cx="593366"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𝐿</m:t>
                      </m:r>
                    </m:oMath>
                  </m:oMathPara>
                </a14:m>
                <a:endParaRPr lang="en-US" sz="1200" dirty="0"/>
              </a:p>
            </p:txBody>
          </p:sp>
        </mc:Choice>
        <mc:Fallback xmlns="">
          <p:sp>
            <p:nvSpPr>
              <p:cNvPr id="65" name="TextBox 64">
                <a:extLst>
                  <a:ext uri="{FF2B5EF4-FFF2-40B4-BE49-F238E27FC236}">
                    <a16:creationId xmlns:a16="http://schemas.microsoft.com/office/drawing/2014/main" id="{4892A6FB-5E5F-A405-7B28-2163BE8952FF}"/>
                  </a:ext>
                </a:extLst>
              </p:cNvPr>
              <p:cNvSpPr txBox="1">
                <a:spLocks noRot="1" noChangeAspect="1" noMove="1" noResize="1" noEditPoints="1" noAdjustHandles="1" noChangeArrowheads="1" noChangeShapeType="1" noTextEdit="1"/>
              </p:cNvSpPr>
              <p:nvPr/>
            </p:nvSpPr>
            <p:spPr>
              <a:xfrm>
                <a:off x="7796803" y="156760"/>
                <a:ext cx="593366" cy="276999"/>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110AEE22-5C72-0FC9-6EBA-D43B5C8E8105}"/>
                  </a:ext>
                </a:extLst>
              </p:cNvPr>
              <p:cNvSpPr txBox="1"/>
              <p:nvPr/>
            </p:nvSpPr>
            <p:spPr>
              <a:xfrm>
                <a:off x="7733035" y="6661925"/>
                <a:ext cx="519507" cy="246221"/>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1×</m:t>
                      </m:r>
                      <m:r>
                        <a:rPr lang="en-US" sz="1000" b="0" i="1" smtClean="0">
                          <a:latin typeface="Cambria Math" panose="02040503050406030204" pitchFamily="18" charset="0"/>
                        </a:rPr>
                        <m:t>𝑁</m:t>
                      </m:r>
                    </m:oMath>
                  </m:oMathPara>
                </a14:m>
                <a:endParaRPr lang="en-US" sz="1000" dirty="0"/>
              </a:p>
            </p:txBody>
          </p:sp>
        </mc:Choice>
        <mc:Fallback xmlns="">
          <p:sp>
            <p:nvSpPr>
              <p:cNvPr id="66" name="TextBox 65">
                <a:extLst>
                  <a:ext uri="{FF2B5EF4-FFF2-40B4-BE49-F238E27FC236}">
                    <a16:creationId xmlns:a16="http://schemas.microsoft.com/office/drawing/2014/main" id="{110AEE22-5C72-0FC9-6EBA-D43B5C8E8105}"/>
                  </a:ext>
                </a:extLst>
              </p:cNvPr>
              <p:cNvSpPr txBox="1">
                <a:spLocks noRot="1" noChangeAspect="1" noMove="1" noResize="1" noEditPoints="1" noAdjustHandles="1" noChangeArrowheads="1" noChangeShapeType="1" noTextEdit="1"/>
              </p:cNvSpPr>
              <p:nvPr/>
            </p:nvSpPr>
            <p:spPr>
              <a:xfrm>
                <a:off x="7733035" y="6661925"/>
                <a:ext cx="519507" cy="246221"/>
              </a:xfrm>
              <a:prstGeom prst="rect">
                <a:avLst/>
              </a:prstGeom>
              <a:blipFill>
                <a:blip r:embed="rId21"/>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37472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10" presetClass="entr" presetSubtype="0" fill="hold" nodeType="withEffect">
                                  <p:stCondLst>
                                    <p:cond delay="50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1000"/>
                                        <p:tgtEl>
                                          <p:spTgt spid="59"/>
                                        </p:tgtEl>
                                      </p:cBhvr>
                                    </p:animEffect>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childTnLst>
                                </p:cTn>
                              </p:par>
                            </p:childTnLst>
                          </p:cTn>
                        </p:par>
                        <p:par>
                          <p:cTn id="25" fill="hold">
                            <p:stCondLst>
                              <p:cond delay="3500"/>
                            </p:stCondLst>
                            <p:childTnLst>
                              <p:par>
                                <p:cTn id="26" presetID="10"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10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10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1000"/>
                                        <p:tgtEl>
                                          <p:spTgt spid="54"/>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fade">
                                      <p:cBhvr>
                                        <p:cTn id="56" dur="1000"/>
                                        <p:tgtEl>
                                          <p:spTgt spid="56"/>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1000"/>
                                        <p:tgtEl>
                                          <p:spTgt spid="5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5" grpId="0"/>
      <p:bldP spid="36" grpId="0"/>
      <p:bldP spid="55" grpId="0"/>
      <p:bldP spid="57" grpId="0"/>
      <p:bldP spid="58" grpId="0"/>
      <p:bldP spid="63" grpId="0"/>
      <p:bldP spid="64" grpId="0"/>
      <p:bldP spid="6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86D2917-25CD-4329-BEA0-91BCE10B5AA0}"/>
              </a:ext>
            </a:extLst>
          </p:cNvPr>
          <p:cNvSpPr/>
          <p:nvPr/>
        </p:nvSpPr>
        <p:spPr>
          <a:xfrm>
            <a:off x="9714625" y="515364"/>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cxnSp>
        <p:nvCxnSpPr>
          <p:cNvPr id="14" name="Straight Arrow Connector 13">
            <a:extLst>
              <a:ext uri="{FF2B5EF4-FFF2-40B4-BE49-F238E27FC236}">
                <a16:creationId xmlns:a16="http://schemas.microsoft.com/office/drawing/2014/main" id="{F779D169-8206-4520-9664-B60F9F6FD5E4}"/>
              </a:ext>
            </a:extLst>
          </p:cNvPr>
          <p:cNvCxnSpPr>
            <a:cxnSpLocks/>
            <a:stCxn id="13" idx="2"/>
            <a:endCxn id="17" idx="0"/>
          </p:cNvCxnSpPr>
          <p:nvPr/>
        </p:nvCxnSpPr>
        <p:spPr>
          <a:xfrm>
            <a:off x="10442392" y="1002902"/>
            <a:ext cx="0" cy="3381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B3BE15A-8BCB-4822-BEFC-362CBB28B9A6}"/>
              </a:ext>
            </a:extLst>
          </p:cNvPr>
          <p:cNvSpPr/>
          <p:nvPr/>
        </p:nvSpPr>
        <p:spPr>
          <a:xfrm>
            <a:off x="9714625" y="1341053"/>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Transposed Conv. Layer (x5)</a:t>
            </a:r>
          </a:p>
        </p:txBody>
      </p:sp>
      <p:cxnSp>
        <p:nvCxnSpPr>
          <p:cNvPr id="18" name="Straight Arrow Connector 17">
            <a:extLst>
              <a:ext uri="{FF2B5EF4-FFF2-40B4-BE49-F238E27FC236}">
                <a16:creationId xmlns:a16="http://schemas.microsoft.com/office/drawing/2014/main" id="{C862DFF0-F284-47F9-A3B9-B1D049BF56C3}"/>
              </a:ext>
            </a:extLst>
          </p:cNvPr>
          <p:cNvCxnSpPr>
            <a:cxnSpLocks/>
            <a:stCxn id="17" idx="2"/>
            <a:endCxn id="21" idx="0"/>
          </p:cNvCxnSpPr>
          <p:nvPr/>
        </p:nvCxnSpPr>
        <p:spPr>
          <a:xfrm>
            <a:off x="10442392" y="1828591"/>
            <a:ext cx="0" cy="2975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EA938FC-EAD5-4E8A-B401-26A3979F78BB}"/>
              </a:ext>
            </a:extLst>
          </p:cNvPr>
          <p:cNvSpPr/>
          <p:nvPr/>
        </p:nvSpPr>
        <p:spPr>
          <a:xfrm>
            <a:off x="9714625" y="2126108"/>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Residual Stack</a:t>
            </a:r>
          </a:p>
        </p:txBody>
      </p:sp>
      <p:sp>
        <p:nvSpPr>
          <p:cNvPr id="22" name="Rectangle 21">
            <a:extLst>
              <a:ext uri="{FF2B5EF4-FFF2-40B4-BE49-F238E27FC236}">
                <a16:creationId xmlns:a16="http://schemas.microsoft.com/office/drawing/2014/main" id="{C6669C08-F444-4733-A4DB-A7E9FFCB930F}"/>
              </a:ext>
            </a:extLst>
          </p:cNvPr>
          <p:cNvSpPr/>
          <p:nvPr/>
        </p:nvSpPr>
        <p:spPr>
          <a:xfrm>
            <a:off x="9714625" y="3200572"/>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Transposed Conv. Layer (x2)</a:t>
            </a:r>
          </a:p>
        </p:txBody>
      </p:sp>
      <p:cxnSp>
        <p:nvCxnSpPr>
          <p:cNvPr id="23" name="Straight Arrow Connector 22">
            <a:extLst>
              <a:ext uri="{FF2B5EF4-FFF2-40B4-BE49-F238E27FC236}">
                <a16:creationId xmlns:a16="http://schemas.microsoft.com/office/drawing/2014/main" id="{ABC32AE4-F681-4FB6-BDE6-BBEBD6B0EE71}"/>
              </a:ext>
            </a:extLst>
          </p:cNvPr>
          <p:cNvCxnSpPr>
            <a:cxnSpLocks/>
            <a:stCxn id="22" idx="2"/>
            <a:endCxn id="24" idx="0"/>
          </p:cNvCxnSpPr>
          <p:nvPr/>
        </p:nvCxnSpPr>
        <p:spPr>
          <a:xfrm>
            <a:off x="10442392" y="3688110"/>
            <a:ext cx="0" cy="3178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D81B067-4768-4AC6-9770-4762CB09FAD0}"/>
              </a:ext>
            </a:extLst>
          </p:cNvPr>
          <p:cNvSpPr/>
          <p:nvPr/>
        </p:nvSpPr>
        <p:spPr>
          <a:xfrm>
            <a:off x="9714625" y="4005933"/>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Residual Stack</a:t>
            </a:r>
          </a:p>
        </p:txBody>
      </p:sp>
      <p:cxnSp>
        <p:nvCxnSpPr>
          <p:cNvPr id="25" name="Straight Arrow Connector 24">
            <a:extLst>
              <a:ext uri="{FF2B5EF4-FFF2-40B4-BE49-F238E27FC236}">
                <a16:creationId xmlns:a16="http://schemas.microsoft.com/office/drawing/2014/main" id="{584EA747-FEB9-44E7-95A1-9FC915778146}"/>
              </a:ext>
            </a:extLst>
          </p:cNvPr>
          <p:cNvCxnSpPr>
            <a:cxnSpLocks/>
            <a:stCxn id="21" idx="2"/>
            <a:endCxn id="22" idx="0"/>
          </p:cNvCxnSpPr>
          <p:nvPr/>
        </p:nvCxnSpPr>
        <p:spPr>
          <a:xfrm>
            <a:off x="10442392" y="2613646"/>
            <a:ext cx="0" cy="5869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43E009E-FC53-42F8-BFC1-5B520C2C528C}"/>
              </a:ext>
            </a:extLst>
          </p:cNvPr>
          <p:cNvCxnSpPr>
            <a:cxnSpLocks/>
            <a:endCxn id="13" idx="0"/>
          </p:cNvCxnSpPr>
          <p:nvPr/>
        </p:nvCxnSpPr>
        <p:spPr>
          <a:xfrm>
            <a:off x="10442392" y="-64356"/>
            <a:ext cx="0" cy="5797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8B9994C-1C2A-4818-A3EE-DC868A5ED8F2}"/>
                  </a:ext>
                </a:extLst>
              </p:cNvPr>
              <p:cNvSpPr txBox="1"/>
              <p:nvPr/>
            </p:nvSpPr>
            <p:spPr>
              <a:xfrm>
                <a:off x="10366779" y="40838"/>
                <a:ext cx="4241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𝑺</m:t>
                      </m:r>
                    </m:oMath>
                  </m:oMathPara>
                </a14:m>
                <a:endParaRPr lang="en-US" b="1" dirty="0"/>
              </a:p>
            </p:txBody>
          </p:sp>
        </mc:Choice>
        <mc:Fallback xmlns="">
          <p:sp>
            <p:nvSpPr>
              <p:cNvPr id="33" name="TextBox 32">
                <a:extLst>
                  <a:ext uri="{FF2B5EF4-FFF2-40B4-BE49-F238E27FC236}">
                    <a16:creationId xmlns:a16="http://schemas.microsoft.com/office/drawing/2014/main" id="{68B9994C-1C2A-4818-A3EE-DC868A5ED8F2}"/>
                  </a:ext>
                </a:extLst>
              </p:cNvPr>
              <p:cNvSpPr txBox="1">
                <a:spLocks noRot="1" noChangeAspect="1" noMove="1" noResize="1" noEditPoints="1" noAdjustHandles="1" noChangeArrowheads="1" noChangeShapeType="1" noTextEdit="1"/>
              </p:cNvSpPr>
              <p:nvPr/>
            </p:nvSpPr>
            <p:spPr>
              <a:xfrm>
                <a:off x="10366779" y="40838"/>
                <a:ext cx="424180" cy="369332"/>
              </a:xfrm>
              <a:prstGeom prst="rect">
                <a:avLst/>
              </a:prstGeom>
              <a:blipFill>
                <a:blip r:embed="rId3"/>
                <a:stretch>
                  <a:fillRect/>
                </a:stretch>
              </a:blipFill>
            </p:spPr>
            <p:txBody>
              <a:bodyPr/>
              <a:lstStyle/>
              <a:p>
                <a:r>
                  <a:rPr lang="en-US">
                    <a:noFill/>
                  </a:rPr>
                  <a:t> </a:t>
                </a:r>
              </a:p>
            </p:txBody>
          </p:sp>
        </mc:Fallback>
      </mc:AlternateContent>
      <p:sp>
        <p:nvSpPr>
          <p:cNvPr id="79" name="Rectangle 78">
            <a:extLst>
              <a:ext uri="{FF2B5EF4-FFF2-40B4-BE49-F238E27FC236}">
                <a16:creationId xmlns:a16="http://schemas.microsoft.com/office/drawing/2014/main" id="{9C17E110-53F1-497A-AC2B-3639082E12D6}"/>
              </a:ext>
            </a:extLst>
          </p:cNvPr>
          <p:cNvSpPr/>
          <p:nvPr/>
        </p:nvSpPr>
        <p:spPr>
          <a:xfrm>
            <a:off x="9434391" y="1151873"/>
            <a:ext cx="1933432" cy="1653259"/>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0" name="Rectangle 79">
            <a:extLst>
              <a:ext uri="{FF2B5EF4-FFF2-40B4-BE49-F238E27FC236}">
                <a16:creationId xmlns:a16="http://schemas.microsoft.com/office/drawing/2014/main" id="{A08F8579-3D37-4A39-8155-267F586F4C45}"/>
              </a:ext>
            </a:extLst>
          </p:cNvPr>
          <p:cNvSpPr/>
          <p:nvPr/>
        </p:nvSpPr>
        <p:spPr>
          <a:xfrm>
            <a:off x="9441305" y="2971751"/>
            <a:ext cx="1933432" cy="1688339"/>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4E4278A6-37F5-411D-B145-E9B058A4BE4A}"/>
                  </a:ext>
                </a:extLst>
              </p:cNvPr>
              <p:cNvSpPr txBox="1"/>
              <p:nvPr/>
            </p:nvSpPr>
            <p:spPr>
              <a:xfrm>
                <a:off x="8954208" y="1879786"/>
                <a:ext cx="613475" cy="369332"/>
              </a:xfrm>
              <a:prstGeom prst="rect">
                <a:avLst/>
              </a:prstGeom>
              <a:noFill/>
            </p:spPr>
            <p:txBody>
              <a:bodyPr wrap="square" rtlCol="0">
                <a:spAutoFit/>
              </a:bodyPr>
              <a:lstStyle/>
              <a:p>
                <a14:m>
                  <m:oMath xmlns:m="http://schemas.openxmlformats.org/officeDocument/2006/math">
                    <m:r>
                      <a:rPr lang="en-US" sz="1400" b="0" i="1" smtClean="0">
                        <a:latin typeface="Cambria Math" panose="02040503050406030204" pitchFamily="18" charset="0"/>
                      </a:rPr>
                      <m:t>×</m:t>
                    </m:r>
                  </m:oMath>
                </a14:m>
                <a:r>
                  <a:rPr lang="en-US" sz="1400" dirty="0"/>
                  <a:t> </a:t>
                </a:r>
                <a:r>
                  <a:rPr lang="en-US" dirty="0"/>
                  <a:t>2</a:t>
                </a:r>
                <a:endParaRPr lang="en-US" sz="1400" dirty="0"/>
              </a:p>
            </p:txBody>
          </p:sp>
        </mc:Choice>
        <mc:Fallback xmlns="">
          <p:sp>
            <p:nvSpPr>
              <p:cNvPr id="88" name="TextBox 87">
                <a:extLst>
                  <a:ext uri="{FF2B5EF4-FFF2-40B4-BE49-F238E27FC236}">
                    <a16:creationId xmlns:a16="http://schemas.microsoft.com/office/drawing/2014/main" id="{4E4278A6-37F5-411D-B145-E9B058A4BE4A}"/>
                  </a:ext>
                </a:extLst>
              </p:cNvPr>
              <p:cNvSpPr txBox="1">
                <a:spLocks noRot="1" noChangeAspect="1" noMove="1" noResize="1" noEditPoints="1" noAdjustHandles="1" noChangeArrowheads="1" noChangeShapeType="1" noTextEdit="1"/>
              </p:cNvSpPr>
              <p:nvPr/>
            </p:nvSpPr>
            <p:spPr>
              <a:xfrm>
                <a:off x="8954208" y="1879786"/>
                <a:ext cx="613475" cy="369332"/>
              </a:xfrm>
              <a:prstGeom prst="rect">
                <a:avLst/>
              </a:prstGeom>
              <a:blipFill>
                <a:blip r:embed="rId4"/>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ED059CD9-D666-4274-9504-B8B4C5524F89}"/>
                  </a:ext>
                </a:extLst>
              </p:cNvPr>
              <p:cNvSpPr txBox="1"/>
              <p:nvPr/>
            </p:nvSpPr>
            <p:spPr>
              <a:xfrm>
                <a:off x="8976843" y="3662355"/>
                <a:ext cx="613475" cy="369332"/>
              </a:xfrm>
              <a:prstGeom prst="rect">
                <a:avLst/>
              </a:prstGeom>
              <a:noFill/>
            </p:spPr>
            <p:txBody>
              <a:bodyPr wrap="square" rtlCol="0">
                <a:spAutoFit/>
              </a:bodyPr>
              <a:lstStyle/>
              <a:p>
                <a14:m>
                  <m:oMath xmlns:m="http://schemas.openxmlformats.org/officeDocument/2006/math">
                    <m:r>
                      <a:rPr lang="en-US" sz="1400" b="0" i="1" smtClean="0">
                        <a:latin typeface="Cambria Math" panose="02040503050406030204" pitchFamily="18" charset="0"/>
                      </a:rPr>
                      <m:t>×</m:t>
                    </m:r>
                  </m:oMath>
                </a14:m>
                <a:r>
                  <a:rPr lang="en-US" sz="1400" dirty="0"/>
                  <a:t> </a:t>
                </a:r>
                <a:r>
                  <a:rPr lang="en-US" dirty="0"/>
                  <a:t>2</a:t>
                </a:r>
                <a:endParaRPr lang="en-US" sz="1400" dirty="0"/>
              </a:p>
            </p:txBody>
          </p:sp>
        </mc:Choice>
        <mc:Fallback xmlns="">
          <p:sp>
            <p:nvSpPr>
              <p:cNvPr id="89" name="TextBox 88">
                <a:extLst>
                  <a:ext uri="{FF2B5EF4-FFF2-40B4-BE49-F238E27FC236}">
                    <a16:creationId xmlns:a16="http://schemas.microsoft.com/office/drawing/2014/main" id="{ED059CD9-D666-4274-9504-B8B4C5524F89}"/>
                  </a:ext>
                </a:extLst>
              </p:cNvPr>
              <p:cNvSpPr txBox="1">
                <a:spLocks noRot="1" noChangeAspect="1" noMove="1" noResize="1" noEditPoints="1" noAdjustHandles="1" noChangeArrowheads="1" noChangeShapeType="1" noTextEdit="1"/>
              </p:cNvSpPr>
              <p:nvPr/>
            </p:nvSpPr>
            <p:spPr>
              <a:xfrm>
                <a:off x="8976843" y="3662355"/>
                <a:ext cx="613475" cy="369332"/>
              </a:xfrm>
              <a:prstGeom prst="rect">
                <a:avLst/>
              </a:prstGeom>
              <a:blipFill>
                <a:blip r:embed="rId5"/>
                <a:stretch>
                  <a:fillRect t="-10000" b="-26667"/>
                </a:stretch>
              </a:blipFill>
            </p:spPr>
            <p:txBody>
              <a:bodyPr/>
              <a:lstStyle/>
              <a:p>
                <a:r>
                  <a:rPr lang="en-US">
                    <a:noFill/>
                  </a:rPr>
                  <a:t> </a:t>
                </a:r>
              </a:p>
            </p:txBody>
          </p:sp>
        </mc:Fallback>
      </mc:AlternateContent>
      <p:sp>
        <p:nvSpPr>
          <p:cNvPr id="91" name="Title 1">
            <a:extLst>
              <a:ext uri="{FF2B5EF4-FFF2-40B4-BE49-F238E27FC236}">
                <a16:creationId xmlns:a16="http://schemas.microsoft.com/office/drawing/2014/main" id="{DFDBB57C-2D61-4FA7-BF6D-77A363E85A6E}"/>
              </a:ext>
            </a:extLst>
          </p:cNvPr>
          <p:cNvSpPr txBox="1">
            <a:spLocks/>
          </p:cNvSpPr>
          <p:nvPr/>
        </p:nvSpPr>
        <p:spPr>
          <a:xfrm>
            <a:off x="3016270" y="-14328"/>
            <a:ext cx="5253210" cy="5264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Example Through the Network </a:t>
            </a:r>
            <a:endParaRPr lang="en-GB" sz="3200" u="sng" dirty="0"/>
          </a:p>
        </p:txBody>
      </p:sp>
      <p:grpSp>
        <p:nvGrpSpPr>
          <p:cNvPr id="82" name="Group 81">
            <a:extLst>
              <a:ext uri="{FF2B5EF4-FFF2-40B4-BE49-F238E27FC236}">
                <a16:creationId xmlns:a16="http://schemas.microsoft.com/office/drawing/2014/main" id="{87FDF461-9143-4776-BAF5-00DAAFA65CF4}"/>
              </a:ext>
            </a:extLst>
          </p:cNvPr>
          <p:cNvGrpSpPr/>
          <p:nvPr/>
        </p:nvGrpSpPr>
        <p:grpSpPr>
          <a:xfrm>
            <a:off x="695081" y="676995"/>
            <a:ext cx="1525474" cy="1699491"/>
            <a:chOff x="2576819" y="2320366"/>
            <a:chExt cx="1130474" cy="1348660"/>
          </a:xfrm>
        </p:grpSpPr>
        <p:pic>
          <p:nvPicPr>
            <p:cNvPr id="95" name="Picture 94">
              <a:extLst>
                <a:ext uri="{FF2B5EF4-FFF2-40B4-BE49-F238E27FC236}">
                  <a16:creationId xmlns:a16="http://schemas.microsoft.com/office/drawing/2014/main" id="{FD0FE54E-EE0B-49FE-8A85-2629D9056395}"/>
                </a:ext>
              </a:extLst>
            </p:cNvPr>
            <p:cNvPicPr>
              <a:picLocks noChangeAspect="1"/>
            </p:cNvPicPr>
            <p:nvPr/>
          </p:nvPicPr>
          <p:blipFill rotWithShape="1">
            <a:blip r:embed="rId6">
              <a:extLst>
                <a:ext uri="{28A0092B-C50C-407E-A947-70E740481C1C}">
                  <a14:useLocalDpi xmlns:a14="http://schemas.microsoft.com/office/drawing/2010/main" val="0"/>
                </a:ext>
              </a:extLst>
            </a:blip>
            <a:srcRect l="13879" t="7732" r="18358" b="13301"/>
            <a:stretch/>
          </p:blipFill>
          <p:spPr>
            <a:xfrm>
              <a:off x="2576819" y="2580632"/>
              <a:ext cx="1066454" cy="876883"/>
            </a:xfrm>
            <a:prstGeom prst="rect">
              <a:avLst/>
            </a:prstGeom>
            <a:noFill/>
            <a:ln>
              <a:solidFill>
                <a:schemeClr val="tx1"/>
              </a:solidFill>
            </a:ln>
          </p:spPr>
        </p:pic>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471EFF31-A340-4249-9FBA-17AB31613F76}"/>
                    </a:ext>
                  </a:extLst>
                </p:cNvPr>
                <p:cNvSpPr txBox="1"/>
                <p:nvPr/>
              </p:nvSpPr>
              <p:spPr>
                <a:xfrm>
                  <a:off x="2628650" y="3449209"/>
                  <a:ext cx="1078643" cy="2198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=100×</m:t>
                        </m:r>
                        <m:r>
                          <a:rPr lang="en-US" sz="1200" b="0" i="1" smtClean="0">
                            <a:latin typeface="Cambria Math" panose="02040503050406030204" pitchFamily="18" charset="0"/>
                          </a:rPr>
                          <m:t>𝐿</m:t>
                        </m:r>
                        <m:r>
                          <a:rPr lang="en-US" sz="1200" b="0" i="1" smtClean="0">
                            <a:latin typeface="Cambria Math" panose="02040503050406030204" pitchFamily="18" charset="0"/>
                          </a:rPr>
                          <m:t>=80</m:t>
                        </m:r>
                      </m:oMath>
                    </m:oMathPara>
                  </a14:m>
                  <a:endParaRPr lang="en-US" sz="1200" dirty="0"/>
                </a:p>
              </p:txBody>
            </p:sp>
          </mc:Choice>
          <mc:Fallback xmlns="">
            <p:sp>
              <p:nvSpPr>
                <p:cNvPr id="98" name="TextBox 97">
                  <a:extLst>
                    <a:ext uri="{FF2B5EF4-FFF2-40B4-BE49-F238E27FC236}">
                      <a16:creationId xmlns:a16="http://schemas.microsoft.com/office/drawing/2014/main" id="{471EFF31-A340-4249-9FBA-17AB31613F76}"/>
                    </a:ext>
                  </a:extLst>
                </p:cNvPr>
                <p:cNvSpPr txBox="1">
                  <a:spLocks noRot="1" noChangeAspect="1" noMove="1" noResize="1" noEditPoints="1" noAdjustHandles="1" noChangeArrowheads="1" noChangeShapeType="1" noTextEdit="1"/>
                </p:cNvSpPr>
                <p:nvPr/>
              </p:nvSpPr>
              <p:spPr>
                <a:xfrm>
                  <a:off x="2628650" y="3449209"/>
                  <a:ext cx="1078643" cy="21981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185C4810-DA09-4FD5-816B-BEA32B5340FF}"/>
                    </a:ext>
                  </a:extLst>
                </p:cNvPr>
                <p:cNvSpPr txBox="1"/>
                <p:nvPr/>
              </p:nvSpPr>
              <p:spPr>
                <a:xfrm>
                  <a:off x="2898833" y="2320366"/>
                  <a:ext cx="424180" cy="2930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𝑺</m:t>
                        </m:r>
                      </m:oMath>
                    </m:oMathPara>
                  </a14:m>
                  <a:endParaRPr lang="en-US" b="1" dirty="0"/>
                </a:p>
              </p:txBody>
            </p:sp>
          </mc:Choice>
          <mc:Fallback xmlns="">
            <p:sp>
              <p:nvSpPr>
                <p:cNvPr id="100" name="TextBox 99">
                  <a:extLst>
                    <a:ext uri="{FF2B5EF4-FFF2-40B4-BE49-F238E27FC236}">
                      <a16:creationId xmlns:a16="http://schemas.microsoft.com/office/drawing/2014/main" id="{185C4810-DA09-4FD5-816B-BEA32B5340FF}"/>
                    </a:ext>
                  </a:extLst>
                </p:cNvPr>
                <p:cNvSpPr txBox="1">
                  <a:spLocks noRot="1" noChangeAspect="1" noMove="1" noResize="1" noEditPoints="1" noAdjustHandles="1" noChangeArrowheads="1" noChangeShapeType="1" noTextEdit="1"/>
                </p:cNvSpPr>
                <p:nvPr/>
              </p:nvSpPr>
              <p:spPr>
                <a:xfrm>
                  <a:off x="2898833" y="2320366"/>
                  <a:ext cx="424180" cy="293090"/>
                </a:xfrm>
                <a:prstGeom prst="rect">
                  <a:avLst/>
                </a:prstGeom>
                <a:blipFill>
                  <a:blip r:embed="rId8"/>
                  <a:stretch>
                    <a:fillRect/>
                  </a:stretch>
                </a:blipFill>
              </p:spPr>
              <p:txBody>
                <a:bodyPr/>
                <a:lstStyle/>
                <a:p>
                  <a:r>
                    <a:rPr lang="en-US">
                      <a:noFill/>
                    </a:rPr>
                    <a:t> </a:t>
                  </a:r>
                </a:p>
              </p:txBody>
            </p:sp>
          </mc:Fallback>
        </mc:AlternateContent>
      </p:grpSp>
      <p:cxnSp>
        <p:nvCxnSpPr>
          <p:cNvPr id="101" name="Straight Arrow Connector 100">
            <a:extLst>
              <a:ext uri="{FF2B5EF4-FFF2-40B4-BE49-F238E27FC236}">
                <a16:creationId xmlns:a16="http://schemas.microsoft.com/office/drawing/2014/main" id="{1B633BDB-9818-4258-87EA-FE37910A8960}"/>
              </a:ext>
            </a:extLst>
          </p:cNvPr>
          <p:cNvCxnSpPr>
            <a:cxnSpLocks/>
            <a:stCxn id="95" idx="3"/>
            <a:endCxn id="102" idx="1"/>
          </p:cNvCxnSpPr>
          <p:nvPr/>
        </p:nvCxnSpPr>
        <p:spPr>
          <a:xfrm>
            <a:off x="2134166" y="1557461"/>
            <a:ext cx="534209" cy="55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FDB23D73-9065-470B-BD3D-916F4F719CDE}"/>
              </a:ext>
            </a:extLst>
          </p:cNvPr>
          <p:cNvSpPr/>
          <p:nvPr/>
        </p:nvSpPr>
        <p:spPr>
          <a:xfrm>
            <a:off x="2668375" y="1319202"/>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 (x</a:t>
            </a:r>
            <a:r>
              <a:rPr lang="en-US" sz="1200" b="1" dirty="0">
                <a:solidFill>
                  <a:schemeClr val="tx1"/>
                </a:solidFill>
              </a:rPr>
              <a:t>420</a:t>
            </a:r>
            <a:r>
              <a:rPr lang="en-US" sz="1200" dirty="0">
                <a:solidFill>
                  <a:schemeClr val="tx1"/>
                </a:solidFill>
              </a:rPr>
              <a:t>)</a:t>
            </a:r>
          </a:p>
        </p:txBody>
      </p:sp>
      <p:cxnSp>
        <p:nvCxnSpPr>
          <p:cNvPr id="103" name="Straight Arrow Connector 102">
            <a:extLst>
              <a:ext uri="{FF2B5EF4-FFF2-40B4-BE49-F238E27FC236}">
                <a16:creationId xmlns:a16="http://schemas.microsoft.com/office/drawing/2014/main" id="{69683B85-4909-4A02-8454-A7FFB37EDEC1}"/>
              </a:ext>
            </a:extLst>
          </p:cNvPr>
          <p:cNvCxnSpPr>
            <a:cxnSpLocks/>
            <a:stCxn id="102" idx="3"/>
            <a:endCxn id="93" idx="1"/>
          </p:cNvCxnSpPr>
          <p:nvPr/>
        </p:nvCxnSpPr>
        <p:spPr>
          <a:xfrm>
            <a:off x="4123909" y="1562971"/>
            <a:ext cx="507964" cy="28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E8C0C357-D0F6-4E99-9952-5D5AB4B88AB3}"/>
                  </a:ext>
                </a:extLst>
              </p:cNvPr>
              <p:cNvSpPr txBox="1"/>
              <p:nvPr/>
            </p:nvSpPr>
            <p:spPr>
              <a:xfrm>
                <a:off x="5155720" y="2090033"/>
                <a:ext cx="1157865"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𝟒𝟐𝟎</m:t>
                      </m:r>
                      <m:r>
                        <a:rPr lang="en-US" sz="1200" b="0" i="1" smtClean="0">
                          <a:latin typeface="Cambria Math" panose="02040503050406030204" pitchFamily="18" charset="0"/>
                        </a:rPr>
                        <m:t>×80</m:t>
                      </m:r>
                    </m:oMath>
                  </m:oMathPara>
                </a14:m>
                <a:endParaRPr lang="en-US" sz="1200" dirty="0"/>
              </a:p>
            </p:txBody>
          </p:sp>
        </mc:Choice>
        <mc:Fallback xmlns="">
          <p:sp>
            <p:nvSpPr>
              <p:cNvPr id="106" name="TextBox 105">
                <a:extLst>
                  <a:ext uri="{FF2B5EF4-FFF2-40B4-BE49-F238E27FC236}">
                    <a16:creationId xmlns:a16="http://schemas.microsoft.com/office/drawing/2014/main" id="{E8C0C357-D0F6-4E99-9952-5D5AB4B88AB3}"/>
                  </a:ext>
                </a:extLst>
              </p:cNvPr>
              <p:cNvSpPr txBox="1">
                <a:spLocks noRot="1" noChangeAspect="1" noMove="1" noResize="1" noEditPoints="1" noAdjustHandles="1" noChangeArrowheads="1" noChangeShapeType="1" noTextEdit="1"/>
              </p:cNvSpPr>
              <p:nvPr/>
            </p:nvSpPr>
            <p:spPr>
              <a:xfrm>
                <a:off x="5155720" y="2090033"/>
                <a:ext cx="1157865" cy="27699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1F15176E-95AF-4C1C-BE91-0AC7DA455BE3}"/>
                  </a:ext>
                </a:extLst>
              </p:cNvPr>
              <p:cNvSpPr txBox="1"/>
              <p:nvPr/>
            </p:nvSpPr>
            <p:spPr>
              <a:xfrm>
                <a:off x="5065853" y="671865"/>
                <a:ext cx="5723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a:latin typeface="Cambria Math" panose="02040503050406030204" pitchFamily="18" charset="0"/>
                            </a:rPr>
                            <m:t>𝑺</m:t>
                          </m:r>
                        </m:e>
                        <m:sub>
                          <m:r>
                            <a:rPr lang="en-US" b="0" i="1" smtClean="0">
                              <a:latin typeface="Cambria Math" panose="02040503050406030204" pitchFamily="18" charset="0"/>
                            </a:rPr>
                            <m:t>1</m:t>
                          </m:r>
                        </m:sub>
                      </m:sSub>
                    </m:oMath>
                  </m:oMathPara>
                </a14:m>
                <a:endParaRPr lang="en-US" dirty="0"/>
              </a:p>
            </p:txBody>
          </p:sp>
        </mc:Choice>
        <mc:Fallback xmlns="">
          <p:sp>
            <p:nvSpPr>
              <p:cNvPr id="109" name="TextBox 108">
                <a:extLst>
                  <a:ext uri="{FF2B5EF4-FFF2-40B4-BE49-F238E27FC236}">
                    <a16:creationId xmlns:a16="http://schemas.microsoft.com/office/drawing/2014/main" id="{1F15176E-95AF-4C1C-BE91-0AC7DA455BE3}"/>
                  </a:ext>
                </a:extLst>
              </p:cNvPr>
              <p:cNvSpPr txBox="1">
                <a:spLocks noRot="1" noChangeAspect="1" noMove="1" noResize="1" noEditPoints="1" noAdjustHandles="1" noChangeArrowheads="1" noChangeShapeType="1" noTextEdit="1"/>
              </p:cNvSpPr>
              <p:nvPr/>
            </p:nvSpPr>
            <p:spPr>
              <a:xfrm>
                <a:off x="5065853" y="671865"/>
                <a:ext cx="572393" cy="369332"/>
              </a:xfrm>
              <a:prstGeom prst="rect">
                <a:avLst/>
              </a:prstGeom>
              <a:blipFill>
                <a:blip r:embed="rId10"/>
                <a:stretch>
                  <a:fillRect/>
                </a:stretch>
              </a:blipFill>
            </p:spPr>
            <p:txBody>
              <a:bodyPr/>
              <a:lstStyle/>
              <a:p>
                <a:r>
                  <a:rPr lang="en-US">
                    <a:noFill/>
                  </a:rPr>
                  <a:t> </a:t>
                </a:r>
              </a:p>
            </p:txBody>
          </p:sp>
        </mc:Fallback>
      </mc:AlternateContent>
      <p:cxnSp>
        <p:nvCxnSpPr>
          <p:cNvPr id="114" name="Straight Arrow Connector 113">
            <a:extLst>
              <a:ext uri="{FF2B5EF4-FFF2-40B4-BE49-F238E27FC236}">
                <a16:creationId xmlns:a16="http://schemas.microsoft.com/office/drawing/2014/main" id="{7A113086-837B-4440-8E6F-E981A145F7B7}"/>
              </a:ext>
            </a:extLst>
          </p:cNvPr>
          <p:cNvCxnSpPr>
            <a:cxnSpLocks/>
            <a:stCxn id="93" idx="3"/>
          </p:cNvCxnSpPr>
          <p:nvPr/>
        </p:nvCxnSpPr>
        <p:spPr>
          <a:xfrm flipV="1">
            <a:off x="6070958" y="1564402"/>
            <a:ext cx="700320" cy="14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A0DA900E-88BE-46F2-B91B-517715F65606}"/>
              </a:ext>
            </a:extLst>
          </p:cNvPr>
          <p:cNvSpPr/>
          <p:nvPr/>
        </p:nvSpPr>
        <p:spPr>
          <a:xfrm>
            <a:off x="690389" y="2776741"/>
            <a:ext cx="1530166"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Transposed Conv. Layer (</a:t>
            </a:r>
            <a:r>
              <a:rPr lang="en-US" sz="1200" b="1" dirty="0">
                <a:solidFill>
                  <a:schemeClr val="tx1"/>
                </a:solidFill>
              </a:rPr>
              <a:t>x5, x220</a:t>
            </a:r>
            <a:r>
              <a:rPr lang="en-US" sz="1200" dirty="0">
                <a:solidFill>
                  <a:schemeClr val="tx1"/>
                </a:solidFill>
              </a:rPr>
              <a:t>)</a:t>
            </a:r>
          </a:p>
        </p:txBody>
      </p:sp>
      <p:cxnSp>
        <p:nvCxnSpPr>
          <p:cNvPr id="117" name="Straight Arrow Connector 116">
            <a:extLst>
              <a:ext uri="{FF2B5EF4-FFF2-40B4-BE49-F238E27FC236}">
                <a16:creationId xmlns:a16="http://schemas.microsoft.com/office/drawing/2014/main" id="{3707EC8A-5FFC-4565-8E27-3B418D7B0C62}"/>
              </a:ext>
            </a:extLst>
          </p:cNvPr>
          <p:cNvCxnSpPr>
            <a:cxnSpLocks/>
            <a:endCxn id="116" idx="1"/>
          </p:cNvCxnSpPr>
          <p:nvPr/>
        </p:nvCxnSpPr>
        <p:spPr>
          <a:xfrm flipV="1">
            <a:off x="0" y="3020510"/>
            <a:ext cx="690389" cy="12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997AA869-DEBD-4BE0-B412-AAE01337398A}"/>
              </a:ext>
            </a:extLst>
          </p:cNvPr>
          <p:cNvGrpSpPr/>
          <p:nvPr/>
        </p:nvGrpSpPr>
        <p:grpSpPr>
          <a:xfrm>
            <a:off x="3089784" y="2118327"/>
            <a:ext cx="1140337" cy="1717962"/>
            <a:chOff x="2899074" y="2304870"/>
            <a:chExt cx="845063" cy="1363318"/>
          </a:xfrm>
        </p:grpSpPr>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FE80F6E4-9127-4BDB-8E2A-92FC2C86CEEE}"/>
                    </a:ext>
                  </a:extLst>
                </p:cNvPr>
                <p:cNvSpPr txBox="1"/>
                <p:nvPr/>
              </p:nvSpPr>
              <p:spPr>
                <a:xfrm>
                  <a:off x="3064913" y="3448371"/>
                  <a:ext cx="679224" cy="219817"/>
                </a:xfrm>
                <a:prstGeom prst="rect">
                  <a:avLst/>
                </a:prstGeom>
                <a:noFill/>
              </p:spPr>
              <p:txBody>
                <a:bodyPr wrap="square" rtlCol="0">
                  <a:spAutoFit/>
                </a:bodyPr>
                <a:lstStyle/>
                <a:p>
                  <a14:m>
                    <m:oMath xmlns:m="http://schemas.openxmlformats.org/officeDocument/2006/math">
                      <m:r>
                        <a:rPr lang="en-US" sz="1200" b="1" i="1" smtClean="0">
                          <a:latin typeface="Cambria Math" panose="02040503050406030204" pitchFamily="18" charset="0"/>
                        </a:rPr>
                        <m:t>𝟐𝟐𝟎</m:t>
                      </m:r>
                      <m:r>
                        <a:rPr lang="en-US" sz="1200" b="0" i="1" smtClean="0">
                          <a:latin typeface="Cambria Math" panose="02040503050406030204" pitchFamily="18" charset="0"/>
                        </a:rPr>
                        <m:t>× </m:t>
                      </m:r>
                    </m:oMath>
                  </a14:m>
                  <a:r>
                    <a:rPr lang="en-US" sz="1200" b="1" dirty="0"/>
                    <a:t>400</a:t>
                  </a:r>
                </a:p>
              </p:txBody>
            </p:sp>
          </mc:Choice>
          <mc:Fallback xmlns="">
            <p:sp>
              <p:nvSpPr>
                <p:cNvPr id="122" name="TextBox 121">
                  <a:extLst>
                    <a:ext uri="{FF2B5EF4-FFF2-40B4-BE49-F238E27FC236}">
                      <a16:creationId xmlns:a16="http://schemas.microsoft.com/office/drawing/2014/main" id="{FE80F6E4-9127-4BDB-8E2A-92FC2C86CEEE}"/>
                    </a:ext>
                  </a:extLst>
                </p:cNvPr>
                <p:cNvSpPr txBox="1">
                  <a:spLocks noRot="1" noChangeAspect="1" noMove="1" noResize="1" noEditPoints="1" noAdjustHandles="1" noChangeArrowheads="1" noChangeShapeType="1" noTextEdit="1"/>
                </p:cNvSpPr>
                <p:nvPr/>
              </p:nvSpPr>
              <p:spPr>
                <a:xfrm>
                  <a:off x="3064913" y="3448371"/>
                  <a:ext cx="679224" cy="219817"/>
                </a:xfrm>
                <a:prstGeom prst="rect">
                  <a:avLst/>
                </a:prstGeom>
                <a:blipFill>
                  <a:blip r:embed="rId11"/>
                  <a:stretch>
                    <a:fillRect t="-2222"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04C7BF77-73D0-470F-B949-C886563B2A7C}"/>
                    </a:ext>
                  </a:extLst>
                </p:cNvPr>
                <p:cNvSpPr txBox="1"/>
                <p:nvPr/>
              </p:nvSpPr>
              <p:spPr>
                <a:xfrm>
                  <a:off x="2899074" y="2304870"/>
                  <a:ext cx="424180" cy="2930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a:latin typeface="Cambria Math" panose="02040503050406030204" pitchFamily="18" charset="0"/>
                              </a:rPr>
                              <m:t>𝑺</m:t>
                            </m:r>
                          </m:e>
                          <m:sub>
                            <m:r>
                              <a:rPr lang="en-US" b="0" i="1" smtClean="0">
                                <a:latin typeface="Cambria Math" panose="02040503050406030204" pitchFamily="18" charset="0"/>
                              </a:rPr>
                              <m:t>2</m:t>
                            </m:r>
                          </m:sub>
                        </m:sSub>
                      </m:oMath>
                    </m:oMathPara>
                  </a14:m>
                  <a:endParaRPr lang="en-US" dirty="0"/>
                </a:p>
              </p:txBody>
            </p:sp>
          </mc:Choice>
          <mc:Fallback xmlns="">
            <p:sp>
              <p:nvSpPr>
                <p:cNvPr id="123" name="TextBox 122">
                  <a:extLst>
                    <a:ext uri="{FF2B5EF4-FFF2-40B4-BE49-F238E27FC236}">
                      <a16:creationId xmlns:a16="http://schemas.microsoft.com/office/drawing/2014/main" id="{04C7BF77-73D0-470F-B949-C886563B2A7C}"/>
                    </a:ext>
                  </a:extLst>
                </p:cNvPr>
                <p:cNvSpPr txBox="1">
                  <a:spLocks noRot="1" noChangeAspect="1" noMove="1" noResize="1" noEditPoints="1" noAdjustHandles="1" noChangeArrowheads="1" noChangeShapeType="1" noTextEdit="1"/>
                </p:cNvSpPr>
                <p:nvPr/>
              </p:nvSpPr>
              <p:spPr>
                <a:xfrm>
                  <a:off x="2899074" y="2304870"/>
                  <a:ext cx="424180" cy="293090"/>
                </a:xfrm>
                <a:prstGeom prst="rect">
                  <a:avLst/>
                </a:prstGeom>
                <a:blipFill>
                  <a:blip r:embed="rId12"/>
                  <a:stretch>
                    <a:fillRect/>
                  </a:stretch>
                </a:blipFill>
              </p:spPr>
              <p:txBody>
                <a:bodyPr/>
                <a:lstStyle/>
                <a:p>
                  <a:r>
                    <a:rPr lang="en-US">
                      <a:noFill/>
                    </a:rPr>
                    <a:t> </a:t>
                  </a:r>
                </a:p>
              </p:txBody>
            </p:sp>
          </mc:Fallback>
        </mc:AlternateContent>
      </p:grpSp>
      <p:cxnSp>
        <p:nvCxnSpPr>
          <p:cNvPr id="124" name="Straight Arrow Connector 123">
            <a:extLst>
              <a:ext uri="{FF2B5EF4-FFF2-40B4-BE49-F238E27FC236}">
                <a16:creationId xmlns:a16="http://schemas.microsoft.com/office/drawing/2014/main" id="{271C368A-02BC-4564-B332-A94EE8EEC3AC}"/>
              </a:ext>
            </a:extLst>
          </p:cNvPr>
          <p:cNvCxnSpPr>
            <a:cxnSpLocks/>
            <a:stCxn id="116" idx="3"/>
            <a:endCxn id="110" idx="1"/>
          </p:cNvCxnSpPr>
          <p:nvPr/>
        </p:nvCxnSpPr>
        <p:spPr>
          <a:xfrm>
            <a:off x="2220555" y="3020510"/>
            <a:ext cx="465873" cy="34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4652ABEF-A962-4FC9-998A-DDDD8BF8957C}"/>
              </a:ext>
            </a:extLst>
          </p:cNvPr>
          <p:cNvSpPr/>
          <p:nvPr/>
        </p:nvSpPr>
        <p:spPr>
          <a:xfrm>
            <a:off x="4693333" y="2774550"/>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Residual Stack</a:t>
            </a:r>
          </a:p>
          <a:p>
            <a:pPr algn="ctr"/>
            <a:r>
              <a:rPr lang="en-US" sz="1200" dirty="0">
                <a:solidFill>
                  <a:schemeClr val="tx1"/>
                </a:solidFill>
              </a:rPr>
              <a:t>(</a:t>
            </a:r>
            <a:r>
              <a:rPr lang="en-US" sz="1200" b="1" dirty="0">
                <a:solidFill>
                  <a:schemeClr val="tx1"/>
                </a:solidFill>
              </a:rPr>
              <a:t>x220</a:t>
            </a:r>
            <a:r>
              <a:rPr lang="en-US" sz="1200" dirty="0">
                <a:solidFill>
                  <a:schemeClr val="tx1"/>
                </a:solidFill>
              </a:rPr>
              <a:t>)</a:t>
            </a:r>
          </a:p>
        </p:txBody>
      </p:sp>
      <p:cxnSp>
        <p:nvCxnSpPr>
          <p:cNvPr id="126" name="Straight Arrow Connector 125">
            <a:extLst>
              <a:ext uri="{FF2B5EF4-FFF2-40B4-BE49-F238E27FC236}">
                <a16:creationId xmlns:a16="http://schemas.microsoft.com/office/drawing/2014/main" id="{B6734026-013F-4C6F-99BA-E77A31A15FAF}"/>
              </a:ext>
            </a:extLst>
          </p:cNvPr>
          <p:cNvCxnSpPr>
            <a:cxnSpLocks/>
            <a:stCxn id="110" idx="3"/>
            <a:endCxn id="125" idx="1"/>
          </p:cNvCxnSpPr>
          <p:nvPr/>
        </p:nvCxnSpPr>
        <p:spPr>
          <a:xfrm flipV="1">
            <a:off x="4125513" y="3018319"/>
            <a:ext cx="567820" cy="56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FFC49B9-F6EB-4CFE-A6B6-1DE088B93C40}"/>
              </a:ext>
            </a:extLst>
          </p:cNvPr>
          <p:cNvCxnSpPr>
            <a:cxnSpLocks/>
            <a:stCxn id="125" idx="3"/>
          </p:cNvCxnSpPr>
          <p:nvPr/>
        </p:nvCxnSpPr>
        <p:spPr>
          <a:xfrm>
            <a:off x="6148867" y="3018319"/>
            <a:ext cx="657337" cy="109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8D834984-D6A2-4F1A-88E6-103EDFE6F894}"/>
                  </a:ext>
                </a:extLst>
              </p:cNvPr>
              <p:cNvSpPr txBox="1"/>
              <p:nvPr/>
            </p:nvSpPr>
            <p:spPr>
              <a:xfrm>
                <a:off x="1348739" y="5118452"/>
                <a:ext cx="916552" cy="276999"/>
              </a:xfrm>
              <a:prstGeom prst="rect">
                <a:avLst/>
              </a:prstGeom>
              <a:noFill/>
            </p:spPr>
            <p:txBody>
              <a:bodyPr wrap="square" rtlCol="0">
                <a:spAutoFit/>
              </a:bodyPr>
              <a:lstStyle/>
              <a:p>
                <a14:m>
                  <m:oMath xmlns:m="http://schemas.openxmlformats.org/officeDocument/2006/math">
                    <m:r>
                      <a:rPr lang="en-US" sz="1200" b="0" i="1" smtClean="0">
                        <a:latin typeface="Cambria Math" panose="02040503050406030204" pitchFamily="18" charset="0"/>
                      </a:rPr>
                      <m:t>220× </m:t>
                    </m:r>
                  </m:oMath>
                </a14:m>
                <a:r>
                  <a:rPr lang="en-US" sz="1200" dirty="0"/>
                  <a:t>400</a:t>
                </a:r>
              </a:p>
            </p:txBody>
          </p:sp>
        </mc:Choice>
        <mc:Fallback xmlns="">
          <p:sp>
            <p:nvSpPr>
              <p:cNvPr id="130" name="TextBox 129">
                <a:extLst>
                  <a:ext uri="{FF2B5EF4-FFF2-40B4-BE49-F238E27FC236}">
                    <a16:creationId xmlns:a16="http://schemas.microsoft.com/office/drawing/2014/main" id="{8D834984-D6A2-4F1A-88E6-103EDFE6F894}"/>
                  </a:ext>
                </a:extLst>
              </p:cNvPr>
              <p:cNvSpPr txBox="1">
                <a:spLocks noRot="1" noChangeAspect="1" noMove="1" noResize="1" noEditPoints="1" noAdjustHandles="1" noChangeArrowheads="1" noChangeShapeType="1" noTextEdit="1"/>
              </p:cNvSpPr>
              <p:nvPr/>
            </p:nvSpPr>
            <p:spPr>
              <a:xfrm>
                <a:off x="1348739" y="5118452"/>
                <a:ext cx="916552" cy="276999"/>
              </a:xfrm>
              <a:prstGeom prst="rect">
                <a:avLst/>
              </a:prstGeom>
              <a:blipFill>
                <a:blip r:embed="rId13"/>
                <a:stretch>
                  <a:fillRect t="-2222"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3DED51E6-108A-457C-9ED7-4E702CCCA704}"/>
                  </a:ext>
                </a:extLst>
              </p:cNvPr>
              <p:cNvSpPr txBox="1"/>
              <p:nvPr/>
            </p:nvSpPr>
            <p:spPr>
              <a:xfrm>
                <a:off x="1123445" y="3651624"/>
                <a:ext cx="5723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a:latin typeface="Cambria Math" panose="02040503050406030204" pitchFamily="18" charset="0"/>
                            </a:rPr>
                            <m:t>𝑺</m:t>
                          </m:r>
                        </m:e>
                        <m:sub>
                          <m:r>
                            <a:rPr lang="en-US" b="0" i="1" smtClean="0">
                              <a:latin typeface="Cambria Math" panose="02040503050406030204" pitchFamily="18" charset="0"/>
                            </a:rPr>
                            <m:t>3</m:t>
                          </m:r>
                        </m:sub>
                      </m:sSub>
                    </m:oMath>
                  </m:oMathPara>
                </a14:m>
                <a:endParaRPr lang="en-US" dirty="0"/>
              </a:p>
            </p:txBody>
          </p:sp>
        </mc:Choice>
        <mc:Fallback xmlns="">
          <p:sp>
            <p:nvSpPr>
              <p:cNvPr id="131" name="TextBox 130">
                <a:extLst>
                  <a:ext uri="{FF2B5EF4-FFF2-40B4-BE49-F238E27FC236}">
                    <a16:creationId xmlns:a16="http://schemas.microsoft.com/office/drawing/2014/main" id="{3DED51E6-108A-457C-9ED7-4E702CCCA704}"/>
                  </a:ext>
                </a:extLst>
              </p:cNvPr>
              <p:cNvSpPr txBox="1">
                <a:spLocks noRot="1" noChangeAspect="1" noMove="1" noResize="1" noEditPoints="1" noAdjustHandles="1" noChangeArrowheads="1" noChangeShapeType="1" noTextEdit="1"/>
              </p:cNvSpPr>
              <p:nvPr/>
            </p:nvSpPr>
            <p:spPr>
              <a:xfrm>
                <a:off x="1123445" y="3651624"/>
                <a:ext cx="572393" cy="369332"/>
              </a:xfrm>
              <a:prstGeom prst="rect">
                <a:avLst/>
              </a:prstGeom>
              <a:blipFill>
                <a:blip r:embed="rId14"/>
                <a:stretch>
                  <a:fillRect/>
                </a:stretch>
              </a:blipFill>
            </p:spPr>
            <p:txBody>
              <a:bodyPr/>
              <a:lstStyle/>
              <a:p>
                <a:r>
                  <a:rPr lang="en-US">
                    <a:noFill/>
                  </a:rPr>
                  <a:t> </a:t>
                </a:r>
              </a:p>
            </p:txBody>
          </p:sp>
        </mc:Fallback>
      </mc:AlternateContent>
      <p:cxnSp>
        <p:nvCxnSpPr>
          <p:cNvPr id="132" name="Straight Arrow Connector 131">
            <a:extLst>
              <a:ext uri="{FF2B5EF4-FFF2-40B4-BE49-F238E27FC236}">
                <a16:creationId xmlns:a16="http://schemas.microsoft.com/office/drawing/2014/main" id="{A86DA600-00AB-424B-9CA4-B583A0ABD74E}"/>
              </a:ext>
            </a:extLst>
          </p:cNvPr>
          <p:cNvCxnSpPr>
            <a:cxnSpLocks/>
            <a:endCxn id="107" idx="1"/>
          </p:cNvCxnSpPr>
          <p:nvPr/>
        </p:nvCxnSpPr>
        <p:spPr>
          <a:xfrm>
            <a:off x="0" y="4592878"/>
            <a:ext cx="6901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0EA53842-ECC2-4ACB-BEDB-09B22E3E78AA}"/>
              </a:ext>
            </a:extLst>
          </p:cNvPr>
          <p:cNvCxnSpPr>
            <a:cxnSpLocks/>
            <a:stCxn id="107" idx="3"/>
            <a:endCxn id="134" idx="1"/>
          </p:cNvCxnSpPr>
          <p:nvPr/>
        </p:nvCxnSpPr>
        <p:spPr>
          <a:xfrm>
            <a:off x="2129185" y="4592878"/>
            <a:ext cx="541778" cy="2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B308C0DB-96D9-4BF6-93CD-9A5E85B7B243}"/>
              </a:ext>
            </a:extLst>
          </p:cNvPr>
          <p:cNvSpPr/>
          <p:nvPr/>
        </p:nvSpPr>
        <p:spPr>
          <a:xfrm>
            <a:off x="2670963" y="4349405"/>
            <a:ext cx="1559159"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Transposed Conv. Layer (</a:t>
            </a:r>
            <a:r>
              <a:rPr lang="en-US" sz="1200" b="1" dirty="0">
                <a:solidFill>
                  <a:schemeClr val="tx1"/>
                </a:solidFill>
              </a:rPr>
              <a:t>x5, x160</a:t>
            </a:r>
            <a:r>
              <a:rPr lang="en-US" sz="1200" dirty="0">
                <a:solidFill>
                  <a:schemeClr val="tx1"/>
                </a:solidFill>
              </a:rPr>
              <a:t>)</a:t>
            </a:r>
          </a:p>
        </p:txBody>
      </p:sp>
      <p:cxnSp>
        <p:nvCxnSpPr>
          <p:cNvPr id="135" name="Straight Arrow Connector 134">
            <a:extLst>
              <a:ext uri="{FF2B5EF4-FFF2-40B4-BE49-F238E27FC236}">
                <a16:creationId xmlns:a16="http://schemas.microsoft.com/office/drawing/2014/main" id="{A43C241B-2E71-4ABA-89D4-F10837B4753C}"/>
              </a:ext>
            </a:extLst>
          </p:cNvPr>
          <p:cNvCxnSpPr>
            <a:cxnSpLocks/>
            <a:stCxn id="134" idx="3"/>
            <a:endCxn id="108" idx="1"/>
          </p:cNvCxnSpPr>
          <p:nvPr/>
        </p:nvCxnSpPr>
        <p:spPr>
          <a:xfrm flipV="1">
            <a:off x="4230122" y="4592878"/>
            <a:ext cx="565583" cy="2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48AA72D2-85D6-4110-B6FB-70EC3BA7CBB5}"/>
                  </a:ext>
                </a:extLst>
              </p:cNvPr>
              <p:cNvSpPr txBox="1"/>
              <p:nvPr/>
            </p:nvSpPr>
            <p:spPr>
              <a:xfrm>
                <a:off x="5494975" y="5171789"/>
                <a:ext cx="789735" cy="276999"/>
              </a:xfrm>
              <a:prstGeom prst="rect">
                <a:avLst/>
              </a:prstGeom>
              <a:noFill/>
            </p:spPr>
            <p:txBody>
              <a:bodyPr wrap="square" rtlCol="0">
                <a:spAutoFit/>
              </a:bodyPr>
              <a:lstStyle/>
              <a:p>
                <a14:m>
                  <m:oMath xmlns:m="http://schemas.openxmlformats.org/officeDocument/2006/math">
                    <m:r>
                      <a:rPr lang="en-US" sz="1200" b="1" i="1" smtClean="0">
                        <a:latin typeface="Cambria Math" panose="02040503050406030204" pitchFamily="18" charset="0"/>
                      </a:rPr>
                      <m:t>𝟏𝟔𝟎</m:t>
                    </m:r>
                    <m:r>
                      <a:rPr lang="en-US" sz="1200" b="0" i="1" smtClean="0">
                        <a:latin typeface="Cambria Math" panose="02040503050406030204" pitchFamily="18" charset="0"/>
                      </a:rPr>
                      <m:t>× </m:t>
                    </m:r>
                  </m:oMath>
                </a14:m>
                <a:r>
                  <a:rPr lang="en-US" sz="1200" b="1" dirty="0"/>
                  <a:t>2k</a:t>
                </a:r>
              </a:p>
            </p:txBody>
          </p:sp>
        </mc:Choice>
        <mc:Fallback xmlns="">
          <p:sp>
            <p:nvSpPr>
              <p:cNvPr id="138" name="TextBox 137">
                <a:extLst>
                  <a:ext uri="{FF2B5EF4-FFF2-40B4-BE49-F238E27FC236}">
                    <a16:creationId xmlns:a16="http://schemas.microsoft.com/office/drawing/2014/main" id="{48AA72D2-85D6-4110-B6FB-70EC3BA7CBB5}"/>
                  </a:ext>
                </a:extLst>
              </p:cNvPr>
              <p:cNvSpPr txBox="1">
                <a:spLocks noRot="1" noChangeAspect="1" noMove="1" noResize="1" noEditPoints="1" noAdjustHandles="1" noChangeArrowheads="1" noChangeShapeType="1" noTextEdit="1"/>
              </p:cNvSpPr>
              <p:nvPr/>
            </p:nvSpPr>
            <p:spPr>
              <a:xfrm>
                <a:off x="5494975" y="5171789"/>
                <a:ext cx="789735" cy="276999"/>
              </a:xfrm>
              <a:prstGeom prst="rect">
                <a:avLst/>
              </a:prstGeom>
              <a:blipFill>
                <a:blip r:embed="rId15"/>
                <a:stretch>
                  <a:fillRect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18F22E09-D298-4285-9379-7318F42F6BE7}"/>
                  </a:ext>
                </a:extLst>
              </p:cNvPr>
              <p:cNvSpPr txBox="1"/>
              <p:nvPr/>
            </p:nvSpPr>
            <p:spPr>
              <a:xfrm>
                <a:off x="5208778" y="3651624"/>
                <a:ext cx="5723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a:latin typeface="Cambria Math" panose="02040503050406030204" pitchFamily="18" charset="0"/>
                            </a:rPr>
                            <m:t>𝑺</m:t>
                          </m:r>
                        </m:e>
                        <m:sub>
                          <m:r>
                            <a:rPr lang="en-US" b="0" i="1" smtClean="0">
                              <a:latin typeface="Cambria Math" panose="02040503050406030204" pitchFamily="18" charset="0"/>
                            </a:rPr>
                            <m:t>4</m:t>
                          </m:r>
                        </m:sub>
                      </m:sSub>
                    </m:oMath>
                  </m:oMathPara>
                </a14:m>
                <a:endParaRPr lang="en-US" dirty="0"/>
              </a:p>
            </p:txBody>
          </p:sp>
        </mc:Choice>
        <mc:Fallback xmlns="">
          <p:sp>
            <p:nvSpPr>
              <p:cNvPr id="139" name="TextBox 138">
                <a:extLst>
                  <a:ext uri="{FF2B5EF4-FFF2-40B4-BE49-F238E27FC236}">
                    <a16:creationId xmlns:a16="http://schemas.microsoft.com/office/drawing/2014/main" id="{18F22E09-D298-4285-9379-7318F42F6BE7}"/>
                  </a:ext>
                </a:extLst>
              </p:cNvPr>
              <p:cNvSpPr txBox="1">
                <a:spLocks noRot="1" noChangeAspect="1" noMove="1" noResize="1" noEditPoints="1" noAdjustHandles="1" noChangeArrowheads="1" noChangeShapeType="1" noTextEdit="1"/>
              </p:cNvSpPr>
              <p:nvPr/>
            </p:nvSpPr>
            <p:spPr>
              <a:xfrm>
                <a:off x="5208778" y="3651624"/>
                <a:ext cx="572393" cy="369332"/>
              </a:xfrm>
              <a:prstGeom prst="rect">
                <a:avLst/>
              </a:prstGeom>
              <a:blipFill>
                <a:blip r:embed="rId16"/>
                <a:stretch>
                  <a:fillRect/>
                </a:stretch>
              </a:blipFill>
            </p:spPr>
            <p:txBody>
              <a:bodyPr/>
              <a:lstStyle/>
              <a:p>
                <a:r>
                  <a:rPr lang="en-US">
                    <a:noFill/>
                  </a:rPr>
                  <a:t> </a:t>
                </a:r>
              </a:p>
            </p:txBody>
          </p:sp>
        </mc:Fallback>
      </mc:AlternateContent>
      <p:cxnSp>
        <p:nvCxnSpPr>
          <p:cNvPr id="140" name="Straight Arrow Connector 139">
            <a:extLst>
              <a:ext uri="{FF2B5EF4-FFF2-40B4-BE49-F238E27FC236}">
                <a16:creationId xmlns:a16="http://schemas.microsoft.com/office/drawing/2014/main" id="{9CBFED1D-58E1-4F7A-ACBA-1FFA0C0A26E2}"/>
              </a:ext>
            </a:extLst>
          </p:cNvPr>
          <p:cNvCxnSpPr>
            <a:cxnSpLocks/>
            <a:stCxn id="108" idx="3"/>
          </p:cNvCxnSpPr>
          <p:nvPr/>
        </p:nvCxnSpPr>
        <p:spPr>
          <a:xfrm>
            <a:off x="6234790" y="4592878"/>
            <a:ext cx="548490" cy="136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7801DC4A-8191-478D-9456-6509731363F6}"/>
              </a:ext>
            </a:extLst>
          </p:cNvPr>
          <p:cNvSpPr txBox="1"/>
          <p:nvPr/>
        </p:nvSpPr>
        <p:spPr>
          <a:xfrm>
            <a:off x="1167300" y="5853034"/>
            <a:ext cx="362880" cy="369332"/>
          </a:xfrm>
          <a:prstGeom prst="rect">
            <a:avLst/>
          </a:prstGeom>
          <a:noFill/>
        </p:spPr>
        <p:txBody>
          <a:bodyPr wrap="square" rtlCol="0">
            <a:spAutoFit/>
          </a:bodyPr>
          <a:lstStyle/>
          <a:p>
            <a:r>
              <a:rPr lang="en-US" dirty="0"/>
              <a:t>…</a:t>
            </a:r>
          </a:p>
        </p:txBody>
      </p:sp>
      <p:cxnSp>
        <p:nvCxnSpPr>
          <p:cNvPr id="142" name="Straight Arrow Connector 141">
            <a:extLst>
              <a:ext uri="{FF2B5EF4-FFF2-40B4-BE49-F238E27FC236}">
                <a16:creationId xmlns:a16="http://schemas.microsoft.com/office/drawing/2014/main" id="{3BABEF2A-EA73-4E41-9220-A6494CA027F0}"/>
              </a:ext>
            </a:extLst>
          </p:cNvPr>
          <p:cNvCxnSpPr>
            <a:cxnSpLocks/>
          </p:cNvCxnSpPr>
          <p:nvPr/>
        </p:nvCxnSpPr>
        <p:spPr>
          <a:xfrm>
            <a:off x="0" y="6065355"/>
            <a:ext cx="6901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C9B9A6A7-D864-4FAE-A7A4-0E68FFD5D78A}"/>
              </a:ext>
            </a:extLst>
          </p:cNvPr>
          <p:cNvCxnSpPr>
            <a:cxnSpLocks/>
            <a:endCxn id="94" idx="1"/>
          </p:cNvCxnSpPr>
          <p:nvPr/>
        </p:nvCxnSpPr>
        <p:spPr>
          <a:xfrm>
            <a:off x="1955527" y="5723421"/>
            <a:ext cx="57948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B5081CB2-AF50-4807-BC60-28CCD0D37A10}"/>
              </a:ext>
            </a:extLst>
          </p:cNvPr>
          <p:cNvCxnSpPr>
            <a:cxnSpLocks/>
            <a:endCxn id="95" idx="1"/>
          </p:cNvCxnSpPr>
          <p:nvPr/>
        </p:nvCxnSpPr>
        <p:spPr>
          <a:xfrm>
            <a:off x="0" y="1557461"/>
            <a:ext cx="69508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202D8DBA-B08C-4275-BBB9-B7D9998D6096}"/>
              </a:ext>
            </a:extLst>
          </p:cNvPr>
          <p:cNvSpPr/>
          <p:nvPr/>
        </p:nvSpPr>
        <p:spPr>
          <a:xfrm>
            <a:off x="8794898" y="5249523"/>
            <a:ext cx="1455534" cy="29248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sp>
        <p:nvSpPr>
          <p:cNvPr id="71" name="Rectangle 70">
            <a:extLst>
              <a:ext uri="{FF2B5EF4-FFF2-40B4-BE49-F238E27FC236}">
                <a16:creationId xmlns:a16="http://schemas.microsoft.com/office/drawing/2014/main" id="{DE00AB56-0334-4AF0-A9BE-3C4DB9FACCE1}"/>
              </a:ext>
            </a:extLst>
          </p:cNvPr>
          <p:cNvSpPr/>
          <p:nvPr/>
        </p:nvSpPr>
        <p:spPr>
          <a:xfrm>
            <a:off x="10646971" y="5249523"/>
            <a:ext cx="1455534" cy="29248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cxnSp>
        <p:nvCxnSpPr>
          <p:cNvPr id="72" name="Connector: Elbow 71">
            <a:extLst>
              <a:ext uri="{FF2B5EF4-FFF2-40B4-BE49-F238E27FC236}">
                <a16:creationId xmlns:a16="http://schemas.microsoft.com/office/drawing/2014/main" id="{B25440EE-AB3B-470C-9BCD-4ADF9007A230}"/>
              </a:ext>
            </a:extLst>
          </p:cNvPr>
          <p:cNvCxnSpPr>
            <a:cxnSpLocks/>
            <a:endCxn id="70" idx="0"/>
          </p:cNvCxnSpPr>
          <p:nvPr/>
        </p:nvCxnSpPr>
        <p:spPr>
          <a:xfrm rot="5400000">
            <a:off x="9702369" y="4480387"/>
            <a:ext cx="589432" cy="948840"/>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56FE6F74-6674-42D2-91E0-88534B096466}"/>
              </a:ext>
            </a:extLst>
          </p:cNvPr>
          <p:cNvCxnSpPr>
            <a:cxnSpLocks/>
            <a:endCxn id="71" idx="0"/>
          </p:cNvCxnSpPr>
          <p:nvPr/>
        </p:nvCxnSpPr>
        <p:spPr>
          <a:xfrm rot="16200000" flipH="1">
            <a:off x="10628405" y="4503190"/>
            <a:ext cx="589432" cy="903233"/>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98CA6CEE-62A4-47A8-BCDE-3E3CC1EE45CD}"/>
              </a:ext>
            </a:extLst>
          </p:cNvPr>
          <p:cNvCxnSpPr>
            <a:cxnSpLocks/>
            <a:stCxn id="70" idx="2"/>
          </p:cNvCxnSpPr>
          <p:nvPr/>
        </p:nvCxnSpPr>
        <p:spPr>
          <a:xfrm>
            <a:off x="9522665" y="5542004"/>
            <a:ext cx="0" cy="3574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6CC719B-B0C8-42D8-8FCF-B454D75008A5}"/>
              </a:ext>
            </a:extLst>
          </p:cNvPr>
          <p:cNvCxnSpPr>
            <a:cxnSpLocks/>
            <a:stCxn id="71" idx="2"/>
          </p:cNvCxnSpPr>
          <p:nvPr/>
        </p:nvCxnSpPr>
        <p:spPr>
          <a:xfrm>
            <a:off x="11374738" y="5542004"/>
            <a:ext cx="0" cy="3432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26947CF-50B1-4482-BD58-73F7B976ECE7}"/>
                  </a:ext>
                </a:extLst>
              </p:cNvPr>
              <p:cNvSpPr txBox="1"/>
              <p:nvPr/>
            </p:nvSpPr>
            <p:spPr>
              <a:xfrm>
                <a:off x="10847136" y="5867883"/>
                <a:ext cx="1009314" cy="9727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e>
                            </m:mr>
                            <m:mr>
                              <m:e>
                                <m:r>
                                  <a:rPr lang="en-US" b="0" i="1" smtClean="0">
                                    <a:latin typeface="Cambria Math" panose="02040503050406030204" pitchFamily="18" charset="0"/>
                                  </a:rPr>
                                  <m:t>⋮</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𝑀</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e>
                            </m:mr>
                          </m:m>
                        </m:e>
                      </m:d>
                    </m:oMath>
                  </m:oMathPara>
                </a14:m>
                <a:endParaRPr lang="en-US" dirty="0"/>
              </a:p>
            </p:txBody>
          </p:sp>
        </mc:Choice>
        <mc:Fallback xmlns="">
          <p:sp>
            <p:nvSpPr>
              <p:cNvPr id="77" name="TextBox 76">
                <a:extLst>
                  <a:ext uri="{FF2B5EF4-FFF2-40B4-BE49-F238E27FC236}">
                    <a16:creationId xmlns:a16="http://schemas.microsoft.com/office/drawing/2014/main" id="{A26947CF-50B1-4482-BD58-73F7B976ECE7}"/>
                  </a:ext>
                </a:extLst>
              </p:cNvPr>
              <p:cNvSpPr txBox="1">
                <a:spLocks noRot="1" noChangeAspect="1" noMove="1" noResize="1" noEditPoints="1" noAdjustHandles="1" noChangeArrowheads="1" noChangeShapeType="1" noTextEdit="1"/>
              </p:cNvSpPr>
              <p:nvPr/>
            </p:nvSpPr>
            <p:spPr>
              <a:xfrm>
                <a:off x="10847136" y="5867883"/>
                <a:ext cx="1009314" cy="97270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BB01E27-1E77-4FD2-A203-8C29D334718F}"/>
                  </a:ext>
                </a:extLst>
              </p:cNvPr>
              <p:cNvSpPr txBox="1"/>
              <p:nvPr/>
            </p:nvSpPr>
            <p:spPr>
              <a:xfrm>
                <a:off x="9006701" y="5899476"/>
                <a:ext cx="1022395" cy="9727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e>
                            </m:mr>
                            <m:mr>
                              <m:e>
                                <m:r>
                                  <a:rPr lang="en-US" b="0" i="1" smtClean="0">
                                    <a:latin typeface="Cambria Math" panose="02040503050406030204" pitchFamily="18" charset="0"/>
                                  </a:rPr>
                                  <m:t>⋮</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𝑀</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e>
                            </m:mr>
                          </m:m>
                        </m:e>
                      </m:d>
                    </m:oMath>
                  </m:oMathPara>
                </a14:m>
                <a:endParaRPr lang="en-US" dirty="0"/>
              </a:p>
            </p:txBody>
          </p:sp>
        </mc:Choice>
        <mc:Fallback xmlns="">
          <p:sp>
            <p:nvSpPr>
              <p:cNvPr id="81" name="TextBox 80">
                <a:extLst>
                  <a:ext uri="{FF2B5EF4-FFF2-40B4-BE49-F238E27FC236}">
                    <a16:creationId xmlns:a16="http://schemas.microsoft.com/office/drawing/2014/main" id="{7BB01E27-1E77-4FD2-A203-8C29D334718F}"/>
                  </a:ext>
                </a:extLst>
              </p:cNvPr>
              <p:cNvSpPr txBox="1">
                <a:spLocks noRot="1" noChangeAspect="1" noMove="1" noResize="1" noEditPoints="1" noAdjustHandles="1" noChangeArrowheads="1" noChangeShapeType="1" noTextEdit="1"/>
              </p:cNvSpPr>
              <p:nvPr/>
            </p:nvSpPr>
            <p:spPr>
              <a:xfrm>
                <a:off x="9006701" y="5899476"/>
                <a:ext cx="1022395" cy="97270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6C1B2458-9A0D-4507-ADFB-95BE65261D42}"/>
                  </a:ext>
                </a:extLst>
              </p:cNvPr>
              <p:cNvSpPr txBox="1"/>
              <p:nvPr/>
            </p:nvSpPr>
            <p:spPr>
              <a:xfrm>
                <a:off x="9714625" y="6595179"/>
                <a:ext cx="86355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𝑁</m:t>
                      </m:r>
                    </m:oMath>
                  </m:oMathPara>
                </a14:m>
                <a:endParaRPr lang="en-US" sz="1200" dirty="0"/>
              </a:p>
            </p:txBody>
          </p:sp>
        </mc:Choice>
        <mc:Fallback xmlns="">
          <p:sp>
            <p:nvSpPr>
              <p:cNvPr id="83" name="TextBox 82">
                <a:extLst>
                  <a:ext uri="{FF2B5EF4-FFF2-40B4-BE49-F238E27FC236}">
                    <a16:creationId xmlns:a16="http://schemas.microsoft.com/office/drawing/2014/main" id="{6C1B2458-9A0D-4507-ADFB-95BE65261D42}"/>
                  </a:ext>
                </a:extLst>
              </p:cNvPr>
              <p:cNvSpPr txBox="1">
                <a:spLocks noRot="1" noChangeAspect="1" noMove="1" noResize="1" noEditPoints="1" noAdjustHandles="1" noChangeArrowheads="1" noChangeShapeType="1" noTextEdit="1"/>
              </p:cNvSpPr>
              <p:nvPr/>
            </p:nvSpPr>
            <p:spPr>
              <a:xfrm>
                <a:off x="9714625" y="6595179"/>
                <a:ext cx="863557" cy="276999"/>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882CB2F9-AE0C-472E-8E1C-81C9E155718C}"/>
                  </a:ext>
                </a:extLst>
              </p:cNvPr>
              <p:cNvSpPr txBox="1"/>
              <p:nvPr/>
            </p:nvSpPr>
            <p:spPr>
              <a:xfrm>
                <a:off x="11539884" y="6578320"/>
                <a:ext cx="86355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m:t>
                      </m:r>
                      <m:r>
                        <a:rPr lang="en-US" sz="1200" b="0" i="1" smtClean="0">
                          <a:latin typeface="Cambria Math" panose="02040503050406030204" pitchFamily="18" charset="0"/>
                        </a:rPr>
                        <m:t>𝑁</m:t>
                      </m:r>
                    </m:oMath>
                  </m:oMathPara>
                </a14:m>
                <a:endParaRPr lang="en-US" sz="1200" dirty="0"/>
              </a:p>
            </p:txBody>
          </p:sp>
        </mc:Choice>
        <mc:Fallback xmlns="">
          <p:sp>
            <p:nvSpPr>
              <p:cNvPr id="84" name="TextBox 83">
                <a:extLst>
                  <a:ext uri="{FF2B5EF4-FFF2-40B4-BE49-F238E27FC236}">
                    <a16:creationId xmlns:a16="http://schemas.microsoft.com/office/drawing/2014/main" id="{882CB2F9-AE0C-472E-8E1C-81C9E155718C}"/>
                  </a:ext>
                </a:extLst>
              </p:cNvPr>
              <p:cNvSpPr txBox="1">
                <a:spLocks noRot="1" noChangeAspect="1" noMove="1" noResize="1" noEditPoints="1" noAdjustHandles="1" noChangeArrowheads="1" noChangeShapeType="1" noTextEdit="1"/>
              </p:cNvSpPr>
              <p:nvPr/>
            </p:nvSpPr>
            <p:spPr>
              <a:xfrm>
                <a:off x="11539884" y="6578320"/>
                <a:ext cx="863557" cy="276999"/>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5" name="Table 39">
                <a:extLst>
                  <a:ext uri="{FF2B5EF4-FFF2-40B4-BE49-F238E27FC236}">
                    <a16:creationId xmlns:a16="http://schemas.microsoft.com/office/drawing/2014/main" id="{0D8C06D4-DAB3-45E1-9755-527CA62384B3}"/>
                  </a:ext>
                </a:extLst>
              </p:cNvPr>
              <p:cNvGraphicFramePr>
                <a:graphicFrameLocks noGrp="1"/>
              </p:cNvGraphicFramePr>
              <p:nvPr>
                <p:extLst>
                  <p:ext uri="{D42A27DB-BD31-4B8C-83A1-F6EECF244321}">
                    <p14:modId xmlns:p14="http://schemas.microsoft.com/office/powerpoint/2010/main" val="1247360340"/>
                  </p:ext>
                </p:extLst>
              </p:nvPr>
            </p:nvGraphicFramePr>
            <p:xfrm>
              <a:off x="7597076" y="4588260"/>
              <a:ext cx="1103991" cy="2194560"/>
            </p:xfrm>
            <a:graphic>
              <a:graphicData uri="http://schemas.openxmlformats.org/drawingml/2006/table">
                <a:tbl>
                  <a:tblPr firstRow="1" bandRow="1">
                    <a:tableStyleId>{5C22544A-7EE6-4342-B048-85BDC9FD1C3A}</a:tableStyleId>
                  </a:tblPr>
                  <a:tblGrid>
                    <a:gridCol w="1103991">
                      <a:extLst>
                        <a:ext uri="{9D8B030D-6E8A-4147-A177-3AD203B41FA5}">
                          <a16:colId xmlns:a16="http://schemas.microsoft.com/office/drawing/2014/main" val="942282839"/>
                        </a:ext>
                      </a:extLst>
                    </a:gridCol>
                  </a:tblGrid>
                  <a:tr h="355241">
                    <a:tc>
                      <a:txBody>
                        <a:bodyPr/>
                        <a:lstStyle/>
                        <a:p>
                          <a:pPr algn="ctr"/>
                          <a:r>
                            <a:rPr lang="en-US" dirty="0"/>
                            <a:t>filters</a:t>
                          </a:r>
                        </a:p>
                      </a:txBody>
                      <a:tcPr/>
                    </a:tc>
                    <a:extLst>
                      <a:ext uri="{0D108BD9-81ED-4DB2-BD59-A6C34878D82A}">
                        <a16:rowId xmlns:a16="http://schemas.microsoft.com/office/drawing/2014/main" val="3322043605"/>
                      </a:ext>
                    </a:extLst>
                  </a:tr>
                  <a:tr h="355241">
                    <a:tc>
                      <a:txBody>
                        <a:bodyPr/>
                        <a:lstStyle/>
                        <a:p>
                          <a:pPr algn="ctr"/>
                          <a:r>
                            <a:rPr lang="en-US" dirty="0"/>
                            <a:t>420</a:t>
                          </a:r>
                        </a:p>
                      </a:txBody>
                      <a:tcPr/>
                    </a:tc>
                    <a:extLst>
                      <a:ext uri="{0D108BD9-81ED-4DB2-BD59-A6C34878D82A}">
                        <a16:rowId xmlns:a16="http://schemas.microsoft.com/office/drawing/2014/main" val="1021774183"/>
                      </a:ext>
                    </a:extLst>
                  </a:tr>
                  <a:tr h="355241">
                    <a:tc>
                      <a:txBody>
                        <a:bodyPr/>
                        <a:lstStyle/>
                        <a:p>
                          <a:pPr algn="ctr"/>
                          <a:r>
                            <a:rPr lang="en-US" dirty="0"/>
                            <a:t>220</a:t>
                          </a:r>
                        </a:p>
                      </a:txBody>
                      <a:tcPr/>
                    </a:tc>
                    <a:extLst>
                      <a:ext uri="{0D108BD9-81ED-4DB2-BD59-A6C34878D82A}">
                        <a16:rowId xmlns:a16="http://schemas.microsoft.com/office/drawing/2014/main" val="1940849370"/>
                      </a:ext>
                    </a:extLst>
                  </a:tr>
                  <a:tr h="355241">
                    <a:tc>
                      <a:txBody>
                        <a:bodyPr/>
                        <a:lstStyle/>
                        <a:p>
                          <a:pPr algn="ctr"/>
                          <a:r>
                            <a:rPr lang="en-US" dirty="0"/>
                            <a:t>160</a:t>
                          </a:r>
                        </a:p>
                      </a:txBody>
                      <a:tcPr/>
                    </a:tc>
                    <a:extLst>
                      <a:ext uri="{0D108BD9-81ED-4DB2-BD59-A6C34878D82A}">
                        <a16:rowId xmlns:a16="http://schemas.microsoft.com/office/drawing/2014/main" val="1696394269"/>
                      </a:ext>
                    </a:extLst>
                  </a:tr>
                  <a:tr h="355241">
                    <a:tc>
                      <a:txBody>
                        <a:bodyPr/>
                        <a:lstStyle/>
                        <a:p>
                          <a:pPr algn="ctr"/>
                          <a:r>
                            <a:rPr lang="en-US" dirty="0"/>
                            <a:t>140</a:t>
                          </a:r>
                        </a:p>
                      </a:txBody>
                      <a:tcPr/>
                    </a:tc>
                    <a:extLst>
                      <a:ext uri="{0D108BD9-81ED-4DB2-BD59-A6C34878D82A}">
                        <a16:rowId xmlns:a16="http://schemas.microsoft.com/office/drawing/2014/main" val="3245946373"/>
                      </a:ext>
                    </a:extLst>
                  </a:tr>
                  <a:tr h="355241">
                    <a:tc>
                      <a:txBody>
                        <a:bodyPr/>
                        <a:lstStyle/>
                        <a:p>
                          <a:pPr algn="ct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𝑀</m:t>
                                </m:r>
                                <m:r>
                                  <a:rPr lang="en-US" sz="1800" b="0" i="1" smtClean="0">
                                    <a:latin typeface="Cambria Math" panose="02040503050406030204" pitchFamily="18" charset="0"/>
                                  </a:rPr>
                                  <m:t>=100</m:t>
                                </m:r>
                              </m:oMath>
                            </m:oMathPara>
                          </a14:m>
                          <a:endParaRPr lang="en-US" dirty="0"/>
                        </a:p>
                      </a:txBody>
                      <a:tcPr/>
                    </a:tc>
                    <a:extLst>
                      <a:ext uri="{0D108BD9-81ED-4DB2-BD59-A6C34878D82A}">
                        <a16:rowId xmlns:a16="http://schemas.microsoft.com/office/drawing/2014/main" val="3469463869"/>
                      </a:ext>
                    </a:extLst>
                  </a:tr>
                </a:tbl>
              </a:graphicData>
            </a:graphic>
          </p:graphicFrame>
        </mc:Choice>
        <mc:Fallback xmlns="">
          <p:graphicFrame>
            <p:nvGraphicFramePr>
              <p:cNvPr id="85" name="Table 39">
                <a:extLst>
                  <a:ext uri="{FF2B5EF4-FFF2-40B4-BE49-F238E27FC236}">
                    <a16:creationId xmlns:a16="http://schemas.microsoft.com/office/drawing/2014/main" id="{0D8C06D4-DAB3-45E1-9755-527CA62384B3}"/>
                  </a:ext>
                </a:extLst>
              </p:cNvPr>
              <p:cNvGraphicFramePr>
                <a:graphicFrameLocks noGrp="1"/>
              </p:cNvGraphicFramePr>
              <p:nvPr>
                <p:extLst>
                  <p:ext uri="{D42A27DB-BD31-4B8C-83A1-F6EECF244321}">
                    <p14:modId xmlns:p14="http://schemas.microsoft.com/office/powerpoint/2010/main" val="1247360340"/>
                  </p:ext>
                </p:extLst>
              </p:nvPr>
            </p:nvGraphicFramePr>
            <p:xfrm>
              <a:off x="7597076" y="4588260"/>
              <a:ext cx="1103991" cy="2194560"/>
            </p:xfrm>
            <a:graphic>
              <a:graphicData uri="http://schemas.openxmlformats.org/drawingml/2006/table">
                <a:tbl>
                  <a:tblPr firstRow="1" bandRow="1">
                    <a:tableStyleId>{5C22544A-7EE6-4342-B048-85BDC9FD1C3A}</a:tableStyleId>
                  </a:tblPr>
                  <a:tblGrid>
                    <a:gridCol w="1103991">
                      <a:extLst>
                        <a:ext uri="{9D8B030D-6E8A-4147-A177-3AD203B41FA5}">
                          <a16:colId xmlns:a16="http://schemas.microsoft.com/office/drawing/2014/main" val="942282839"/>
                        </a:ext>
                      </a:extLst>
                    </a:gridCol>
                  </a:tblGrid>
                  <a:tr h="365760">
                    <a:tc>
                      <a:txBody>
                        <a:bodyPr/>
                        <a:lstStyle/>
                        <a:p>
                          <a:pPr algn="ctr"/>
                          <a:r>
                            <a:rPr lang="en-US" dirty="0"/>
                            <a:t>filters</a:t>
                          </a:r>
                        </a:p>
                      </a:txBody>
                      <a:tcPr/>
                    </a:tc>
                    <a:extLst>
                      <a:ext uri="{0D108BD9-81ED-4DB2-BD59-A6C34878D82A}">
                        <a16:rowId xmlns:a16="http://schemas.microsoft.com/office/drawing/2014/main" val="3322043605"/>
                      </a:ext>
                    </a:extLst>
                  </a:tr>
                  <a:tr h="365760">
                    <a:tc>
                      <a:txBody>
                        <a:bodyPr/>
                        <a:lstStyle/>
                        <a:p>
                          <a:pPr algn="ctr"/>
                          <a:r>
                            <a:rPr lang="en-US" dirty="0"/>
                            <a:t>420</a:t>
                          </a:r>
                        </a:p>
                      </a:txBody>
                      <a:tcPr/>
                    </a:tc>
                    <a:extLst>
                      <a:ext uri="{0D108BD9-81ED-4DB2-BD59-A6C34878D82A}">
                        <a16:rowId xmlns:a16="http://schemas.microsoft.com/office/drawing/2014/main" val="1021774183"/>
                      </a:ext>
                    </a:extLst>
                  </a:tr>
                  <a:tr h="365760">
                    <a:tc>
                      <a:txBody>
                        <a:bodyPr/>
                        <a:lstStyle/>
                        <a:p>
                          <a:pPr algn="ctr"/>
                          <a:r>
                            <a:rPr lang="en-US" dirty="0"/>
                            <a:t>220</a:t>
                          </a:r>
                        </a:p>
                      </a:txBody>
                      <a:tcPr/>
                    </a:tc>
                    <a:extLst>
                      <a:ext uri="{0D108BD9-81ED-4DB2-BD59-A6C34878D82A}">
                        <a16:rowId xmlns:a16="http://schemas.microsoft.com/office/drawing/2014/main" val="1940849370"/>
                      </a:ext>
                    </a:extLst>
                  </a:tr>
                  <a:tr h="365760">
                    <a:tc>
                      <a:txBody>
                        <a:bodyPr/>
                        <a:lstStyle/>
                        <a:p>
                          <a:pPr algn="ctr"/>
                          <a:r>
                            <a:rPr lang="en-US" dirty="0"/>
                            <a:t>160</a:t>
                          </a:r>
                        </a:p>
                      </a:txBody>
                      <a:tcPr/>
                    </a:tc>
                    <a:extLst>
                      <a:ext uri="{0D108BD9-81ED-4DB2-BD59-A6C34878D82A}">
                        <a16:rowId xmlns:a16="http://schemas.microsoft.com/office/drawing/2014/main" val="1696394269"/>
                      </a:ext>
                    </a:extLst>
                  </a:tr>
                  <a:tr h="365760">
                    <a:tc>
                      <a:txBody>
                        <a:bodyPr/>
                        <a:lstStyle/>
                        <a:p>
                          <a:pPr algn="ctr"/>
                          <a:r>
                            <a:rPr lang="en-US" dirty="0"/>
                            <a:t>140</a:t>
                          </a:r>
                        </a:p>
                      </a:txBody>
                      <a:tcPr/>
                    </a:tc>
                    <a:extLst>
                      <a:ext uri="{0D108BD9-81ED-4DB2-BD59-A6C34878D82A}">
                        <a16:rowId xmlns:a16="http://schemas.microsoft.com/office/drawing/2014/main" val="3245946373"/>
                      </a:ext>
                    </a:extLst>
                  </a:tr>
                  <a:tr h="365760">
                    <a:tc>
                      <a:txBody>
                        <a:bodyPr/>
                        <a:lstStyle/>
                        <a:p>
                          <a:endParaRPr lang="en-US"/>
                        </a:p>
                      </a:txBody>
                      <a:tcPr>
                        <a:blipFill>
                          <a:blip r:embed="rId21"/>
                          <a:stretch>
                            <a:fillRect l="-549" t="-510000" r="-2198" b="-3333"/>
                          </a:stretch>
                        </a:blipFill>
                      </a:tcPr>
                    </a:tc>
                    <a:extLst>
                      <a:ext uri="{0D108BD9-81ED-4DB2-BD59-A6C34878D82A}">
                        <a16:rowId xmlns:a16="http://schemas.microsoft.com/office/drawing/2014/main" val="3469463869"/>
                      </a:ext>
                    </a:extLst>
                  </a:tr>
                </a:tbl>
              </a:graphicData>
            </a:graphic>
          </p:graphicFrame>
        </mc:Fallback>
      </mc:AlternateContent>
      <p:cxnSp>
        <p:nvCxnSpPr>
          <p:cNvPr id="90" name="Straight Arrow Connector 89">
            <a:extLst>
              <a:ext uri="{FF2B5EF4-FFF2-40B4-BE49-F238E27FC236}">
                <a16:creationId xmlns:a16="http://schemas.microsoft.com/office/drawing/2014/main" id="{F0FC8320-5405-41D2-945A-4066DBC56B1F}"/>
              </a:ext>
            </a:extLst>
          </p:cNvPr>
          <p:cNvCxnSpPr>
            <a:cxnSpLocks/>
          </p:cNvCxnSpPr>
          <p:nvPr/>
        </p:nvCxnSpPr>
        <p:spPr>
          <a:xfrm>
            <a:off x="1955527" y="6443177"/>
            <a:ext cx="572432" cy="27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B261808F-4409-4E6A-92DD-67153482DEFD}"/>
                  </a:ext>
                </a:extLst>
              </p:cNvPr>
              <p:cNvSpPr txBox="1"/>
              <p:nvPr/>
            </p:nvSpPr>
            <p:spPr>
              <a:xfrm>
                <a:off x="2535016" y="5334885"/>
                <a:ext cx="532309" cy="7770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b="0" i="1" smtClean="0">
                              <a:latin typeface="Cambria Math" panose="02040503050406030204" pitchFamily="18" charset="0"/>
                            </a:rPr>
                          </m:ctrlPr>
                        </m:dPr>
                        <m:e>
                          <m:m>
                            <m:mPr>
                              <m:mcs>
                                <m:mc>
                                  <m:mcPr>
                                    <m:count m:val="1"/>
                                    <m:mcJc m:val="center"/>
                                  </m:mcPr>
                                </m:mc>
                              </m:mcs>
                              <m:ctrlPr>
                                <a:rPr lang="en-US" sz="1400" b="0" i="1" smtClean="0">
                                  <a:latin typeface="Cambria Math" panose="02040503050406030204" pitchFamily="18" charset="0"/>
                                </a:rPr>
                              </m:ctrlPr>
                            </m:mPr>
                            <m:m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𝛼</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e>
                            </m:mr>
                            <m:mr>
                              <m:e>
                                <m:r>
                                  <a:rPr lang="en-US" sz="1400" b="0" i="1" smtClean="0">
                                    <a:latin typeface="Cambria Math" panose="02040503050406030204" pitchFamily="18" charset="0"/>
                                  </a:rPr>
                                  <m:t>⋮</m:t>
                                </m:r>
                              </m:e>
                            </m:mr>
                            <m:m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𝛼</m:t>
                                    </m:r>
                                  </m:e>
                                  <m:sub>
                                    <m:r>
                                      <a:rPr lang="en-US" sz="1400" b="0" i="1" smtClean="0">
                                        <a:latin typeface="Cambria Math" panose="02040503050406030204" pitchFamily="18" charset="0"/>
                                      </a:rPr>
                                      <m:t>𝑀</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e>
                            </m:mr>
                          </m:m>
                        </m:e>
                      </m:d>
                    </m:oMath>
                  </m:oMathPara>
                </a14:m>
                <a:endParaRPr lang="en-US" sz="1400" dirty="0"/>
              </a:p>
            </p:txBody>
          </p:sp>
        </mc:Choice>
        <mc:Fallback xmlns="">
          <p:sp>
            <p:nvSpPr>
              <p:cNvPr id="94" name="TextBox 93">
                <a:extLst>
                  <a:ext uri="{FF2B5EF4-FFF2-40B4-BE49-F238E27FC236}">
                    <a16:creationId xmlns:a16="http://schemas.microsoft.com/office/drawing/2014/main" id="{B261808F-4409-4E6A-92DD-67153482DEFD}"/>
                  </a:ext>
                </a:extLst>
              </p:cNvPr>
              <p:cNvSpPr txBox="1">
                <a:spLocks noRot="1" noChangeAspect="1" noMove="1" noResize="1" noEditPoints="1" noAdjustHandles="1" noChangeArrowheads="1" noChangeShapeType="1" noTextEdit="1"/>
              </p:cNvSpPr>
              <p:nvPr/>
            </p:nvSpPr>
            <p:spPr>
              <a:xfrm>
                <a:off x="2535016" y="5334885"/>
                <a:ext cx="532309" cy="777072"/>
              </a:xfrm>
              <a:prstGeom prst="rect">
                <a:avLst/>
              </a:prstGeom>
              <a:blipFill>
                <a:blip r:embed="rId22"/>
                <a:stretch>
                  <a:fillRect r="-27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3FFA7E89-6F57-46C5-9EBB-50A69DE0D598}"/>
                  </a:ext>
                </a:extLst>
              </p:cNvPr>
              <p:cNvSpPr txBox="1"/>
              <p:nvPr/>
            </p:nvSpPr>
            <p:spPr>
              <a:xfrm>
                <a:off x="2517064" y="6080928"/>
                <a:ext cx="825674" cy="7770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b="0" i="1" smtClean="0">
                              <a:latin typeface="Cambria Math" panose="02040503050406030204" pitchFamily="18" charset="0"/>
                            </a:rPr>
                          </m:ctrlPr>
                        </m:dPr>
                        <m:e>
                          <m:m>
                            <m:mPr>
                              <m:mcs>
                                <m:mc>
                                  <m:mcPr>
                                    <m:count m:val="1"/>
                                    <m:mcJc m:val="center"/>
                                  </m:mcPr>
                                </m:mc>
                              </m:mcs>
                              <m:ctrlPr>
                                <a:rPr lang="en-US" sz="1400" b="0" i="1" smtClean="0">
                                  <a:latin typeface="Cambria Math" panose="02040503050406030204" pitchFamily="18" charset="0"/>
                                </a:rPr>
                              </m:ctrlPr>
                            </m:mPr>
                            <m:m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𝛽</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e>
                            </m:mr>
                            <m:mr>
                              <m:e>
                                <m:r>
                                  <a:rPr lang="en-US" sz="1400" b="0" i="1" smtClean="0">
                                    <a:latin typeface="Cambria Math" panose="02040503050406030204" pitchFamily="18" charset="0"/>
                                  </a:rPr>
                                  <m:t>⋮</m:t>
                                </m:r>
                              </m:e>
                            </m:mr>
                            <m:m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𝛽</m:t>
                                    </m:r>
                                  </m:e>
                                  <m:sub>
                                    <m:r>
                                      <a:rPr lang="en-US" sz="1400" b="0" i="1" smtClean="0">
                                        <a:latin typeface="Cambria Math" panose="02040503050406030204" pitchFamily="18" charset="0"/>
                                      </a:rPr>
                                      <m:t>𝑀</m:t>
                                    </m:r>
                                  </m:sub>
                                </m:sSub>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e>
                            </m:mr>
                          </m:m>
                        </m:e>
                      </m:d>
                    </m:oMath>
                  </m:oMathPara>
                </a14:m>
                <a:endParaRPr lang="en-US" sz="1400" dirty="0"/>
              </a:p>
            </p:txBody>
          </p:sp>
        </mc:Choice>
        <mc:Fallback xmlns="">
          <p:sp>
            <p:nvSpPr>
              <p:cNvPr id="96" name="TextBox 95">
                <a:extLst>
                  <a:ext uri="{FF2B5EF4-FFF2-40B4-BE49-F238E27FC236}">
                    <a16:creationId xmlns:a16="http://schemas.microsoft.com/office/drawing/2014/main" id="{3FFA7E89-6F57-46C5-9EBB-50A69DE0D598}"/>
                  </a:ext>
                </a:extLst>
              </p:cNvPr>
              <p:cNvSpPr txBox="1">
                <a:spLocks noRot="1" noChangeAspect="1" noMove="1" noResize="1" noEditPoints="1" noAdjustHandles="1" noChangeArrowheads="1" noChangeShapeType="1" noTextEdit="1"/>
              </p:cNvSpPr>
              <p:nvPr/>
            </p:nvSpPr>
            <p:spPr>
              <a:xfrm>
                <a:off x="2517064" y="6080928"/>
                <a:ext cx="825674" cy="77707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902D93E-8C86-4DBA-80D0-3B705FDD0EE2}"/>
                  </a:ext>
                </a:extLst>
              </p:cNvPr>
              <p:cNvSpPr txBox="1"/>
              <p:nvPr/>
            </p:nvSpPr>
            <p:spPr>
              <a:xfrm>
                <a:off x="3131545" y="5841054"/>
                <a:ext cx="1643886"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𝑀</m:t>
                      </m:r>
                      <m:r>
                        <a:rPr lang="en-US" sz="1200" b="0" i="1" smtClean="0">
                          <a:latin typeface="Cambria Math" panose="02040503050406030204" pitchFamily="18" charset="0"/>
                        </a:rPr>
                        <m:t>=100×</m:t>
                      </m:r>
                      <m:r>
                        <a:rPr lang="en-US" sz="1200" b="0" i="1" smtClean="0">
                          <a:latin typeface="Cambria Math" panose="02040503050406030204" pitchFamily="18" charset="0"/>
                        </a:rPr>
                        <m:t>𝑁</m:t>
                      </m:r>
                      <m:r>
                        <a:rPr lang="en-US" sz="1200" b="0" i="1" smtClean="0">
                          <a:latin typeface="Cambria Math" panose="02040503050406030204" pitchFamily="18" charset="0"/>
                        </a:rPr>
                        <m:t>=8192</m:t>
                      </m:r>
                    </m:oMath>
                  </m:oMathPara>
                </a14:m>
                <a:endParaRPr lang="en-US" sz="1200" dirty="0"/>
              </a:p>
            </p:txBody>
          </p:sp>
        </mc:Choice>
        <mc:Fallback xmlns="">
          <p:sp>
            <p:nvSpPr>
              <p:cNvPr id="97" name="TextBox 96">
                <a:extLst>
                  <a:ext uri="{FF2B5EF4-FFF2-40B4-BE49-F238E27FC236}">
                    <a16:creationId xmlns:a16="http://schemas.microsoft.com/office/drawing/2014/main" id="{9902D93E-8C86-4DBA-80D0-3B705FDD0EE2}"/>
                  </a:ext>
                </a:extLst>
              </p:cNvPr>
              <p:cNvSpPr txBox="1">
                <a:spLocks noRot="1" noChangeAspect="1" noMove="1" noResize="1" noEditPoints="1" noAdjustHandles="1" noChangeArrowheads="1" noChangeShapeType="1" noTextEdit="1"/>
              </p:cNvSpPr>
              <p:nvPr/>
            </p:nvSpPr>
            <p:spPr>
              <a:xfrm>
                <a:off x="3131545" y="5841054"/>
                <a:ext cx="1643886" cy="276999"/>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63F2A136-1E21-4BDE-B9C0-B2EA20E1ED0C}"/>
                  </a:ext>
                </a:extLst>
              </p:cNvPr>
              <p:cNvSpPr txBox="1"/>
              <p:nvPr/>
            </p:nvSpPr>
            <p:spPr>
              <a:xfrm>
                <a:off x="3121270" y="6575757"/>
                <a:ext cx="1664436"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𝑀</m:t>
                      </m:r>
                      <m:r>
                        <a:rPr lang="en-US" sz="1200" i="1">
                          <a:latin typeface="Cambria Math" panose="02040503050406030204" pitchFamily="18" charset="0"/>
                        </a:rPr>
                        <m:t>=100×</m:t>
                      </m:r>
                      <m:r>
                        <a:rPr lang="en-US" sz="1200" i="1">
                          <a:latin typeface="Cambria Math" panose="02040503050406030204" pitchFamily="18" charset="0"/>
                        </a:rPr>
                        <m:t>𝑁</m:t>
                      </m:r>
                      <m:r>
                        <a:rPr lang="en-US" sz="1200" i="1">
                          <a:latin typeface="Cambria Math" panose="02040503050406030204" pitchFamily="18" charset="0"/>
                        </a:rPr>
                        <m:t>=8192</m:t>
                      </m:r>
                    </m:oMath>
                  </m:oMathPara>
                </a14:m>
                <a:endParaRPr lang="en-US" sz="1200" dirty="0"/>
              </a:p>
            </p:txBody>
          </p:sp>
        </mc:Choice>
        <mc:Fallback xmlns="">
          <p:sp>
            <p:nvSpPr>
              <p:cNvPr id="99" name="TextBox 98">
                <a:extLst>
                  <a:ext uri="{FF2B5EF4-FFF2-40B4-BE49-F238E27FC236}">
                    <a16:creationId xmlns:a16="http://schemas.microsoft.com/office/drawing/2014/main" id="{63F2A136-1E21-4BDE-B9C0-B2EA20E1ED0C}"/>
                  </a:ext>
                </a:extLst>
              </p:cNvPr>
              <p:cNvSpPr txBox="1">
                <a:spLocks noRot="1" noChangeAspect="1" noMove="1" noResize="1" noEditPoints="1" noAdjustHandles="1" noChangeArrowheads="1" noChangeShapeType="1" noTextEdit="1"/>
              </p:cNvSpPr>
              <p:nvPr/>
            </p:nvSpPr>
            <p:spPr>
              <a:xfrm>
                <a:off x="3121270" y="6575757"/>
                <a:ext cx="1664436" cy="276999"/>
              </a:xfrm>
              <a:prstGeom prst="rect">
                <a:avLst/>
              </a:prstGeom>
              <a:blipFill>
                <a:blip r:embed="rId25"/>
                <a:stretch>
                  <a:fillRect/>
                </a:stretch>
              </a:blipFill>
            </p:spPr>
            <p:txBody>
              <a:bodyPr/>
              <a:lstStyle/>
              <a:p>
                <a:r>
                  <a:rPr lang="en-US">
                    <a:noFill/>
                  </a:rPr>
                  <a:t> </a:t>
                </a:r>
              </a:p>
            </p:txBody>
          </p:sp>
        </mc:Fallback>
      </mc:AlternateContent>
      <p:pic>
        <p:nvPicPr>
          <p:cNvPr id="93" name="Picture 92">
            <a:extLst>
              <a:ext uri="{FF2B5EF4-FFF2-40B4-BE49-F238E27FC236}">
                <a16:creationId xmlns:a16="http://schemas.microsoft.com/office/drawing/2014/main" id="{52E1FD61-7B88-4B85-A03D-462CEB12E3B8}"/>
              </a:ext>
            </a:extLst>
          </p:cNvPr>
          <p:cNvPicPr>
            <a:picLocks noChangeAspect="1"/>
          </p:cNvPicPr>
          <p:nvPr/>
        </p:nvPicPr>
        <p:blipFill rotWithShape="1">
          <a:blip r:embed="rId6">
            <a:extLst>
              <a:ext uri="{28A0092B-C50C-407E-A947-70E740481C1C}">
                <a14:useLocalDpi xmlns:a14="http://schemas.microsoft.com/office/drawing/2010/main" val="0"/>
              </a:ext>
            </a:extLst>
          </a:blip>
          <a:srcRect l="13879" t="7732" r="18358" b="13301"/>
          <a:stretch/>
        </p:blipFill>
        <p:spPr>
          <a:xfrm>
            <a:off x="4631873" y="1013339"/>
            <a:ext cx="1439085" cy="1104989"/>
          </a:xfrm>
          <a:prstGeom prst="rect">
            <a:avLst/>
          </a:prstGeom>
          <a:noFill/>
          <a:ln>
            <a:solidFill>
              <a:schemeClr val="tx1"/>
            </a:solidFill>
          </a:ln>
        </p:spPr>
      </p:pic>
      <p:pic>
        <p:nvPicPr>
          <p:cNvPr id="107" name="Picture 106">
            <a:extLst>
              <a:ext uri="{FF2B5EF4-FFF2-40B4-BE49-F238E27FC236}">
                <a16:creationId xmlns:a16="http://schemas.microsoft.com/office/drawing/2014/main" id="{93CB3D8E-CFD3-4B82-924B-5E0A172C7931}"/>
              </a:ext>
            </a:extLst>
          </p:cNvPr>
          <p:cNvPicPr>
            <a:picLocks noChangeAspect="1"/>
          </p:cNvPicPr>
          <p:nvPr/>
        </p:nvPicPr>
        <p:blipFill rotWithShape="1">
          <a:blip r:embed="rId6">
            <a:extLst>
              <a:ext uri="{28A0092B-C50C-407E-A947-70E740481C1C}">
                <a14:useLocalDpi xmlns:a14="http://schemas.microsoft.com/office/drawing/2010/main" val="0"/>
              </a:ext>
            </a:extLst>
          </a:blip>
          <a:srcRect l="13879" t="7732" r="18358" b="13301"/>
          <a:stretch/>
        </p:blipFill>
        <p:spPr>
          <a:xfrm>
            <a:off x="690100" y="4040383"/>
            <a:ext cx="1439085" cy="1104989"/>
          </a:xfrm>
          <a:prstGeom prst="rect">
            <a:avLst/>
          </a:prstGeom>
          <a:noFill/>
          <a:ln>
            <a:solidFill>
              <a:schemeClr val="tx1"/>
            </a:solidFill>
          </a:ln>
        </p:spPr>
      </p:pic>
      <p:pic>
        <p:nvPicPr>
          <p:cNvPr id="108" name="Picture 107">
            <a:extLst>
              <a:ext uri="{FF2B5EF4-FFF2-40B4-BE49-F238E27FC236}">
                <a16:creationId xmlns:a16="http://schemas.microsoft.com/office/drawing/2014/main" id="{B8849550-9DB0-4BE8-BED0-60719FE13463}"/>
              </a:ext>
            </a:extLst>
          </p:cNvPr>
          <p:cNvPicPr>
            <a:picLocks noChangeAspect="1"/>
          </p:cNvPicPr>
          <p:nvPr/>
        </p:nvPicPr>
        <p:blipFill rotWithShape="1">
          <a:blip r:embed="rId6">
            <a:extLst>
              <a:ext uri="{28A0092B-C50C-407E-A947-70E740481C1C}">
                <a14:useLocalDpi xmlns:a14="http://schemas.microsoft.com/office/drawing/2010/main" val="0"/>
              </a:ext>
            </a:extLst>
          </a:blip>
          <a:srcRect l="13879" t="7732" r="18358" b="13301"/>
          <a:stretch/>
        </p:blipFill>
        <p:spPr>
          <a:xfrm>
            <a:off x="4795705" y="4040383"/>
            <a:ext cx="1439085" cy="1104989"/>
          </a:xfrm>
          <a:prstGeom prst="rect">
            <a:avLst/>
          </a:prstGeom>
          <a:noFill/>
          <a:ln>
            <a:solidFill>
              <a:schemeClr val="tx1"/>
            </a:solidFill>
          </a:ln>
        </p:spPr>
      </p:pic>
      <p:pic>
        <p:nvPicPr>
          <p:cNvPr id="110" name="Picture 109">
            <a:extLst>
              <a:ext uri="{FF2B5EF4-FFF2-40B4-BE49-F238E27FC236}">
                <a16:creationId xmlns:a16="http://schemas.microsoft.com/office/drawing/2014/main" id="{8BB02B05-60FB-434D-81C2-FB11F88D516F}"/>
              </a:ext>
            </a:extLst>
          </p:cNvPr>
          <p:cNvPicPr>
            <a:picLocks noChangeAspect="1"/>
          </p:cNvPicPr>
          <p:nvPr/>
        </p:nvPicPr>
        <p:blipFill rotWithShape="1">
          <a:blip r:embed="rId6">
            <a:extLst>
              <a:ext uri="{28A0092B-C50C-407E-A947-70E740481C1C}">
                <a14:useLocalDpi xmlns:a14="http://schemas.microsoft.com/office/drawing/2010/main" val="0"/>
              </a:ext>
            </a:extLst>
          </a:blip>
          <a:srcRect l="13879" t="7732" r="18358" b="13301"/>
          <a:stretch/>
        </p:blipFill>
        <p:spPr>
          <a:xfrm>
            <a:off x="2686428" y="2471493"/>
            <a:ext cx="1439085" cy="1104989"/>
          </a:xfrm>
          <a:prstGeom prst="rect">
            <a:avLst/>
          </a:prstGeom>
          <a:noFill/>
          <a:ln>
            <a:solidFill>
              <a:schemeClr val="tx1"/>
            </a:solidFill>
          </a:ln>
        </p:spPr>
      </p:pic>
    </p:spTree>
    <p:extLst>
      <p:ext uri="{BB962C8B-B14F-4D97-AF65-F5344CB8AC3E}">
        <p14:creationId xmlns:p14="http://schemas.microsoft.com/office/powerpoint/2010/main" val="347871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fade">
                                      <p:cBhvr>
                                        <p:cTn id="45" dur="1000"/>
                                        <p:tgtEl>
                                          <p:spTgt spid="7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fade">
                                      <p:cBhvr>
                                        <p:cTn id="48" dur="1000"/>
                                        <p:tgtEl>
                                          <p:spTgt spid="8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fade">
                                      <p:cBhvr>
                                        <p:cTn id="51" dur="1000"/>
                                        <p:tgtEl>
                                          <p:spTgt spid="8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1000"/>
                                        <p:tgtEl>
                                          <p:spTgt spid="8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1000"/>
                                        <p:tgtEl>
                                          <p:spTgt spid="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fade">
                                      <p:cBhvr>
                                        <p:cTn id="60" dur="1000"/>
                                        <p:tgtEl>
                                          <p:spTgt spid="71"/>
                                        </p:tgtEl>
                                      </p:cBhvr>
                                    </p:animEffect>
                                  </p:childTnLst>
                                </p:cTn>
                              </p:par>
                              <p:par>
                                <p:cTn id="61" presetID="10" presetClass="entr" presetSubtype="0" fill="hold" nodeType="with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1000"/>
                                        <p:tgtEl>
                                          <p:spTgt spid="72"/>
                                        </p:tgtEl>
                                      </p:cBhvr>
                                    </p:animEffect>
                                  </p:childTnLst>
                                </p:cTn>
                              </p:par>
                              <p:par>
                                <p:cTn id="64" presetID="10" presetClass="entr" presetSubtype="0" fill="hold"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1000"/>
                                        <p:tgtEl>
                                          <p:spTgt spid="73"/>
                                        </p:tgtEl>
                                      </p:cBhvr>
                                    </p:animEffect>
                                  </p:childTnLst>
                                </p:cTn>
                              </p:par>
                              <p:par>
                                <p:cTn id="67" presetID="10" presetClass="entr" presetSubtype="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fade">
                                      <p:cBhvr>
                                        <p:cTn id="69" dur="1000"/>
                                        <p:tgtEl>
                                          <p:spTgt spid="75"/>
                                        </p:tgtEl>
                                      </p:cBhvr>
                                    </p:animEffect>
                                  </p:childTnLst>
                                </p:cTn>
                              </p:par>
                              <p:par>
                                <p:cTn id="70" presetID="10" presetClass="entr" presetSubtype="0" fill="hold" nodeType="with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fade">
                                      <p:cBhvr>
                                        <p:cTn id="72" dur="1000"/>
                                        <p:tgtEl>
                                          <p:spTgt spid="7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fade">
                                      <p:cBhvr>
                                        <p:cTn id="75" dur="1000"/>
                                        <p:tgtEl>
                                          <p:spTgt spid="7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fade">
                                      <p:cBhvr>
                                        <p:cTn id="78" dur="1000"/>
                                        <p:tgtEl>
                                          <p:spTgt spid="8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3"/>
                                        </p:tgtEl>
                                        <p:attrNameLst>
                                          <p:attrName>style.visibility</p:attrName>
                                        </p:attrNameLst>
                                      </p:cBhvr>
                                      <p:to>
                                        <p:strVal val="visible"/>
                                      </p:to>
                                    </p:set>
                                    <p:animEffect transition="in" filter="fade">
                                      <p:cBhvr>
                                        <p:cTn id="81" dur="1000"/>
                                        <p:tgtEl>
                                          <p:spTgt spid="8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4"/>
                                        </p:tgtEl>
                                        <p:attrNameLst>
                                          <p:attrName>style.visibility</p:attrName>
                                        </p:attrNameLst>
                                      </p:cBhvr>
                                      <p:to>
                                        <p:strVal val="visible"/>
                                      </p:to>
                                    </p:set>
                                    <p:animEffect transition="in" filter="fade">
                                      <p:cBhvr>
                                        <p:cTn id="84" dur="1000"/>
                                        <p:tgtEl>
                                          <p:spTgt spid="84"/>
                                        </p:tgtEl>
                                      </p:cBhvr>
                                    </p:animEffect>
                                  </p:childTnLst>
                                </p:cTn>
                              </p:par>
                            </p:childTnLst>
                          </p:cTn>
                        </p:par>
                        <p:par>
                          <p:cTn id="85" fill="hold">
                            <p:stCondLst>
                              <p:cond delay="1000"/>
                            </p:stCondLst>
                            <p:childTnLst>
                              <p:par>
                                <p:cTn id="86" presetID="10" presetClass="entr" presetSubtype="0" fill="hold" nodeType="afterEffect">
                                  <p:stCondLst>
                                    <p:cond delay="0"/>
                                  </p:stCondLst>
                                  <p:childTnLst>
                                    <p:set>
                                      <p:cBhvr>
                                        <p:cTn id="87" dur="1" fill="hold">
                                          <p:stCondLst>
                                            <p:cond delay="0"/>
                                          </p:stCondLst>
                                        </p:cTn>
                                        <p:tgtEl>
                                          <p:spTgt spid="85"/>
                                        </p:tgtEl>
                                        <p:attrNameLst>
                                          <p:attrName>style.visibility</p:attrName>
                                        </p:attrNameLst>
                                      </p:cBhvr>
                                      <p:to>
                                        <p:strVal val="visible"/>
                                      </p:to>
                                    </p:set>
                                    <p:animEffect transition="in" filter="fade">
                                      <p:cBhvr>
                                        <p:cTn id="88" dur="1000"/>
                                        <p:tgtEl>
                                          <p:spTgt spid="8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46"/>
                                        </p:tgtEl>
                                        <p:attrNameLst>
                                          <p:attrName>style.visibility</p:attrName>
                                        </p:attrNameLst>
                                      </p:cBhvr>
                                      <p:to>
                                        <p:strVal val="visible"/>
                                      </p:to>
                                    </p:set>
                                    <p:animEffect transition="in" filter="fade">
                                      <p:cBhvr>
                                        <p:cTn id="93" dur="500"/>
                                        <p:tgtEl>
                                          <p:spTgt spid="14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82"/>
                                        </p:tgtEl>
                                        <p:attrNameLst>
                                          <p:attrName>style.visibility</p:attrName>
                                        </p:attrNameLst>
                                      </p:cBhvr>
                                      <p:to>
                                        <p:strVal val="visible"/>
                                      </p:to>
                                    </p:set>
                                    <p:animEffect transition="in" filter="fade">
                                      <p:cBhvr>
                                        <p:cTn id="97" dur="500"/>
                                        <p:tgtEl>
                                          <p:spTgt spid="8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01"/>
                                        </p:tgtEl>
                                        <p:attrNameLst>
                                          <p:attrName>style.visibility</p:attrName>
                                        </p:attrNameLst>
                                      </p:cBhvr>
                                      <p:to>
                                        <p:strVal val="visible"/>
                                      </p:to>
                                    </p:set>
                                    <p:animEffect transition="in" filter="fade">
                                      <p:cBhvr>
                                        <p:cTn id="102" dur="500"/>
                                        <p:tgtEl>
                                          <p:spTgt spid="101"/>
                                        </p:tgtEl>
                                      </p:cBhvr>
                                    </p:animEffect>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102"/>
                                        </p:tgtEl>
                                        <p:attrNameLst>
                                          <p:attrName>style.visibility</p:attrName>
                                        </p:attrNameLst>
                                      </p:cBhvr>
                                      <p:to>
                                        <p:strVal val="visible"/>
                                      </p:to>
                                    </p:set>
                                    <p:animEffect transition="in" filter="fade">
                                      <p:cBhvr>
                                        <p:cTn id="106" dur="500"/>
                                        <p:tgtEl>
                                          <p:spTgt spid="10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03"/>
                                        </p:tgtEl>
                                        <p:attrNameLst>
                                          <p:attrName>style.visibility</p:attrName>
                                        </p:attrNameLst>
                                      </p:cBhvr>
                                      <p:to>
                                        <p:strVal val="visible"/>
                                      </p:to>
                                    </p:set>
                                    <p:animEffect transition="in" filter="fade">
                                      <p:cBhvr>
                                        <p:cTn id="111" dur="500"/>
                                        <p:tgtEl>
                                          <p:spTgt spid="103"/>
                                        </p:tgtEl>
                                      </p:cBhvr>
                                    </p:animEffect>
                                  </p:childTnLst>
                                </p:cTn>
                              </p:par>
                            </p:childTnLst>
                          </p:cTn>
                        </p:par>
                        <p:par>
                          <p:cTn id="112" fill="hold">
                            <p:stCondLst>
                              <p:cond delay="500"/>
                            </p:stCondLst>
                            <p:childTnLst>
                              <p:par>
                                <p:cTn id="113" presetID="10" presetClass="entr" presetSubtype="0" fill="hold" grpId="0" nodeType="afterEffect">
                                  <p:stCondLst>
                                    <p:cond delay="0"/>
                                  </p:stCondLst>
                                  <p:childTnLst>
                                    <p:set>
                                      <p:cBhvr>
                                        <p:cTn id="114" dur="1" fill="hold">
                                          <p:stCondLst>
                                            <p:cond delay="0"/>
                                          </p:stCondLst>
                                        </p:cTn>
                                        <p:tgtEl>
                                          <p:spTgt spid="109"/>
                                        </p:tgtEl>
                                        <p:attrNameLst>
                                          <p:attrName>style.visibility</p:attrName>
                                        </p:attrNameLst>
                                      </p:cBhvr>
                                      <p:to>
                                        <p:strVal val="visible"/>
                                      </p:to>
                                    </p:set>
                                    <p:animEffect transition="in" filter="fade">
                                      <p:cBhvr>
                                        <p:cTn id="115" dur="500"/>
                                        <p:tgtEl>
                                          <p:spTgt spid="109"/>
                                        </p:tgtEl>
                                      </p:cBhvr>
                                    </p:animEffect>
                                  </p:childTnLst>
                                </p:cTn>
                              </p:par>
                              <p:par>
                                <p:cTn id="116" presetID="10" presetClass="entr" presetSubtype="0" fill="hold" nodeType="withEffect">
                                  <p:stCondLst>
                                    <p:cond delay="0"/>
                                  </p:stCondLst>
                                  <p:childTnLst>
                                    <p:set>
                                      <p:cBhvr>
                                        <p:cTn id="117" dur="1" fill="hold">
                                          <p:stCondLst>
                                            <p:cond delay="0"/>
                                          </p:stCondLst>
                                        </p:cTn>
                                        <p:tgtEl>
                                          <p:spTgt spid="93"/>
                                        </p:tgtEl>
                                        <p:attrNameLst>
                                          <p:attrName>style.visibility</p:attrName>
                                        </p:attrNameLst>
                                      </p:cBhvr>
                                      <p:to>
                                        <p:strVal val="visible"/>
                                      </p:to>
                                    </p:set>
                                    <p:animEffect transition="in" filter="fade">
                                      <p:cBhvr>
                                        <p:cTn id="118" dur="500"/>
                                        <p:tgtEl>
                                          <p:spTgt spid="9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06"/>
                                        </p:tgtEl>
                                        <p:attrNameLst>
                                          <p:attrName>style.visibility</p:attrName>
                                        </p:attrNameLst>
                                      </p:cBhvr>
                                      <p:to>
                                        <p:strVal val="visible"/>
                                      </p:to>
                                    </p:set>
                                    <p:animEffect transition="in" filter="fade">
                                      <p:cBhvr>
                                        <p:cTn id="121" dur="500"/>
                                        <p:tgtEl>
                                          <p:spTgt spid="10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114"/>
                                        </p:tgtEl>
                                        <p:attrNameLst>
                                          <p:attrName>style.visibility</p:attrName>
                                        </p:attrNameLst>
                                      </p:cBhvr>
                                      <p:to>
                                        <p:strVal val="visible"/>
                                      </p:to>
                                    </p:set>
                                    <p:animEffect transition="in" filter="fade">
                                      <p:cBhvr>
                                        <p:cTn id="126" dur="500"/>
                                        <p:tgtEl>
                                          <p:spTgt spid="114"/>
                                        </p:tgtEl>
                                      </p:cBhvr>
                                    </p:animEffect>
                                  </p:childTnLst>
                                </p:cTn>
                              </p:par>
                              <p:par>
                                <p:cTn id="127" presetID="10" presetClass="entr" presetSubtype="0" fill="hold" nodeType="withEffect">
                                  <p:stCondLst>
                                    <p:cond delay="0"/>
                                  </p:stCondLst>
                                  <p:childTnLst>
                                    <p:set>
                                      <p:cBhvr>
                                        <p:cTn id="128" dur="1" fill="hold">
                                          <p:stCondLst>
                                            <p:cond delay="0"/>
                                          </p:stCondLst>
                                        </p:cTn>
                                        <p:tgtEl>
                                          <p:spTgt spid="117"/>
                                        </p:tgtEl>
                                        <p:attrNameLst>
                                          <p:attrName>style.visibility</p:attrName>
                                        </p:attrNameLst>
                                      </p:cBhvr>
                                      <p:to>
                                        <p:strVal val="visible"/>
                                      </p:to>
                                    </p:set>
                                    <p:animEffect transition="in" filter="fade">
                                      <p:cBhvr>
                                        <p:cTn id="129" dur="500"/>
                                        <p:tgtEl>
                                          <p:spTgt spid="117"/>
                                        </p:tgtEl>
                                      </p:cBhvr>
                                    </p:animEffect>
                                  </p:childTnLst>
                                </p:cTn>
                              </p:par>
                            </p:childTnLst>
                          </p:cTn>
                        </p:par>
                        <p:par>
                          <p:cTn id="130" fill="hold">
                            <p:stCondLst>
                              <p:cond delay="500"/>
                            </p:stCondLst>
                            <p:childTnLst>
                              <p:par>
                                <p:cTn id="131" presetID="10" presetClass="entr" presetSubtype="0" fill="hold" grpId="0" nodeType="afterEffect">
                                  <p:stCondLst>
                                    <p:cond delay="0"/>
                                  </p:stCondLst>
                                  <p:childTnLst>
                                    <p:set>
                                      <p:cBhvr>
                                        <p:cTn id="132" dur="1" fill="hold">
                                          <p:stCondLst>
                                            <p:cond delay="0"/>
                                          </p:stCondLst>
                                        </p:cTn>
                                        <p:tgtEl>
                                          <p:spTgt spid="116"/>
                                        </p:tgtEl>
                                        <p:attrNameLst>
                                          <p:attrName>style.visibility</p:attrName>
                                        </p:attrNameLst>
                                      </p:cBhvr>
                                      <p:to>
                                        <p:strVal val="visible"/>
                                      </p:to>
                                    </p:set>
                                    <p:animEffect transition="in" filter="fade">
                                      <p:cBhvr>
                                        <p:cTn id="133" dur="500"/>
                                        <p:tgtEl>
                                          <p:spTgt spid="116"/>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124"/>
                                        </p:tgtEl>
                                        <p:attrNameLst>
                                          <p:attrName>style.visibility</p:attrName>
                                        </p:attrNameLst>
                                      </p:cBhvr>
                                      <p:to>
                                        <p:strVal val="visible"/>
                                      </p:to>
                                    </p:set>
                                    <p:animEffect transition="in" filter="fade">
                                      <p:cBhvr>
                                        <p:cTn id="138" dur="500"/>
                                        <p:tgtEl>
                                          <p:spTgt spid="124"/>
                                        </p:tgtEl>
                                      </p:cBhvr>
                                    </p:animEffect>
                                  </p:childTnLst>
                                </p:cTn>
                              </p:par>
                            </p:childTnLst>
                          </p:cTn>
                        </p:par>
                        <p:par>
                          <p:cTn id="139" fill="hold">
                            <p:stCondLst>
                              <p:cond delay="500"/>
                            </p:stCondLst>
                            <p:childTnLst>
                              <p:par>
                                <p:cTn id="140" presetID="10" presetClass="entr" presetSubtype="0" fill="hold" nodeType="afterEffect">
                                  <p:stCondLst>
                                    <p:cond delay="0"/>
                                  </p:stCondLst>
                                  <p:childTnLst>
                                    <p:set>
                                      <p:cBhvr>
                                        <p:cTn id="141" dur="1" fill="hold">
                                          <p:stCondLst>
                                            <p:cond delay="0"/>
                                          </p:stCondLst>
                                        </p:cTn>
                                        <p:tgtEl>
                                          <p:spTgt spid="119"/>
                                        </p:tgtEl>
                                        <p:attrNameLst>
                                          <p:attrName>style.visibility</p:attrName>
                                        </p:attrNameLst>
                                      </p:cBhvr>
                                      <p:to>
                                        <p:strVal val="visible"/>
                                      </p:to>
                                    </p:set>
                                    <p:animEffect transition="in" filter="fade">
                                      <p:cBhvr>
                                        <p:cTn id="142" dur="500"/>
                                        <p:tgtEl>
                                          <p:spTgt spid="119"/>
                                        </p:tgtEl>
                                      </p:cBhvr>
                                    </p:animEffect>
                                  </p:childTnLst>
                                </p:cTn>
                              </p:par>
                              <p:par>
                                <p:cTn id="143" presetID="10" presetClass="entr" presetSubtype="0" fill="hold" nodeType="withEffect">
                                  <p:stCondLst>
                                    <p:cond delay="0"/>
                                  </p:stCondLst>
                                  <p:childTnLst>
                                    <p:set>
                                      <p:cBhvr>
                                        <p:cTn id="144" dur="1" fill="hold">
                                          <p:stCondLst>
                                            <p:cond delay="0"/>
                                          </p:stCondLst>
                                        </p:cTn>
                                        <p:tgtEl>
                                          <p:spTgt spid="110"/>
                                        </p:tgtEl>
                                        <p:attrNameLst>
                                          <p:attrName>style.visibility</p:attrName>
                                        </p:attrNameLst>
                                      </p:cBhvr>
                                      <p:to>
                                        <p:strVal val="visible"/>
                                      </p:to>
                                    </p:set>
                                    <p:animEffect transition="in" filter="fade">
                                      <p:cBhvr>
                                        <p:cTn id="145" dur="500"/>
                                        <p:tgtEl>
                                          <p:spTgt spid="110"/>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126"/>
                                        </p:tgtEl>
                                        <p:attrNameLst>
                                          <p:attrName>style.visibility</p:attrName>
                                        </p:attrNameLst>
                                      </p:cBhvr>
                                      <p:to>
                                        <p:strVal val="visible"/>
                                      </p:to>
                                    </p:set>
                                    <p:animEffect transition="in" filter="fade">
                                      <p:cBhvr>
                                        <p:cTn id="150" dur="500"/>
                                        <p:tgtEl>
                                          <p:spTgt spid="126"/>
                                        </p:tgtEl>
                                      </p:cBhvr>
                                    </p:animEffect>
                                  </p:childTnLst>
                                </p:cTn>
                              </p:par>
                            </p:childTnLst>
                          </p:cTn>
                        </p:par>
                        <p:par>
                          <p:cTn id="151" fill="hold">
                            <p:stCondLst>
                              <p:cond delay="500"/>
                            </p:stCondLst>
                            <p:childTnLst>
                              <p:par>
                                <p:cTn id="152" presetID="10" presetClass="entr" presetSubtype="0" fill="hold" grpId="0" nodeType="afterEffect">
                                  <p:stCondLst>
                                    <p:cond delay="0"/>
                                  </p:stCondLst>
                                  <p:childTnLst>
                                    <p:set>
                                      <p:cBhvr>
                                        <p:cTn id="153" dur="1" fill="hold">
                                          <p:stCondLst>
                                            <p:cond delay="0"/>
                                          </p:stCondLst>
                                        </p:cTn>
                                        <p:tgtEl>
                                          <p:spTgt spid="125"/>
                                        </p:tgtEl>
                                        <p:attrNameLst>
                                          <p:attrName>style.visibility</p:attrName>
                                        </p:attrNameLst>
                                      </p:cBhvr>
                                      <p:to>
                                        <p:strVal val="visible"/>
                                      </p:to>
                                    </p:set>
                                    <p:animEffect transition="in" filter="fade">
                                      <p:cBhvr>
                                        <p:cTn id="154" dur="500"/>
                                        <p:tgtEl>
                                          <p:spTgt spid="125"/>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127"/>
                                        </p:tgtEl>
                                        <p:attrNameLst>
                                          <p:attrName>style.visibility</p:attrName>
                                        </p:attrNameLst>
                                      </p:cBhvr>
                                      <p:to>
                                        <p:strVal val="visible"/>
                                      </p:to>
                                    </p:set>
                                    <p:animEffect transition="in" filter="fade">
                                      <p:cBhvr>
                                        <p:cTn id="159" dur="500"/>
                                        <p:tgtEl>
                                          <p:spTgt spid="127"/>
                                        </p:tgtEl>
                                      </p:cBhvr>
                                    </p:animEffect>
                                  </p:childTnLst>
                                </p:cTn>
                              </p:par>
                              <p:par>
                                <p:cTn id="160" presetID="10" presetClass="entr" presetSubtype="0" fill="hold" nodeType="withEffect">
                                  <p:stCondLst>
                                    <p:cond delay="0"/>
                                  </p:stCondLst>
                                  <p:childTnLst>
                                    <p:set>
                                      <p:cBhvr>
                                        <p:cTn id="161" dur="1" fill="hold">
                                          <p:stCondLst>
                                            <p:cond delay="0"/>
                                          </p:stCondLst>
                                        </p:cTn>
                                        <p:tgtEl>
                                          <p:spTgt spid="132"/>
                                        </p:tgtEl>
                                        <p:attrNameLst>
                                          <p:attrName>style.visibility</p:attrName>
                                        </p:attrNameLst>
                                      </p:cBhvr>
                                      <p:to>
                                        <p:strVal val="visible"/>
                                      </p:to>
                                    </p:set>
                                    <p:animEffect transition="in" filter="fade">
                                      <p:cBhvr>
                                        <p:cTn id="162" dur="500"/>
                                        <p:tgtEl>
                                          <p:spTgt spid="132"/>
                                        </p:tgtEl>
                                      </p:cBhvr>
                                    </p:animEffect>
                                  </p:childTnLst>
                                </p:cTn>
                              </p:par>
                            </p:childTnLst>
                          </p:cTn>
                        </p:par>
                        <p:par>
                          <p:cTn id="163" fill="hold">
                            <p:stCondLst>
                              <p:cond delay="500"/>
                            </p:stCondLst>
                            <p:childTnLst>
                              <p:par>
                                <p:cTn id="164" presetID="10" presetClass="entr" presetSubtype="0" fill="hold" grpId="0" nodeType="afterEffect">
                                  <p:stCondLst>
                                    <p:cond delay="0"/>
                                  </p:stCondLst>
                                  <p:childTnLst>
                                    <p:set>
                                      <p:cBhvr>
                                        <p:cTn id="165" dur="1" fill="hold">
                                          <p:stCondLst>
                                            <p:cond delay="0"/>
                                          </p:stCondLst>
                                        </p:cTn>
                                        <p:tgtEl>
                                          <p:spTgt spid="131"/>
                                        </p:tgtEl>
                                        <p:attrNameLst>
                                          <p:attrName>style.visibility</p:attrName>
                                        </p:attrNameLst>
                                      </p:cBhvr>
                                      <p:to>
                                        <p:strVal val="visible"/>
                                      </p:to>
                                    </p:set>
                                    <p:animEffect transition="in" filter="fade">
                                      <p:cBhvr>
                                        <p:cTn id="166" dur="500"/>
                                        <p:tgtEl>
                                          <p:spTgt spid="131"/>
                                        </p:tgtEl>
                                      </p:cBhvr>
                                    </p:animEffect>
                                  </p:childTnLst>
                                </p:cTn>
                              </p:par>
                              <p:par>
                                <p:cTn id="167" presetID="10" presetClass="entr" presetSubtype="0" fill="hold" nodeType="withEffect">
                                  <p:stCondLst>
                                    <p:cond delay="0"/>
                                  </p:stCondLst>
                                  <p:childTnLst>
                                    <p:set>
                                      <p:cBhvr>
                                        <p:cTn id="168" dur="1" fill="hold">
                                          <p:stCondLst>
                                            <p:cond delay="0"/>
                                          </p:stCondLst>
                                        </p:cTn>
                                        <p:tgtEl>
                                          <p:spTgt spid="107"/>
                                        </p:tgtEl>
                                        <p:attrNameLst>
                                          <p:attrName>style.visibility</p:attrName>
                                        </p:attrNameLst>
                                      </p:cBhvr>
                                      <p:to>
                                        <p:strVal val="visible"/>
                                      </p:to>
                                    </p:set>
                                    <p:animEffect transition="in" filter="fade">
                                      <p:cBhvr>
                                        <p:cTn id="169" dur="500"/>
                                        <p:tgtEl>
                                          <p:spTgt spid="107"/>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30"/>
                                        </p:tgtEl>
                                        <p:attrNameLst>
                                          <p:attrName>style.visibility</p:attrName>
                                        </p:attrNameLst>
                                      </p:cBhvr>
                                      <p:to>
                                        <p:strVal val="visible"/>
                                      </p:to>
                                    </p:set>
                                    <p:animEffect transition="in" filter="fade">
                                      <p:cBhvr>
                                        <p:cTn id="172" dur="500"/>
                                        <p:tgtEl>
                                          <p:spTgt spid="130"/>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133"/>
                                        </p:tgtEl>
                                        <p:attrNameLst>
                                          <p:attrName>style.visibility</p:attrName>
                                        </p:attrNameLst>
                                      </p:cBhvr>
                                      <p:to>
                                        <p:strVal val="visible"/>
                                      </p:to>
                                    </p:set>
                                    <p:animEffect transition="in" filter="fade">
                                      <p:cBhvr>
                                        <p:cTn id="177" dur="500"/>
                                        <p:tgtEl>
                                          <p:spTgt spid="133"/>
                                        </p:tgtEl>
                                      </p:cBhvr>
                                    </p:animEffect>
                                  </p:childTnLst>
                                </p:cTn>
                              </p:par>
                            </p:childTnLst>
                          </p:cTn>
                        </p:par>
                        <p:par>
                          <p:cTn id="178" fill="hold">
                            <p:stCondLst>
                              <p:cond delay="500"/>
                            </p:stCondLst>
                            <p:childTnLst>
                              <p:par>
                                <p:cTn id="179" presetID="10" presetClass="entr" presetSubtype="0" fill="hold" grpId="0" nodeType="afterEffect">
                                  <p:stCondLst>
                                    <p:cond delay="0"/>
                                  </p:stCondLst>
                                  <p:childTnLst>
                                    <p:set>
                                      <p:cBhvr>
                                        <p:cTn id="180" dur="1" fill="hold">
                                          <p:stCondLst>
                                            <p:cond delay="0"/>
                                          </p:stCondLst>
                                        </p:cTn>
                                        <p:tgtEl>
                                          <p:spTgt spid="134"/>
                                        </p:tgtEl>
                                        <p:attrNameLst>
                                          <p:attrName>style.visibility</p:attrName>
                                        </p:attrNameLst>
                                      </p:cBhvr>
                                      <p:to>
                                        <p:strVal val="visible"/>
                                      </p:to>
                                    </p:set>
                                    <p:animEffect transition="in" filter="fade">
                                      <p:cBhvr>
                                        <p:cTn id="181" dur="500"/>
                                        <p:tgtEl>
                                          <p:spTgt spid="134"/>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135"/>
                                        </p:tgtEl>
                                        <p:attrNameLst>
                                          <p:attrName>style.visibility</p:attrName>
                                        </p:attrNameLst>
                                      </p:cBhvr>
                                      <p:to>
                                        <p:strVal val="visible"/>
                                      </p:to>
                                    </p:set>
                                    <p:animEffect transition="in" filter="fade">
                                      <p:cBhvr>
                                        <p:cTn id="186" dur="500"/>
                                        <p:tgtEl>
                                          <p:spTgt spid="135"/>
                                        </p:tgtEl>
                                      </p:cBhvr>
                                    </p:animEffect>
                                  </p:childTnLst>
                                </p:cTn>
                              </p:par>
                            </p:childTnLst>
                          </p:cTn>
                        </p:par>
                        <p:par>
                          <p:cTn id="187" fill="hold">
                            <p:stCondLst>
                              <p:cond delay="500"/>
                            </p:stCondLst>
                            <p:childTnLst>
                              <p:par>
                                <p:cTn id="188" presetID="10" presetClass="entr" presetSubtype="0" fill="hold" nodeType="afterEffect">
                                  <p:stCondLst>
                                    <p:cond delay="0"/>
                                  </p:stCondLst>
                                  <p:childTnLst>
                                    <p:set>
                                      <p:cBhvr>
                                        <p:cTn id="189" dur="1" fill="hold">
                                          <p:stCondLst>
                                            <p:cond delay="0"/>
                                          </p:stCondLst>
                                        </p:cTn>
                                        <p:tgtEl>
                                          <p:spTgt spid="108"/>
                                        </p:tgtEl>
                                        <p:attrNameLst>
                                          <p:attrName>style.visibility</p:attrName>
                                        </p:attrNameLst>
                                      </p:cBhvr>
                                      <p:to>
                                        <p:strVal val="visible"/>
                                      </p:to>
                                    </p:set>
                                    <p:animEffect transition="in" filter="fade">
                                      <p:cBhvr>
                                        <p:cTn id="190" dur="500"/>
                                        <p:tgtEl>
                                          <p:spTgt spid="108"/>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39"/>
                                        </p:tgtEl>
                                        <p:attrNameLst>
                                          <p:attrName>style.visibility</p:attrName>
                                        </p:attrNameLst>
                                      </p:cBhvr>
                                      <p:to>
                                        <p:strVal val="visible"/>
                                      </p:to>
                                    </p:set>
                                    <p:animEffect transition="in" filter="fade">
                                      <p:cBhvr>
                                        <p:cTn id="193" dur="500"/>
                                        <p:tgtEl>
                                          <p:spTgt spid="139"/>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38"/>
                                        </p:tgtEl>
                                        <p:attrNameLst>
                                          <p:attrName>style.visibility</p:attrName>
                                        </p:attrNameLst>
                                      </p:cBhvr>
                                      <p:to>
                                        <p:strVal val="visible"/>
                                      </p:to>
                                    </p:set>
                                    <p:animEffect transition="in" filter="fade">
                                      <p:cBhvr>
                                        <p:cTn id="196" dur="500"/>
                                        <p:tgtEl>
                                          <p:spTgt spid="138"/>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nodeType="clickEffect">
                                  <p:stCondLst>
                                    <p:cond delay="0"/>
                                  </p:stCondLst>
                                  <p:childTnLst>
                                    <p:set>
                                      <p:cBhvr>
                                        <p:cTn id="200" dur="1" fill="hold">
                                          <p:stCondLst>
                                            <p:cond delay="0"/>
                                          </p:stCondLst>
                                        </p:cTn>
                                        <p:tgtEl>
                                          <p:spTgt spid="140"/>
                                        </p:tgtEl>
                                        <p:attrNameLst>
                                          <p:attrName>style.visibility</p:attrName>
                                        </p:attrNameLst>
                                      </p:cBhvr>
                                      <p:to>
                                        <p:strVal val="visible"/>
                                      </p:to>
                                    </p:set>
                                    <p:animEffect transition="in" filter="fade">
                                      <p:cBhvr>
                                        <p:cTn id="201" dur="500"/>
                                        <p:tgtEl>
                                          <p:spTgt spid="140"/>
                                        </p:tgtEl>
                                      </p:cBhvr>
                                    </p:animEffect>
                                  </p:childTnLst>
                                </p:cTn>
                              </p:par>
                              <p:par>
                                <p:cTn id="202" presetID="10" presetClass="entr" presetSubtype="0" fill="hold" nodeType="withEffect">
                                  <p:stCondLst>
                                    <p:cond delay="0"/>
                                  </p:stCondLst>
                                  <p:childTnLst>
                                    <p:set>
                                      <p:cBhvr>
                                        <p:cTn id="203" dur="1" fill="hold">
                                          <p:stCondLst>
                                            <p:cond delay="0"/>
                                          </p:stCondLst>
                                        </p:cTn>
                                        <p:tgtEl>
                                          <p:spTgt spid="142"/>
                                        </p:tgtEl>
                                        <p:attrNameLst>
                                          <p:attrName>style.visibility</p:attrName>
                                        </p:attrNameLst>
                                      </p:cBhvr>
                                      <p:to>
                                        <p:strVal val="visible"/>
                                      </p:to>
                                    </p:set>
                                    <p:animEffect transition="in" filter="fade">
                                      <p:cBhvr>
                                        <p:cTn id="204" dur="500"/>
                                        <p:tgtEl>
                                          <p:spTgt spid="142"/>
                                        </p:tgtEl>
                                      </p:cBhvr>
                                    </p:animEffect>
                                  </p:childTnLst>
                                </p:cTn>
                              </p:par>
                            </p:childTnLst>
                          </p:cTn>
                        </p:par>
                        <p:par>
                          <p:cTn id="205" fill="hold">
                            <p:stCondLst>
                              <p:cond delay="500"/>
                            </p:stCondLst>
                            <p:childTnLst>
                              <p:par>
                                <p:cTn id="206" presetID="10" presetClass="entr" presetSubtype="0" fill="hold" grpId="0" nodeType="afterEffect">
                                  <p:stCondLst>
                                    <p:cond delay="0"/>
                                  </p:stCondLst>
                                  <p:childTnLst>
                                    <p:set>
                                      <p:cBhvr>
                                        <p:cTn id="207" dur="1" fill="hold">
                                          <p:stCondLst>
                                            <p:cond delay="0"/>
                                          </p:stCondLst>
                                        </p:cTn>
                                        <p:tgtEl>
                                          <p:spTgt spid="141"/>
                                        </p:tgtEl>
                                        <p:attrNameLst>
                                          <p:attrName>style.visibility</p:attrName>
                                        </p:attrNameLst>
                                      </p:cBhvr>
                                      <p:to>
                                        <p:strVal val="visible"/>
                                      </p:to>
                                    </p:set>
                                    <p:animEffect transition="in" filter="fade">
                                      <p:cBhvr>
                                        <p:cTn id="208" dur="500"/>
                                        <p:tgtEl>
                                          <p:spTgt spid="141"/>
                                        </p:tgtEl>
                                      </p:cBhvr>
                                    </p:animEffect>
                                  </p:childTnLst>
                                </p:cTn>
                              </p:par>
                            </p:childTnLst>
                          </p:cTn>
                        </p:par>
                        <p:par>
                          <p:cTn id="209" fill="hold">
                            <p:stCondLst>
                              <p:cond delay="1000"/>
                            </p:stCondLst>
                            <p:childTnLst>
                              <p:par>
                                <p:cTn id="210" presetID="10" presetClass="entr" presetSubtype="0" fill="hold" nodeType="afterEffect">
                                  <p:stCondLst>
                                    <p:cond delay="0"/>
                                  </p:stCondLst>
                                  <p:childTnLst>
                                    <p:set>
                                      <p:cBhvr>
                                        <p:cTn id="211" dur="1" fill="hold">
                                          <p:stCondLst>
                                            <p:cond delay="0"/>
                                          </p:stCondLst>
                                        </p:cTn>
                                        <p:tgtEl>
                                          <p:spTgt spid="143"/>
                                        </p:tgtEl>
                                        <p:attrNameLst>
                                          <p:attrName>style.visibility</p:attrName>
                                        </p:attrNameLst>
                                      </p:cBhvr>
                                      <p:to>
                                        <p:strVal val="visible"/>
                                      </p:to>
                                    </p:set>
                                    <p:animEffect transition="in" filter="fade">
                                      <p:cBhvr>
                                        <p:cTn id="212" dur="500"/>
                                        <p:tgtEl>
                                          <p:spTgt spid="143"/>
                                        </p:tgtEl>
                                      </p:cBhvr>
                                    </p:animEffect>
                                  </p:childTnLst>
                                </p:cTn>
                              </p:par>
                              <p:par>
                                <p:cTn id="213" presetID="10" presetClass="entr" presetSubtype="0" fill="hold" nodeType="withEffect">
                                  <p:stCondLst>
                                    <p:cond delay="0"/>
                                  </p:stCondLst>
                                  <p:childTnLst>
                                    <p:set>
                                      <p:cBhvr>
                                        <p:cTn id="214" dur="1" fill="hold">
                                          <p:stCondLst>
                                            <p:cond delay="0"/>
                                          </p:stCondLst>
                                        </p:cTn>
                                        <p:tgtEl>
                                          <p:spTgt spid="90"/>
                                        </p:tgtEl>
                                        <p:attrNameLst>
                                          <p:attrName>style.visibility</p:attrName>
                                        </p:attrNameLst>
                                      </p:cBhvr>
                                      <p:to>
                                        <p:strVal val="visible"/>
                                      </p:to>
                                    </p:set>
                                    <p:animEffect transition="in" filter="fade">
                                      <p:cBhvr>
                                        <p:cTn id="215" dur="500"/>
                                        <p:tgtEl>
                                          <p:spTgt spid="90"/>
                                        </p:tgtEl>
                                      </p:cBhvr>
                                    </p:animEffect>
                                  </p:childTnLst>
                                </p:cTn>
                              </p:par>
                            </p:childTnLst>
                          </p:cTn>
                        </p:par>
                        <p:par>
                          <p:cTn id="216" fill="hold">
                            <p:stCondLst>
                              <p:cond delay="1500"/>
                            </p:stCondLst>
                            <p:childTnLst>
                              <p:par>
                                <p:cTn id="217" presetID="10" presetClass="entr" presetSubtype="0" fill="hold" grpId="0" nodeType="afterEffect">
                                  <p:stCondLst>
                                    <p:cond delay="0"/>
                                  </p:stCondLst>
                                  <p:childTnLst>
                                    <p:set>
                                      <p:cBhvr>
                                        <p:cTn id="218" dur="1" fill="hold">
                                          <p:stCondLst>
                                            <p:cond delay="0"/>
                                          </p:stCondLst>
                                        </p:cTn>
                                        <p:tgtEl>
                                          <p:spTgt spid="96"/>
                                        </p:tgtEl>
                                        <p:attrNameLst>
                                          <p:attrName>style.visibility</p:attrName>
                                        </p:attrNameLst>
                                      </p:cBhvr>
                                      <p:to>
                                        <p:strVal val="visible"/>
                                      </p:to>
                                    </p:set>
                                    <p:animEffect transition="in" filter="fade">
                                      <p:cBhvr>
                                        <p:cTn id="219" dur="500"/>
                                        <p:tgtEl>
                                          <p:spTgt spid="96"/>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97"/>
                                        </p:tgtEl>
                                        <p:attrNameLst>
                                          <p:attrName>style.visibility</p:attrName>
                                        </p:attrNameLst>
                                      </p:cBhvr>
                                      <p:to>
                                        <p:strVal val="visible"/>
                                      </p:to>
                                    </p:set>
                                    <p:animEffect transition="in" filter="fade">
                                      <p:cBhvr>
                                        <p:cTn id="222" dur="500"/>
                                        <p:tgtEl>
                                          <p:spTgt spid="97"/>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94"/>
                                        </p:tgtEl>
                                        <p:attrNameLst>
                                          <p:attrName>style.visibility</p:attrName>
                                        </p:attrNameLst>
                                      </p:cBhvr>
                                      <p:to>
                                        <p:strVal val="visible"/>
                                      </p:to>
                                    </p:set>
                                    <p:animEffect transition="in" filter="fade">
                                      <p:cBhvr>
                                        <p:cTn id="225" dur="500"/>
                                        <p:tgtEl>
                                          <p:spTgt spid="94"/>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99"/>
                                        </p:tgtEl>
                                        <p:attrNameLst>
                                          <p:attrName>style.visibility</p:attrName>
                                        </p:attrNameLst>
                                      </p:cBhvr>
                                      <p:to>
                                        <p:strVal val="visible"/>
                                      </p:to>
                                    </p:set>
                                    <p:animEffect transition="in" filter="fade">
                                      <p:cBhvr>
                                        <p:cTn id="2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1" grpId="0" animBg="1"/>
      <p:bldP spid="22" grpId="0" animBg="1"/>
      <p:bldP spid="24" grpId="0" animBg="1"/>
      <p:bldP spid="33" grpId="0"/>
      <p:bldP spid="79" grpId="0" animBg="1"/>
      <p:bldP spid="80" grpId="0" animBg="1"/>
      <p:bldP spid="88" grpId="0"/>
      <p:bldP spid="89" grpId="0"/>
      <p:bldP spid="91" grpId="0"/>
      <p:bldP spid="102" grpId="0" animBg="1"/>
      <p:bldP spid="106" grpId="0"/>
      <p:bldP spid="109" grpId="0"/>
      <p:bldP spid="116" grpId="0" animBg="1"/>
      <p:bldP spid="125" grpId="0" animBg="1"/>
      <p:bldP spid="130" grpId="0"/>
      <p:bldP spid="131" grpId="0"/>
      <p:bldP spid="134" grpId="0" animBg="1"/>
      <p:bldP spid="138" grpId="0"/>
      <p:bldP spid="139" grpId="0"/>
      <p:bldP spid="141" grpId="0"/>
      <p:bldP spid="70" grpId="0" animBg="1"/>
      <p:bldP spid="71" grpId="0" animBg="1"/>
      <p:bldP spid="77" grpId="0"/>
      <p:bldP spid="81" grpId="0"/>
      <p:bldP spid="83" grpId="0"/>
      <p:bldP spid="84" grpId="0"/>
      <p:bldP spid="94" grpId="0"/>
      <p:bldP spid="96" grpId="0"/>
      <p:bldP spid="97" grpId="0"/>
      <p:bldP spid="9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D27A-5E90-DF8F-6551-6ACF60B259B8}"/>
              </a:ext>
            </a:extLst>
          </p:cNvPr>
          <p:cNvSpPr txBox="1">
            <a:spLocks/>
          </p:cNvSpPr>
          <p:nvPr/>
        </p:nvSpPr>
        <p:spPr>
          <a:xfrm>
            <a:off x="3410239" y="19045"/>
            <a:ext cx="5185211" cy="11461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u="sng" dirty="0"/>
              <a:t>Neural Network Architecture: MelGAN’s Discriminator</a:t>
            </a:r>
            <a:endParaRPr lang="en-GB" sz="3200" u="sng" dirty="0"/>
          </a:p>
        </p:txBody>
      </p:sp>
      <p:sp>
        <p:nvSpPr>
          <p:cNvPr id="3" name="Rectangle 2">
            <a:extLst>
              <a:ext uri="{FF2B5EF4-FFF2-40B4-BE49-F238E27FC236}">
                <a16:creationId xmlns:a16="http://schemas.microsoft.com/office/drawing/2014/main" id="{B0AC7757-C976-28C4-50C2-6A52917F5ABD}"/>
              </a:ext>
            </a:extLst>
          </p:cNvPr>
          <p:cNvSpPr/>
          <p:nvPr/>
        </p:nvSpPr>
        <p:spPr>
          <a:xfrm>
            <a:off x="2691761" y="1287523"/>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Discriminator</a:t>
            </a:r>
          </a:p>
          <a:p>
            <a:pPr algn="ctr"/>
            <a:r>
              <a:rPr lang="en-US" sz="1200" dirty="0">
                <a:solidFill>
                  <a:schemeClr val="tx1"/>
                </a:solidFill>
              </a:rPr>
              <a:t>Block</a:t>
            </a:r>
          </a:p>
        </p:txBody>
      </p:sp>
      <p:sp>
        <p:nvSpPr>
          <p:cNvPr id="4" name="Rectangle 3">
            <a:extLst>
              <a:ext uri="{FF2B5EF4-FFF2-40B4-BE49-F238E27FC236}">
                <a16:creationId xmlns:a16="http://schemas.microsoft.com/office/drawing/2014/main" id="{B9A153C8-B971-1629-B0F3-3F9AA369F43A}"/>
              </a:ext>
            </a:extLst>
          </p:cNvPr>
          <p:cNvSpPr/>
          <p:nvPr/>
        </p:nvSpPr>
        <p:spPr>
          <a:xfrm>
            <a:off x="2691761" y="2061429"/>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Discriminator</a:t>
            </a:r>
          </a:p>
          <a:p>
            <a:pPr algn="ctr"/>
            <a:r>
              <a:rPr lang="en-US" sz="1200" dirty="0">
                <a:solidFill>
                  <a:schemeClr val="tx1"/>
                </a:solidFill>
              </a:rPr>
              <a:t>Block</a:t>
            </a:r>
          </a:p>
        </p:txBody>
      </p:sp>
      <p:sp>
        <p:nvSpPr>
          <p:cNvPr id="5" name="Rectangle 4">
            <a:extLst>
              <a:ext uri="{FF2B5EF4-FFF2-40B4-BE49-F238E27FC236}">
                <a16:creationId xmlns:a16="http://schemas.microsoft.com/office/drawing/2014/main" id="{8283E742-1D59-98DF-C42E-67ED1E51963D}"/>
              </a:ext>
            </a:extLst>
          </p:cNvPr>
          <p:cNvSpPr/>
          <p:nvPr/>
        </p:nvSpPr>
        <p:spPr>
          <a:xfrm>
            <a:off x="2691761" y="2835335"/>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Discriminator</a:t>
            </a:r>
          </a:p>
          <a:p>
            <a:pPr algn="ctr"/>
            <a:r>
              <a:rPr lang="en-US" sz="1200" dirty="0">
                <a:solidFill>
                  <a:schemeClr val="tx1"/>
                </a:solidFill>
              </a:rPr>
              <a:t>Block</a:t>
            </a:r>
          </a:p>
        </p:txBody>
      </p:sp>
      <p:sp>
        <p:nvSpPr>
          <p:cNvPr id="6" name="Rectangle 5">
            <a:extLst>
              <a:ext uri="{FF2B5EF4-FFF2-40B4-BE49-F238E27FC236}">
                <a16:creationId xmlns:a16="http://schemas.microsoft.com/office/drawing/2014/main" id="{DF49A30A-ADF2-2B18-6B1B-12A2D2B564E3}"/>
              </a:ext>
            </a:extLst>
          </p:cNvPr>
          <p:cNvSpPr/>
          <p:nvPr/>
        </p:nvSpPr>
        <p:spPr>
          <a:xfrm>
            <a:off x="372425" y="2061429"/>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Average</a:t>
            </a:r>
          </a:p>
          <a:p>
            <a:pPr algn="ctr"/>
            <a:r>
              <a:rPr lang="en-US" sz="1200" dirty="0">
                <a:solidFill>
                  <a:schemeClr val="tx1"/>
                </a:solidFill>
              </a:rPr>
              <a:t>Pooling [2x]</a:t>
            </a:r>
          </a:p>
        </p:txBody>
      </p:sp>
      <p:sp>
        <p:nvSpPr>
          <p:cNvPr id="7" name="Rectangle 6">
            <a:extLst>
              <a:ext uri="{FF2B5EF4-FFF2-40B4-BE49-F238E27FC236}">
                <a16:creationId xmlns:a16="http://schemas.microsoft.com/office/drawing/2014/main" id="{AAD5700D-DB96-7B02-3840-CCBF99D90AFD}"/>
              </a:ext>
            </a:extLst>
          </p:cNvPr>
          <p:cNvSpPr/>
          <p:nvPr/>
        </p:nvSpPr>
        <p:spPr>
          <a:xfrm>
            <a:off x="372425" y="2835335"/>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Average</a:t>
            </a:r>
          </a:p>
          <a:p>
            <a:pPr algn="ctr"/>
            <a:r>
              <a:rPr lang="en-US" sz="1200" dirty="0">
                <a:solidFill>
                  <a:schemeClr val="tx1"/>
                </a:solidFill>
              </a:rPr>
              <a:t>Pooling [4x]</a:t>
            </a:r>
          </a:p>
        </p:txBody>
      </p:sp>
      <p:cxnSp>
        <p:nvCxnSpPr>
          <p:cNvPr id="8" name="Straight Arrow Connector 7">
            <a:extLst>
              <a:ext uri="{FF2B5EF4-FFF2-40B4-BE49-F238E27FC236}">
                <a16:creationId xmlns:a16="http://schemas.microsoft.com/office/drawing/2014/main" id="{C6B615D9-ABE6-6204-629C-DC694671D572}"/>
              </a:ext>
            </a:extLst>
          </p:cNvPr>
          <p:cNvCxnSpPr>
            <a:cxnSpLocks/>
            <a:stCxn id="6" idx="3"/>
            <a:endCxn id="4" idx="1"/>
          </p:cNvCxnSpPr>
          <p:nvPr/>
        </p:nvCxnSpPr>
        <p:spPr>
          <a:xfrm>
            <a:off x="1827959" y="2305198"/>
            <a:ext cx="86380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EF0AB09-BC01-633D-706C-1E52F1729B55}"/>
              </a:ext>
            </a:extLst>
          </p:cNvPr>
          <p:cNvCxnSpPr>
            <a:cxnSpLocks/>
            <a:stCxn id="7" idx="3"/>
            <a:endCxn id="5" idx="1"/>
          </p:cNvCxnSpPr>
          <p:nvPr/>
        </p:nvCxnSpPr>
        <p:spPr>
          <a:xfrm>
            <a:off x="1827959" y="3079104"/>
            <a:ext cx="86380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4270084-C675-E086-FEA2-4BC4F204D49F}"/>
              </a:ext>
            </a:extLst>
          </p:cNvPr>
          <p:cNvSpPr txBox="1">
            <a:spLocks/>
          </p:cNvSpPr>
          <p:nvPr/>
        </p:nvSpPr>
        <p:spPr>
          <a:xfrm>
            <a:off x="550739" y="1258047"/>
            <a:ext cx="1098906" cy="546489"/>
          </a:xfrm>
          <a:prstGeom prst="rect">
            <a:avLst/>
          </a:prstGeom>
          <a:ln w="1270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t>Raw</a:t>
            </a:r>
          </a:p>
          <a:p>
            <a:pPr algn="ctr"/>
            <a:r>
              <a:rPr lang="en-US" sz="1600" dirty="0"/>
              <a:t>Waveform</a:t>
            </a:r>
            <a:endParaRPr lang="en-GB" sz="1600" dirty="0"/>
          </a:p>
        </p:txBody>
      </p:sp>
      <p:cxnSp>
        <p:nvCxnSpPr>
          <p:cNvPr id="11" name="Straight Arrow Connector 10">
            <a:extLst>
              <a:ext uri="{FF2B5EF4-FFF2-40B4-BE49-F238E27FC236}">
                <a16:creationId xmlns:a16="http://schemas.microsoft.com/office/drawing/2014/main" id="{E143C9EB-C500-6133-7517-14CD3A37AF0C}"/>
              </a:ext>
            </a:extLst>
          </p:cNvPr>
          <p:cNvCxnSpPr>
            <a:cxnSpLocks/>
            <a:stCxn id="10" idx="3"/>
            <a:endCxn id="3" idx="1"/>
          </p:cNvCxnSpPr>
          <p:nvPr/>
        </p:nvCxnSpPr>
        <p:spPr>
          <a:xfrm>
            <a:off x="1649645" y="1531292"/>
            <a:ext cx="10421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FCE7E92-372E-1F52-4F79-3845ADA94A25}"/>
              </a:ext>
            </a:extLst>
          </p:cNvPr>
          <p:cNvCxnSpPr>
            <a:cxnSpLocks/>
            <a:stCxn id="10" idx="2"/>
            <a:endCxn id="6" idx="0"/>
          </p:cNvCxnSpPr>
          <p:nvPr/>
        </p:nvCxnSpPr>
        <p:spPr>
          <a:xfrm>
            <a:off x="1100192" y="1804536"/>
            <a:ext cx="0" cy="25689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56D5F6E-5F48-087D-7303-80651D3117A1}"/>
              </a:ext>
            </a:extLst>
          </p:cNvPr>
          <p:cNvCxnSpPr>
            <a:cxnSpLocks/>
            <a:stCxn id="6" idx="2"/>
            <a:endCxn id="7" idx="0"/>
          </p:cNvCxnSpPr>
          <p:nvPr/>
        </p:nvCxnSpPr>
        <p:spPr>
          <a:xfrm>
            <a:off x="1100192" y="2548967"/>
            <a:ext cx="0" cy="2863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0EDBF769-A4ED-8086-F904-E65DDDF22078}"/>
              </a:ext>
            </a:extLst>
          </p:cNvPr>
          <p:cNvSpPr txBox="1">
            <a:spLocks/>
          </p:cNvSpPr>
          <p:nvPr/>
        </p:nvSpPr>
        <p:spPr>
          <a:xfrm>
            <a:off x="4650106" y="1251651"/>
            <a:ext cx="1547493" cy="546489"/>
          </a:xfrm>
          <a:prstGeom prst="rect">
            <a:avLst/>
          </a:prstGeom>
          <a:ln w="1270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t>Feature Maps + Output</a:t>
            </a:r>
            <a:endParaRPr lang="en-GB" sz="1600" dirty="0"/>
          </a:p>
        </p:txBody>
      </p:sp>
      <p:cxnSp>
        <p:nvCxnSpPr>
          <p:cNvPr id="15" name="Straight Arrow Connector 14">
            <a:extLst>
              <a:ext uri="{FF2B5EF4-FFF2-40B4-BE49-F238E27FC236}">
                <a16:creationId xmlns:a16="http://schemas.microsoft.com/office/drawing/2014/main" id="{4ECE6C9F-A3B3-B892-B048-4EF7B4100601}"/>
              </a:ext>
            </a:extLst>
          </p:cNvPr>
          <p:cNvCxnSpPr>
            <a:cxnSpLocks/>
            <a:stCxn id="3" idx="3"/>
            <a:endCxn id="14" idx="1"/>
          </p:cNvCxnSpPr>
          <p:nvPr/>
        </p:nvCxnSpPr>
        <p:spPr>
          <a:xfrm flipV="1">
            <a:off x="4147295" y="1524896"/>
            <a:ext cx="502811" cy="63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C60B6AF-8DFD-A3A3-C931-33B41C7BD252}"/>
              </a:ext>
            </a:extLst>
          </p:cNvPr>
          <p:cNvCxnSpPr>
            <a:cxnSpLocks/>
            <a:stCxn id="4" idx="3"/>
            <a:endCxn id="17" idx="1"/>
          </p:cNvCxnSpPr>
          <p:nvPr/>
        </p:nvCxnSpPr>
        <p:spPr>
          <a:xfrm flipV="1">
            <a:off x="4147295" y="2304281"/>
            <a:ext cx="502812" cy="9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B15A80BB-A753-322C-877A-F90EF1C0A7E0}"/>
              </a:ext>
            </a:extLst>
          </p:cNvPr>
          <p:cNvSpPr txBox="1">
            <a:spLocks/>
          </p:cNvSpPr>
          <p:nvPr/>
        </p:nvSpPr>
        <p:spPr>
          <a:xfrm>
            <a:off x="4650107" y="2031036"/>
            <a:ext cx="1547493" cy="546489"/>
          </a:xfrm>
          <a:prstGeom prst="rect">
            <a:avLst/>
          </a:prstGeom>
          <a:ln w="1270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t>Feature Maps + Output</a:t>
            </a:r>
            <a:endParaRPr lang="en-GB" sz="1600" dirty="0"/>
          </a:p>
        </p:txBody>
      </p:sp>
      <p:sp>
        <p:nvSpPr>
          <p:cNvPr id="18" name="Title 1">
            <a:extLst>
              <a:ext uri="{FF2B5EF4-FFF2-40B4-BE49-F238E27FC236}">
                <a16:creationId xmlns:a16="http://schemas.microsoft.com/office/drawing/2014/main" id="{300A602C-B56C-1857-AFE0-85584313C56F}"/>
              </a:ext>
            </a:extLst>
          </p:cNvPr>
          <p:cNvSpPr txBox="1">
            <a:spLocks/>
          </p:cNvSpPr>
          <p:nvPr/>
        </p:nvSpPr>
        <p:spPr>
          <a:xfrm>
            <a:off x="4650107" y="2812255"/>
            <a:ext cx="1547493" cy="546489"/>
          </a:xfrm>
          <a:prstGeom prst="rect">
            <a:avLst/>
          </a:prstGeom>
          <a:ln w="1270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t>Feature Maps + Output</a:t>
            </a:r>
            <a:endParaRPr lang="en-GB" sz="1600" dirty="0"/>
          </a:p>
        </p:txBody>
      </p:sp>
      <p:cxnSp>
        <p:nvCxnSpPr>
          <p:cNvPr id="19" name="Straight Arrow Connector 18">
            <a:extLst>
              <a:ext uri="{FF2B5EF4-FFF2-40B4-BE49-F238E27FC236}">
                <a16:creationId xmlns:a16="http://schemas.microsoft.com/office/drawing/2014/main" id="{A27755D1-9FF7-FD7A-38AA-237F9AC8310E}"/>
              </a:ext>
            </a:extLst>
          </p:cNvPr>
          <p:cNvCxnSpPr>
            <a:cxnSpLocks/>
            <a:stCxn id="5" idx="3"/>
            <a:endCxn id="18" idx="1"/>
          </p:cNvCxnSpPr>
          <p:nvPr/>
        </p:nvCxnSpPr>
        <p:spPr>
          <a:xfrm>
            <a:off x="4147295" y="3079104"/>
            <a:ext cx="502812" cy="63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5023BA2-9B52-9011-3027-FB9B9D1DB8AB}"/>
              </a:ext>
            </a:extLst>
          </p:cNvPr>
          <p:cNvSpPr/>
          <p:nvPr/>
        </p:nvSpPr>
        <p:spPr>
          <a:xfrm>
            <a:off x="2691761" y="3945869"/>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sp>
        <p:nvSpPr>
          <p:cNvPr id="21" name="Rectangle 20">
            <a:extLst>
              <a:ext uri="{FF2B5EF4-FFF2-40B4-BE49-F238E27FC236}">
                <a16:creationId xmlns:a16="http://schemas.microsoft.com/office/drawing/2014/main" id="{539B765F-31A1-E548-D92B-37CCCB167AE1}"/>
              </a:ext>
            </a:extLst>
          </p:cNvPr>
          <p:cNvSpPr/>
          <p:nvPr/>
        </p:nvSpPr>
        <p:spPr>
          <a:xfrm>
            <a:off x="2691761" y="4662625"/>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sp>
        <p:nvSpPr>
          <p:cNvPr id="22" name="Rectangle 21">
            <a:extLst>
              <a:ext uri="{FF2B5EF4-FFF2-40B4-BE49-F238E27FC236}">
                <a16:creationId xmlns:a16="http://schemas.microsoft.com/office/drawing/2014/main" id="{91BB120F-D055-E277-55D3-5C7A2A4A62C5}"/>
              </a:ext>
            </a:extLst>
          </p:cNvPr>
          <p:cNvSpPr/>
          <p:nvPr/>
        </p:nvSpPr>
        <p:spPr>
          <a:xfrm>
            <a:off x="2691761" y="5379381"/>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sp>
        <p:nvSpPr>
          <p:cNvPr id="23" name="Rectangle 22">
            <a:extLst>
              <a:ext uri="{FF2B5EF4-FFF2-40B4-BE49-F238E27FC236}">
                <a16:creationId xmlns:a16="http://schemas.microsoft.com/office/drawing/2014/main" id="{93348E25-4B45-09C3-3390-32F1AF2CA954}"/>
              </a:ext>
            </a:extLst>
          </p:cNvPr>
          <p:cNvSpPr/>
          <p:nvPr/>
        </p:nvSpPr>
        <p:spPr>
          <a:xfrm>
            <a:off x="2691761" y="6096137"/>
            <a:ext cx="1455534" cy="4875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1D Conv. Layer</a:t>
            </a:r>
          </a:p>
        </p:txBody>
      </p:sp>
      <p:sp>
        <p:nvSpPr>
          <p:cNvPr id="24" name="Title 1">
            <a:extLst>
              <a:ext uri="{FF2B5EF4-FFF2-40B4-BE49-F238E27FC236}">
                <a16:creationId xmlns:a16="http://schemas.microsoft.com/office/drawing/2014/main" id="{33E3CED7-9968-FC38-0103-78674CAFA14C}"/>
              </a:ext>
            </a:extLst>
          </p:cNvPr>
          <p:cNvSpPr txBox="1">
            <a:spLocks/>
          </p:cNvSpPr>
          <p:nvPr/>
        </p:nvSpPr>
        <p:spPr>
          <a:xfrm>
            <a:off x="318426" y="3786011"/>
            <a:ext cx="1563531" cy="807254"/>
          </a:xfrm>
          <a:prstGeom prst="rect">
            <a:avLst/>
          </a:prstGeom>
          <a:ln w="1270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t>Raw</a:t>
            </a:r>
          </a:p>
          <a:p>
            <a:pPr algn="ctr"/>
            <a:r>
              <a:rPr lang="en-US" sz="1600" dirty="0"/>
              <a:t>Waveform</a:t>
            </a:r>
          </a:p>
          <a:p>
            <a:pPr algn="ctr"/>
            <a:r>
              <a:rPr lang="en-US" sz="1600" dirty="0"/>
              <a:t>(downsampled)</a:t>
            </a:r>
            <a:endParaRPr lang="en-GB" sz="1600" dirty="0"/>
          </a:p>
        </p:txBody>
      </p:sp>
      <p:cxnSp>
        <p:nvCxnSpPr>
          <p:cNvPr id="25" name="Straight Arrow Connector 24">
            <a:extLst>
              <a:ext uri="{FF2B5EF4-FFF2-40B4-BE49-F238E27FC236}">
                <a16:creationId xmlns:a16="http://schemas.microsoft.com/office/drawing/2014/main" id="{E305208C-4FCD-66DE-C0B6-60CB09750247}"/>
              </a:ext>
            </a:extLst>
          </p:cNvPr>
          <p:cNvCxnSpPr>
            <a:cxnSpLocks/>
            <a:stCxn id="24" idx="3"/>
            <a:endCxn id="20" idx="1"/>
          </p:cNvCxnSpPr>
          <p:nvPr/>
        </p:nvCxnSpPr>
        <p:spPr>
          <a:xfrm>
            <a:off x="1881957" y="4189638"/>
            <a:ext cx="80980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87462EF-6C15-CC1F-3B17-2D8F7C607BCC}"/>
              </a:ext>
            </a:extLst>
          </p:cNvPr>
          <p:cNvCxnSpPr>
            <a:cxnSpLocks/>
            <a:stCxn id="20" idx="2"/>
            <a:endCxn id="21" idx="0"/>
          </p:cNvCxnSpPr>
          <p:nvPr/>
        </p:nvCxnSpPr>
        <p:spPr>
          <a:xfrm>
            <a:off x="3419528" y="4433407"/>
            <a:ext cx="0" cy="2292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BC485BA-AC0A-F408-6E1F-C155E007A574}"/>
              </a:ext>
            </a:extLst>
          </p:cNvPr>
          <p:cNvCxnSpPr>
            <a:cxnSpLocks/>
            <a:stCxn id="21" idx="2"/>
            <a:endCxn id="22" idx="0"/>
          </p:cNvCxnSpPr>
          <p:nvPr/>
        </p:nvCxnSpPr>
        <p:spPr>
          <a:xfrm>
            <a:off x="3419528" y="5150163"/>
            <a:ext cx="0" cy="2292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A65B3B1-52FE-237B-5D2A-54D188700A88}"/>
              </a:ext>
            </a:extLst>
          </p:cNvPr>
          <p:cNvCxnSpPr>
            <a:cxnSpLocks/>
            <a:stCxn id="22" idx="2"/>
            <a:endCxn id="23" idx="0"/>
          </p:cNvCxnSpPr>
          <p:nvPr/>
        </p:nvCxnSpPr>
        <p:spPr>
          <a:xfrm>
            <a:off x="3419528" y="5866919"/>
            <a:ext cx="0" cy="2292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8DC5745D-9406-B783-974B-E6B17A423360}"/>
              </a:ext>
            </a:extLst>
          </p:cNvPr>
          <p:cNvSpPr txBox="1">
            <a:spLocks/>
          </p:cNvSpPr>
          <p:nvPr/>
        </p:nvSpPr>
        <p:spPr>
          <a:xfrm>
            <a:off x="4650106" y="4032421"/>
            <a:ext cx="1264638" cy="305684"/>
          </a:xfrm>
          <a:prstGeom prst="rect">
            <a:avLst/>
          </a:prstGeom>
          <a:ln w="1270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t>Feature Map</a:t>
            </a:r>
            <a:endParaRPr lang="en-GB" sz="1600" dirty="0"/>
          </a:p>
        </p:txBody>
      </p:sp>
      <p:cxnSp>
        <p:nvCxnSpPr>
          <p:cNvPr id="30" name="Straight Arrow Connector 29">
            <a:extLst>
              <a:ext uri="{FF2B5EF4-FFF2-40B4-BE49-F238E27FC236}">
                <a16:creationId xmlns:a16="http://schemas.microsoft.com/office/drawing/2014/main" id="{6A3E57F2-6152-159E-11DB-EE0F8C78CA50}"/>
              </a:ext>
            </a:extLst>
          </p:cNvPr>
          <p:cNvCxnSpPr>
            <a:cxnSpLocks/>
            <a:stCxn id="20" idx="3"/>
          </p:cNvCxnSpPr>
          <p:nvPr/>
        </p:nvCxnSpPr>
        <p:spPr>
          <a:xfrm>
            <a:off x="4147295" y="4189638"/>
            <a:ext cx="5028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BF1D3930-84B9-A579-6544-8EFC125BBDCE}"/>
              </a:ext>
            </a:extLst>
          </p:cNvPr>
          <p:cNvSpPr txBox="1">
            <a:spLocks/>
          </p:cNvSpPr>
          <p:nvPr/>
        </p:nvSpPr>
        <p:spPr>
          <a:xfrm>
            <a:off x="4645707" y="4749176"/>
            <a:ext cx="1551893" cy="305684"/>
          </a:xfrm>
          <a:prstGeom prst="rect">
            <a:avLst/>
          </a:prstGeom>
          <a:ln w="1270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t>x4 Feature Maps</a:t>
            </a:r>
            <a:endParaRPr lang="en-GB" sz="1600" dirty="0"/>
          </a:p>
        </p:txBody>
      </p:sp>
      <p:cxnSp>
        <p:nvCxnSpPr>
          <p:cNvPr id="32" name="Straight Arrow Connector 31">
            <a:extLst>
              <a:ext uri="{FF2B5EF4-FFF2-40B4-BE49-F238E27FC236}">
                <a16:creationId xmlns:a16="http://schemas.microsoft.com/office/drawing/2014/main" id="{79CAE1F2-B356-3766-56FC-CF25BC355BFC}"/>
              </a:ext>
            </a:extLst>
          </p:cNvPr>
          <p:cNvCxnSpPr>
            <a:cxnSpLocks/>
            <a:stCxn id="21" idx="3"/>
            <a:endCxn id="31" idx="1"/>
          </p:cNvCxnSpPr>
          <p:nvPr/>
        </p:nvCxnSpPr>
        <p:spPr>
          <a:xfrm flipV="1">
            <a:off x="4147295" y="4902018"/>
            <a:ext cx="498412" cy="43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D3105D4-229B-38DD-3EB8-C23498B72F9A}"/>
              </a:ext>
            </a:extLst>
          </p:cNvPr>
          <p:cNvCxnSpPr>
            <a:cxnSpLocks/>
            <a:stCxn id="22" idx="3"/>
          </p:cNvCxnSpPr>
          <p:nvPr/>
        </p:nvCxnSpPr>
        <p:spPr>
          <a:xfrm>
            <a:off x="4147295" y="5623150"/>
            <a:ext cx="5028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4E9B27B7-6A47-7B10-8B46-3F98192D08CB}"/>
              </a:ext>
            </a:extLst>
          </p:cNvPr>
          <p:cNvSpPr txBox="1">
            <a:spLocks/>
          </p:cNvSpPr>
          <p:nvPr/>
        </p:nvSpPr>
        <p:spPr>
          <a:xfrm>
            <a:off x="4650106" y="5464707"/>
            <a:ext cx="1264638" cy="305684"/>
          </a:xfrm>
          <a:prstGeom prst="rect">
            <a:avLst/>
          </a:prstGeom>
          <a:ln w="1270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t>Feature Map</a:t>
            </a:r>
            <a:endParaRPr lang="en-GB" sz="1600" dirty="0"/>
          </a:p>
        </p:txBody>
      </p:sp>
      <p:sp>
        <p:nvSpPr>
          <p:cNvPr id="35" name="Title 1">
            <a:extLst>
              <a:ext uri="{FF2B5EF4-FFF2-40B4-BE49-F238E27FC236}">
                <a16:creationId xmlns:a16="http://schemas.microsoft.com/office/drawing/2014/main" id="{88E6B809-E3B2-3D33-74D2-42A6A9A2D967}"/>
              </a:ext>
            </a:extLst>
          </p:cNvPr>
          <p:cNvSpPr txBox="1">
            <a:spLocks/>
          </p:cNvSpPr>
          <p:nvPr/>
        </p:nvSpPr>
        <p:spPr>
          <a:xfrm>
            <a:off x="4650106" y="6187064"/>
            <a:ext cx="791303" cy="305684"/>
          </a:xfrm>
          <a:prstGeom prst="rect">
            <a:avLst/>
          </a:prstGeom>
          <a:ln w="1270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t>Output</a:t>
            </a:r>
            <a:endParaRPr lang="en-GB" sz="1600" dirty="0"/>
          </a:p>
        </p:txBody>
      </p:sp>
      <p:cxnSp>
        <p:nvCxnSpPr>
          <p:cNvPr id="36" name="Straight Arrow Connector 35">
            <a:extLst>
              <a:ext uri="{FF2B5EF4-FFF2-40B4-BE49-F238E27FC236}">
                <a16:creationId xmlns:a16="http://schemas.microsoft.com/office/drawing/2014/main" id="{B0BCDD60-6AA1-8596-A1A5-EB4339F077E1}"/>
              </a:ext>
            </a:extLst>
          </p:cNvPr>
          <p:cNvCxnSpPr>
            <a:cxnSpLocks/>
            <a:stCxn id="23" idx="3"/>
          </p:cNvCxnSpPr>
          <p:nvPr/>
        </p:nvCxnSpPr>
        <p:spPr>
          <a:xfrm>
            <a:off x="4147295" y="6339906"/>
            <a:ext cx="5028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22BD90A-ECEE-74A3-AD0D-6065D783E9C2}"/>
              </a:ext>
            </a:extLst>
          </p:cNvPr>
          <p:cNvCxnSpPr>
            <a:cxnSpLocks/>
            <a:endCxn id="5" idx="2"/>
          </p:cNvCxnSpPr>
          <p:nvPr/>
        </p:nvCxnSpPr>
        <p:spPr>
          <a:xfrm flipV="1">
            <a:off x="2423160" y="3322873"/>
            <a:ext cx="996368" cy="42009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9D03F4A8-8FC6-0BE8-FA6B-9C52C8737115}"/>
              </a:ext>
            </a:extLst>
          </p:cNvPr>
          <p:cNvSpPr/>
          <p:nvPr/>
        </p:nvSpPr>
        <p:spPr>
          <a:xfrm>
            <a:off x="2423160" y="3749361"/>
            <a:ext cx="1981201" cy="29107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B8E6FAC5-912B-78F2-9A7D-13B75B2EFC68}"/>
              </a:ext>
            </a:extLst>
          </p:cNvPr>
          <p:cNvCxnSpPr>
            <a:cxnSpLocks/>
            <a:endCxn id="5" idx="2"/>
          </p:cNvCxnSpPr>
          <p:nvPr/>
        </p:nvCxnSpPr>
        <p:spPr>
          <a:xfrm flipH="1" flipV="1">
            <a:off x="3419528" y="3322873"/>
            <a:ext cx="984833" cy="42009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C801B50-2FC9-5612-A978-9A39FECBF410}"/>
              </a:ext>
            </a:extLst>
          </p:cNvPr>
          <p:cNvSpPr txBox="1"/>
          <p:nvPr/>
        </p:nvSpPr>
        <p:spPr>
          <a:xfrm>
            <a:off x="6969434" y="6211669"/>
            <a:ext cx="5222566" cy="646331"/>
          </a:xfrm>
          <a:prstGeom prst="rect">
            <a:avLst/>
          </a:prstGeom>
          <a:noFill/>
        </p:spPr>
        <p:txBody>
          <a:bodyPr wrap="square" rtlCol="0">
            <a:spAutoFit/>
          </a:bodyPr>
          <a:lstStyle/>
          <a:p>
            <a:r>
              <a:rPr lang="en-GB" sz="1200" i="1" dirty="0"/>
              <a:t>MelGAN: Generative Adversarial Networks for Conditional Waveform Synthesis, Kundan Kumar, Rithesh Kumar, Thibault de Boissiere, Lucas Gestin, Wei Zhen Teoh, Jose Sotelo, Alexandre de Brebisson, Yoshua Bengio, Aaron Courville.</a:t>
            </a:r>
          </a:p>
        </p:txBody>
      </p:sp>
      <p:sp>
        <p:nvSpPr>
          <p:cNvPr id="41" name="TextBox 40">
            <a:extLst>
              <a:ext uri="{FF2B5EF4-FFF2-40B4-BE49-F238E27FC236}">
                <a16:creationId xmlns:a16="http://schemas.microsoft.com/office/drawing/2014/main" id="{DE38F690-ACE8-BB41-3F84-C09005E2C289}"/>
              </a:ext>
            </a:extLst>
          </p:cNvPr>
          <p:cNvSpPr txBox="1"/>
          <p:nvPr/>
        </p:nvSpPr>
        <p:spPr>
          <a:xfrm>
            <a:off x="6241675" y="2111748"/>
            <a:ext cx="6004960"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u="sng" dirty="0">
                <a:latin typeface="+mj-lt"/>
              </a:rPr>
              <a:t>Multi-scale discriminator</a:t>
            </a:r>
            <a:r>
              <a:rPr lang="en-US" sz="2000" dirty="0">
                <a:latin typeface="+mj-lt"/>
              </a:rPr>
              <a:t>: </a:t>
            </a:r>
          </a:p>
          <a:p>
            <a:pPr marL="800100" lvl="1" indent="-342900">
              <a:buFont typeface="Arial" panose="020B0604020202020204" pitchFamily="34" charset="0"/>
              <a:buChar char="•"/>
            </a:pPr>
            <a:r>
              <a:rPr lang="en-US" sz="2000" dirty="0">
                <a:latin typeface="+mj-lt"/>
              </a:rPr>
              <a:t>Various scales with different downsampling ratios</a:t>
            </a:r>
          </a:p>
          <a:p>
            <a:pPr marL="800100" lvl="1" indent="-342900">
              <a:buFont typeface="Arial" panose="020B0604020202020204" pitchFamily="34" charset="0"/>
              <a:buChar char="•"/>
            </a:pPr>
            <a:r>
              <a:rPr lang="en-US" sz="2000" dirty="0">
                <a:latin typeface="+mj-lt"/>
              </a:rPr>
              <a:t>Each scale focuses in different frequency ranges</a:t>
            </a:r>
          </a:p>
          <a:p>
            <a:pPr marL="800100" lvl="1" indent="-342900">
              <a:buFont typeface="Arial" panose="020B0604020202020204" pitchFamily="34" charset="0"/>
              <a:buChar char="•"/>
            </a:pPr>
            <a:r>
              <a:rPr lang="en-US" sz="2000" dirty="0">
                <a:latin typeface="+mj-lt"/>
              </a:rPr>
              <a:t>Output = real number (score)</a:t>
            </a:r>
          </a:p>
          <a:p>
            <a:pPr marL="800100" lvl="1" indent="-342900">
              <a:buFont typeface="Arial" panose="020B0604020202020204" pitchFamily="34" charset="0"/>
              <a:buChar char="•"/>
            </a:pPr>
            <a:r>
              <a:rPr lang="en-US" sz="2000" dirty="0">
                <a:latin typeface="+mj-lt"/>
              </a:rPr>
              <a:t>Feature Map = layer output (the “why”)</a:t>
            </a:r>
          </a:p>
        </p:txBody>
      </p:sp>
      <p:sp>
        <p:nvSpPr>
          <p:cNvPr id="42" name="TextBox 41">
            <a:extLst>
              <a:ext uri="{FF2B5EF4-FFF2-40B4-BE49-F238E27FC236}">
                <a16:creationId xmlns:a16="http://schemas.microsoft.com/office/drawing/2014/main" id="{F7BC19FC-2BEA-D517-0AC7-6D39F40586B0}"/>
              </a:ext>
            </a:extLst>
          </p:cNvPr>
          <p:cNvSpPr txBox="1"/>
          <p:nvPr/>
        </p:nvSpPr>
        <p:spPr>
          <a:xfrm>
            <a:off x="6251958" y="1251651"/>
            <a:ext cx="5837059" cy="707886"/>
          </a:xfrm>
          <a:prstGeom prst="rect">
            <a:avLst/>
          </a:prstGeom>
          <a:noFill/>
        </p:spPr>
        <p:txBody>
          <a:bodyPr wrap="square" rtlCol="0">
            <a:spAutoFit/>
          </a:bodyPr>
          <a:lstStyle/>
          <a:p>
            <a:pPr marL="342900" indent="-342900">
              <a:buFont typeface="Wingdings" panose="05000000000000000000" pitchFamily="2" charset="2"/>
              <a:buChar char="Ø"/>
            </a:pPr>
            <a:r>
              <a:rPr lang="en-US" sz="2000" u="sng" dirty="0">
                <a:latin typeface="+mj-lt"/>
              </a:rPr>
              <a:t>Discriminator’s Goal</a:t>
            </a:r>
            <a:r>
              <a:rPr lang="en-US" sz="2000" dirty="0">
                <a:latin typeface="+mj-lt"/>
              </a:rPr>
              <a:t>: Learn to differentiate between real (ground-truth) and fake (generated) samples</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E04B60A0-5182-D08F-FC2F-D9ECD77102A8}"/>
                  </a:ext>
                </a:extLst>
              </p:cNvPr>
              <p:cNvSpPr txBox="1"/>
              <p:nvPr/>
            </p:nvSpPr>
            <p:spPr>
              <a:xfrm>
                <a:off x="6264608" y="5003042"/>
                <a:ext cx="5927392" cy="923330"/>
              </a:xfrm>
              <a:prstGeom prst="rect">
                <a:avLst/>
              </a:prstGeom>
              <a:noFill/>
            </p:spPr>
            <p:txBody>
              <a:bodyPr wrap="square" rtlCol="0">
                <a:spAutoFit/>
              </a:bodyPr>
              <a:lstStyle/>
              <a:p>
                <a:pPr marL="342900" indent="-342900">
                  <a:buFont typeface="Wingdings" panose="05000000000000000000" pitchFamily="2" charset="2"/>
                  <a:buChar char="Ø"/>
                </a:pPr>
                <a:r>
                  <a:rPr lang="en-US" u="sng" dirty="0">
                    <a:latin typeface="+mj-lt"/>
                  </a:rPr>
                  <a:t>Disadvantages</a:t>
                </a:r>
                <a:r>
                  <a:rPr lang="en-US" dirty="0">
                    <a:latin typeface="+mj-lt"/>
                  </a:rPr>
                  <a:t>:</a:t>
                </a:r>
              </a:p>
              <a:p>
                <a:pPr marL="800100" lvl="1" indent="-342900">
                  <a:buFont typeface="Wingdings" panose="05000000000000000000" pitchFamily="2" charset="2"/>
                  <a:buChar char=""/>
                </a:pPr>
                <a:r>
                  <a:rPr lang="en-US" dirty="0">
                    <a:latin typeface="+mj-lt"/>
                  </a:rPr>
                  <a:t>Space efficiency (</a:t>
                </a:r>
                <a14:m>
                  <m:oMath xmlns:m="http://schemas.openxmlformats.org/officeDocument/2006/math">
                    <m:r>
                      <a:rPr lang="en-US" b="0" i="1" smtClean="0">
                        <a:latin typeface="Cambria Math" panose="02040503050406030204" pitchFamily="18" charset="0"/>
                      </a:rPr>
                      <m:t>~</m:t>
                    </m:r>
                  </m:oMath>
                </a14:m>
                <a:r>
                  <a:rPr lang="en-US" dirty="0">
                    <a:latin typeface="+mj-lt"/>
                  </a:rPr>
                  <a:t>16.9 MM trainable parameters)</a:t>
                </a:r>
              </a:p>
              <a:p>
                <a:pPr marL="800100" lvl="1" indent="-342900">
                  <a:buFont typeface="Wingdings" panose="05000000000000000000" pitchFamily="2" charset="2"/>
                  <a:buChar char=""/>
                </a:pPr>
                <a:r>
                  <a:rPr lang="en-US" dirty="0">
                    <a:latin typeface="+mj-lt"/>
                  </a:rPr>
                  <a:t>Training time overhead (</a:t>
                </a:r>
                <a14:m>
                  <m:oMath xmlns:m="http://schemas.openxmlformats.org/officeDocument/2006/math">
                    <m:r>
                      <a:rPr lang="en-US" b="0" i="1" smtClean="0">
                        <a:latin typeface="Cambria Math" panose="02040503050406030204" pitchFamily="18" charset="0"/>
                      </a:rPr>
                      <m:t>×2</m:t>
                    </m:r>
                  </m:oMath>
                </a14:m>
                <a:r>
                  <a:rPr lang="en-US" dirty="0">
                    <a:latin typeface="+mj-lt"/>
                  </a:rPr>
                  <a:t>)</a:t>
                </a:r>
                <a:endParaRPr lang="en-GB" dirty="0">
                  <a:latin typeface="+mj-lt"/>
                </a:endParaRPr>
              </a:p>
            </p:txBody>
          </p:sp>
        </mc:Choice>
        <mc:Fallback xmlns="">
          <p:sp>
            <p:nvSpPr>
              <p:cNvPr id="43" name="TextBox 42">
                <a:extLst>
                  <a:ext uri="{FF2B5EF4-FFF2-40B4-BE49-F238E27FC236}">
                    <a16:creationId xmlns:a16="http://schemas.microsoft.com/office/drawing/2014/main" id="{E04B60A0-5182-D08F-FC2F-D9ECD77102A8}"/>
                  </a:ext>
                </a:extLst>
              </p:cNvPr>
              <p:cNvSpPr txBox="1">
                <a:spLocks noRot="1" noChangeAspect="1" noMove="1" noResize="1" noEditPoints="1" noAdjustHandles="1" noChangeArrowheads="1" noChangeShapeType="1" noTextEdit="1"/>
              </p:cNvSpPr>
              <p:nvPr/>
            </p:nvSpPr>
            <p:spPr>
              <a:xfrm>
                <a:off x="6264608" y="5003042"/>
                <a:ext cx="5927392" cy="923330"/>
              </a:xfrm>
              <a:prstGeom prst="rect">
                <a:avLst/>
              </a:prstGeom>
              <a:blipFill>
                <a:blip r:embed="rId3"/>
                <a:stretch>
                  <a:fillRect l="-720" t="-3974" b="-9934"/>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5875573C-410F-C7B0-A198-2283C694F526}"/>
              </a:ext>
            </a:extLst>
          </p:cNvPr>
          <p:cNvSpPr txBox="1"/>
          <p:nvPr/>
        </p:nvSpPr>
        <p:spPr>
          <a:xfrm>
            <a:off x="6277258" y="3895362"/>
            <a:ext cx="5467358" cy="923330"/>
          </a:xfrm>
          <a:prstGeom prst="rect">
            <a:avLst/>
          </a:prstGeom>
          <a:noFill/>
        </p:spPr>
        <p:txBody>
          <a:bodyPr wrap="square" rtlCol="0">
            <a:spAutoFit/>
          </a:bodyPr>
          <a:lstStyle/>
          <a:p>
            <a:pPr marL="342900" indent="-342900">
              <a:buFont typeface="Wingdings" panose="05000000000000000000" pitchFamily="2" charset="2"/>
              <a:buChar char="Ø"/>
            </a:pPr>
            <a:r>
              <a:rPr lang="en-US" u="sng" dirty="0">
                <a:latin typeface="+mj-lt"/>
              </a:rPr>
              <a:t>Advantages</a:t>
            </a:r>
            <a:r>
              <a:rPr lang="en-US" dirty="0">
                <a:latin typeface="+mj-lt"/>
              </a:rPr>
              <a:t>:</a:t>
            </a:r>
          </a:p>
          <a:p>
            <a:pPr marL="800100" lvl="1" indent="-342900">
              <a:buFont typeface="Wingdings" panose="05000000000000000000" pitchFamily="2" charset="2"/>
              <a:buChar char=""/>
            </a:pPr>
            <a:r>
              <a:rPr lang="en-US" dirty="0">
                <a:latin typeface="+mj-lt"/>
              </a:rPr>
              <a:t>Qualitative signals for training the generator</a:t>
            </a:r>
          </a:p>
          <a:p>
            <a:pPr marL="800100" lvl="1" indent="-342900">
              <a:buFont typeface="Wingdings" panose="05000000000000000000" pitchFamily="2" charset="2"/>
              <a:buChar char=""/>
            </a:pPr>
            <a:r>
              <a:rPr lang="en-US" dirty="0">
                <a:latin typeface="+mj-lt"/>
              </a:rPr>
              <a:t>Discarded after the generator’s training</a:t>
            </a:r>
          </a:p>
        </p:txBody>
      </p:sp>
      <p:sp>
        <p:nvSpPr>
          <p:cNvPr id="45" name="Rectangle 44">
            <a:extLst>
              <a:ext uri="{FF2B5EF4-FFF2-40B4-BE49-F238E27FC236}">
                <a16:creationId xmlns:a16="http://schemas.microsoft.com/office/drawing/2014/main" id="{F492735B-9439-2629-00C8-4028F165913C}"/>
              </a:ext>
            </a:extLst>
          </p:cNvPr>
          <p:cNvSpPr/>
          <p:nvPr/>
        </p:nvSpPr>
        <p:spPr>
          <a:xfrm>
            <a:off x="2343502" y="4512383"/>
            <a:ext cx="2140515" cy="735394"/>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78BE6390-0F3B-8B92-E250-B2D2118DD72B}"/>
                  </a:ext>
                </a:extLst>
              </p:cNvPr>
              <p:cNvSpPr txBox="1"/>
              <p:nvPr/>
            </p:nvSpPr>
            <p:spPr>
              <a:xfrm>
                <a:off x="1858875" y="4685528"/>
                <a:ext cx="613475" cy="369332"/>
              </a:xfrm>
              <a:prstGeom prst="rect">
                <a:avLst/>
              </a:prstGeom>
              <a:noFill/>
            </p:spPr>
            <p:txBody>
              <a:bodyPr wrap="square" rtlCol="0">
                <a:spAutoFit/>
              </a:bodyPr>
              <a:lstStyle/>
              <a:p>
                <a14:m>
                  <m:oMath xmlns:m="http://schemas.openxmlformats.org/officeDocument/2006/math">
                    <m:r>
                      <a:rPr lang="en-US" sz="1400" b="0" i="1" smtClean="0">
                        <a:latin typeface="Cambria Math" panose="02040503050406030204" pitchFamily="18" charset="0"/>
                      </a:rPr>
                      <m:t>×</m:t>
                    </m:r>
                  </m:oMath>
                </a14:m>
                <a:r>
                  <a:rPr lang="en-US" sz="1400" dirty="0"/>
                  <a:t> </a:t>
                </a:r>
                <a:r>
                  <a:rPr lang="en-US" dirty="0"/>
                  <a:t>4</a:t>
                </a:r>
                <a:endParaRPr lang="en-US" sz="1400" dirty="0"/>
              </a:p>
            </p:txBody>
          </p:sp>
        </mc:Choice>
        <mc:Fallback>
          <p:sp>
            <p:nvSpPr>
              <p:cNvPr id="46" name="TextBox 45">
                <a:extLst>
                  <a:ext uri="{FF2B5EF4-FFF2-40B4-BE49-F238E27FC236}">
                    <a16:creationId xmlns:a16="http://schemas.microsoft.com/office/drawing/2014/main" id="{78BE6390-0F3B-8B92-E250-B2D2118DD72B}"/>
                  </a:ext>
                </a:extLst>
              </p:cNvPr>
              <p:cNvSpPr txBox="1">
                <a:spLocks noRot="1" noChangeAspect="1" noMove="1" noResize="1" noEditPoints="1" noAdjustHandles="1" noChangeArrowheads="1" noChangeShapeType="1" noTextEdit="1"/>
              </p:cNvSpPr>
              <p:nvPr/>
            </p:nvSpPr>
            <p:spPr>
              <a:xfrm>
                <a:off x="1858875" y="4685528"/>
                <a:ext cx="613475" cy="369332"/>
              </a:xfrm>
              <a:prstGeom prst="rect">
                <a:avLst/>
              </a:prstGeom>
              <a:blipFill>
                <a:blip r:embed="rId4"/>
                <a:stretch>
                  <a:fillRect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265603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childTnLst>
                                </p:cTn>
                              </p:par>
                            </p:childTnLst>
                          </p:cTn>
                        </p:par>
                        <p:par>
                          <p:cTn id="39" fill="hold">
                            <p:stCondLst>
                              <p:cond delay="500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childTnLst>
                          </p:cTn>
                        </p:par>
                        <p:par>
                          <p:cTn id="43" fill="hold">
                            <p:stCondLst>
                              <p:cond delay="6000"/>
                            </p:stCondLst>
                            <p:childTnLst>
                              <p:par>
                                <p:cTn id="44" presetID="10" presetClass="entr" presetSubtype="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childTnLst>
                                </p:cTn>
                              </p:par>
                            </p:childTnLst>
                          </p:cTn>
                        </p:par>
                        <p:par>
                          <p:cTn id="47" fill="hold">
                            <p:stCondLst>
                              <p:cond delay="7000"/>
                            </p:stCondLst>
                            <p:childTnLst>
                              <p:par>
                                <p:cTn id="48" presetID="10"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childTnLst>
                                </p:cTn>
                              </p:par>
                            </p:childTnLst>
                          </p:cTn>
                        </p:par>
                        <p:par>
                          <p:cTn id="51" fill="hold">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childTnLst>
                                </p:cTn>
                              </p:par>
                            </p:childTnLst>
                          </p:cTn>
                        </p:par>
                        <p:par>
                          <p:cTn id="55" fill="hold">
                            <p:stCondLst>
                              <p:cond delay="9000"/>
                            </p:stCondLst>
                            <p:childTnLst>
                              <p:par>
                                <p:cTn id="56" presetID="10" presetClass="entr" presetSubtype="0"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childTnLst>
                                </p:cTn>
                              </p:par>
                              <p:par>
                                <p:cTn id="59" presetID="10"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childTnLst>
                                </p:cTn>
                              </p:par>
                            </p:childTnLst>
                          </p:cTn>
                        </p:par>
                        <p:par>
                          <p:cTn id="62" fill="hold">
                            <p:stCondLst>
                              <p:cond delay="10000"/>
                            </p:stCondLst>
                            <p:childTnLst>
                              <p:par>
                                <p:cTn id="63" presetID="10" presetClass="entr" presetSubtype="0"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1000"/>
                                        <p:tgtEl>
                                          <p:spTgt spid="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1000"/>
                                        <p:tgtEl>
                                          <p:spTgt spid="5"/>
                                        </p:tgtEl>
                                      </p:cBhvr>
                                    </p:animEffect>
                                  </p:childTnLst>
                                </p:cTn>
                              </p:par>
                            </p:childTnLst>
                          </p:cTn>
                        </p:par>
                        <p:par>
                          <p:cTn id="69" fill="hold">
                            <p:stCondLst>
                              <p:cond delay="11000"/>
                            </p:stCondLst>
                            <p:childTnLst>
                              <p:par>
                                <p:cTn id="70" presetID="10" presetClass="entr" presetSubtype="0" fill="hold" nodeType="after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childTnLst>
                                </p:cTn>
                              </p:par>
                              <p:par>
                                <p:cTn id="73" presetID="10" presetClass="entr" presetSubtype="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childTnLst>
                                </p:cTn>
                              </p:par>
                            </p:childTnLst>
                          </p:cTn>
                        </p:par>
                        <p:par>
                          <p:cTn id="76" fill="hold">
                            <p:stCondLst>
                              <p:cond delay="12000"/>
                            </p:stCondLst>
                            <p:childTnLst>
                              <p:par>
                                <p:cTn id="77" presetID="10" presetClass="entr" presetSubtype="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down)">
                                      <p:cBhvr>
                                        <p:cTn id="87" dur="1000"/>
                                        <p:tgtEl>
                                          <p:spTgt spid="37"/>
                                        </p:tgtEl>
                                      </p:cBhvr>
                                    </p:animEffect>
                                  </p:childTnLst>
                                </p:cTn>
                              </p:par>
                              <p:par>
                                <p:cTn id="88" presetID="22" presetClass="entr" presetSubtype="4" fill="hold"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down)">
                                      <p:cBhvr>
                                        <p:cTn id="90" dur="1000"/>
                                        <p:tgtEl>
                                          <p:spTgt spid="39"/>
                                        </p:tgtEl>
                                      </p:cBhvr>
                                    </p:animEffect>
                                  </p:childTnLst>
                                </p:cTn>
                              </p:par>
                            </p:childTnLst>
                          </p:cTn>
                        </p:par>
                        <p:par>
                          <p:cTn id="91" fill="hold">
                            <p:stCondLst>
                              <p:cond delay="1000"/>
                            </p:stCondLst>
                            <p:childTnLst>
                              <p:par>
                                <p:cTn id="92" presetID="10" presetClass="entr" presetSubtype="0"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1000"/>
                                        <p:tgtEl>
                                          <p:spTgt spid="38"/>
                                        </p:tgtEl>
                                      </p:cBhvr>
                                    </p:animEffect>
                                  </p:childTnLst>
                                </p:cTn>
                              </p:par>
                            </p:childTnLst>
                          </p:cTn>
                        </p:par>
                        <p:par>
                          <p:cTn id="95" fill="hold">
                            <p:stCondLst>
                              <p:cond delay="2000"/>
                            </p:stCondLst>
                            <p:childTnLst>
                              <p:par>
                                <p:cTn id="96" presetID="10" presetClass="entr" presetSubtype="0" fill="hold" grpId="0" nodeType="after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1000"/>
                                        <p:tgtEl>
                                          <p:spTgt spid="24"/>
                                        </p:tgtEl>
                                      </p:cBhvr>
                                    </p:animEffect>
                                  </p:childTnLst>
                                </p:cTn>
                              </p:par>
                            </p:childTnLst>
                          </p:cTn>
                        </p:par>
                        <p:par>
                          <p:cTn id="99" fill="hold">
                            <p:stCondLst>
                              <p:cond delay="3000"/>
                            </p:stCondLst>
                            <p:childTnLst>
                              <p:par>
                                <p:cTn id="100" presetID="10" presetClass="entr" presetSubtype="0" fill="hold" nodeType="after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1000"/>
                                        <p:tgtEl>
                                          <p:spTgt spid="25"/>
                                        </p:tgtEl>
                                      </p:cBhvr>
                                    </p:animEffect>
                                  </p:childTnLst>
                                </p:cTn>
                              </p:par>
                            </p:childTnLst>
                          </p:cTn>
                        </p:par>
                        <p:par>
                          <p:cTn id="103" fill="hold">
                            <p:stCondLst>
                              <p:cond delay="4000"/>
                            </p:stCondLst>
                            <p:childTnLst>
                              <p:par>
                                <p:cTn id="104" presetID="10" presetClass="entr" presetSubtype="0" fill="hold" grpId="0" nodeType="after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fade">
                                      <p:cBhvr>
                                        <p:cTn id="106" dur="1000"/>
                                        <p:tgtEl>
                                          <p:spTgt spid="20"/>
                                        </p:tgtEl>
                                      </p:cBhvr>
                                    </p:animEffect>
                                  </p:childTnLst>
                                </p:cTn>
                              </p:par>
                            </p:childTnLst>
                          </p:cTn>
                        </p:par>
                        <p:par>
                          <p:cTn id="107" fill="hold">
                            <p:stCondLst>
                              <p:cond delay="5000"/>
                            </p:stCondLst>
                            <p:childTnLst>
                              <p:par>
                                <p:cTn id="108" presetID="10" presetClass="entr" presetSubtype="0" fill="hold" nodeType="after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fade">
                                      <p:cBhvr>
                                        <p:cTn id="110" dur="1000"/>
                                        <p:tgtEl>
                                          <p:spTgt spid="30"/>
                                        </p:tgtEl>
                                      </p:cBhvr>
                                    </p:animEffect>
                                  </p:childTnLst>
                                </p:cTn>
                              </p:par>
                            </p:childTnLst>
                          </p:cTn>
                        </p:par>
                        <p:par>
                          <p:cTn id="111" fill="hold">
                            <p:stCondLst>
                              <p:cond delay="6000"/>
                            </p:stCondLst>
                            <p:childTnLst>
                              <p:par>
                                <p:cTn id="112" presetID="10" presetClass="entr" presetSubtype="0" fill="hold" grpId="0" nodeType="afterEffect">
                                  <p:stCondLst>
                                    <p:cond delay="0"/>
                                  </p:stCondLst>
                                  <p:childTnLst>
                                    <p:set>
                                      <p:cBhvr>
                                        <p:cTn id="113" dur="1" fill="hold">
                                          <p:stCondLst>
                                            <p:cond delay="0"/>
                                          </p:stCondLst>
                                        </p:cTn>
                                        <p:tgtEl>
                                          <p:spTgt spid="29"/>
                                        </p:tgtEl>
                                        <p:attrNameLst>
                                          <p:attrName>style.visibility</p:attrName>
                                        </p:attrNameLst>
                                      </p:cBhvr>
                                      <p:to>
                                        <p:strVal val="visible"/>
                                      </p:to>
                                    </p:set>
                                    <p:animEffect transition="in" filter="fade">
                                      <p:cBhvr>
                                        <p:cTn id="114" dur="1000"/>
                                        <p:tgtEl>
                                          <p:spTgt spid="29"/>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1000"/>
                                        <p:tgtEl>
                                          <p:spTgt spid="26"/>
                                        </p:tgtEl>
                                      </p:cBhvr>
                                    </p:animEffect>
                                  </p:childTnLst>
                                </p:cTn>
                              </p:par>
                            </p:childTnLst>
                          </p:cTn>
                        </p:par>
                        <p:par>
                          <p:cTn id="120" fill="hold">
                            <p:stCondLst>
                              <p:cond delay="1000"/>
                            </p:stCondLst>
                            <p:childTnLst>
                              <p:par>
                                <p:cTn id="121" presetID="10" presetClass="entr" presetSubtype="0" fill="hold" grpId="0" nodeType="after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fade">
                                      <p:cBhvr>
                                        <p:cTn id="123" dur="1000"/>
                                        <p:tgtEl>
                                          <p:spTgt spid="21"/>
                                        </p:tgtEl>
                                      </p:cBhvr>
                                    </p:animEffect>
                                  </p:childTnLst>
                                </p:cTn>
                              </p:par>
                            </p:childTnLst>
                          </p:cTn>
                        </p:par>
                        <p:par>
                          <p:cTn id="124" fill="hold">
                            <p:stCondLst>
                              <p:cond delay="2000"/>
                            </p:stCondLst>
                            <p:childTnLst>
                              <p:par>
                                <p:cTn id="125" presetID="10" presetClass="entr" presetSubtype="0" fill="hold" grpId="0" nodeType="afterEffect">
                                  <p:stCondLst>
                                    <p:cond delay="0"/>
                                  </p:stCondLst>
                                  <p:childTnLst>
                                    <p:set>
                                      <p:cBhvr>
                                        <p:cTn id="126" dur="1" fill="hold">
                                          <p:stCondLst>
                                            <p:cond delay="0"/>
                                          </p:stCondLst>
                                        </p:cTn>
                                        <p:tgtEl>
                                          <p:spTgt spid="45"/>
                                        </p:tgtEl>
                                        <p:attrNameLst>
                                          <p:attrName>style.visibility</p:attrName>
                                        </p:attrNameLst>
                                      </p:cBhvr>
                                      <p:to>
                                        <p:strVal val="visible"/>
                                      </p:to>
                                    </p:set>
                                    <p:animEffect transition="in" filter="fade">
                                      <p:cBhvr>
                                        <p:cTn id="127" dur="1000"/>
                                        <p:tgtEl>
                                          <p:spTgt spid="45"/>
                                        </p:tgtEl>
                                      </p:cBhvr>
                                    </p:animEffect>
                                  </p:childTnLst>
                                </p:cTn>
                              </p:par>
                            </p:childTnLst>
                          </p:cTn>
                        </p:par>
                        <p:par>
                          <p:cTn id="128" fill="hold">
                            <p:stCondLst>
                              <p:cond delay="3000"/>
                            </p:stCondLst>
                            <p:childTnLst>
                              <p:par>
                                <p:cTn id="129" presetID="10" presetClass="entr" presetSubtype="0" fill="hold" grpId="0" nodeType="afterEffect">
                                  <p:stCondLst>
                                    <p:cond delay="0"/>
                                  </p:stCondLst>
                                  <p:childTnLst>
                                    <p:set>
                                      <p:cBhvr>
                                        <p:cTn id="130" dur="1" fill="hold">
                                          <p:stCondLst>
                                            <p:cond delay="0"/>
                                          </p:stCondLst>
                                        </p:cTn>
                                        <p:tgtEl>
                                          <p:spTgt spid="46"/>
                                        </p:tgtEl>
                                        <p:attrNameLst>
                                          <p:attrName>style.visibility</p:attrName>
                                        </p:attrNameLst>
                                      </p:cBhvr>
                                      <p:to>
                                        <p:strVal val="visible"/>
                                      </p:to>
                                    </p:set>
                                    <p:animEffect transition="in" filter="fade">
                                      <p:cBhvr>
                                        <p:cTn id="131" dur="1000"/>
                                        <p:tgtEl>
                                          <p:spTgt spid="46"/>
                                        </p:tgtEl>
                                      </p:cBhvr>
                                    </p:animEffect>
                                  </p:childTnLst>
                                </p:cTn>
                              </p:par>
                            </p:childTnLst>
                          </p:cTn>
                        </p:par>
                        <p:par>
                          <p:cTn id="132" fill="hold">
                            <p:stCondLst>
                              <p:cond delay="4000"/>
                            </p:stCondLst>
                            <p:childTnLst>
                              <p:par>
                                <p:cTn id="133" presetID="10" presetClass="entr" presetSubtype="0" fill="hold" nodeType="after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1000"/>
                                        <p:tgtEl>
                                          <p:spTgt spid="32"/>
                                        </p:tgtEl>
                                      </p:cBhvr>
                                    </p:animEffect>
                                  </p:childTnLst>
                                </p:cTn>
                              </p:par>
                            </p:childTnLst>
                          </p:cTn>
                        </p:par>
                        <p:par>
                          <p:cTn id="136" fill="hold">
                            <p:stCondLst>
                              <p:cond delay="5000"/>
                            </p:stCondLst>
                            <p:childTnLst>
                              <p:par>
                                <p:cTn id="137" presetID="10" presetClass="entr" presetSubtype="0" fill="hold" grpId="0" nodeType="after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fade">
                                      <p:cBhvr>
                                        <p:cTn id="139" dur="1000"/>
                                        <p:tgtEl>
                                          <p:spTgt spid="31"/>
                                        </p:tgtEl>
                                      </p:cBhvr>
                                    </p:animEffect>
                                  </p:childTnLst>
                                </p:cTn>
                              </p:par>
                            </p:childTnLst>
                          </p:cTn>
                        </p:par>
                        <p:par>
                          <p:cTn id="140" fill="hold">
                            <p:stCondLst>
                              <p:cond delay="6000"/>
                            </p:stCondLst>
                            <p:childTnLst>
                              <p:par>
                                <p:cTn id="141" presetID="10" presetClass="entr" presetSubtype="0" fill="hold" nodeType="afterEffect">
                                  <p:stCondLst>
                                    <p:cond delay="0"/>
                                  </p:stCondLst>
                                  <p:childTnLst>
                                    <p:set>
                                      <p:cBhvr>
                                        <p:cTn id="142" dur="1" fill="hold">
                                          <p:stCondLst>
                                            <p:cond delay="0"/>
                                          </p:stCondLst>
                                        </p:cTn>
                                        <p:tgtEl>
                                          <p:spTgt spid="27"/>
                                        </p:tgtEl>
                                        <p:attrNameLst>
                                          <p:attrName>style.visibility</p:attrName>
                                        </p:attrNameLst>
                                      </p:cBhvr>
                                      <p:to>
                                        <p:strVal val="visible"/>
                                      </p:to>
                                    </p:set>
                                    <p:animEffect transition="in" filter="fade">
                                      <p:cBhvr>
                                        <p:cTn id="143" dur="1000"/>
                                        <p:tgtEl>
                                          <p:spTgt spid="27"/>
                                        </p:tgtEl>
                                      </p:cBhvr>
                                    </p:animEffect>
                                  </p:childTnLst>
                                </p:cTn>
                              </p:par>
                            </p:childTnLst>
                          </p:cTn>
                        </p:par>
                        <p:par>
                          <p:cTn id="144" fill="hold">
                            <p:stCondLst>
                              <p:cond delay="7000"/>
                            </p:stCondLst>
                            <p:childTnLst>
                              <p:par>
                                <p:cTn id="145" presetID="10" presetClass="entr" presetSubtype="0" fill="hold" grpId="0" nodeType="after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1000"/>
                                        <p:tgtEl>
                                          <p:spTgt spid="22"/>
                                        </p:tgtEl>
                                      </p:cBhvr>
                                    </p:animEffect>
                                  </p:childTnLst>
                                </p:cTn>
                              </p:par>
                            </p:childTnLst>
                          </p:cTn>
                        </p:par>
                        <p:par>
                          <p:cTn id="148" fill="hold">
                            <p:stCondLst>
                              <p:cond delay="8000"/>
                            </p:stCondLst>
                            <p:childTnLst>
                              <p:par>
                                <p:cTn id="149" presetID="10" presetClass="entr" presetSubtype="0" fill="hold" nodeType="after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fade">
                                      <p:cBhvr>
                                        <p:cTn id="151" dur="1000"/>
                                        <p:tgtEl>
                                          <p:spTgt spid="33"/>
                                        </p:tgtEl>
                                      </p:cBhvr>
                                    </p:animEffect>
                                  </p:childTnLst>
                                </p:cTn>
                              </p:par>
                            </p:childTnLst>
                          </p:cTn>
                        </p:par>
                        <p:par>
                          <p:cTn id="152" fill="hold">
                            <p:stCondLst>
                              <p:cond delay="9000"/>
                            </p:stCondLst>
                            <p:childTnLst>
                              <p:par>
                                <p:cTn id="153" presetID="10" presetClass="entr" presetSubtype="0" fill="hold" grpId="0" nodeType="after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fade">
                                      <p:cBhvr>
                                        <p:cTn id="155" dur="1000"/>
                                        <p:tgtEl>
                                          <p:spTgt spid="34"/>
                                        </p:tgtEl>
                                      </p:cBhvr>
                                    </p:animEffect>
                                  </p:childTnLst>
                                </p:cTn>
                              </p:par>
                            </p:childTnLst>
                          </p:cTn>
                        </p:par>
                        <p:par>
                          <p:cTn id="156" fill="hold">
                            <p:stCondLst>
                              <p:cond delay="10000"/>
                            </p:stCondLst>
                            <p:childTnLst>
                              <p:par>
                                <p:cTn id="157" presetID="10" presetClass="entr" presetSubtype="0" fill="hold" nodeType="afterEffect">
                                  <p:stCondLst>
                                    <p:cond delay="0"/>
                                  </p:stCondLst>
                                  <p:childTnLst>
                                    <p:set>
                                      <p:cBhvr>
                                        <p:cTn id="158" dur="1" fill="hold">
                                          <p:stCondLst>
                                            <p:cond delay="0"/>
                                          </p:stCondLst>
                                        </p:cTn>
                                        <p:tgtEl>
                                          <p:spTgt spid="28"/>
                                        </p:tgtEl>
                                        <p:attrNameLst>
                                          <p:attrName>style.visibility</p:attrName>
                                        </p:attrNameLst>
                                      </p:cBhvr>
                                      <p:to>
                                        <p:strVal val="visible"/>
                                      </p:to>
                                    </p:set>
                                    <p:animEffect transition="in" filter="fade">
                                      <p:cBhvr>
                                        <p:cTn id="159" dur="1000"/>
                                        <p:tgtEl>
                                          <p:spTgt spid="28"/>
                                        </p:tgtEl>
                                      </p:cBhvr>
                                    </p:animEffect>
                                  </p:childTnLst>
                                </p:cTn>
                              </p:par>
                            </p:childTnLst>
                          </p:cTn>
                        </p:par>
                        <p:par>
                          <p:cTn id="160" fill="hold">
                            <p:stCondLst>
                              <p:cond delay="11000"/>
                            </p:stCondLst>
                            <p:childTnLst>
                              <p:par>
                                <p:cTn id="161" presetID="10" presetClass="entr" presetSubtype="0" fill="hold" grpId="0" nodeType="afterEffect">
                                  <p:stCondLst>
                                    <p:cond delay="0"/>
                                  </p:stCondLst>
                                  <p:childTnLst>
                                    <p:set>
                                      <p:cBhvr>
                                        <p:cTn id="162" dur="1" fill="hold">
                                          <p:stCondLst>
                                            <p:cond delay="0"/>
                                          </p:stCondLst>
                                        </p:cTn>
                                        <p:tgtEl>
                                          <p:spTgt spid="23"/>
                                        </p:tgtEl>
                                        <p:attrNameLst>
                                          <p:attrName>style.visibility</p:attrName>
                                        </p:attrNameLst>
                                      </p:cBhvr>
                                      <p:to>
                                        <p:strVal val="visible"/>
                                      </p:to>
                                    </p:set>
                                    <p:animEffect transition="in" filter="fade">
                                      <p:cBhvr>
                                        <p:cTn id="163" dur="1000"/>
                                        <p:tgtEl>
                                          <p:spTgt spid="23"/>
                                        </p:tgtEl>
                                      </p:cBhvr>
                                    </p:animEffect>
                                  </p:childTnLst>
                                </p:cTn>
                              </p:par>
                            </p:childTnLst>
                          </p:cTn>
                        </p:par>
                        <p:par>
                          <p:cTn id="164" fill="hold">
                            <p:stCondLst>
                              <p:cond delay="12000"/>
                            </p:stCondLst>
                            <p:childTnLst>
                              <p:par>
                                <p:cTn id="165" presetID="10" presetClass="entr" presetSubtype="0" fill="hold" nodeType="afterEffect">
                                  <p:stCondLst>
                                    <p:cond delay="0"/>
                                  </p:stCondLst>
                                  <p:childTnLst>
                                    <p:set>
                                      <p:cBhvr>
                                        <p:cTn id="166" dur="1" fill="hold">
                                          <p:stCondLst>
                                            <p:cond delay="0"/>
                                          </p:stCondLst>
                                        </p:cTn>
                                        <p:tgtEl>
                                          <p:spTgt spid="36"/>
                                        </p:tgtEl>
                                        <p:attrNameLst>
                                          <p:attrName>style.visibility</p:attrName>
                                        </p:attrNameLst>
                                      </p:cBhvr>
                                      <p:to>
                                        <p:strVal val="visible"/>
                                      </p:to>
                                    </p:set>
                                    <p:animEffect transition="in" filter="fade">
                                      <p:cBhvr>
                                        <p:cTn id="167" dur="1000"/>
                                        <p:tgtEl>
                                          <p:spTgt spid="36"/>
                                        </p:tgtEl>
                                      </p:cBhvr>
                                    </p:animEffect>
                                  </p:childTnLst>
                                </p:cTn>
                              </p:par>
                            </p:childTnLst>
                          </p:cTn>
                        </p:par>
                        <p:par>
                          <p:cTn id="168" fill="hold">
                            <p:stCondLst>
                              <p:cond delay="13000"/>
                            </p:stCondLst>
                            <p:childTnLst>
                              <p:par>
                                <p:cTn id="169" presetID="10" presetClass="entr" presetSubtype="0" fill="hold" grpId="0" nodeType="afterEffect">
                                  <p:stCondLst>
                                    <p:cond delay="0"/>
                                  </p:stCondLst>
                                  <p:childTnLst>
                                    <p:set>
                                      <p:cBhvr>
                                        <p:cTn id="170" dur="1" fill="hold">
                                          <p:stCondLst>
                                            <p:cond delay="0"/>
                                          </p:stCondLst>
                                        </p:cTn>
                                        <p:tgtEl>
                                          <p:spTgt spid="35"/>
                                        </p:tgtEl>
                                        <p:attrNameLst>
                                          <p:attrName>style.visibility</p:attrName>
                                        </p:attrNameLst>
                                      </p:cBhvr>
                                      <p:to>
                                        <p:strVal val="visible"/>
                                      </p:to>
                                    </p:set>
                                    <p:animEffect transition="in" filter="fade">
                                      <p:cBhvr>
                                        <p:cTn id="171" dur="1000"/>
                                        <p:tgtEl>
                                          <p:spTgt spid="35"/>
                                        </p:tgtEl>
                                      </p:cBhvr>
                                    </p:animEffect>
                                  </p:childTnLst>
                                </p:cTn>
                              </p:par>
                            </p:childTnLst>
                          </p:cTn>
                        </p:par>
                        <p:par>
                          <p:cTn id="172" fill="hold">
                            <p:stCondLst>
                              <p:cond delay="14000"/>
                            </p:stCondLst>
                            <p:childTnLst>
                              <p:par>
                                <p:cTn id="173" presetID="10" presetClass="entr" presetSubtype="0" fill="hold" grpId="0" nodeType="afterEffect">
                                  <p:stCondLst>
                                    <p:cond delay="0"/>
                                  </p:stCondLst>
                                  <p:childTnLst>
                                    <p:set>
                                      <p:cBhvr>
                                        <p:cTn id="174" dur="1" fill="hold">
                                          <p:stCondLst>
                                            <p:cond delay="0"/>
                                          </p:stCondLst>
                                        </p:cTn>
                                        <p:tgtEl>
                                          <p:spTgt spid="40"/>
                                        </p:tgtEl>
                                        <p:attrNameLst>
                                          <p:attrName>style.visibility</p:attrName>
                                        </p:attrNameLst>
                                      </p:cBhvr>
                                      <p:to>
                                        <p:strVal val="visible"/>
                                      </p:to>
                                    </p:set>
                                    <p:animEffect transition="in" filter="fade">
                                      <p:cBhvr>
                                        <p:cTn id="175" dur="1000"/>
                                        <p:tgtEl>
                                          <p:spTgt spid="40"/>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44"/>
                                        </p:tgtEl>
                                        <p:attrNameLst>
                                          <p:attrName>style.visibility</p:attrName>
                                        </p:attrNameLst>
                                      </p:cBhvr>
                                      <p:to>
                                        <p:strVal val="visible"/>
                                      </p:to>
                                    </p:set>
                                    <p:animEffect transition="in" filter="fade">
                                      <p:cBhvr>
                                        <p:cTn id="180" dur="1000"/>
                                        <p:tgtEl>
                                          <p:spTgt spid="44"/>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43"/>
                                        </p:tgtEl>
                                        <p:attrNameLst>
                                          <p:attrName>style.visibility</p:attrName>
                                        </p:attrNameLst>
                                      </p:cBhvr>
                                      <p:to>
                                        <p:strVal val="visible"/>
                                      </p:to>
                                    </p:set>
                                    <p:animEffect transition="in" filter="fade">
                                      <p:cBhvr>
                                        <p:cTn id="185"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10" grpId="0" animBg="1"/>
      <p:bldP spid="14" grpId="0" animBg="1"/>
      <p:bldP spid="17" grpId="0" animBg="1"/>
      <p:bldP spid="18" grpId="0" animBg="1"/>
      <p:bldP spid="20" grpId="0" animBg="1"/>
      <p:bldP spid="21" grpId="0" animBg="1"/>
      <p:bldP spid="22" grpId="0" animBg="1"/>
      <p:bldP spid="23" grpId="0" animBg="1"/>
      <p:bldP spid="24" grpId="0" animBg="1"/>
      <p:bldP spid="29" grpId="0" animBg="1"/>
      <p:bldP spid="31" grpId="0" animBg="1"/>
      <p:bldP spid="34" grpId="0" animBg="1"/>
      <p:bldP spid="35" grpId="0" animBg="1"/>
      <p:bldP spid="38" grpId="0" animBg="1"/>
      <p:bldP spid="40" grpId="0"/>
      <p:bldP spid="41" grpId="0"/>
      <p:bldP spid="42" grpId="0"/>
      <p:bldP spid="43" grpId="0"/>
      <p:bldP spid="44" grpId="0"/>
      <p:bldP spid="45" grpId="0" animBg="1"/>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E8CB-951E-4854-0C59-540EEE175AAA}"/>
              </a:ext>
            </a:extLst>
          </p:cNvPr>
          <p:cNvSpPr txBox="1">
            <a:spLocks/>
          </p:cNvSpPr>
          <p:nvPr/>
        </p:nvSpPr>
        <p:spPr>
          <a:xfrm>
            <a:off x="1531620" y="25891"/>
            <a:ext cx="9128760" cy="5617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u="sng" dirty="0"/>
              <a:t>Adversarial Loss Functions: Discriminator’s Perspective</a:t>
            </a:r>
            <a:endParaRPr lang="en-GB" sz="3200" u="sng"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2DA992D-8616-7C9C-B4A5-D835CA1AB423}"/>
                  </a:ext>
                </a:extLst>
              </p:cNvPr>
              <p:cNvSpPr txBox="1"/>
              <p:nvPr/>
            </p:nvSpPr>
            <p:spPr>
              <a:xfrm>
                <a:off x="2036966" y="766726"/>
                <a:ext cx="8118066" cy="1384995"/>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Discriminator’s output score</a:t>
                </a:r>
                <a:r>
                  <a:rPr lang="en-US" sz="2400" dirty="0">
                    <a:latin typeface="+mj-lt"/>
                  </a:rPr>
                  <a:t>: </a:t>
                </a:r>
              </a:p>
              <a:p>
                <a:pPr marL="800100" lvl="1" indent="-342900">
                  <a:buFont typeface="Arial" panose="020B0604020202020204" pitchFamily="34" charset="0"/>
                  <a:buChar char="•"/>
                </a:pPr>
                <a:r>
                  <a:rPr lang="en-US" sz="2000" dirty="0">
                    <a:latin typeface="+mj-lt"/>
                  </a:rPr>
                  <a:t>Positive score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𝐷</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e>
                    </m:d>
                    <m:r>
                      <a:rPr lang="en-US" sz="2000" b="0" i="1" smtClean="0">
                        <a:latin typeface="Cambria Math" panose="02040503050406030204" pitchFamily="18" charset="0"/>
                      </a:rPr>
                      <m:t>&gt;0 ⇒</m:t>
                    </m:r>
                    <m:r>
                      <a:rPr lang="en-US" sz="2000" b="0" i="1" smtClean="0">
                        <a:latin typeface="Cambria Math" panose="02040503050406030204" pitchFamily="18" charset="0"/>
                      </a:rPr>
                      <m:t>𝑦</m:t>
                    </m:r>
                  </m:oMath>
                </a14:m>
                <a:r>
                  <a:rPr lang="en-US" sz="2000" dirty="0">
                    <a:latin typeface="+mj-lt"/>
                  </a:rPr>
                  <a:t> is real </a:t>
                </a:r>
              </a:p>
              <a:p>
                <a:pPr marL="800100" lvl="1" indent="-342900">
                  <a:buFont typeface="Arial" panose="020B0604020202020204" pitchFamily="34" charset="0"/>
                  <a:buChar char="•"/>
                </a:pPr>
                <a:r>
                  <a:rPr lang="en-US" sz="2000" dirty="0">
                    <a:latin typeface="+mj-lt"/>
                  </a:rPr>
                  <a:t>Negative score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𝐷</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e>
                    </m:d>
                    <m:r>
                      <a:rPr lang="en-US" sz="2000" b="0" i="1" smtClean="0">
                        <a:latin typeface="Cambria Math" panose="02040503050406030204" pitchFamily="18" charset="0"/>
                      </a:rPr>
                      <m:t>&lt;0 ⇒</m:t>
                    </m:r>
                    <m:r>
                      <a:rPr lang="en-US" sz="2000" b="0" i="1" smtClean="0">
                        <a:latin typeface="Cambria Math" panose="02040503050406030204" pitchFamily="18" charset="0"/>
                      </a:rPr>
                      <m:t>𝑦</m:t>
                    </m:r>
                  </m:oMath>
                </a14:m>
                <a:r>
                  <a:rPr lang="en-US" sz="2000" dirty="0">
                    <a:latin typeface="+mj-lt"/>
                  </a:rPr>
                  <a:t> is fake </a:t>
                </a:r>
              </a:p>
              <a:p>
                <a:pPr marL="800100" lvl="1" indent="-342900">
                  <a:buFont typeface="Arial" panose="020B0604020202020204" pitchFamily="34" charset="0"/>
                  <a:buChar char="•"/>
                </a:pPr>
                <a:r>
                  <a:rPr lang="en-US" sz="2000" dirty="0">
                    <a:latin typeface="+mj-lt"/>
                  </a:rPr>
                  <a:t>Higher score in magnitude </a:t>
                </a:r>
                <a14:m>
                  <m:oMath xmlns:m="http://schemas.openxmlformats.org/officeDocument/2006/math">
                    <m:r>
                      <a:rPr lang="en-US" sz="2000" i="1" smtClean="0">
                        <a:latin typeface="Cambria Math" panose="02040503050406030204" pitchFamily="18" charset="0"/>
                      </a:rPr>
                      <m:t>⇒</m:t>
                    </m:r>
                  </m:oMath>
                </a14:m>
                <a:r>
                  <a:rPr lang="en-US" sz="2000" dirty="0">
                    <a:latin typeface="+mj-lt"/>
                  </a:rPr>
                  <a:t> stronger belief about </a:t>
                </a:r>
                <a14:m>
                  <m:oMath xmlns:m="http://schemas.openxmlformats.org/officeDocument/2006/math">
                    <m:r>
                      <a:rPr lang="en-US" sz="2000" b="0" i="1" smtClean="0">
                        <a:latin typeface="Cambria Math" panose="02040503050406030204" pitchFamily="18" charset="0"/>
                      </a:rPr>
                      <m:t>𝑦</m:t>
                    </m:r>
                  </m:oMath>
                </a14:m>
                <a:r>
                  <a:rPr lang="en-US" sz="2000" dirty="0">
                    <a:latin typeface="+mj-lt"/>
                  </a:rPr>
                  <a:t> (and vice versa) </a:t>
                </a:r>
              </a:p>
            </p:txBody>
          </p:sp>
        </mc:Choice>
        <mc:Fallback xmlns="">
          <p:sp>
            <p:nvSpPr>
              <p:cNvPr id="4" name="TextBox 3">
                <a:extLst>
                  <a:ext uri="{FF2B5EF4-FFF2-40B4-BE49-F238E27FC236}">
                    <a16:creationId xmlns:a16="http://schemas.microsoft.com/office/drawing/2014/main" id="{C2DA992D-8616-7C9C-B4A5-D835CA1AB423}"/>
                  </a:ext>
                </a:extLst>
              </p:cNvPr>
              <p:cNvSpPr txBox="1">
                <a:spLocks noRot="1" noChangeAspect="1" noMove="1" noResize="1" noEditPoints="1" noAdjustHandles="1" noChangeArrowheads="1" noChangeShapeType="1" noTextEdit="1"/>
              </p:cNvSpPr>
              <p:nvPr/>
            </p:nvSpPr>
            <p:spPr>
              <a:xfrm>
                <a:off x="2036966" y="766726"/>
                <a:ext cx="8118066" cy="1384995"/>
              </a:xfrm>
              <a:prstGeom prst="rect">
                <a:avLst/>
              </a:prstGeom>
              <a:blipFill>
                <a:blip r:embed="rId4"/>
                <a:stretch>
                  <a:fillRect l="-976" t="-3524" b="-7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E37CDEE-7A41-D0BF-EAE3-45BDC2524006}"/>
                  </a:ext>
                </a:extLst>
              </p:cNvPr>
              <p:cNvSpPr txBox="1"/>
              <p:nvPr/>
            </p:nvSpPr>
            <p:spPr>
              <a:xfrm>
                <a:off x="2036966" y="2279869"/>
                <a:ext cx="8333854" cy="1077218"/>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Discriminator’s objective</a:t>
                </a:r>
                <a:r>
                  <a:rPr lang="en-US" sz="2400" dirty="0">
                    <a:latin typeface="+mj-lt"/>
                  </a:rPr>
                  <a:t>: </a:t>
                </a:r>
              </a:p>
              <a:p>
                <a:pPr marL="800100" lvl="1" indent="-342900">
                  <a:buFont typeface="Arial" panose="020B0604020202020204" pitchFamily="34" charset="0"/>
                  <a:buChar char="•"/>
                </a:pPr>
                <a:r>
                  <a:rPr lang="en-US" sz="2000" dirty="0">
                    <a:latin typeface="+mj-lt"/>
                  </a:rPr>
                  <a:t>Maximize </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sub>
                    </m:sSub>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d>
                  </m:oMath>
                </a14:m>
                <a:r>
                  <a:rPr lang="en-US" sz="2000" dirty="0">
                    <a:latin typeface="+mj-lt"/>
                  </a:rPr>
                  <a:t> (or minimize </a:t>
                </a:r>
                <a14:m>
                  <m:oMath xmlns:m="http://schemas.openxmlformats.org/officeDocument/2006/math">
                    <m:r>
                      <a:rPr lang="en-US" sz="2000" b="0" i="0"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𝐷</m:t>
                        </m:r>
                      </m:e>
                      <m:sub>
                        <m:r>
                          <a:rPr lang="en-US" sz="2000" i="1">
                            <a:latin typeface="Cambria Math" panose="02040503050406030204" pitchFamily="18" charset="0"/>
                          </a:rPr>
                          <m:t>𝑘</m:t>
                        </m:r>
                      </m:sub>
                    </m:sSub>
                    <m:d>
                      <m:dPr>
                        <m:ctrlPr>
                          <a:rPr lang="en-US" sz="2000" i="1">
                            <a:latin typeface="Cambria Math" panose="02040503050406030204" pitchFamily="18" charset="0"/>
                          </a:rPr>
                        </m:ctrlPr>
                      </m:dPr>
                      <m:e>
                        <m:r>
                          <a:rPr lang="en-US" sz="2000" i="1">
                            <a:latin typeface="Cambria Math" panose="02040503050406030204" pitchFamily="18" charset="0"/>
                          </a:rPr>
                          <m:t>𝑦</m:t>
                        </m:r>
                      </m:e>
                    </m:d>
                  </m:oMath>
                </a14:m>
                <a:r>
                  <a:rPr lang="en-US" sz="2000" dirty="0">
                    <a:latin typeface="+mj-lt"/>
                  </a:rPr>
                  <a:t>) for all </a:t>
                </a:r>
                <a14:m>
                  <m:oMath xmlns:m="http://schemas.openxmlformats.org/officeDocument/2006/math">
                    <m:r>
                      <a:rPr lang="en-US" sz="2000" b="0" i="1" smtClean="0">
                        <a:latin typeface="Cambria Math" panose="02040503050406030204" pitchFamily="18" charset="0"/>
                      </a:rPr>
                      <m:t>𝑘</m:t>
                    </m:r>
                  </m:oMath>
                </a14:m>
                <a:r>
                  <a:rPr lang="en-US" sz="2000" dirty="0">
                    <a:latin typeface="+mj-lt"/>
                  </a:rPr>
                  <a:t> when </a:t>
                </a:r>
                <a14:m>
                  <m:oMath xmlns:m="http://schemas.openxmlformats.org/officeDocument/2006/math">
                    <m:r>
                      <a:rPr lang="en-US" sz="2000" b="0" i="1" smtClean="0">
                        <a:latin typeface="Cambria Math" panose="02040503050406030204" pitchFamily="18" charset="0"/>
                      </a:rPr>
                      <m:t>𝑦</m:t>
                    </m:r>
                  </m:oMath>
                </a14:m>
                <a:r>
                  <a:rPr lang="en-US" sz="2000" dirty="0">
                    <a:latin typeface="+mj-lt"/>
                  </a:rPr>
                  <a:t> is indeed real</a:t>
                </a:r>
              </a:p>
              <a:p>
                <a:pPr marL="800100" lvl="1" indent="-342900">
                  <a:buFont typeface="Arial" panose="020B0604020202020204" pitchFamily="34" charset="0"/>
                  <a:buChar char="•"/>
                </a:pPr>
                <a:r>
                  <a:rPr lang="en-US" sz="2000" dirty="0">
                    <a:latin typeface="+mj-lt"/>
                  </a:rPr>
                  <a:t>Minimize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𝐷</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e>
                    </m:d>
                  </m:oMath>
                </a14:m>
                <a:r>
                  <a:rPr lang="en-US" sz="2000" dirty="0">
                    <a:latin typeface="+mj-lt"/>
                  </a:rPr>
                  <a:t> </a:t>
                </a:r>
                <a:r>
                  <a:rPr lang="en-US" sz="2000" dirty="0">
                    <a:solidFill>
                      <a:prstClr val="black"/>
                    </a:solidFill>
                    <a:latin typeface="Calibri Light" panose="020F0302020204030204"/>
                  </a:rPr>
                  <a:t>for all </a:t>
                </a:r>
                <a14:m>
                  <m:oMath xmlns:m="http://schemas.openxmlformats.org/officeDocument/2006/math">
                    <m:r>
                      <a:rPr lang="en-US" sz="2000" i="1">
                        <a:solidFill>
                          <a:prstClr val="black"/>
                        </a:solidFill>
                        <a:latin typeface="Cambria Math" panose="02040503050406030204" pitchFamily="18" charset="0"/>
                      </a:rPr>
                      <m:t>𝑘</m:t>
                    </m:r>
                  </m:oMath>
                </a14:m>
                <a:r>
                  <a:rPr lang="en-US" sz="2000" dirty="0">
                    <a:solidFill>
                      <a:prstClr val="black"/>
                    </a:solidFill>
                    <a:latin typeface="Calibri Light" panose="020F0302020204030204"/>
                  </a:rPr>
                  <a:t> when </a:t>
                </a:r>
                <a14:m>
                  <m:oMath xmlns:m="http://schemas.openxmlformats.org/officeDocument/2006/math">
                    <m:r>
                      <a:rPr lang="en-US" sz="2000" i="1">
                        <a:solidFill>
                          <a:prstClr val="black"/>
                        </a:solidFill>
                        <a:latin typeface="Cambria Math" panose="02040503050406030204" pitchFamily="18" charset="0"/>
                      </a:rPr>
                      <m:t>𝑦</m:t>
                    </m:r>
                  </m:oMath>
                </a14:m>
                <a:r>
                  <a:rPr lang="en-US" sz="2000" dirty="0">
                    <a:solidFill>
                      <a:prstClr val="black"/>
                    </a:solidFill>
                    <a:latin typeface="Calibri Light" panose="020F0302020204030204"/>
                  </a:rPr>
                  <a:t> is indeed fake</a:t>
                </a:r>
                <a:endParaRPr lang="en-US" sz="2000" dirty="0">
                  <a:latin typeface="+mj-lt"/>
                </a:endParaRPr>
              </a:p>
            </p:txBody>
          </p:sp>
        </mc:Choice>
        <mc:Fallback xmlns="">
          <p:sp>
            <p:nvSpPr>
              <p:cNvPr id="5" name="TextBox 4">
                <a:extLst>
                  <a:ext uri="{FF2B5EF4-FFF2-40B4-BE49-F238E27FC236}">
                    <a16:creationId xmlns:a16="http://schemas.microsoft.com/office/drawing/2014/main" id="{9E37CDEE-7A41-D0BF-EAE3-45BDC2524006}"/>
                  </a:ext>
                </a:extLst>
              </p:cNvPr>
              <p:cNvSpPr txBox="1">
                <a:spLocks noRot="1" noChangeAspect="1" noMove="1" noResize="1" noEditPoints="1" noAdjustHandles="1" noChangeArrowheads="1" noChangeShapeType="1" noTextEdit="1"/>
              </p:cNvSpPr>
              <p:nvPr/>
            </p:nvSpPr>
            <p:spPr>
              <a:xfrm>
                <a:off x="2036966" y="2279869"/>
                <a:ext cx="8333854" cy="1077218"/>
              </a:xfrm>
              <a:prstGeom prst="rect">
                <a:avLst/>
              </a:prstGeom>
              <a:blipFill>
                <a:blip r:embed="rId5"/>
                <a:stretch>
                  <a:fillRect l="-951" t="-4520" b="-9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16F277D-3F4C-3BB7-7593-9F5E6B9530AE}"/>
                  </a:ext>
                </a:extLst>
              </p:cNvPr>
              <p:cNvSpPr txBox="1"/>
              <p:nvPr/>
            </p:nvSpPr>
            <p:spPr>
              <a:xfrm>
                <a:off x="4623288" y="3670711"/>
                <a:ext cx="2945422" cy="461665"/>
              </a:xfrm>
              <a:prstGeom prst="rect">
                <a:avLst/>
              </a:prstGeom>
              <a:noFill/>
            </p:spPr>
            <p:txBody>
              <a:bodyPr wrap="none" rtlCol="0">
                <a:spAutoFit/>
              </a:bodyPr>
              <a:lstStyle/>
              <a:p>
                <a:r>
                  <a:rPr lang="en-US" sz="2400" u="sng" dirty="0">
                    <a:latin typeface="+mj-lt"/>
                  </a:rPr>
                  <a:t>Hinge loss with </a:t>
                </a:r>
                <a14:m>
                  <m:oMath xmlns:m="http://schemas.openxmlformats.org/officeDocument/2006/math">
                    <m:r>
                      <m:rPr>
                        <m:sty m:val="p"/>
                      </m:rPr>
                      <a:rPr lang="el-GR" sz="2400" b="0" i="0" u="sng" smtClean="0">
                        <a:latin typeface="Cambria Math" panose="02040503050406030204" pitchFamily="18" charset="0"/>
                      </a:rPr>
                      <m:t>Δ</m:t>
                    </m:r>
                    <m:r>
                      <a:rPr lang="el-GR" sz="2400" b="0" i="0" u="sng" smtClean="0">
                        <a:latin typeface="Cambria Math" panose="02040503050406030204" pitchFamily="18" charset="0"/>
                      </a:rPr>
                      <m:t>=1</m:t>
                    </m:r>
                  </m:oMath>
                </a14:m>
                <a:r>
                  <a:rPr lang="en-GB" sz="2400" u="sng" dirty="0">
                    <a:latin typeface="+mj-lt"/>
                  </a:rPr>
                  <a:t>:</a:t>
                </a:r>
              </a:p>
            </p:txBody>
          </p:sp>
        </mc:Choice>
        <mc:Fallback xmlns="">
          <p:sp>
            <p:nvSpPr>
              <p:cNvPr id="6" name="TextBox 5">
                <a:extLst>
                  <a:ext uri="{FF2B5EF4-FFF2-40B4-BE49-F238E27FC236}">
                    <a16:creationId xmlns:a16="http://schemas.microsoft.com/office/drawing/2014/main" id="{D16F277D-3F4C-3BB7-7593-9F5E6B9530AE}"/>
                  </a:ext>
                </a:extLst>
              </p:cNvPr>
              <p:cNvSpPr txBox="1">
                <a:spLocks noRot="1" noChangeAspect="1" noMove="1" noResize="1" noEditPoints="1" noAdjustHandles="1" noChangeArrowheads="1" noChangeShapeType="1" noTextEdit="1"/>
              </p:cNvSpPr>
              <p:nvPr/>
            </p:nvSpPr>
            <p:spPr>
              <a:xfrm>
                <a:off x="4623288" y="3670711"/>
                <a:ext cx="2945422" cy="461665"/>
              </a:xfrm>
              <a:prstGeom prst="rect">
                <a:avLst/>
              </a:prstGeom>
              <a:blipFill>
                <a:blip r:embed="rId6"/>
                <a:stretch>
                  <a:fillRect l="-3099" t="-10526" r="-206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EF1E19-AC6E-8C9C-23CB-8A1941746BB5}"/>
                  </a:ext>
                </a:extLst>
              </p:cNvPr>
              <p:cNvSpPr txBox="1"/>
              <p:nvPr/>
            </p:nvSpPr>
            <p:spPr>
              <a:xfrm>
                <a:off x="22860" y="5516563"/>
                <a:ext cx="3270530" cy="1323439"/>
              </a:xfrm>
              <a:prstGeom prst="rect">
                <a:avLst/>
              </a:prstGeom>
              <a:noFill/>
              <a:ln w="19050">
                <a:noFill/>
              </a:ln>
            </p:spPr>
            <p:txBody>
              <a:bodyPr wrap="square" rtlCol="0">
                <a:spAutoFit/>
              </a:bodyPr>
              <a:lstStyle/>
              <a:p>
                <a14:m>
                  <m:oMath xmlns:m="http://schemas.openxmlformats.org/officeDocument/2006/math">
                    <m:r>
                      <a:rPr lang="en-US" sz="1600" b="0" i="1" smtClean="0">
                        <a:latin typeface="Cambria Math" panose="02040503050406030204" pitchFamily="18" charset="0"/>
                      </a:rPr>
                      <m:t>𝑦</m:t>
                    </m:r>
                    <m:r>
                      <a:rPr lang="en-US" sz="1600" i="1">
                        <a:latin typeface="Cambria Math" panose="02040503050406030204" pitchFamily="18" charset="0"/>
                      </a:rPr>
                      <m:t>=</m:t>
                    </m:r>
                  </m:oMath>
                </a14:m>
                <a:r>
                  <a:rPr lang="en-US" sz="1600" dirty="0"/>
                  <a:t> A speech wave</a:t>
                </a:r>
                <a:endParaRPr lang="en-US" sz="1600" b="0" i="1" dirty="0">
                  <a:latin typeface="Cambria Math" panose="02040503050406030204" pitchFamily="18" charset="0"/>
                </a:endParaRPr>
              </a:p>
              <a:p>
                <a14:m>
                  <m:oMath xmlns:m="http://schemas.openxmlformats.org/officeDocument/2006/math">
                    <m:r>
                      <a:rPr lang="en-US" sz="1600" b="0" i="1" smtClean="0">
                        <a:latin typeface="Cambria Math" panose="02040503050406030204" pitchFamily="18" charset="0"/>
                      </a:rPr>
                      <m:t>𝑠</m:t>
                    </m:r>
                    <m:r>
                      <a:rPr lang="en-US" sz="1600" b="0" i="1" smtClean="0">
                        <a:latin typeface="Cambria Math" panose="02040503050406030204" pitchFamily="18" charset="0"/>
                      </a:rPr>
                      <m:t>=</m:t>
                    </m:r>
                  </m:oMath>
                </a14:m>
                <a:r>
                  <a:rPr lang="en-US" sz="1600" dirty="0"/>
                  <a:t> A ground truth speech wave </a:t>
                </a:r>
                <a:br>
                  <a:rPr lang="en-US" sz="1600" dirty="0"/>
                </a:br>
                <a14:m>
                  <m:oMath xmlns:m="http://schemas.openxmlformats.org/officeDocument/2006/math">
                    <m:r>
                      <a:rPr lang="en-US" sz="1600" b="1" i="1" smtClean="0">
                        <a:latin typeface="Cambria Math" panose="02040503050406030204" pitchFamily="18" charset="0"/>
                      </a:rPr>
                      <m:t>𝑺</m:t>
                    </m:r>
                    <m:r>
                      <a:rPr lang="en-US" sz="1600" b="0" i="1" smtClean="0">
                        <a:latin typeface="Cambria Math" panose="02040503050406030204" pitchFamily="18" charset="0"/>
                      </a:rPr>
                      <m:t>=</m:t>
                    </m:r>
                  </m:oMath>
                </a14:m>
                <a:r>
                  <a:rPr lang="en-GB" sz="1600" dirty="0"/>
                  <a:t> A ground truth Mel-Spectrogram </a:t>
                </a:r>
                <a:br>
                  <a:rPr lang="en-GB" sz="1600" dirty="0"/>
                </a:br>
                <a14:m>
                  <m:oMath xmlns:m="http://schemas.openxmlformats.org/officeDocument/2006/math">
                    <m:r>
                      <a:rPr lang="en-US" sz="1600" i="1">
                        <a:latin typeface="Cambria Math" panose="02040503050406030204" pitchFamily="18" charset="0"/>
                      </a:rPr>
                      <m:t>𝐺</m:t>
                    </m:r>
                    <m:r>
                      <a:rPr lang="en-US" sz="1600" i="1">
                        <a:latin typeface="Cambria Math" panose="02040503050406030204" pitchFamily="18" charset="0"/>
                      </a:rPr>
                      <m:t>=</m:t>
                    </m:r>
                  </m:oMath>
                </a14:m>
                <a:r>
                  <a:rPr lang="en-GB" sz="1600" dirty="0"/>
                  <a:t> Generator neural network</a:t>
                </a:r>
              </a:p>
              <a:p>
                <a14:m>
                  <m:oMath xmlns:m="http://schemas.openxmlformats.org/officeDocument/2006/math">
                    <m:sSub>
                      <m:sSubPr>
                        <m:ctrlPr>
                          <a:rPr lang="en-US" sz="1600" i="1">
                            <a:solidFill>
                              <a:prstClr val="black"/>
                            </a:solidFill>
                            <a:latin typeface="Cambria Math" panose="02040503050406030204" pitchFamily="18" charset="0"/>
                          </a:rPr>
                        </m:ctrlPr>
                      </m:sSubPr>
                      <m:e>
                        <m:r>
                          <a:rPr lang="en-US" sz="1600" i="1">
                            <a:solidFill>
                              <a:prstClr val="black"/>
                            </a:solidFill>
                            <a:latin typeface="Cambria Math" panose="02040503050406030204" pitchFamily="18" charset="0"/>
                          </a:rPr>
                          <m:t>𝐷</m:t>
                        </m:r>
                      </m:e>
                      <m:sub>
                        <m:r>
                          <a:rPr lang="en-US" sz="1600" i="1">
                            <a:solidFill>
                              <a:prstClr val="black"/>
                            </a:solidFill>
                            <a:latin typeface="Cambria Math" panose="02040503050406030204" pitchFamily="18" charset="0"/>
                          </a:rPr>
                          <m:t>𝑘</m:t>
                        </m:r>
                      </m:sub>
                    </m:sSub>
                    <m:r>
                      <a:rPr lang="en-US" sz="1600" i="1">
                        <a:latin typeface="Cambria Math" panose="02040503050406030204" pitchFamily="18" charset="0"/>
                      </a:rPr>
                      <m:t>=</m:t>
                    </m:r>
                    <m:r>
                      <a:rPr lang="en-US" sz="1600" i="1">
                        <a:latin typeface="Cambria Math" panose="02040503050406030204" pitchFamily="18" charset="0"/>
                      </a:rPr>
                      <m:t>𝑘</m:t>
                    </m:r>
                  </m:oMath>
                </a14:m>
                <a:r>
                  <a:rPr lang="en-GB" sz="1600" dirty="0"/>
                  <a:t>-th discriminator block</a:t>
                </a:r>
              </a:p>
            </p:txBody>
          </p:sp>
        </mc:Choice>
        <mc:Fallback xmlns="">
          <p:sp>
            <p:nvSpPr>
              <p:cNvPr id="7" name="TextBox 6">
                <a:extLst>
                  <a:ext uri="{FF2B5EF4-FFF2-40B4-BE49-F238E27FC236}">
                    <a16:creationId xmlns:a16="http://schemas.microsoft.com/office/drawing/2014/main" id="{95EF1E19-AC6E-8C9C-23CB-8A1941746BB5}"/>
                  </a:ext>
                </a:extLst>
              </p:cNvPr>
              <p:cNvSpPr txBox="1">
                <a:spLocks noRot="1" noChangeAspect="1" noMove="1" noResize="1" noEditPoints="1" noAdjustHandles="1" noChangeArrowheads="1" noChangeShapeType="1" noTextEdit="1"/>
              </p:cNvSpPr>
              <p:nvPr/>
            </p:nvSpPr>
            <p:spPr>
              <a:xfrm>
                <a:off x="22860" y="5516563"/>
                <a:ext cx="3270530" cy="1323439"/>
              </a:xfrm>
              <a:prstGeom prst="rect">
                <a:avLst/>
              </a:prstGeom>
              <a:blipFill>
                <a:blip r:embed="rId7"/>
                <a:stretch>
                  <a:fillRect t="-1382" r="-1866" b="-5069"/>
                </a:stretch>
              </a:blipFill>
              <a:ln w="19050">
                <a:noFill/>
              </a:ln>
            </p:spPr>
            <p:txBody>
              <a:bodyPr/>
              <a:lstStyle/>
              <a:p>
                <a:r>
                  <a:rPr lang="en-US">
                    <a:noFill/>
                  </a:rPr>
                  <a:t> </a:t>
                </a:r>
              </a:p>
            </p:txBody>
          </p:sp>
        </mc:Fallback>
      </mc:AlternateContent>
      <p:pic>
        <p:nvPicPr>
          <p:cNvPr id="10" name="Picture 9" descr="\documentclass{article}&#10;\usepackage{amsmath}&#10;\pagestyle{empty}&#10;\begin{document}&#10;&#10;&#10;$ \mathcal{L}_D(D(s),D(G(\mathbf{S})))= \sum_{k=1}^{3} \max(0, 1-D_k(s)) + \max(0,1+D_k(G(\mathbf{S}))).$&#10;&#10;\end{document}" title="IguanaTex Bitmap Display">
            <a:extLst>
              <a:ext uri="{FF2B5EF4-FFF2-40B4-BE49-F238E27FC236}">
                <a16:creationId xmlns:a16="http://schemas.microsoft.com/office/drawing/2014/main" id="{C62857C1-C379-B455-725C-6067103D6BB4}"/>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79527" y="4317094"/>
            <a:ext cx="10448731" cy="424180"/>
          </a:xfrm>
          <a:prstGeom prst="rect">
            <a:avLst/>
          </a:prstGeom>
        </p:spPr>
      </p:pic>
      <p:sp>
        <p:nvSpPr>
          <p:cNvPr id="3" name="Rectangle 2">
            <a:extLst>
              <a:ext uri="{FF2B5EF4-FFF2-40B4-BE49-F238E27FC236}">
                <a16:creationId xmlns:a16="http://schemas.microsoft.com/office/drawing/2014/main" id="{F9A5475F-C1D7-756B-87DD-6414BB43848B}"/>
              </a:ext>
            </a:extLst>
          </p:cNvPr>
          <p:cNvSpPr/>
          <p:nvPr/>
        </p:nvSpPr>
        <p:spPr>
          <a:xfrm>
            <a:off x="833773" y="4132376"/>
            <a:ext cx="10736627" cy="78865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6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38000">
              <a:schemeClr val="accent1">
                <a:lumMod val="45000"/>
                <a:lumOff val="55000"/>
              </a:schemeClr>
            </a:gs>
            <a:gs pos="61000">
              <a:schemeClr val="accent1">
                <a:lumMod val="45000"/>
                <a:lumOff val="55000"/>
              </a:schemeClr>
            </a:gs>
            <a:gs pos="8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1AA2D2-A46C-4C04-49F0-BDC362EFFBF1}"/>
              </a:ext>
            </a:extLst>
          </p:cNvPr>
          <p:cNvSpPr txBox="1"/>
          <p:nvPr/>
        </p:nvSpPr>
        <p:spPr>
          <a:xfrm>
            <a:off x="1011647" y="3362077"/>
            <a:ext cx="2771080" cy="461665"/>
          </a:xfrm>
          <a:prstGeom prst="rect">
            <a:avLst/>
          </a:prstGeom>
          <a:noFill/>
        </p:spPr>
        <p:txBody>
          <a:bodyPr wrap="none" rtlCol="0">
            <a:spAutoFit/>
          </a:bodyPr>
          <a:lstStyle/>
          <a:p>
            <a:r>
              <a:rPr lang="en-US" sz="2400" u="sng" dirty="0">
                <a:latin typeface="+mj-lt"/>
              </a:rPr>
              <a:t>Base Generator Loss:</a:t>
            </a:r>
            <a:endParaRPr lang="en-GB" sz="2400" u="sng" dirty="0">
              <a:latin typeface="+mj-lt"/>
            </a:endParaRPr>
          </a:p>
        </p:txBody>
      </p:sp>
      <p:sp>
        <p:nvSpPr>
          <p:cNvPr id="6" name="TextBox 5">
            <a:extLst>
              <a:ext uri="{FF2B5EF4-FFF2-40B4-BE49-F238E27FC236}">
                <a16:creationId xmlns:a16="http://schemas.microsoft.com/office/drawing/2014/main" id="{953F1515-4D40-7E6B-842B-5F95C8FD3786}"/>
              </a:ext>
            </a:extLst>
          </p:cNvPr>
          <p:cNvSpPr txBox="1"/>
          <p:nvPr/>
        </p:nvSpPr>
        <p:spPr>
          <a:xfrm>
            <a:off x="6504354" y="3357087"/>
            <a:ext cx="3966150" cy="461665"/>
          </a:xfrm>
          <a:prstGeom prst="rect">
            <a:avLst/>
          </a:prstGeom>
          <a:noFill/>
        </p:spPr>
        <p:txBody>
          <a:bodyPr wrap="none" rtlCol="0">
            <a:spAutoFit/>
          </a:bodyPr>
          <a:lstStyle/>
          <a:p>
            <a:r>
              <a:rPr lang="en-US" sz="2400" u="sng" dirty="0">
                <a:latin typeface="+mj-lt"/>
              </a:rPr>
              <a:t>Feature Map Generator Loss</a:t>
            </a:r>
            <a:r>
              <a:rPr lang="en-GB" sz="2400" u="sng" baseline="30000" dirty="0"/>
              <a:t> 1 </a:t>
            </a:r>
            <a:r>
              <a:rPr lang="en-US" sz="2400" u="sng" dirty="0">
                <a:latin typeface="+mj-lt"/>
              </a:rPr>
              <a:t>:</a:t>
            </a:r>
            <a:endParaRPr lang="en-GB" sz="2400" u="sng" dirty="0">
              <a:latin typeface="+mj-lt"/>
            </a:endParaRPr>
          </a:p>
        </p:txBody>
      </p:sp>
      <p:sp>
        <p:nvSpPr>
          <p:cNvPr id="7" name="TextBox 6">
            <a:extLst>
              <a:ext uri="{FF2B5EF4-FFF2-40B4-BE49-F238E27FC236}">
                <a16:creationId xmlns:a16="http://schemas.microsoft.com/office/drawing/2014/main" id="{40AC89B9-890F-997B-D43A-A7F19F1730F4}"/>
              </a:ext>
            </a:extLst>
          </p:cNvPr>
          <p:cNvSpPr txBox="1"/>
          <p:nvPr/>
        </p:nvSpPr>
        <p:spPr>
          <a:xfrm>
            <a:off x="4705778" y="4398224"/>
            <a:ext cx="2780441" cy="461665"/>
          </a:xfrm>
          <a:prstGeom prst="rect">
            <a:avLst/>
          </a:prstGeom>
          <a:noFill/>
        </p:spPr>
        <p:txBody>
          <a:bodyPr wrap="none" rtlCol="0">
            <a:spAutoFit/>
          </a:bodyPr>
          <a:lstStyle/>
          <a:p>
            <a:r>
              <a:rPr lang="en-US" sz="2400" u="sng" dirty="0">
                <a:latin typeface="+mj-lt"/>
              </a:rPr>
              <a:t>Total Generator Loss:</a:t>
            </a:r>
            <a:endParaRPr lang="en-GB" sz="2400" u="sng" dirty="0">
              <a:latin typeface="+mj-lt"/>
            </a:endParaRPr>
          </a:p>
        </p:txBody>
      </p:sp>
      <p:sp>
        <p:nvSpPr>
          <p:cNvPr id="8" name="Title 1">
            <a:extLst>
              <a:ext uri="{FF2B5EF4-FFF2-40B4-BE49-F238E27FC236}">
                <a16:creationId xmlns:a16="http://schemas.microsoft.com/office/drawing/2014/main" id="{43536501-ED56-AB0D-568D-86B12D5003BC}"/>
              </a:ext>
            </a:extLst>
          </p:cNvPr>
          <p:cNvSpPr txBox="1">
            <a:spLocks/>
          </p:cNvSpPr>
          <p:nvPr/>
        </p:nvSpPr>
        <p:spPr>
          <a:xfrm>
            <a:off x="1798320" y="47852"/>
            <a:ext cx="9128760" cy="5617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u="sng" dirty="0"/>
              <a:t>Adversarial Loss Functions: Generator’s Perspective</a:t>
            </a:r>
            <a:endParaRPr lang="en-GB" sz="3200" u="sng"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B44BA15-F106-9C2A-75F9-A6BEE94D4012}"/>
                  </a:ext>
                </a:extLst>
              </p:cNvPr>
              <p:cNvSpPr txBox="1"/>
              <p:nvPr/>
            </p:nvSpPr>
            <p:spPr>
              <a:xfrm>
                <a:off x="2036966" y="766726"/>
                <a:ext cx="8118066" cy="1384995"/>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Discriminator’s output score</a:t>
                </a:r>
                <a:r>
                  <a:rPr lang="en-US" sz="2400" dirty="0">
                    <a:latin typeface="+mj-lt"/>
                  </a:rPr>
                  <a:t>: </a:t>
                </a:r>
              </a:p>
              <a:p>
                <a:pPr marL="800100" lvl="1" indent="-342900">
                  <a:buFont typeface="Arial" panose="020B0604020202020204" pitchFamily="34" charset="0"/>
                  <a:buChar char="•"/>
                </a:pPr>
                <a:r>
                  <a:rPr lang="en-US" sz="2000" dirty="0">
                    <a:latin typeface="+mj-lt"/>
                  </a:rPr>
                  <a:t>Positive score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𝐷</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e>
                    </m:d>
                    <m:r>
                      <a:rPr lang="en-US" sz="2000" b="0" i="1" smtClean="0">
                        <a:latin typeface="Cambria Math" panose="02040503050406030204" pitchFamily="18" charset="0"/>
                      </a:rPr>
                      <m:t>&gt;0 ⇒</m:t>
                    </m:r>
                    <m:r>
                      <a:rPr lang="en-US" sz="2000" b="0" i="1" smtClean="0">
                        <a:latin typeface="Cambria Math" panose="02040503050406030204" pitchFamily="18" charset="0"/>
                      </a:rPr>
                      <m:t>𝑦</m:t>
                    </m:r>
                  </m:oMath>
                </a14:m>
                <a:r>
                  <a:rPr lang="en-US" sz="2000" dirty="0">
                    <a:latin typeface="+mj-lt"/>
                  </a:rPr>
                  <a:t> is real </a:t>
                </a:r>
              </a:p>
              <a:p>
                <a:pPr marL="800100" lvl="1" indent="-342900">
                  <a:buFont typeface="Arial" panose="020B0604020202020204" pitchFamily="34" charset="0"/>
                  <a:buChar char="•"/>
                </a:pPr>
                <a:r>
                  <a:rPr lang="en-US" sz="2000" dirty="0">
                    <a:latin typeface="+mj-lt"/>
                  </a:rPr>
                  <a:t>Negative score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𝐷</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e>
                    </m:d>
                    <m:r>
                      <a:rPr lang="en-US" sz="2000" b="0" i="1" smtClean="0">
                        <a:latin typeface="Cambria Math" panose="02040503050406030204" pitchFamily="18" charset="0"/>
                      </a:rPr>
                      <m:t>&lt;0 ⇒</m:t>
                    </m:r>
                    <m:r>
                      <a:rPr lang="en-US" sz="2000" b="0" i="1" smtClean="0">
                        <a:latin typeface="Cambria Math" panose="02040503050406030204" pitchFamily="18" charset="0"/>
                      </a:rPr>
                      <m:t>𝑦</m:t>
                    </m:r>
                  </m:oMath>
                </a14:m>
                <a:r>
                  <a:rPr lang="en-US" sz="2000" dirty="0">
                    <a:latin typeface="+mj-lt"/>
                  </a:rPr>
                  <a:t> is fake </a:t>
                </a:r>
              </a:p>
              <a:p>
                <a:pPr marL="800100" lvl="1" indent="-342900">
                  <a:buFont typeface="Arial" panose="020B0604020202020204" pitchFamily="34" charset="0"/>
                  <a:buChar char="•"/>
                </a:pPr>
                <a:r>
                  <a:rPr lang="en-US" sz="2000" dirty="0">
                    <a:latin typeface="+mj-lt"/>
                  </a:rPr>
                  <a:t>Higher score in magnitude </a:t>
                </a:r>
                <a14:m>
                  <m:oMath xmlns:m="http://schemas.openxmlformats.org/officeDocument/2006/math">
                    <m:r>
                      <a:rPr lang="en-US" sz="2000" i="1" smtClean="0">
                        <a:latin typeface="Cambria Math" panose="02040503050406030204" pitchFamily="18" charset="0"/>
                      </a:rPr>
                      <m:t>⇒</m:t>
                    </m:r>
                  </m:oMath>
                </a14:m>
                <a:r>
                  <a:rPr lang="en-US" sz="2000" dirty="0">
                    <a:latin typeface="+mj-lt"/>
                  </a:rPr>
                  <a:t> stronger belief about </a:t>
                </a:r>
                <a14:m>
                  <m:oMath xmlns:m="http://schemas.openxmlformats.org/officeDocument/2006/math">
                    <m:r>
                      <a:rPr lang="en-US" sz="2000" b="0" i="1" smtClean="0">
                        <a:latin typeface="Cambria Math" panose="02040503050406030204" pitchFamily="18" charset="0"/>
                      </a:rPr>
                      <m:t>𝑦</m:t>
                    </m:r>
                  </m:oMath>
                </a14:m>
                <a:r>
                  <a:rPr lang="en-US" sz="2000" dirty="0">
                    <a:latin typeface="+mj-lt"/>
                  </a:rPr>
                  <a:t> (and vice versa) </a:t>
                </a:r>
              </a:p>
            </p:txBody>
          </p:sp>
        </mc:Choice>
        <mc:Fallback xmlns="">
          <p:sp>
            <p:nvSpPr>
              <p:cNvPr id="9" name="TextBox 8">
                <a:extLst>
                  <a:ext uri="{FF2B5EF4-FFF2-40B4-BE49-F238E27FC236}">
                    <a16:creationId xmlns:a16="http://schemas.microsoft.com/office/drawing/2014/main" id="{5B44BA15-F106-9C2A-75F9-A6BEE94D4012}"/>
                  </a:ext>
                </a:extLst>
              </p:cNvPr>
              <p:cNvSpPr txBox="1">
                <a:spLocks noRot="1" noChangeAspect="1" noMove="1" noResize="1" noEditPoints="1" noAdjustHandles="1" noChangeArrowheads="1" noChangeShapeType="1" noTextEdit="1"/>
              </p:cNvSpPr>
              <p:nvPr/>
            </p:nvSpPr>
            <p:spPr>
              <a:xfrm>
                <a:off x="2036966" y="766726"/>
                <a:ext cx="8118066" cy="1384995"/>
              </a:xfrm>
              <a:prstGeom prst="rect">
                <a:avLst/>
              </a:prstGeom>
              <a:blipFill>
                <a:blip r:embed="rId6"/>
                <a:stretch>
                  <a:fillRect l="-976" t="-3524" b="-7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926B93-FFB8-675E-9555-47DF1840A3C4}"/>
                  </a:ext>
                </a:extLst>
              </p:cNvPr>
              <p:cNvSpPr txBox="1"/>
              <p:nvPr/>
            </p:nvSpPr>
            <p:spPr>
              <a:xfrm>
                <a:off x="2036966" y="2279869"/>
                <a:ext cx="9128760" cy="1077218"/>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Generator’s objective</a:t>
                </a:r>
                <a:r>
                  <a:rPr lang="en-US" sz="2400" dirty="0">
                    <a:latin typeface="+mj-lt"/>
                  </a:rPr>
                  <a:t>: </a:t>
                </a:r>
              </a:p>
              <a:p>
                <a:pPr marL="800100" lvl="1" indent="-342900">
                  <a:buFont typeface="Arial" panose="020B0604020202020204" pitchFamily="34" charset="0"/>
                  <a:buChar char="•"/>
                </a:pPr>
                <a:r>
                  <a:rPr lang="en-US" sz="2000" dirty="0">
                    <a:latin typeface="+mj-lt"/>
                  </a:rPr>
                  <a:t>Maximize </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sub>
                    </m:sSub>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d>
                  </m:oMath>
                </a14:m>
                <a:r>
                  <a:rPr lang="en-US" sz="2000" dirty="0">
                    <a:latin typeface="+mj-lt"/>
                  </a:rPr>
                  <a:t> (or minimize </a:t>
                </a:r>
                <a14:m>
                  <m:oMath xmlns:m="http://schemas.openxmlformats.org/officeDocument/2006/math">
                    <m:r>
                      <a:rPr lang="en-US" sz="2000" b="0" i="0"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𝐷</m:t>
                        </m:r>
                      </m:e>
                      <m:sub>
                        <m:r>
                          <a:rPr lang="en-US" sz="2000" i="1">
                            <a:latin typeface="Cambria Math" panose="02040503050406030204" pitchFamily="18" charset="0"/>
                          </a:rPr>
                          <m:t>𝑘</m:t>
                        </m:r>
                      </m:sub>
                    </m:sSub>
                    <m:d>
                      <m:dPr>
                        <m:ctrlPr>
                          <a:rPr lang="en-US" sz="2000" i="1">
                            <a:latin typeface="Cambria Math" panose="02040503050406030204" pitchFamily="18" charset="0"/>
                          </a:rPr>
                        </m:ctrlPr>
                      </m:dPr>
                      <m:e>
                        <m:r>
                          <a:rPr lang="en-US" sz="2000" i="1">
                            <a:latin typeface="Cambria Math" panose="02040503050406030204" pitchFamily="18" charset="0"/>
                          </a:rPr>
                          <m:t>𝑦</m:t>
                        </m:r>
                      </m:e>
                    </m:d>
                  </m:oMath>
                </a14:m>
                <a:r>
                  <a:rPr lang="en-US" sz="2000" dirty="0">
                    <a:latin typeface="+mj-lt"/>
                  </a:rPr>
                  <a:t>) for all </a:t>
                </a:r>
                <a14:m>
                  <m:oMath xmlns:m="http://schemas.openxmlformats.org/officeDocument/2006/math">
                    <m:r>
                      <a:rPr lang="en-US" sz="2000" b="0" i="1" smtClean="0">
                        <a:latin typeface="Cambria Math" panose="02040503050406030204" pitchFamily="18" charset="0"/>
                      </a:rPr>
                      <m:t>𝑘</m:t>
                    </m:r>
                  </m:oMath>
                </a14:m>
                <a:r>
                  <a:rPr lang="en-US" sz="2000" dirty="0">
                    <a:latin typeface="+mj-lt"/>
                  </a:rPr>
                  <a:t> when </a:t>
                </a:r>
                <a14:m>
                  <m:oMath xmlns:m="http://schemas.openxmlformats.org/officeDocument/2006/math">
                    <m:r>
                      <a:rPr lang="en-US" sz="2000" b="0" i="1" smtClean="0">
                        <a:latin typeface="Cambria Math" panose="02040503050406030204" pitchFamily="18" charset="0"/>
                      </a:rPr>
                      <m:t>𝑦</m:t>
                    </m:r>
                  </m:oMath>
                </a14:m>
                <a:r>
                  <a:rPr lang="en-US" sz="2000" dirty="0">
                    <a:latin typeface="+mj-lt"/>
                  </a:rPr>
                  <a:t> is indeed generated</a:t>
                </a:r>
              </a:p>
              <a:p>
                <a:pPr marL="800100" lvl="1" indent="-342900">
                  <a:buFont typeface="Arial" panose="020B0604020202020204" pitchFamily="34" charset="0"/>
                  <a:buChar char="•"/>
                </a:pPr>
                <a:r>
                  <a:rPr lang="en-US" sz="2000" dirty="0">
                    <a:latin typeface="+mj-lt"/>
                  </a:rPr>
                  <a:t>Minimize the distance between real and generated audio feature maps</a:t>
                </a:r>
              </a:p>
            </p:txBody>
          </p:sp>
        </mc:Choice>
        <mc:Fallback xmlns="">
          <p:sp>
            <p:nvSpPr>
              <p:cNvPr id="10" name="TextBox 9">
                <a:extLst>
                  <a:ext uri="{FF2B5EF4-FFF2-40B4-BE49-F238E27FC236}">
                    <a16:creationId xmlns:a16="http://schemas.microsoft.com/office/drawing/2014/main" id="{62926B93-FFB8-675E-9555-47DF1840A3C4}"/>
                  </a:ext>
                </a:extLst>
              </p:cNvPr>
              <p:cNvSpPr txBox="1">
                <a:spLocks noRot="1" noChangeAspect="1" noMove="1" noResize="1" noEditPoints="1" noAdjustHandles="1" noChangeArrowheads="1" noChangeShapeType="1" noTextEdit="1"/>
              </p:cNvSpPr>
              <p:nvPr/>
            </p:nvSpPr>
            <p:spPr>
              <a:xfrm>
                <a:off x="2036966" y="2279869"/>
                <a:ext cx="9128760" cy="1077218"/>
              </a:xfrm>
              <a:prstGeom prst="rect">
                <a:avLst/>
              </a:prstGeom>
              <a:blipFill>
                <a:blip r:embed="rId7"/>
                <a:stretch>
                  <a:fillRect l="-868" t="-4520" b="-9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09422C4-D9F3-C4CA-1847-BF4CF1D6E0BC}"/>
                  </a:ext>
                </a:extLst>
              </p:cNvPr>
              <p:cNvSpPr txBox="1"/>
              <p:nvPr/>
            </p:nvSpPr>
            <p:spPr>
              <a:xfrm>
                <a:off x="0" y="5112868"/>
                <a:ext cx="2981827" cy="1815882"/>
              </a:xfrm>
              <a:prstGeom prst="rect">
                <a:avLst/>
              </a:prstGeom>
              <a:noFill/>
              <a:ln w="19050">
                <a:noFill/>
              </a:ln>
            </p:spPr>
            <p:txBody>
              <a:bodyPr wrap="square" rtlCol="0">
                <a:spAutoFit/>
              </a:bodyPr>
              <a:lstStyle/>
              <a:p>
                <a14:m>
                  <m:oMath xmlns:m="http://schemas.openxmlformats.org/officeDocument/2006/math">
                    <m:r>
                      <a:rPr lang="en-US" sz="1400" b="0" i="1" smtClean="0">
                        <a:latin typeface="Cambria Math" panose="02040503050406030204" pitchFamily="18" charset="0"/>
                      </a:rPr>
                      <m:t>𝑦</m:t>
                    </m:r>
                    <m:r>
                      <a:rPr lang="en-US" sz="1400" i="1">
                        <a:latin typeface="Cambria Math" panose="02040503050406030204" pitchFamily="18" charset="0"/>
                      </a:rPr>
                      <m:t>=</m:t>
                    </m:r>
                  </m:oMath>
                </a14:m>
                <a:r>
                  <a:rPr lang="en-US" sz="1400" dirty="0"/>
                  <a:t> A speech wave</a:t>
                </a:r>
                <a:endParaRPr lang="en-US" sz="1400" b="0" i="1" dirty="0">
                  <a:latin typeface="Cambria Math" panose="02040503050406030204" pitchFamily="18" charset="0"/>
                </a:endParaRPr>
              </a:p>
              <a:p>
                <a14:m>
                  <m:oMath xmlns:m="http://schemas.openxmlformats.org/officeDocument/2006/math">
                    <m:r>
                      <a:rPr lang="en-US" sz="1400" b="0" i="1" smtClean="0">
                        <a:latin typeface="Cambria Math" panose="02040503050406030204" pitchFamily="18" charset="0"/>
                      </a:rPr>
                      <m:t>𝑠</m:t>
                    </m:r>
                    <m:r>
                      <a:rPr lang="en-US" sz="1400" b="0" i="1" smtClean="0">
                        <a:latin typeface="Cambria Math" panose="02040503050406030204" pitchFamily="18" charset="0"/>
                      </a:rPr>
                      <m:t>=</m:t>
                    </m:r>
                  </m:oMath>
                </a14:m>
                <a:r>
                  <a:rPr lang="en-US" sz="1400" dirty="0"/>
                  <a:t> A ground truth speech wave </a:t>
                </a:r>
                <a:br>
                  <a:rPr lang="en-US" sz="1400" dirty="0"/>
                </a:br>
                <a14:m>
                  <m:oMath xmlns:m="http://schemas.openxmlformats.org/officeDocument/2006/math">
                    <m:r>
                      <a:rPr lang="en-US" sz="1400" b="1" i="1" smtClean="0">
                        <a:latin typeface="Cambria Math" panose="02040503050406030204" pitchFamily="18" charset="0"/>
                      </a:rPr>
                      <m:t>𝑺</m:t>
                    </m:r>
                    <m:r>
                      <a:rPr lang="en-US" sz="1400" b="0" i="1" smtClean="0">
                        <a:latin typeface="Cambria Math" panose="02040503050406030204" pitchFamily="18" charset="0"/>
                      </a:rPr>
                      <m:t>=</m:t>
                    </m:r>
                  </m:oMath>
                </a14:m>
                <a:r>
                  <a:rPr lang="en-GB" sz="1400" dirty="0"/>
                  <a:t> The Mel-Spectrogram of </a:t>
                </a:r>
                <a14:m>
                  <m:oMath xmlns:m="http://schemas.openxmlformats.org/officeDocument/2006/math">
                    <m:r>
                      <a:rPr lang="en-US" sz="1400" i="1">
                        <a:latin typeface="Cambria Math" panose="02040503050406030204" pitchFamily="18" charset="0"/>
                      </a:rPr>
                      <m:t>𝑠</m:t>
                    </m:r>
                  </m:oMath>
                </a14:m>
                <a:br>
                  <a:rPr lang="en-GB" sz="1400" dirty="0"/>
                </a:br>
                <a14:m>
                  <m:oMath xmlns:m="http://schemas.openxmlformats.org/officeDocument/2006/math">
                    <m:r>
                      <a:rPr lang="en-US" sz="1400" i="1">
                        <a:latin typeface="Cambria Math" panose="02040503050406030204" pitchFamily="18" charset="0"/>
                      </a:rPr>
                      <m:t>𝐺</m:t>
                    </m:r>
                    <m:r>
                      <a:rPr lang="en-US" sz="1400" i="1">
                        <a:latin typeface="Cambria Math" panose="02040503050406030204" pitchFamily="18" charset="0"/>
                      </a:rPr>
                      <m:t>=</m:t>
                    </m:r>
                  </m:oMath>
                </a14:m>
                <a:r>
                  <a:rPr lang="en-GB" sz="1400" dirty="0"/>
                  <a:t> Generator neural network</a:t>
                </a:r>
              </a:p>
              <a:p>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𝐷</m:t>
                        </m:r>
                      </m:e>
                      <m:sub>
                        <m:r>
                          <a:rPr lang="en-US" sz="1400" i="1">
                            <a:solidFill>
                              <a:prstClr val="black"/>
                            </a:solidFill>
                            <a:latin typeface="Cambria Math" panose="02040503050406030204" pitchFamily="18" charset="0"/>
                          </a:rPr>
                          <m:t>𝑘</m:t>
                        </m:r>
                      </m:sub>
                    </m:sSub>
                    <m:r>
                      <a:rPr lang="en-US" sz="1400" i="1">
                        <a:latin typeface="Cambria Math" panose="02040503050406030204" pitchFamily="18" charset="0"/>
                      </a:rPr>
                      <m:t>=</m:t>
                    </m:r>
                    <m:r>
                      <a:rPr lang="en-US" sz="1400" i="1">
                        <a:latin typeface="Cambria Math" panose="02040503050406030204" pitchFamily="18" charset="0"/>
                      </a:rPr>
                      <m:t>𝑘</m:t>
                    </m:r>
                  </m:oMath>
                </a14:m>
                <a:r>
                  <a:rPr lang="en-GB" sz="1400" dirty="0"/>
                  <a:t>-th discriminator block</a:t>
                </a:r>
              </a:p>
              <a:p>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𝑖</m:t>
                        </m:r>
                      </m:sub>
                    </m:sSub>
                    <m:r>
                      <a:rPr lang="en-US" sz="1400" b="0" i="1" smtClean="0">
                        <a:latin typeface="Cambria Math" panose="02040503050406030204" pitchFamily="18" charset="0"/>
                      </a:rPr>
                      <m:t>=</m:t>
                    </m:r>
                  </m:oMath>
                </a14:m>
                <a:r>
                  <a:rPr lang="en-US" sz="1400" dirty="0"/>
                  <a:t> Number of units of the </a:t>
                </a:r>
                <a14:m>
                  <m:oMath xmlns:m="http://schemas.openxmlformats.org/officeDocument/2006/math">
                    <m:r>
                      <a:rPr lang="en-US" sz="1400" b="0" i="1" smtClean="0">
                        <a:latin typeface="Cambria Math" panose="02040503050406030204" pitchFamily="18" charset="0"/>
                      </a:rPr>
                      <m:t>𝑖</m:t>
                    </m:r>
                  </m:oMath>
                </a14:m>
                <a:r>
                  <a:rPr lang="en-GB" sz="1400" dirty="0"/>
                  <a:t>-th layer</a:t>
                </a:r>
              </a:p>
              <a:p>
                <a14:m>
                  <m:oMath xmlns:m="http://schemas.openxmlformats.org/officeDocument/2006/math">
                    <m:r>
                      <a:rPr lang="en-US" sz="1400" b="0" i="1" smtClean="0">
                        <a:latin typeface="Cambria Math" panose="02040503050406030204" pitchFamily="18" charset="0"/>
                      </a:rPr>
                      <m:t>𝑇</m:t>
                    </m:r>
                    <m:r>
                      <a:rPr lang="en-US" sz="1400" b="0" i="1" smtClean="0">
                        <a:latin typeface="Cambria Math" panose="02040503050406030204" pitchFamily="18" charset="0"/>
                      </a:rPr>
                      <m:t>=</m:t>
                    </m:r>
                  </m:oMath>
                </a14:m>
                <a:r>
                  <a:rPr lang="en-US" sz="1400" dirty="0"/>
                  <a:t> Number of feature maps </a:t>
                </a:r>
              </a:p>
              <a:p>
                <a14:m>
                  <m:oMath xmlns:m="http://schemas.openxmlformats.org/officeDocument/2006/math">
                    <m:r>
                      <a:rPr lang="en-US" sz="1400" b="0" i="1" smtClean="0">
                        <a:latin typeface="Cambria Math" panose="02040503050406030204" pitchFamily="18" charset="0"/>
                      </a:rPr>
                      <m:t>𝜆</m:t>
                    </m:r>
                    <m:r>
                      <a:rPr lang="en-US" sz="1400" i="1">
                        <a:latin typeface="Cambria Math" panose="02040503050406030204" pitchFamily="18" charset="0"/>
                      </a:rPr>
                      <m:t>=</m:t>
                    </m:r>
                    <m:r>
                      <a:rPr lang="en-US" sz="1400" b="0" i="1" smtClean="0">
                        <a:latin typeface="Cambria Math" panose="02040503050406030204" pitchFamily="18" charset="0"/>
                      </a:rPr>
                      <m:t>10</m:t>
                    </m:r>
                  </m:oMath>
                </a14:m>
                <a:r>
                  <a:rPr lang="en-US" sz="1400" dirty="0"/>
                  <a:t>, Regularization strength </a:t>
                </a:r>
              </a:p>
            </p:txBody>
          </p:sp>
        </mc:Choice>
        <mc:Fallback xmlns="">
          <p:sp>
            <p:nvSpPr>
              <p:cNvPr id="11" name="TextBox 10">
                <a:extLst>
                  <a:ext uri="{FF2B5EF4-FFF2-40B4-BE49-F238E27FC236}">
                    <a16:creationId xmlns:a16="http://schemas.microsoft.com/office/drawing/2014/main" id="{509422C4-D9F3-C4CA-1847-BF4CF1D6E0BC}"/>
                  </a:ext>
                </a:extLst>
              </p:cNvPr>
              <p:cNvSpPr txBox="1">
                <a:spLocks noRot="1" noChangeAspect="1" noMove="1" noResize="1" noEditPoints="1" noAdjustHandles="1" noChangeArrowheads="1" noChangeShapeType="1" noTextEdit="1"/>
              </p:cNvSpPr>
              <p:nvPr/>
            </p:nvSpPr>
            <p:spPr>
              <a:xfrm>
                <a:off x="0" y="5112868"/>
                <a:ext cx="2981827" cy="1815882"/>
              </a:xfrm>
              <a:prstGeom prst="rect">
                <a:avLst/>
              </a:prstGeom>
              <a:blipFill>
                <a:blip r:embed="rId8"/>
                <a:stretch>
                  <a:fillRect t="-336" b="-2349"/>
                </a:stretch>
              </a:blipFill>
              <a:ln w="19050">
                <a:noFill/>
              </a:ln>
            </p:spPr>
            <p:txBody>
              <a:bodyPr/>
              <a:lstStyle/>
              <a:p>
                <a:r>
                  <a:rPr lang="en-US">
                    <a:noFill/>
                  </a:rPr>
                  <a:t> </a:t>
                </a:r>
              </a:p>
            </p:txBody>
          </p:sp>
        </mc:Fallback>
      </mc:AlternateContent>
      <p:pic>
        <p:nvPicPr>
          <p:cNvPr id="13" name="Picture 12" descr="\documentclass{article}&#10;\usepackage{amsmath}&#10;\pagestyle{empty}&#10;\begin{document}&#10;&#10;$ \mathcal{L}_G^{\mathrm{FMAP}}(D(s),D(G(\mathbf{S}))) = \sum_{i=1}^{T} \frac{1}{N_i} \left \lVert D_k^{(i)}(s) - D_k^{(i)}(G(\mathbf{S}))  \right \rVert_1.$&#10;&#10;&#10;\end{document}" title="IguanaTex Bitmap Display">
            <a:extLst>
              <a:ext uri="{FF2B5EF4-FFF2-40B4-BE49-F238E27FC236}">
                <a16:creationId xmlns:a16="http://schemas.microsoft.com/office/drawing/2014/main" id="{523E239F-66F3-38C1-5A80-FC5911F7E898}"/>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4885014" y="3844100"/>
            <a:ext cx="7161547" cy="505958"/>
          </a:xfrm>
          <a:prstGeom prst="rect">
            <a:avLst/>
          </a:prstGeom>
        </p:spPr>
      </p:pic>
      <p:pic>
        <p:nvPicPr>
          <p:cNvPr id="15" name="Picture 14" descr="\documentclass{article}&#10;\usepackage{amsmath}&#10;\pagestyle{empty}&#10;\begin{document}&#10;&#10;&#10;$ \mathcal{L}_G^{\mathrm{BASE}}(D(G(\mathbf{S}))) = -\sum_{k=1}^{3} D_k(G(\mathbf{S})).$&#10;&#10;\end{document}" title="IguanaTex Bitmap Display">
            <a:extLst>
              <a:ext uri="{FF2B5EF4-FFF2-40B4-BE49-F238E27FC236}">
                <a16:creationId xmlns:a16="http://schemas.microsoft.com/office/drawing/2014/main" id="{8E05012C-1DCB-8FC5-F940-8B8F0DCC0867}"/>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251816" y="3935748"/>
            <a:ext cx="4290743" cy="323657"/>
          </a:xfrm>
          <a:prstGeom prst="rect">
            <a:avLst/>
          </a:prstGeom>
          <a:ln w="15875" cap="flat" cmpd="sng">
            <a:noFill/>
          </a:ln>
        </p:spPr>
      </p:pic>
      <p:pic>
        <p:nvPicPr>
          <p:cNvPr id="17" name="Picture 16" descr="\documentclass{article}&#10;\usepackage{amsmath}&#10;\pagestyle{empty}&#10;\begin{document}&#10;&#10;&#10;$\mathcal{L}_G(D(s),D(G(\mathbf{S}))) = \mathcal{L}_G^{\mathrm{BASE}}(D(G(\mathbf{S}))) + \lambda \cdot \mathcal{L}_G^{\mathrm{FMAP}}(D(s),D(G(\mathbf{S}))).$&#10;&#10;\end{document}" title="IguanaTex Bitmap Display">
            <a:extLst>
              <a:ext uri="{FF2B5EF4-FFF2-40B4-BE49-F238E27FC236}">
                <a16:creationId xmlns:a16="http://schemas.microsoft.com/office/drawing/2014/main" id="{284F6B91-54C9-B9C3-55F6-E938AE10E425}"/>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2335546" y="4995359"/>
            <a:ext cx="7667200" cy="291657"/>
          </a:xfrm>
          <a:prstGeom prst="rect">
            <a:avLst/>
          </a:prstGeom>
        </p:spPr>
      </p:pic>
      <p:sp>
        <p:nvSpPr>
          <p:cNvPr id="18" name="Footer Placeholder 6">
            <a:extLst>
              <a:ext uri="{FF2B5EF4-FFF2-40B4-BE49-F238E27FC236}">
                <a16:creationId xmlns:a16="http://schemas.microsoft.com/office/drawing/2014/main" id="{02082AA1-7BDB-D75C-2604-C6CE17A68503}"/>
              </a:ext>
            </a:extLst>
          </p:cNvPr>
          <p:cNvSpPr>
            <a:spLocks noGrp="1"/>
          </p:cNvSpPr>
          <p:nvPr>
            <p:ph type="ftr" sz="quarter" idx="11"/>
          </p:nvPr>
        </p:nvSpPr>
        <p:spPr>
          <a:xfrm>
            <a:off x="8821119" y="6492875"/>
            <a:ext cx="3370881" cy="365125"/>
          </a:xfrm>
        </p:spPr>
        <p:txBody>
          <a:bodyPr/>
          <a:lstStyle/>
          <a:p>
            <a:r>
              <a:rPr lang="en-GB" baseline="30000" dirty="0">
                <a:solidFill>
                  <a:schemeClr val="tx1"/>
                </a:solidFill>
              </a:rPr>
              <a:t>1</a:t>
            </a:r>
            <a:r>
              <a:rPr lang="en-GB" baseline="30000" dirty="0"/>
              <a:t> </a:t>
            </a:r>
            <a:r>
              <a:rPr lang="en-US" dirty="0">
                <a:solidFill>
                  <a:schemeClr val="tx1"/>
                </a:solidFill>
              </a:rPr>
              <a:t>Similar to the perceptual loss in image processing.</a:t>
            </a:r>
            <a:endParaRPr lang="en-GB" dirty="0">
              <a:solidFill>
                <a:schemeClr val="tx1"/>
              </a:solidFill>
            </a:endParaRPr>
          </a:p>
        </p:txBody>
      </p:sp>
      <p:sp>
        <p:nvSpPr>
          <p:cNvPr id="2" name="Rectangle 1">
            <a:extLst>
              <a:ext uri="{FF2B5EF4-FFF2-40B4-BE49-F238E27FC236}">
                <a16:creationId xmlns:a16="http://schemas.microsoft.com/office/drawing/2014/main" id="{D71C6D1D-3C67-6F95-2437-79B798C2A22E}"/>
              </a:ext>
            </a:extLst>
          </p:cNvPr>
          <p:cNvSpPr/>
          <p:nvPr/>
        </p:nvSpPr>
        <p:spPr>
          <a:xfrm>
            <a:off x="145439" y="3796590"/>
            <a:ext cx="4511807" cy="57444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FCA290A-8B78-F115-D854-F12FD1556475}"/>
              </a:ext>
            </a:extLst>
          </p:cNvPr>
          <p:cNvSpPr/>
          <p:nvPr/>
        </p:nvSpPr>
        <p:spPr>
          <a:xfrm>
            <a:off x="4799314" y="3796590"/>
            <a:ext cx="7332686" cy="57444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AA82EF9-73FD-1639-4B1F-FD70900AF052}"/>
              </a:ext>
            </a:extLst>
          </p:cNvPr>
          <p:cNvSpPr/>
          <p:nvPr/>
        </p:nvSpPr>
        <p:spPr>
          <a:xfrm>
            <a:off x="2189254" y="4859889"/>
            <a:ext cx="7965778" cy="50595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05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10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1000"/>
                                        <p:tgtEl>
                                          <p:spTgt spid="3"/>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8" grpId="0"/>
      <p:bldP spid="2" grpId="0" animBg="1"/>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A980A6D1-CFFF-6F68-FD98-783E4850D425}"/>
              </a:ext>
            </a:extLst>
          </p:cNvPr>
          <p:cNvSpPr>
            <a:spLocks noGrp="1"/>
          </p:cNvSpPr>
          <p:nvPr>
            <p:ph type="title"/>
          </p:nvPr>
        </p:nvSpPr>
        <p:spPr>
          <a:xfrm>
            <a:off x="4044514" y="104013"/>
            <a:ext cx="3840511" cy="561716"/>
          </a:xfrm>
        </p:spPr>
        <p:txBody>
          <a:bodyPr>
            <a:noAutofit/>
          </a:bodyPr>
          <a:lstStyle/>
          <a:p>
            <a:r>
              <a:rPr lang="en-US" sz="3200" u="sng" dirty="0"/>
              <a:t>Spectral Loss Function</a:t>
            </a:r>
            <a:endParaRPr lang="en-GB" sz="3200" u="sng" dirty="0"/>
          </a:p>
        </p:txBody>
      </p:sp>
      <p:sp>
        <p:nvSpPr>
          <p:cNvPr id="25" name="TextBox 24">
            <a:extLst>
              <a:ext uri="{FF2B5EF4-FFF2-40B4-BE49-F238E27FC236}">
                <a16:creationId xmlns:a16="http://schemas.microsoft.com/office/drawing/2014/main" id="{98DF9FE5-B17A-F029-BE21-8A04A556168B}"/>
              </a:ext>
            </a:extLst>
          </p:cNvPr>
          <p:cNvSpPr txBox="1"/>
          <p:nvPr/>
        </p:nvSpPr>
        <p:spPr>
          <a:xfrm>
            <a:off x="1625931" y="1396099"/>
            <a:ext cx="2472280" cy="400110"/>
          </a:xfrm>
          <a:prstGeom prst="rect">
            <a:avLst/>
          </a:prstGeom>
          <a:noFill/>
        </p:spPr>
        <p:txBody>
          <a:bodyPr wrap="none" rtlCol="0">
            <a:spAutoFit/>
          </a:bodyPr>
          <a:lstStyle/>
          <a:p>
            <a:r>
              <a:rPr lang="en-US" sz="2000" u="sng" dirty="0">
                <a:latin typeface="+mj-lt"/>
              </a:rPr>
              <a:t>Spectral Convergence:</a:t>
            </a:r>
            <a:endParaRPr lang="en-GB" sz="2000" u="sng" dirty="0">
              <a:latin typeface="+mj-lt"/>
            </a:endParaRPr>
          </a:p>
        </p:txBody>
      </p:sp>
      <p:sp>
        <p:nvSpPr>
          <p:cNvPr id="26" name="TextBox 25">
            <a:extLst>
              <a:ext uri="{FF2B5EF4-FFF2-40B4-BE49-F238E27FC236}">
                <a16:creationId xmlns:a16="http://schemas.microsoft.com/office/drawing/2014/main" id="{E2808B1D-C8E3-BF52-888C-B3E951E0E147}"/>
              </a:ext>
            </a:extLst>
          </p:cNvPr>
          <p:cNvSpPr txBox="1"/>
          <p:nvPr/>
        </p:nvSpPr>
        <p:spPr>
          <a:xfrm>
            <a:off x="7243206" y="1379984"/>
            <a:ext cx="3333092" cy="400110"/>
          </a:xfrm>
          <a:prstGeom prst="rect">
            <a:avLst/>
          </a:prstGeom>
          <a:noFill/>
        </p:spPr>
        <p:txBody>
          <a:bodyPr wrap="none" rtlCol="0">
            <a:spAutoFit/>
          </a:bodyPr>
          <a:lstStyle/>
          <a:p>
            <a:r>
              <a:rPr lang="en-US" sz="2000" u="sng" dirty="0">
                <a:latin typeface="+mj-lt"/>
              </a:rPr>
              <a:t>Logarithmic DSTFT Magnitude:</a:t>
            </a:r>
            <a:endParaRPr lang="en-GB" sz="2000" u="sng" dirty="0">
              <a:latin typeface="+mj-lt"/>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207C583-9E3E-0A0C-3DD0-662BF480BDEF}"/>
                  </a:ext>
                </a:extLst>
              </p:cNvPr>
              <p:cNvSpPr txBox="1"/>
              <p:nvPr/>
            </p:nvSpPr>
            <p:spPr>
              <a:xfrm>
                <a:off x="2786088" y="737812"/>
                <a:ext cx="6123664"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latin typeface="+mj-lt"/>
                  </a:rPr>
                  <a:t>Assumption: </a:t>
                </a:r>
                <a14:m>
                  <m:oMath xmlns:m="http://schemas.openxmlformats.org/officeDocument/2006/math">
                    <m:r>
                      <a:rPr lang="en-US" sz="2000" b="0" i="1" smtClean="0">
                        <a:latin typeface="Cambria Math" panose="02040503050406030204" pitchFamily="18" charset="0"/>
                      </a:rPr>
                      <m:t>𝑠</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𝑛</m:t>
                        </m:r>
                      </m:e>
                    </m:d>
                    <m:r>
                      <a:rPr lang="en-US" sz="2000" i="1">
                        <a:latin typeface="Cambria Math" panose="02040503050406030204" pitchFamily="18" charset="0"/>
                        <a:ea typeface="Cambria Math" panose="02040503050406030204" pitchFamily="18" charset="0"/>
                      </a:rPr>
                      <m:t>≈</m:t>
                    </m:r>
                    <m:acc>
                      <m:accPr>
                        <m:chr m:val="̂"/>
                        <m:ctrlPr>
                          <a:rPr lang="en-US" sz="2000" b="0" i="1" smtClean="0">
                            <a:latin typeface="Cambria Math" panose="02040503050406030204" pitchFamily="18" charset="0"/>
                            <a:ea typeface="Cambria Math" panose="02040503050406030204" pitchFamily="18" charset="0"/>
                          </a:rPr>
                        </m:ctrlPr>
                      </m:accPr>
                      <m:e>
                        <m:r>
                          <a:rPr lang="en-US" sz="2000" b="0" i="1" smtClean="0">
                            <a:latin typeface="Cambria Math" panose="02040503050406030204" pitchFamily="18" charset="0"/>
                            <a:ea typeface="Cambria Math" panose="02040503050406030204" pitchFamily="18" charset="0"/>
                          </a:rPr>
                          <m:t>𝑠</m:t>
                        </m:r>
                      </m:e>
                    </m:acc>
                    <m:d>
                      <m:dPr>
                        <m:begChr m:val="["/>
                        <m:endChr m:val="]"/>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𝑛</m:t>
                        </m:r>
                      </m:e>
                    </m:d>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𝑿</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𝑘</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𝑚</m:t>
                        </m:r>
                      </m:e>
                    </m:d>
                    <m:r>
                      <a:rPr lang="en-US" sz="2000" i="1">
                        <a:latin typeface="Cambria Math" panose="02040503050406030204" pitchFamily="18" charset="0"/>
                        <a:ea typeface="Cambria Math" panose="02040503050406030204" pitchFamily="18" charset="0"/>
                      </a:rPr>
                      <m:t>≈</m:t>
                    </m:r>
                    <m:acc>
                      <m:accPr>
                        <m:chr m:val="̂"/>
                        <m:ctrlPr>
                          <a:rPr lang="en-US" sz="2000" b="0" i="1" smtClean="0">
                            <a:latin typeface="Cambria Math" panose="02040503050406030204" pitchFamily="18" charset="0"/>
                            <a:ea typeface="Cambria Math" panose="02040503050406030204" pitchFamily="18" charset="0"/>
                          </a:rPr>
                        </m:ctrlPr>
                      </m:accPr>
                      <m:e>
                        <m:r>
                          <a:rPr lang="en-US" sz="2000" b="1" i="1" smtClean="0">
                            <a:latin typeface="Cambria Math" panose="02040503050406030204" pitchFamily="18" charset="0"/>
                            <a:ea typeface="Cambria Math" panose="02040503050406030204" pitchFamily="18" charset="0"/>
                          </a:rPr>
                          <m:t>𝑿</m:t>
                        </m:r>
                      </m:e>
                    </m:acc>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𝑘</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oMath>
                </a14:m>
                <a:endParaRPr lang="en-US" sz="2000" dirty="0">
                  <a:latin typeface="+mj-lt"/>
                </a:endParaRPr>
              </a:p>
            </p:txBody>
          </p:sp>
        </mc:Choice>
        <mc:Fallback xmlns="">
          <p:sp>
            <p:nvSpPr>
              <p:cNvPr id="35" name="TextBox 34">
                <a:extLst>
                  <a:ext uri="{FF2B5EF4-FFF2-40B4-BE49-F238E27FC236}">
                    <a16:creationId xmlns:a16="http://schemas.microsoft.com/office/drawing/2014/main" id="{C207C583-9E3E-0A0C-3DD0-662BF480BDEF}"/>
                  </a:ext>
                </a:extLst>
              </p:cNvPr>
              <p:cNvSpPr txBox="1">
                <a:spLocks noRot="1" noChangeAspect="1" noMove="1" noResize="1" noEditPoints="1" noAdjustHandles="1" noChangeArrowheads="1" noChangeShapeType="1" noTextEdit="1"/>
              </p:cNvSpPr>
              <p:nvPr/>
            </p:nvSpPr>
            <p:spPr>
              <a:xfrm>
                <a:off x="2786088" y="737812"/>
                <a:ext cx="6123664" cy="461665"/>
              </a:xfrm>
              <a:prstGeom prst="rect">
                <a:avLst/>
              </a:prstGeom>
              <a:blipFill>
                <a:blip r:embed="rId7"/>
                <a:stretch>
                  <a:fillRect l="-1294"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D641562-0F0F-43E6-E9DA-298A205306FE}"/>
                  </a:ext>
                </a:extLst>
              </p:cNvPr>
              <p:cNvSpPr txBox="1"/>
              <p:nvPr/>
            </p:nvSpPr>
            <p:spPr>
              <a:xfrm>
                <a:off x="257" y="4798000"/>
                <a:ext cx="3494868" cy="2098588"/>
              </a:xfrm>
              <a:prstGeom prst="rect">
                <a:avLst/>
              </a:prstGeom>
              <a:noFill/>
              <a:ln w="19050">
                <a:noFill/>
              </a:ln>
            </p:spPr>
            <p:txBody>
              <a:bodyPr wrap="square" rtlCol="0">
                <a:spAutoFit/>
              </a:bodyPr>
              <a:lstStyle/>
              <a:p>
                <a14:m>
                  <m:oMath xmlns:m="http://schemas.openxmlformats.org/officeDocument/2006/math">
                    <m:r>
                      <a:rPr lang="en-US" sz="1600" b="0" i="1" smtClean="0">
                        <a:latin typeface="Cambria Math" panose="02040503050406030204" pitchFamily="18" charset="0"/>
                      </a:rPr>
                      <m:t>𝑠</m:t>
                    </m:r>
                    <m:r>
                      <a:rPr lang="en-US" sz="1600" b="0" i="1" smtClean="0">
                        <a:latin typeface="Cambria Math" panose="02040503050406030204" pitchFamily="18" charset="0"/>
                      </a:rPr>
                      <m:t>=</m:t>
                    </m:r>
                  </m:oMath>
                </a14:m>
                <a:r>
                  <a:rPr lang="en-US" sz="1600" dirty="0"/>
                  <a:t> The ground truth speech wave </a:t>
                </a:r>
              </a:p>
              <a:p>
                <a14:m>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𝑠</m:t>
                        </m:r>
                      </m:e>
                    </m:acc>
                    <m:r>
                      <a:rPr lang="en-US" sz="1600" i="1">
                        <a:latin typeface="Cambria Math" panose="02040503050406030204" pitchFamily="18" charset="0"/>
                      </a:rPr>
                      <m:t>=</m:t>
                    </m:r>
                  </m:oMath>
                </a14:m>
                <a:r>
                  <a:rPr lang="en-US" sz="1600" dirty="0"/>
                  <a:t> The estimated speech wave </a:t>
                </a:r>
                <a:br>
                  <a:rPr lang="en-US" sz="1600" dirty="0"/>
                </a:br>
                <a14:m>
                  <m:oMath xmlns:m="http://schemas.openxmlformats.org/officeDocument/2006/math">
                    <m:r>
                      <a:rPr lang="en-US" sz="1600" b="1" i="1">
                        <a:latin typeface="Cambria Math" panose="02040503050406030204" pitchFamily="18" charset="0"/>
                        <a:ea typeface="Cambria Math" panose="02040503050406030204" pitchFamily="18" charset="0"/>
                      </a:rPr>
                      <m:t>𝑿</m:t>
                    </m:r>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𝑘</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𝑚</m:t>
                        </m:r>
                      </m:e>
                    </m:d>
                    <m:r>
                      <a:rPr lang="en-US" sz="1600" b="0" i="1" smtClean="0">
                        <a:latin typeface="Cambria Math" panose="02040503050406030204" pitchFamily="18" charset="0"/>
                      </a:rPr>
                      <m:t>=</m:t>
                    </m:r>
                  </m:oMath>
                </a14:m>
                <a:r>
                  <a:rPr lang="en-US" sz="1600" dirty="0"/>
                  <a:t> The DSTFT of </a:t>
                </a:r>
                <a14:m>
                  <m:oMath xmlns:m="http://schemas.openxmlformats.org/officeDocument/2006/math">
                    <m:r>
                      <a:rPr lang="en-US" sz="1600" b="0" i="1" smtClean="0">
                        <a:latin typeface="Cambria Math" panose="02040503050406030204" pitchFamily="18" charset="0"/>
                      </a:rPr>
                      <m:t>𝑠</m:t>
                    </m:r>
                  </m:oMath>
                </a14:m>
                <a:endParaRPr lang="en-GB" sz="1600" dirty="0"/>
              </a:p>
              <a:p>
                <a14:m>
                  <m:oMath xmlns:m="http://schemas.openxmlformats.org/officeDocument/2006/math">
                    <m:acc>
                      <m:accPr>
                        <m:chr m:val="̂"/>
                        <m:ctrlPr>
                          <a:rPr lang="en-US" sz="1600" b="0" i="1" smtClean="0">
                            <a:latin typeface="Cambria Math" panose="02040503050406030204" pitchFamily="18" charset="0"/>
                            <a:ea typeface="Cambria Math" panose="02040503050406030204" pitchFamily="18" charset="0"/>
                          </a:rPr>
                        </m:ctrlPr>
                      </m:accPr>
                      <m:e>
                        <m:r>
                          <a:rPr lang="en-US" sz="1600" b="1" i="1" smtClean="0">
                            <a:latin typeface="Cambria Math" panose="02040503050406030204" pitchFamily="18" charset="0"/>
                            <a:ea typeface="Cambria Math" panose="02040503050406030204" pitchFamily="18" charset="0"/>
                          </a:rPr>
                          <m:t>𝑿</m:t>
                        </m:r>
                      </m:e>
                    </m:acc>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𝑘</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𝑚</m:t>
                        </m:r>
                      </m:e>
                    </m:d>
                    <m:r>
                      <a:rPr lang="en-US" sz="1600" b="0" i="1" smtClean="0">
                        <a:latin typeface="Cambria Math" panose="02040503050406030204" pitchFamily="18" charset="0"/>
                      </a:rPr>
                      <m:t>=</m:t>
                    </m:r>
                  </m:oMath>
                </a14:m>
                <a:r>
                  <a:rPr lang="en-US" sz="1600" dirty="0"/>
                  <a:t> The DSTFT of </a:t>
                </a:r>
                <a14:m>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𝑠</m:t>
                        </m:r>
                      </m:e>
                    </m:acc>
                  </m:oMath>
                </a14:m>
                <a:endParaRPr lang="en-GB" sz="1600" dirty="0"/>
              </a:p>
              <a:p>
                <a14:m>
                  <m:oMath xmlns:m="http://schemas.openxmlformats.org/officeDocument/2006/math">
                    <m:r>
                      <a:rPr lang="en-US" sz="1600" b="0" i="1" smtClean="0">
                        <a:latin typeface="Cambria Math" panose="02040503050406030204" pitchFamily="18" charset="0"/>
                        <a:ea typeface="Cambria Math" panose="02040503050406030204" pitchFamily="18" charset="0"/>
                      </a:rPr>
                      <m:t>𝑋</m:t>
                    </m:r>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𝑘</m:t>
                        </m:r>
                      </m:e>
                    </m:d>
                    <m:r>
                      <a:rPr lang="en-US" sz="1600" b="0" i="1" smtClean="0">
                        <a:latin typeface="Cambria Math" panose="02040503050406030204" pitchFamily="18" charset="0"/>
                      </a:rPr>
                      <m:t>=</m:t>
                    </m:r>
                  </m:oMath>
                </a14:m>
                <a:r>
                  <a:rPr lang="en-US" sz="1600" dirty="0"/>
                  <a:t> The DFT of </a:t>
                </a:r>
                <a14:m>
                  <m:oMath xmlns:m="http://schemas.openxmlformats.org/officeDocument/2006/math">
                    <m:r>
                      <a:rPr lang="en-US" sz="1600" i="1">
                        <a:latin typeface="Cambria Math" panose="02040503050406030204" pitchFamily="18" charset="0"/>
                      </a:rPr>
                      <m:t>𝑥</m:t>
                    </m:r>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𝑛</m:t>
                        </m:r>
                      </m:e>
                    </m:d>
                  </m:oMath>
                </a14:m>
                <a:endParaRPr lang="el-GR" sz="1600" dirty="0"/>
              </a:p>
              <a:p>
                <a14:m>
                  <m:oMath xmlns:m="http://schemas.openxmlformats.org/officeDocument/2006/math">
                    <m:r>
                      <a:rPr lang="en-US" sz="1600" b="0" i="1" smtClean="0">
                        <a:latin typeface="Cambria Math" panose="02040503050406030204" pitchFamily="18" charset="0"/>
                      </a:rPr>
                      <m:t>𝐾</m:t>
                    </m:r>
                  </m:oMath>
                </a14:m>
                <a:r>
                  <a:rPr lang="en-GB" sz="1600" dirty="0"/>
                  <a:t> = Number of DSTFT frequencies</a:t>
                </a:r>
              </a:p>
              <a:p>
                <a14:m>
                  <m:oMath xmlns:m="http://schemas.openxmlformats.org/officeDocument/2006/math">
                    <m:r>
                      <a:rPr lang="en-US" sz="1600" b="0" i="1" smtClean="0">
                        <a:latin typeface="Cambria Math" panose="02040503050406030204" pitchFamily="18" charset="0"/>
                      </a:rPr>
                      <m:t>𝑁</m:t>
                    </m:r>
                    <m:r>
                      <a:rPr lang="en-US" sz="1600" b="0" i="1" smtClean="0">
                        <a:latin typeface="Cambria Math" panose="02040503050406030204" pitchFamily="18" charset="0"/>
                      </a:rPr>
                      <m:t>=</m:t>
                    </m:r>
                  </m:oMath>
                </a14:m>
                <a:r>
                  <a:rPr lang="en-GB" sz="1600" dirty="0"/>
                  <a:t> Length of </a:t>
                </a:r>
                <a14:m>
                  <m:oMath xmlns:m="http://schemas.openxmlformats.org/officeDocument/2006/math">
                    <m:r>
                      <a:rPr lang="en-US" sz="1600" b="0" i="1" smtClean="0">
                        <a:latin typeface="Cambria Math" panose="02040503050406030204" pitchFamily="18" charset="0"/>
                      </a:rPr>
                      <m:t>𝑠</m:t>
                    </m:r>
                  </m:oMath>
                </a14:m>
                <a:r>
                  <a:rPr lang="en-GB" sz="1600" dirty="0"/>
                  <a:t> or </a:t>
                </a:r>
                <a14:m>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𝑠</m:t>
                        </m:r>
                      </m:e>
                    </m:acc>
                  </m:oMath>
                </a14:m>
                <a:r>
                  <a:rPr lang="en-GB" sz="1600" dirty="0"/>
                  <a:t> in samples</a:t>
                </a:r>
              </a:p>
              <a:p>
                <a14:m>
                  <m:oMath xmlns:m="http://schemas.openxmlformats.org/officeDocument/2006/math">
                    <m:r>
                      <a:rPr lang="en-US" sz="1600" b="0" i="1" smtClean="0">
                        <a:latin typeface="Cambria Math" panose="02040503050406030204" pitchFamily="18" charset="0"/>
                      </a:rPr>
                      <m:t>𝜖</m:t>
                    </m:r>
                    <m:r>
                      <a:rPr lang="en-US" sz="1600" i="1">
                        <a:latin typeface="Cambria Math" panose="02040503050406030204" pitchFamily="18" charset="0"/>
                      </a:rPr>
                      <m:t>=</m:t>
                    </m:r>
                  </m:oMath>
                </a14:m>
                <a:r>
                  <a:rPr lang="en-US" sz="1600" dirty="0"/>
                  <a:t> 2, </a:t>
                </a:r>
                <a14:m>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=9</m:t>
                    </m:r>
                  </m:oMath>
                </a14:m>
                <a:r>
                  <a:rPr lang="en-US" sz="1600" dirty="0"/>
                  <a:t>, Regularization strength</a:t>
                </a:r>
              </a:p>
            </p:txBody>
          </p:sp>
        </mc:Choice>
        <mc:Fallback xmlns="">
          <p:sp>
            <p:nvSpPr>
              <p:cNvPr id="36" name="TextBox 35">
                <a:extLst>
                  <a:ext uri="{FF2B5EF4-FFF2-40B4-BE49-F238E27FC236}">
                    <a16:creationId xmlns:a16="http://schemas.microsoft.com/office/drawing/2014/main" id="{1D641562-0F0F-43E6-E9DA-298A205306FE}"/>
                  </a:ext>
                </a:extLst>
              </p:cNvPr>
              <p:cNvSpPr txBox="1">
                <a:spLocks noRot="1" noChangeAspect="1" noMove="1" noResize="1" noEditPoints="1" noAdjustHandles="1" noChangeArrowheads="1" noChangeShapeType="1" noTextEdit="1"/>
              </p:cNvSpPr>
              <p:nvPr/>
            </p:nvSpPr>
            <p:spPr>
              <a:xfrm>
                <a:off x="257" y="4798000"/>
                <a:ext cx="3494868" cy="2098588"/>
              </a:xfrm>
              <a:prstGeom prst="rect">
                <a:avLst/>
              </a:prstGeom>
              <a:blipFill>
                <a:blip r:embed="rId8"/>
                <a:stretch>
                  <a:fillRect t="-872" b="-1453"/>
                </a:stretch>
              </a:blipFill>
              <a:ln w="19050">
                <a:noFill/>
              </a:ln>
            </p:spPr>
            <p:txBody>
              <a:bodyPr/>
              <a:lstStyle/>
              <a:p>
                <a:r>
                  <a:rPr lang="en-US">
                    <a:noFill/>
                  </a:rPr>
                  <a:t> </a:t>
                </a:r>
              </a:p>
            </p:txBody>
          </p:sp>
        </mc:Fallback>
      </mc:AlternateContent>
      <p:pic>
        <p:nvPicPr>
          <p:cNvPr id="5" name="Picture 4" descr="\documentclass{article}&#10;\usepackage{amsmath}&#10;\pagestyle{empty}&#10;\begin{document}&#10;&#10;&#10;$ \mathcal{L}_{\mathrm{sc}}(s[n], \hat{s}[n]) = \frac{\left \lVert \big|\mathbf{X}[k, m] \big| - \big|\mathbf{\hat{X}}[k,m] \big| \right \rVert_F} {\left \lVert \big|\mathbf{X}[k, m]\big| \right \rVert_F}.$&#10;&#10;\end{document}" title="IguanaTex Bitmap Display">
            <a:extLst>
              <a:ext uri="{FF2B5EF4-FFF2-40B4-BE49-F238E27FC236}">
                <a16:creationId xmlns:a16="http://schemas.microsoft.com/office/drawing/2014/main" id="{11768B7D-2134-A030-3004-EDCACBF7F78D}"/>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101762" y="1852240"/>
            <a:ext cx="4796881" cy="849548"/>
          </a:xfrm>
          <a:prstGeom prst="rect">
            <a:avLst/>
          </a:prstGeom>
        </p:spPr>
      </p:pic>
      <p:pic>
        <p:nvPicPr>
          <p:cNvPr id="7" name="Picture 6" descr="\documentclass{article}&#10;\usepackage{amsmath}&#10;\pagestyle{empty}&#10;\begin{document}&#10;&#10;&#10;$\mathcal{L}_{\mathrm{lm}}(s[n], \hat{s}[n]) = \frac{1}{N} \left \lVert \ln \big|\mathbf{X}[k, m] + \epsilon \big| -\ln\big|\mathbf{\hat{X}}[k,m] + \epsilon \big| \right \rVert_1.$&#10;&#10;\end{document}" title="IguanaTex Bitmap Display">
            <a:extLst>
              <a:ext uri="{FF2B5EF4-FFF2-40B4-BE49-F238E27FC236}">
                <a16:creationId xmlns:a16="http://schemas.microsoft.com/office/drawing/2014/main" id="{023ADCF3-E9EA-0C97-ABFA-BD1B351C804C}"/>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5188034" y="2011029"/>
            <a:ext cx="6902204" cy="519974"/>
          </a:xfrm>
          <a:prstGeom prst="rect">
            <a:avLst/>
          </a:prstGeom>
        </p:spPr>
      </p:pic>
      <p:sp>
        <p:nvSpPr>
          <p:cNvPr id="2" name="Rectangle 1">
            <a:extLst>
              <a:ext uri="{FF2B5EF4-FFF2-40B4-BE49-F238E27FC236}">
                <a16:creationId xmlns:a16="http://schemas.microsoft.com/office/drawing/2014/main" id="{857BD322-0362-729E-DDD3-6F8544704DB5}"/>
              </a:ext>
            </a:extLst>
          </p:cNvPr>
          <p:cNvSpPr/>
          <p:nvPr/>
        </p:nvSpPr>
        <p:spPr>
          <a:xfrm>
            <a:off x="54864" y="1780093"/>
            <a:ext cx="4970737" cy="98184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2C37C3C-65DC-C61F-820C-2BA86102BD77}"/>
              </a:ext>
            </a:extLst>
          </p:cNvPr>
          <p:cNvSpPr/>
          <p:nvPr/>
        </p:nvSpPr>
        <p:spPr>
          <a:xfrm>
            <a:off x="5132832" y="1786128"/>
            <a:ext cx="7004304" cy="97581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005F6F-B06F-4324-1207-D8E30A465AF0}"/>
              </a:ext>
            </a:extLst>
          </p:cNvPr>
          <p:cNvSpPr txBox="1"/>
          <p:nvPr/>
        </p:nvSpPr>
        <p:spPr>
          <a:xfrm>
            <a:off x="-420624" y="2912371"/>
            <a:ext cx="5700531" cy="923330"/>
          </a:xfrm>
          <a:prstGeom prst="rect">
            <a:avLst/>
          </a:prstGeom>
          <a:noFill/>
        </p:spPr>
        <p:txBody>
          <a:bodyPr wrap="square" rtlCol="0">
            <a:spAutoFit/>
          </a:bodyPr>
          <a:lstStyle/>
          <a:p>
            <a:pPr marL="800100" lvl="1" indent="-342900">
              <a:buFont typeface="Arial" panose="020B0604020202020204" pitchFamily="34" charset="0"/>
              <a:buChar char="•"/>
            </a:pPr>
            <a:r>
              <a:rPr lang="en-US" dirty="0">
                <a:latin typeface="+mj-lt"/>
              </a:rPr>
              <a:t>Accounts for the more </a:t>
            </a:r>
            <a:r>
              <a:rPr lang="en-US" b="1" dirty="0">
                <a:latin typeface="+mj-lt"/>
              </a:rPr>
              <a:t>significant differences</a:t>
            </a:r>
          </a:p>
          <a:p>
            <a:pPr marL="800100" lvl="1" indent="-342900">
              <a:buFont typeface="Arial" panose="020B0604020202020204" pitchFamily="34" charset="0"/>
              <a:buChar char="•"/>
            </a:pPr>
            <a:r>
              <a:rPr lang="en-US" dirty="0">
                <a:latin typeface="+mj-lt"/>
              </a:rPr>
              <a:t>More important in the </a:t>
            </a:r>
            <a:r>
              <a:rPr lang="en-US" b="1" dirty="0">
                <a:latin typeface="+mj-lt"/>
              </a:rPr>
              <a:t>early</a:t>
            </a:r>
            <a:r>
              <a:rPr lang="en-US" dirty="0">
                <a:latin typeface="+mj-lt"/>
              </a:rPr>
              <a:t> stages of the training</a:t>
            </a:r>
          </a:p>
          <a:p>
            <a:pPr marL="800100" lvl="1" indent="-342900">
              <a:buFont typeface="Arial" panose="020B0604020202020204" pitchFamily="34" charset="0"/>
              <a:buChar char="•"/>
            </a:pPr>
            <a:r>
              <a:rPr lang="en-US" dirty="0">
                <a:latin typeface="+mj-lt"/>
              </a:rPr>
              <a:t>Frobenius/Hilbert-Schmidt norm:</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F705F06-65D4-4671-4C70-4094B365DC35}"/>
                  </a:ext>
                </a:extLst>
              </p:cNvPr>
              <p:cNvSpPr txBox="1"/>
              <p:nvPr/>
            </p:nvSpPr>
            <p:spPr>
              <a:xfrm>
                <a:off x="5188034" y="2965064"/>
                <a:ext cx="5700531" cy="923330"/>
              </a:xfrm>
              <a:prstGeom prst="rect">
                <a:avLst/>
              </a:prstGeom>
              <a:noFill/>
            </p:spPr>
            <p:txBody>
              <a:bodyPr wrap="square" rtlCol="0">
                <a:spAutoFit/>
              </a:bodyPr>
              <a:lstStyle/>
              <a:p>
                <a:pPr marL="800100" lvl="1" indent="-342900">
                  <a:buFont typeface="Arial" panose="020B0604020202020204" pitchFamily="34" charset="0"/>
                  <a:buChar char="•"/>
                </a:pPr>
                <a:r>
                  <a:rPr lang="en-US" dirty="0">
                    <a:latin typeface="+mj-lt"/>
                  </a:rPr>
                  <a:t>Focuses more on </a:t>
                </a:r>
                <a:r>
                  <a:rPr lang="en-US" b="1" dirty="0">
                    <a:latin typeface="+mj-lt"/>
                  </a:rPr>
                  <a:t>details</a:t>
                </a:r>
              </a:p>
              <a:p>
                <a:pPr marL="800100" lvl="1" indent="-342900">
                  <a:buFont typeface="Arial" panose="020B0604020202020204" pitchFamily="34" charset="0"/>
                  <a:buChar char="•"/>
                </a:pPr>
                <a:r>
                  <a:rPr lang="en-US" dirty="0">
                    <a:latin typeface="+mj-lt"/>
                  </a:rPr>
                  <a:t>More important in the </a:t>
                </a:r>
                <a:r>
                  <a:rPr lang="en-US" b="1" dirty="0">
                    <a:latin typeface="+mj-lt"/>
                  </a:rPr>
                  <a:t>later</a:t>
                </a:r>
                <a:r>
                  <a:rPr lang="en-US" dirty="0">
                    <a:latin typeface="+mj-lt"/>
                  </a:rPr>
                  <a:t> stages of the training</a:t>
                </a:r>
              </a:p>
              <a:p>
                <a:pPr marL="800100" lvl="1" indent="-342900">
                  <a:buFont typeface="Arial" panose="020B0604020202020204" pitchFamily="34" charset="0"/>
                  <a:buChar cha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1</m:t>
                        </m:r>
                      </m:sub>
                    </m:sSub>
                  </m:oMath>
                </a14:m>
                <a:r>
                  <a:rPr lang="en-US" dirty="0">
                    <a:latin typeface="+mj-lt"/>
                  </a:rPr>
                  <a:t> norm:</a:t>
                </a:r>
              </a:p>
            </p:txBody>
          </p:sp>
        </mc:Choice>
        <mc:Fallback xmlns="">
          <p:sp>
            <p:nvSpPr>
              <p:cNvPr id="12" name="TextBox 11">
                <a:extLst>
                  <a:ext uri="{FF2B5EF4-FFF2-40B4-BE49-F238E27FC236}">
                    <a16:creationId xmlns:a16="http://schemas.microsoft.com/office/drawing/2014/main" id="{2F705F06-65D4-4671-4C70-4094B365DC35}"/>
                  </a:ext>
                </a:extLst>
              </p:cNvPr>
              <p:cNvSpPr txBox="1">
                <a:spLocks noRot="1" noChangeAspect="1" noMove="1" noResize="1" noEditPoints="1" noAdjustHandles="1" noChangeArrowheads="1" noChangeShapeType="1" noTextEdit="1"/>
              </p:cNvSpPr>
              <p:nvPr/>
            </p:nvSpPr>
            <p:spPr>
              <a:xfrm>
                <a:off x="5188034" y="2965064"/>
                <a:ext cx="5700531" cy="923330"/>
              </a:xfrm>
              <a:prstGeom prst="rect">
                <a:avLst/>
              </a:prstGeom>
              <a:blipFill>
                <a:blip r:embed="rId11"/>
                <a:stretch>
                  <a:fillRect t="-3289" b="-9211"/>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2331DEF-6E91-2F48-14F6-BCBB6FF81A1B}"/>
              </a:ext>
            </a:extLst>
          </p:cNvPr>
          <p:cNvSpPr txBox="1"/>
          <p:nvPr/>
        </p:nvSpPr>
        <p:spPr>
          <a:xfrm>
            <a:off x="6654085" y="6427113"/>
            <a:ext cx="5537915" cy="430887"/>
          </a:xfrm>
          <a:prstGeom prst="rect">
            <a:avLst/>
          </a:prstGeom>
          <a:noFill/>
        </p:spPr>
        <p:txBody>
          <a:bodyPr wrap="square" rtlCol="0">
            <a:spAutoFit/>
          </a:bodyPr>
          <a:lstStyle/>
          <a:p>
            <a:pPr algn="r"/>
            <a:r>
              <a:rPr lang="en-US" sz="1100" i="1" dirty="0"/>
              <a:t>Sercan O Arık, Heewoo Jun, and Gregory Diamos. Fast spectrogram inversion using multi-head convolutional neural networks. IEEE Signal Processing Letters, 26(1):94–98, 2018</a:t>
            </a:r>
          </a:p>
        </p:txBody>
      </p:sp>
      <p:pic>
        <p:nvPicPr>
          <p:cNvPr id="41" name="Picture 40" descr="\documentclass{article}&#10;\usepackage{amsmath}&#10;\usepackage{amsfonts}&#10;\usepackage{amssymb}&#10;\pagestyle{empty}&#10;\begin{document}&#10;&#10;&#10;&#10;$\label{sinvoc:eq:l1}&#10; \left \lVert \mathbf{A} \right \rVert_1 \triangleq \sum_{i=0}^{N-1}\sum_{j=0}^{K-1} |a_{i,j}|, \ \mathbf{A} \in \mathbb{C}^{N\times K}.$&#10;\end{document}" title="IguanaTex Bitmap Display">
            <a:extLst>
              <a:ext uri="{FF2B5EF4-FFF2-40B4-BE49-F238E27FC236}">
                <a16:creationId xmlns:a16="http://schemas.microsoft.com/office/drawing/2014/main" id="{3F7A6030-260B-5481-795D-E39419FFF475}"/>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6096000" y="3975557"/>
            <a:ext cx="4417828" cy="360229"/>
          </a:xfrm>
          <a:prstGeom prst="rect">
            <a:avLst/>
          </a:prstGeom>
        </p:spPr>
      </p:pic>
      <p:pic>
        <p:nvPicPr>
          <p:cNvPr id="37" name="Picture 36" descr="\documentclass{article}&#10;\usepackage{amsmath}&#10;\usepackage{amsfonts}&#10;\usepackage{amssymb}&#10;\pagestyle{empty}&#10;\begin{document}&#10;&#10;$\left \lVert \mathbf{A} \right \rVert_F \triangleq \sqrt{\sum_{i=0}^{N-1}\sum_{j=0}^{K-1}|a_{i,j}|^2}, \ \mathbf{A} \in \mathbb{C}^{N\times K}.$&#10;&#10;&#10;\end{document}" title="IguanaTex Bitmap Display">
            <a:extLst>
              <a:ext uri="{FF2B5EF4-FFF2-40B4-BE49-F238E27FC236}">
                <a16:creationId xmlns:a16="http://schemas.microsoft.com/office/drawing/2014/main" id="{D1CD8ACD-A757-13EE-9C5B-47CFB2198B69}"/>
              </a:ext>
            </a:extLst>
          </p:cNvPr>
          <p:cNvPicPr>
            <a:picLocks noChangeAspect="1"/>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443833" y="3910183"/>
            <a:ext cx="4839315" cy="456229"/>
          </a:xfrm>
          <a:prstGeom prst="rect">
            <a:avLst/>
          </a:prstGeom>
        </p:spPr>
      </p:pic>
    </p:spTree>
    <p:extLst>
      <p:ext uri="{BB962C8B-B14F-4D97-AF65-F5344CB8AC3E}">
        <p14:creationId xmlns:p14="http://schemas.microsoft.com/office/powerpoint/2010/main" val="257687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10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10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childTnLst>
                                </p:cTn>
                              </p:par>
                            </p:childTnLst>
                          </p:cTn>
                        </p:par>
                        <p:par>
                          <p:cTn id="47" fill="hold">
                            <p:stCondLst>
                              <p:cond delay="1000"/>
                            </p:stCondLst>
                            <p:childTnLst>
                              <p:par>
                                <p:cTn id="48" presetID="16" presetClass="entr" presetSubtype="21"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1000"/>
                                        <p:tgtEl>
                                          <p:spTgt spid="4"/>
                                        </p:tgtEl>
                                      </p:cBhvr>
                                    </p:animEffect>
                                  </p:childTnLst>
                                </p:cTn>
                              </p:par>
                              <p:par>
                                <p:cTn id="51" presetID="10"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6" grpId="0"/>
      <p:bldP spid="35" grpId="0"/>
      <p:bldP spid="36" grpId="0"/>
      <p:bldP spid="2" grpId="0" animBg="1"/>
      <p:bldP spid="4" grpId="0" animBg="1"/>
      <p:bldP spid="10" grpId="0"/>
      <p:bldP spid="12"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A980A6D1-CFFF-6F68-FD98-783E4850D425}"/>
              </a:ext>
            </a:extLst>
          </p:cNvPr>
          <p:cNvSpPr>
            <a:spLocks noGrp="1"/>
          </p:cNvSpPr>
          <p:nvPr>
            <p:ph type="title"/>
          </p:nvPr>
        </p:nvSpPr>
        <p:spPr>
          <a:xfrm>
            <a:off x="4044514" y="104013"/>
            <a:ext cx="3840511" cy="561716"/>
          </a:xfrm>
        </p:spPr>
        <p:txBody>
          <a:bodyPr>
            <a:noAutofit/>
          </a:bodyPr>
          <a:lstStyle/>
          <a:p>
            <a:r>
              <a:rPr lang="en-US" sz="3200" u="sng" dirty="0"/>
              <a:t>Spectral Loss Function</a:t>
            </a:r>
            <a:endParaRPr lang="en-GB" sz="3200" u="sng" dirty="0"/>
          </a:p>
        </p:txBody>
      </p:sp>
      <p:sp>
        <p:nvSpPr>
          <p:cNvPr id="27" name="TextBox 26">
            <a:extLst>
              <a:ext uri="{FF2B5EF4-FFF2-40B4-BE49-F238E27FC236}">
                <a16:creationId xmlns:a16="http://schemas.microsoft.com/office/drawing/2014/main" id="{7CF8EA47-499F-422D-B673-49E8386750DA}"/>
              </a:ext>
            </a:extLst>
          </p:cNvPr>
          <p:cNvSpPr txBox="1"/>
          <p:nvPr/>
        </p:nvSpPr>
        <p:spPr>
          <a:xfrm>
            <a:off x="4405371" y="3672910"/>
            <a:ext cx="3201454" cy="400110"/>
          </a:xfrm>
          <a:prstGeom prst="rect">
            <a:avLst/>
          </a:prstGeom>
          <a:noFill/>
        </p:spPr>
        <p:txBody>
          <a:bodyPr wrap="none" rtlCol="0">
            <a:spAutoFit/>
          </a:bodyPr>
          <a:lstStyle/>
          <a:p>
            <a:r>
              <a:rPr lang="en-US" sz="2000" u="sng" dirty="0">
                <a:latin typeface="+mj-lt"/>
              </a:rPr>
              <a:t>Entire Spectral Loss Function:</a:t>
            </a:r>
            <a:endParaRPr lang="en-GB" sz="2000" u="sng" dirty="0">
              <a:latin typeface="+mj-lt"/>
            </a:endParaRPr>
          </a:p>
        </p:txBody>
      </p:sp>
      <mc:AlternateContent xmlns:mc="http://schemas.openxmlformats.org/markup-compatibility/2006" xmlns:a14="http://schemas.microsoft.com/office/drawing/2010/main">
        <mc:Choice Requires="a14">
          <p:graphicFrame>
            <p:nvGraphicFramePr>
              <p:cNvPr id="28" name="Table 2">
                <a:extLst>
                  <a:ext uri="{FF2B5EF4-FFF2-40B4-BE49-F238E27FC236}">
                    <a16:creationId xmlns:a16="http://schemas.microsoft.com/office/drawing/2014/main" id="{90E7B01C-2AF0-972E-53B3-F13FA8CADBAD}"/>
                  </a:ext>
                </a:extLst>
              </p:cNvPr>
              <p:cNvGraphicFramePr>
                <a:graphicFrameLocks noGrp="1"/>
              </p:cNvGraphicFramePr>
              <p:nvPr>
                <p:extLst>
                  <p:ext uri="{D42A27DB-BD31-4B8C-83A1-F6EECF244321}">
                    <p14:modId xmlns:p14="http://schemas.microsoft.com/office/powerpoint/2010/main" val="2917967110"/>
                  </p:ext>
                </p:extLst>
              </p:nvPr>
            </p:nvGraphicFramePr>
            <p:xfrm>
              <a:off x="9249404" y="2003234"/>
              <a:ext cx="2953440" cy="2011680"/>
            </p:xfrm>
            <a:graphic>
              <a:graphicData uri="http://schemas.openxmlformats.org/drawingml/2006/table">
                <a:tbl>
                  <a:tblPr firstRow="1" bandRow="1">
                    <a:tableStyleId>{5C22544A-7EE6-4342-B048-85BDC9FD1C3A}</a:tableStyleId>
                  </a:tblPr>
                  <a:tblGrid>
                    <a:gridCol w="984480">
                      <a:extLst>
                        <a:ext uri="{9D8B030D-6E8A-4147-A177-3AD203B41FA5}">
                          <a16:colId xmlns:a16="http://schemas.microsoft.com/office/drawing/2014/main" val="3924252512"/>
                        </a:ext>
                      </a:extLst>
                    </a:gridCol>
                    <a:gridCol w="984480">
                      <a:extLst>
                        <a:ext uri="{9D8B030D-6E8A-4147-A177-3AD203B41FA5}">
                          <a16:colId xmlns:a16="http://schemas.microsoft.com/office/drawing/2014/main" val="3372358646"/>
                        </a:ext>
                      </a:extLst>
                    </a:gridCol>
                    <a:gridCol w="984480">
                      <a:extLst>
                        <a:ext uri="{9D8B030D-6E8A-4147-A177-3AD203B41FA5}">
                          <a16:colId xmlns:a16="http://schemas.microsoft.com/office/drawing/2014/main" val="2986673848"/>
                        </a:ext>
                      </a:extLst>
                    </a:gridCol>
                  </a:tblGrid>
                  <a:tr h="546535">
                    <a:tc>
                      <a:txBody>
                        <a:bodyPr/>
                        <a:lstStyle/>
                        <a:p>
                          <a:pPr algn="ctr"/>
                          <a:r>
                            <a:rPr lang="en-US" b="1" dirty="0"/>
                            <a:t>DFT </a:t>
                          </a:r>
                        </a:p>
                        <a:p>
                          <a:pPr algn="ctr"/>
                          <a:r>
                            <a:rPr lang="en-US" b="1" dirty="0"/>
                            <a:t>Size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m:t>
                                  </m:r>
                                  <m:r>
                                    <a:rPr lang="en-US" b="1" i="1" smtClean="0">
                                      <a:latin typeface="Cambria Math" panose="02040503050406030204" pitchFamily="18" charset="0"/>
                                    </a:rPr>
                                    <m:t>𝑲</m:t>
                                  </m:r>
                                </m:e>
                                <m:sub>
                                  <m:r>
                                    <a:rPr lang="en-US" b="1" i="1" smtClean="0">
                                      <a:latin typeface="Cambria Math" panose="02040503050406030204" pitchFamily="18" charset="0"/>
                                    </a:rPr>
                                    <m:t>𝒊</m:t>
                                  </m:r>
                                </m:sub>
                              </m:sSub>
                              <m:r>
                                <a:rPr lang="en-US" b="1" i="1" smtClean="0">
                                  <a:latin typeface="Cambria Math" panose="02040503050406030204" pitchFamily="18" charset="0"/>
                                </a:rPr>
                                <m:t>)</m:t>
                              </m:r>
                            </m:oMath>
                          </a14:m>
                          <a:endParaRPr lang="en-US" b="1" dirty="0"/>
                        </a:p>
                      </a:txBody>
                      <a:tcPr/>
                    </a:tc>
                    <a:tc>
                      <a:txBody>
                        <a:bodyPr/>
                        <a:lstStyle/>
                        <a:p>
                          <a:pPr algn="ctr"/>
                          <a:r>
                            <a:rPr lang="en-US" dirty="0"/>
                            <a:t>Window Size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m:t>
                                  </m:r>
                                  <m:r>
                                    <a:rPr lang="en-US" b="1" i="1" smtClean="0">
                                      <a:latin typeface="Cambria Math" panose="02040503050406030204" pitchFamily="18" charset="0"/>
                                    </a:rPr>
                                    <m:t>𝑳</m:t>
                                  </m:r>
                                </m:e>
                                <m:sub>
                                  <m:r>
                                    <a:rPr lang="en-US" b="1" i="1" smtClean="0">
                                      <a:latin typeface="Cambria Math" panose="02040503050406030204" pitchFamily="18" charset="0"/>
                                    </a:rPr>
                                    <m:t>𝒊</m:t>
                                  </m:r>
                                </m:sub>
                              </m:sSub>
                              <m:r>
                                <a:rPr lang="en-US" b="1" i="1" smtClean="0">
                                  <a:latin typeface="Cambria Math" panose="02040503050406030204" pitchFamily="18" charset="0"/>
                                </a:rPr>
                                <m:t>)</m:t>
                              </m:r>
                            </m:oMath>
                          </a14:m>
                          <a:endParaRPr lang="en-US" dirty="0"/>
                        </a:p>
                      </a:txBody>
                      <a:tcPr/>
                    </a:tc>
                    <a:tc>
                      <a:txBody>
                        <a:bodyPr/>
                        <a:lstStyle/>
                        <a:p>
                          <a:pPr algn="ctr"/>
                          <a:r>
                            <a:rPr lang="en-US" dirty="0"/>
                            <a:t>Hop</a:t>
                          </a:r>
                        </a:p>
                        <a:p>
                          <a:pPr algn="ctr"/>
                          <a:r>
                            <a:rPr lang="en-US" dirty="0"/>
                            <a:t>Size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m:t>
                                  </m:r>
                                  <m:r>
                                    <a:rPr lang="en-US" b="1" i="1" smtClean="0">
                                      <a:latin typeface="Cambria Math" panose="02040503050406030204" pitchFamily="18" charset="0"/>
                                    </a:rPr>
                                    <m:t>𝑼</m:t>
                                  </m:r>
                                </m:e>
                                <m:sub>
                                  <m:r>
                                    <a:rPr lang="en-US" b="1" i="1" smtClean="0">
                                      <a:latin typeface="Cambria Math" panose="02040503050406030204" pitchFamily="18" charset="0"/>
                                    </a:rPr>
                                    <m:t>𝒊</m:t>
                                  </m:r>
                                </m:sub>
                              </m:sSub>
                              <m:r>
                                <a:rPr lang="en-US" b="1" i="1" smtClean="0">
                                  <a:latin typeface="Cambria Math" panose="02040503050406030204" pitchFamily="18" charset="0"/>
                                </a:rPr>
                                <m:t>)</m:t>
                              </m:r>
                            </m:oMath>
                          </a14:m>
                          <a:endParaRPr lang="en-US" dirty="0"/>
                        </a:p>
                      </a:txBody>
                      <a:tcPr/>
                    </a:tc>
                    <a:extLst>
                      <a:ext uri="{0D108BD9-81ED-4DB2-BD59-A6C34878D82A}">
                        <a16:rowId xmlns:a16="http://schemas.microsoft.com/office/drawing/2014/main" val="453418696"/>
                      </a:ext>
                    </a:extLst>
                  </a:tr>
                  <a:tr h="3123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2048</a:t>
                          </a:r>
                        </a:p>
                      </a:txBody>
                      <a:tcPr/>
                    </a:tc>
                    <a:tc>
                      <a:txBody>
                        <a:bodyPr/>
                        <a:lstStyle/>
                        <a:p>
                          <a:pPr algn="ctr"/>
                          <a:r>
                            <a:rPr lang="en-US" dirty="0"/>
                            <a:t>1200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240</a:t>
                          </a:r>
                        </a:p>
                      </a:txBody>
                      <a:tcPr/>
                    </a:tc>
                    <a:extLst>
                      <a:ext uri="{0D108BD9-81ED-4DB2-BD59-A6C34878D82A}">
                        <a16:rowId xmlns:a16="http://schemas.microsoft.com/office/drawing/2014/main" val="1514298307"/>
                      </a:ext>
                    </a:extLst>
                  </a:tr>
                  <a:tr h="312306">
                    <a:tc>
                      <a:txBody>
                        <a:bodyPr/>
                        <a:lstStyle/>
                        <a:p>
                          <a:pPr algn="ctr"/>
                          <a:r>
                            <a:rPr lang="en-US" dirty="0"/>
                            <a:t>1024</a:t>
                          </a:r>
                        </a:p>
                      </a:txBody>
                      <a:tcPr/>
                    </a:tc>
                    <a:tc>
                      <a:txBody>
                        <a:bodyPr/>
                        <a:lstStyle/>
                        <a:p>
                          <a:pPr algn="ctr"/>
                          <a:r>
                            <a:rPr lang="en-US" dirty="0"/>
                            <a:t>1024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256</a:t>
                          </a:r>
                        </a:p>
                      </a:txBody>
                      <a:tcPr/>
                    </a:tc>
                    <a:extLst>
                      <a:ext uri="{0D108BD9-81ED-4DB2-BD59-A6C34878D82A}">
                        <a16:rowId xmlns:a16="http://schemas.microsoft.com/office/drawing/2014/main" val="1005393175"/>
                      </a:ext>
                    </a:extLst>
                  </a:tr>
                  <a:tr h="312306">
                    <a:tc>
                      <a:txBody>
                        <a:bodyPr/>
                        <a:lstStyle/>
                        <a:p>
                          <a:pPr algn="ctr"/>
                          <a:r>
                            <a:rPr lang="en-US" dirty="0"/>
                            <a:t>512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240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50</a:t>
                          </a:r>
                        </a:p>
                      </a:txBody>
                      <a:tcPr/>
                    </a:tc>
                    <a:extLst>
                      <a:ext uri="{0D108BD9-81ED-4DB2-BD59-A6C34878D82A}">
                        <a16:rowId xmlns:a16="http://schemas.microsoft.com/office/drawing/2014/main" val="613008529"/>
                      </a:ext>
                    </a:extLst>
                  </a:tr>
                </a:tbl>
              </a:graphicData>
            </a:graphic>
          </p:graphicFrame>
        </mc:Choice>
        <mc:Fallback xmlns="">
          <p:graphicFrame>
            <p:nvGraphicFramePr>
              <p:cNvPr id="28" name="Table 2">
                <a:extLst>
                  <a:ext uri="{FF2B5EF4-FFF2-40B4-BE49-F238E27FC236}">
                    <a16:creationId xmlns:a16="http://schemas.microsoft.com/office/drawing/2014/main" id="{90E7B01C-2AF0-972E-53B3-F13FA8CADBAD}"/>
                  </a:ext>
                </a:extLst>
              </p:cNvPr>
              <p:cNvGraphicFramePr>
                <a:graphicFrameLocks noGrp="1"/>
              </p:cNvGraphicFramePr>
              <p:nvPr>
                <p:extLst>
                  <p:ext uri="{D42A27DB-BD31-4B8C-83A1-F6EECF244321}">
                    <p14:modId xmlns:p14="http://schemas.microsoft.com/office/powerpoint/2010/main" val="2917967110"/>
                  </p:ext>
                </p:extLst>
              </p:nvPr>
            </p:nvGraphicFramePr>
            <p:xfrm>
              <a:off x="9249404" y="2003234"/>
              <a:ext cx="2953440" cy="2011680"/>
            </p:xfrm>
            <a:graphic>
              <a:graphicData uri="http://schemas.openxmlformats.org/drawingml/2006/table">
                <a:tbl>
                  <a:tblPr firstRow="1" bandRow="1">
                    <a:tableStyleId>{5C22544A-7EE6-4342-B048-85BDC9FD1C3A}</a:tableStyleId>
                  </a:tblPr>
                  <a:tblGrid>
                    <a:gridCol w="984480">
                      <a:extLst>
                        <a:ext uri="{9D8B030D-6E8A-4147-A177-3AD203B41FA5}">
                          <a16:colId xmlns:a16="http://schemas.microsoft.com/office/drawing/2014/main" val="3924252512"/>
                        </a:ext>
                      </a:extLst>
                    </a:gridCol>
                    <a:gridCol w="984480">
                      <a:extLst>
                        <a:ext uri="{9D8B030D-6E8A-4147-A177-3AD203B41FA5}">
                          <a16:colId xmlns:a16="http://schemas.microsoft.com/office/drawing/2014/main" val="3372358646"/>
                        </a:ext>
                      </a:extLst>
                    </a:gridCol>
                    <a:gridCol w="984480">
                      <a:extLst>
                        <a:ext uri="{9D8B030D-6E8A-4147-A177-3AD203B41FA5}">
                          <a16:colId xmlns:a16="http://schemas.microsoft.com/office/drawing/2014/main" val="2986673848"/>
                        </a:ext>
                      </a:extLst>
                    </a:gridCol>
                  </a:tblGrid>
                  <a:tr h="914400">
                    <a:tc>
                      <a:txBody>
                        <a:bodyPr/>
                        <a:lstStyle/>
                        <a:p>
                          <a:endParaRPr lang="en-US"/>
                        </a:p>
                      </a:txBody>
                      <a:tcPr>
                        <a:blipFill>
                          <a:blip r:embed="rId7"/>
                          <a:stretch>
                            <a:fillRect l="-617" t="-3333" r="-201852" b="-131333"/>
                          </a:stretch>
                        </a:blipFill>
                      </a:tcPr>
                    </a:tc>
                    <a:tc>
                      <a:txBody>
                        <a:bodyPr/>
                        <a:lstStyle/>
                        <a:p>
                          <a:endParaRPr lang="en-US"/>
                        </a:p>
                      </a:txBody>
                      <a:tcPr>
                        <a:blipFill>
                          <a:blip r:embed="rId7"/>
                          <a:stretch>
                            <a:fillRect l="-101242" t="-3333" r="-103106" b="-131333"/>
                          </a:stretch>
                        </a:blipFill>
                      </a:tcPr>
                    </a:tc>
                    <a:tc>
                      <a:txBody>
                        <a:bodyPr/>
                        <a:lstStyle/>
                        <a:p>
                          <a:endParaRPr lang="en-US"/>
                        </a:p>
                      </a:txBody>
                      <a:tcPr>
                        <a:blipFill>
                          <a:blip r:embed="rId7"/>
                          <a:stretch>
                            <a:fillRect l="-200000" t="-3333" r="-2469" b="-131333"/>
                          </a:stretch>
                        </a:blipFill>
                      </a:tcPr>
                    </a:tc>
                    <a:extLst>
                      <a:ext uri="{0D108BD9-81ED-4DB2-BD59-A6C34878D82A}">
                        <a16:rowId xmlns:a16="http://schemas.microsoft.com/office/drawing/2014/main" val="453418696"/>
                      </a:ext>
                    </a:extLst>
                  </a:tr>
                  <a:tr h="365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2048</a:t>
                          </a:r>
                        </a:p>
                      </a:txBody>
                      <a:tcPr/>
                    </a:tc>
                    <a:tc>
                      <a:txBody>
                        <a:bodyPr/>
                        <a:lstStyle/>
                        <a:p>
                          <a:pPr algn="ctr"/>
                          <a:r>
                            <a:rPr lang="en-US" dirty="0"/>
                            <a:t>1200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240</a:t>
                          </a:r>
                        </a:p>
                      </a:txBody>
                      <a:tcPr/>
                    </a:tc>
                    <a:extLst>
                      <a:ext uri="{0D108BD9-81ED-4DB2-BD59-A6C34878D82A}">
                        <a16:rowId xmlns:a16="http://schemas.microsoft.com/office/drawing/2014/main" val="1514298307"/>
                      </a:ext>
                    </a:extLst>
                  </a:tr>
                  <a:tr h="365760">
                    <a:tc>
                      <a:txBody>
                        <a:bodyPr/>
                        <a:lstStyle/>
                        <a:p>
                          <a:pPr algn="ctr"/>
                          <a:r>
                            <a:rPr lang="en-US" dirty="0"/>
                            <a:t>1024</a:t>
                          </a:r>
                        </a:p>
                      </a:txBody>
                      <a:tcPr/>
                    </a:tc>
                    <a:tc>
                      <a:txBody>
                        <a:bodyPr/>
                        <a:lstStyle/>
                        <a:p>
                          <a:pPr algn="ctr"/>
                          <a:r>
                            <a:rPr lang="en-US" dirty="0"/>
                            <a:t>1024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256</a:t>
                          </a:r>
                        </a:p>
                      </a:txBody>
                      <a:tcPr/>
                    </a:tc>
                    <a:extLst>
                      <a:ext uri="{0D108BD9-81ED-4DB2-BD59-A6C34878D82A}">
                        <a16:rowId xmlns:a16="http://schemas.microsoft.com/office/drawing/2014/main" val="1005393175"/>
                      </a:ext>
                    </a:extLst>
                  </a:tr>
                  <a:tr h="365760">
                    <a:tc>
                      <a:txBody>
                        <a:bodyPr/>
                        <a:lstStyle/>
                        <a:p>
                          <a:pPr algn="ctr"/>
                          <a:r>
                            <a:rPr lang="en-US" dirty="0"/>
                            <a:t>512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240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50</a:t>
                          </a:r>
                        </a:p>
                      </a:txBody>
                      <a:tcPr/>
                    </a:tc>
                    <a:extLst>
                      <a:ext uri="{0D108BD9-81ED-4DB2-BD59-A6C34878D82A}">
                        <a16:rowId xmlns:a16="http://schemas.microsoft.com/office/drawing/2014/main" val="613008529"/>
                      </a:ext>
                    </a:extLst>
                  </a:tr>
                </a:tbl>
              </a:graphicData>
            </a:graphic>
          </p:graphicFrame>
        </mc:Fallback>
      </mc:AlternateContent>
      <p:sp>
        <p:nvSpPr>
          <p:cNvPr id="30" name="TextBox 29">
            <a:extLst>
              <a:ext uri="{FF2B5EF4-FFF2-40B4-BE49-F238E27FC236}">
                <a16:creationId xmlns:a16="http://schemas.microsoft.com/office/drawing/2014/main" id="{61775092-9100-3E0D-5D9C-4DBF41F1E1F8}"/>
              </a:ext>
            </a:extLst>
          </p:cNvPr>
          <p:cNvSpPr txBox="1"/>
          <p:nvPr/>
        </p:nvSpPr>
        <p:spPr>
          <a:xfrm>
            <a:off x="3874019" y="2275693"/>
            <a:ext cx="4170694" cy="369332"/>
          </a:xfrm>
          <a:prstGeom prst="rect">
            <a:avLst/>
          </a:prstGeom>
          <a:noFill/>
        </p:spPr>
        <p:txBody>
          <a:bodyPr wrap="none" rtlCol="0">
            <a:spAutoFit/>
          </a:bodyPr>
          <a:lstStyle/>
          <a:p>
            <a:r>
              <a:rPr lang="en-US" u="sng" dirty="0">
                <a:latin typeface="+mj-lt"/>
              </a:rPr>
              <a:t>Summing over different DSTFT parameters:</a:t>
            </a:r>
            <a:endParaRPr lang="en-GB" u="sng" dirty="0">
              <a:latin typeface="+mj-lt"/>
            </a:endParaRPr>
          </a:p>
        </p:txBody>
      </p:sp>
      <p:sp>
        <p:nvSpPr>
          <p:cNvPr id="33" name="TextBox 32">
            <a:extLst>
              <a:ext uri="{FF2B5EF4-FFF2-40B4-BE49-F238E27FC236}">
                <a16:creationId xmlns:a16="http://schemas.microsoft.com/office/drawing/2014/main" id="{E7D2EBCF-64FD-4321-E905-B9C070B501D5}"/>
              </a:ext>
            </a:extLst>
          </p:cNvPr>
          <p:cNvSpPr txBox="1"/>
          <p:nvPr/>
        </p:nvSpPr>
        <p:spPr>
          <a:xfrm>
            <a:off x="6599750" y="5859482"/>
            <a:ext cx="4256678" cy="369332"/>
          </a:xfrm>
          <a:prstGeom prst="rect">
            <a:avLst/>
          </a:prstGeom>
          <a:noFill/>
        </p:spPr>
        <p:txBody>
          <a:bodyPr wrap="none" rtlCol="0">
            <a:spAutoFit/>
          </a:bodyPr>
          <a:lstStyle/>
          <a:p>
            <a:r>
              <a:rPr lang="en-US" dirty="0">
                <a:latin typeface="+mj-lt"/>
              </a:rPr>
              <a:t>Difference in time acts like a high pass filter:</a:t>
            </a:r>
            <a:endParaRPr lang="en-GB" dirty="0">
              <a:latin typeface="+mj-lt"/>
            </a:endParaRPr>
          </a:p>
        </p:txBody>
      </p:sp>
      <p:sp>
        <p:nvSpPr>
          <p:cNvPr id="34" name="Speech Bubble: Oval 33">
            <a:extLst>
              <a:ext uri="{FF2B5EF4-FFF2-40B4-BE49-F238E27FC236}">
                <a16:creationId xmlns:a16="http://schemas.microsoft.com/office/drawing/2014/main" id="{90A51C87-EEC8-8D8E-5EBC-DA7D0A062A95}"/>
              </a:ext>
            </a:extLst>
          </p:cNvPr>
          <p:cNvSpPr/>
          <p:nvPr/>
        </p:nvSpPr>
        <p:spPr>
          <a:xfrm rot="10800000">
            <a:off x="5569997" y="5317758"/>
            <a:ext cx="6513977" cy="1512946"/>
          </a:xfrm>
          <a:prstGeom prst="wedgeEllipseCallout">
            <a:avLst>
              <a:gd name="adj1" fmla="val -49502"/>
              <a:gd name="adj2" fmla="val 55246"/>
            </a:avLst>
          </a:prstGeom>
          <a:noFill/>
          <a:ln w="1905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D641562-0F0F-43E6-E9DA-298A205306FE}"/>
                  </a:ext>
                </a:extLst>
              </p:cNvPr>
              <p:cNvSpPr txBox="1"/>
              <p:nvPr/>
            </p:nvSpPr>
            <p:spPr>
              <a:xfrm>
                <a:off x="257" y="4798000"/>
                <a:ext cx="3494868" cy="2098588"/>
              </a:xfrm>
              <a:prstGeom prst="rect">
                <a:avLst/>
              </a:prstGeom>
              <a:noFill/>
              <a:ln w="19050">
                <a:noFill/>
              </a:ln>
            </p:spPr>
            <p:txBody>
              <a:bodyPr wrap="square" rtlCol="0">
                <a:spAutoFit/>
              </a:bodyPr>
              <a:lstStyle/>
              <a:p>
                <a14:m>
                  <m:oMath xmlns:m="http://schemas.openxmlformats.org/officeDocument/2006/math">
                    <m:r>
                      <a:rPr lang="en-US" sz="1600" b="0" i="1" smtClean="0">
                        <a:latin typeface="Cambria Math" panose="02040503050406030204" pitchFamily="18" charset="0"/>
                      </a:rPr>
                      <m:t>𝑠</m:t>
                    </m:r>
                    <m:r>
                      <a:rPr lang="en-US" sz="1600" b="0" i="1" smtClean="0">
                        <a:latin typeface="Cambria Math" panose="02040503050406030204" pitchFamily="18" charset="0"/>
                      </a:rPr>
                      <m:t>=</m:t>
                    </m:r>
                  </m:oMath>
                </a14:m>
                <a:r>
                  <a:rPr lang="en-US" sz="1600" dirty="0"/>
                  <a:t> The ground truth speech wave </a:t>
                </a:r>
              </a:p>
              <a:p>
                <a14:m>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𝑠</m:t>
                        </m:r>
                      </m:e>
                    </m:acc>
                    <m:r>
                      <a:rPr lang="en-US" sz="1600" i="1">
                        <a:latin typeface="Cambria Math" panose="02040503050406030204" pitchFamily="18" charset="0"/>
                      </a:rPr>
                      <m:t>=</m:t>
                    </m:r>
                  </m:oMath>
                </a14:m>
                <a:r>
                  <a:rPr lang="en-US" sz="1600" dirty="0"/>
                  <a:t> The estimated speech wave </a:t>
                </a:r>
                <a:br>
                  <a:rPr lang="en-US" sz="1600" dirty="0"/>
                </a:br>
                <a14:m>
                  <m:oMath xmlns:m="http://schemas.openxmlformats.org/officeDocument/2006/math">
                    <m:r>
                      <a:rPr lang="en-US" sz="1600" b="1" i="1">
                        <a:latin typeface="Cambria Math" panose="02040503050406030204" pitchFamily="18" charset="0"/>
                        <a:ea typeface="Cambria Math" panose="02040503050406030204" pitchFamily="18" charset="0"/>
                      </a:rPr>
                      <m:t>𝑿</m:t>
                    </m:r>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𝑘</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𝑚</m:t>
                        </m:r>
                      </m:e>
                    </m:d>
                    <m:r>
                      <a:rPr lang="en-US" sz="1600" b="0" i="1" smtClean="0">
                        <a:latin typeface="Cambria Math" panose="02040503050406030204" pitchFamily="18" charset="0"/>
                      </a:rPr>
                      <m:t>=</m:t>
                    </m:r>
                  </m:oMath>
                </a14:m>
                <a:r>
                  <a:rPr lang="en-US" sz="1600" dirty="0"/>
                  <a:t> The DSTFT of </a:t>
                </a:r>
                <a14:m>
                  <m:oMath xmlns:m="http://schemas.openxmlformats.org/officeDocument/2006/math">
                    <m:r>
                      <a:rPr lang="en-US" sz="1600" b="0" i="1" smtClean="0">
                        <a:latin typeface="Cambria Math" panose="02040503050406030204" pitchFamily="18" charset="0"/>
                      </a:rPr>
                      <m:t>𝑠</m:t>
                    </m:r>
                  </m:oMath>
                </a14:m>
                <a:endParaRPr lang="en-GB" sz="1600" dirty="0"/>
              </a:p>
              <a:p>
                <a14:m>
                  <m:oMath xmlns:m="http://schemas.openxmlformats.org/officeDocument/2006/math">
                    <m:acc>
                      <m:accPr>
                        <m:chr m:val="̂"/>
                        <m:ctrlPr>
                          <a:rPr lang="en-US" sz="1600" b="0" i="1" smtClean="0">
                            <a:latin typeface="Cambria Math" panose="02040503050406030204" pitchFamily="18" charset="0"/>
                            <a:ea typeface="Cambria Math" panose="02040503050406030204" pitchFamily="18" charset="0"/>
                          </a:rPr>
                        </m:ctrlPr>
                      </m:accPr>
                      <m:e>
                        <m:r>
                          <a:rPr lang="en-US" sz="1600" b="1" i="1" smtClean="0">
                            <a:latin typeface="Cambria Math" panose="02040503050406030204" pitchFamily="18" charset="0"/>
                            <a:ea typeface="Cambria Math" panose="02040503050406030204" pitchFamily="18" charset="0"/>
                          </a:rPr>
                          <m:t>𝑿</m:t>
                        </m:r>
                      </m:e>
                    </m:acc>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𝑘</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𝑚</m:t>
                        </m:r>
                      </m:e>
                    </m:d>
                    <m:r>
                      <a:rPr lang="en-US" sz="1600" b="0" i="1" smtClean="0">
                        <a:latin typeface="Cambria Math" panose="02040503050406030204" pitchFamily="18" charset="0"/>
                      </a:rPr>
                      <m:t>=</m:t>
                    </m:r>
                  </m:oMath>
                </a14:m>
                <a:r>
                  <a:rPr lang="en-US" sz="1600" dirty="0"/>
                  <a:t> The DSTFT of </a:t>
                </a:r>
                <a14:m>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𝑠</m:t>
                        </m:r>
                      </m:e>
                    </m:acc>
                  </m:oMath>
                </a14:m>
                <a:endParaRPr lang="en-GB" sz="1600" dirty="0"/>
              </a:p>
              <a:p>
                <a14:m>
                  <m:oMath xmlns:m="http://schemas.openxmlformats.org/officeDocument/2006/math">
                    <m:r>
                      <a:rPr lang="en-US" sz="1600" b="0" i="1" smtClean="0">
                        <a:latin typeface="Cambria Math" panose="02040503050406030204" pitchFamily="18" charset="0"/>
                        <a:ea typeface="Cambria Math" panose="02040503050406030204" pitchFamily="18" charset="0"/>
                      </a:rPr>
                      <m:t>𝑋</m:t>
                    </m:r>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𝑘</m:t>
                        </m:r>
                      </m:e>
                    </m:d>
                    <m:r>
                      <a:rPr lang="en-US" sz="1600" b="0" i="1" smtClean="0">
                        <a:latin typeface="Cambria Math" panose="02040503050406030204" pitchFamily="18" charset="0"/>
                      </a:rPr>
                      <m:t>=</m:t>
                    </m:r>
                  </m:oMath>
                </a14:m>
                <a:r>
                  <a:rPr lang="en-US" sz="1600" dirty="0"/>
                  <a:t> The DFT of </a:t>
                </a:r>
                <a14:m>
                  <m:oMath xmlns:m="http://schemas.openxmlformats.org/officeDocument/2006/math">
                    <m:r>
                      <a:rPr lang="en-US" sz="1600" i="1">
                        <a:latin typeface="Cambria Math" panose="02040503050406030204" pitchFamily="18" charset="0"/>
                      </a:rPr>
                      <m:t>𝑥</m:t>
                    </m:r>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𝑛</m:t>
                        </m:r>
                      </m:e>
                    </m:d>
                  </m:oMath>
                </a14:m>
                <a:endParaRPr lang="el-GR" sz="1600" dirty="0"/>
              </a:p>
              <a:p>
                <a14:m>
                  <m:oMath xmlns:m="http://schemas.openxmlformats.org/officeDocument/2006/math">
                    <m:r>
                      <a:rPr lang="en-US" sz="1600" b="0" i="1" smtClean="0">
                        <a:latin typeface="Cambria Math" panose="02040503050406030204" pitchFamily="18" charset="0"/>
                      </a:rPr>
                      <m:t>𝐾</m:t>
                    </m:r>
                  </m:oMath>
                </a14:m>
                <a:r>
                  <a:rPr lang="en-GB" sz="1600" dirty="0"/>
                  <a:t> = Number of DSTFT frequencies</a:t>
                </a:r>
              </a:p>
              <a:p>
                <a14:m>
                  <m:oMath xmlns:m="http://schemas.openxmlformats.org/officeDocument/2006/math">
                    <m:r>
                      <a:rPr lang="en-US" sz="1600" b="0" i="1" smtClean="0">
                        <a:latin typeface="Cambria Math" panose="02040503050406030204" pitchFamily="18" charset="0"/>
                      </a:rPr>
                      <m:t>𝑁</m:t>
                    </m:r>
                    <m:r>
                      <a:rPr lang="en-US" sz="1600" b="0" i="1" smtClean="0">
                        <a:latin typeface="Cambria Math" panose="02040503050406030204" pitchFamily="18" charset="0"/>
                      </a:rPr>
                      <m:t>=</m:t>
                    </m:r>
                  </m:oMath>
                </a14:m>
                <a:r>
                  <a:rPr lang="en-GB" sz="1600" dirty="0"/>
                  <a:t> Length of </a:t>
                </a:r>
                <a14:m>
                  <m:oMath xmlns:m="http://schemas.openxmlformats.org/officeDocument/2006/math">
                    <m:r>
                      <a:rPr lang="en-US" sz="1600" b="0" i="1" smtClean="0">
                        <a:latin typeface="Cambria Math" panose="02040503050406030204" pitchFamily="18" charset="0"/>
                      </a:rPr>
                      <m:t>𝑠</m:t>
                    </m:r>
                  </m:oMath>
                </a14:m>
                <a:r>
                  <a:rPr lang="en-GB" sz="1600" dirty="0"/>
                  <a:t> or </a:t>
                </a:r>
                <a14:m>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𝑠</m:t>
                        </m:r>
                      </m:e>
                    </m:acc>
                  </m:oMath>
                </a14:m>
                <a:r>
                  <a:rPr lang="en-GB" sz="1600" dirty="0"/>
                  <a:t> in samples</a:t>
                </a:r>
              </a:p>
              <a:p>
                <a14:m>
                  <m:oMath xmlns:m="http://schemas.openxmlformats.org/officeDocument/2006/math">
                    <m:r>
                      <a:rPr lang="en-US" sz="1600" b="0" i="1" smtClean="0">
                        <a:latin typeface="Cambria Math" panose="02040503050406030204" pitchFamily="18" charset="0"/>
                      </a:rPr>
                      <m:t>𝜖</m:t>
                    </m:r>
                    <m:r>
                      <a:rPr lang="en-US" sz="1600" i="1">
                        <a:latin typeface="Cambria Math" panose="02040503050406030204" pitchFamily="18" charset="0"/>
                      </a:rPr>
                      <m:t>=</m:t>
                    </m:r>
                  </m:oMath>
                </a14:m>
                <a:r>
                  <a:rPr lang="en-US" sz="1600" dirty="0"/>
                  <a:t> 2, </a:t>
                </a:r>
                <a14:m>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=9</m:t>
                    </m:r>
                  </m:oMath>
                </a14:m>
                <a:r>
                  <a:rPr lang="en-US" sz="1600" dirty="0"/>
                  <a:t>, Regularization strength</a:t>
                </a:r>
              </a:p>
            </p:txBody>
          </p:sp>
        </mc:Choice>
        <mc:Fallback xmlns="">
          <p:sp>
            <p:nvSpPr>
              <p:cNvPr id="36" name="TextBox 35">
                <a:extLst>
                  <a:ext uri="{FF2B5EF4-FFF2-40B4-BE49-F238E27FC236}">
                    <a16:creationId xmlns:a16="http://schemas.microsoft.com/office/drawing/2014/main" id="{1D641562-0F0F-43E6-E9DA-298A205306FE}"/>
                  </a:ext>
                </a:extLst>
              </p:cNvPr>
              <p:cNvSpPr txBox="1">
                <a:spLocks noRot="1" noChangeAspect="1" noMove="1" noResize="1" noEditPoints="1" noAdjustHandles="1" noChangeArrowheads="1" noChangeShapeType="1" noTextEdit="1"/>
              </p:cNvSpPr>
              <p:nvPr/>
            </p:nvSpPr>
            <p:spPr>
              <a:xfrm>
                <a:off x="257" y="4798000"/>
                <a:ext cx="3494868" cy="2098588"/>
              </a:xfrm>
              <a:prstGeom prst="rect">
                <a:avLst/>
              </a:prstGeom>
              <a:blipFill>
                <a:blip r:embed="rId11"/>
                <a:stretch>
                  <a:fillRect t="-872" b="-1453"/>
                </a:stretch>
              </a:blipFill>
              <a:ln w="19050">
                <a:noFill/>
              </a:ln>
            </p:spPr>
            <p:txBody>
              <a:bodyPr/>
              <a:lstStyle/>
              <a:p>
                <a:r>
                  <a:rPr lang="en-US">
                    <a:noFill/>
                  </a:rPr>
                  <a:t> </a:t>
                </a:r>
              </a:p>
            </p:txBody>
          </p:sp>
        </mc:Fallback>
      </mc:AlternateContent>
      <p:pic>
        <p:nvPicPr>
          <p:cNvPr id="3" name="Picture 2" descr="\documentclass{article}&#10;\usepackage{amsmath}&#10;\pagestyle{empty}&#10;\newcommand{\di}[1]{[\![ #1 ]\!]}&#10;\begin{document}&#10;&#10;$\Delta x[n] = x[n+1] - x[n], \ n \in \di{0, N-2}.$&#10;&#10;&#10;\end{document}" title="IguanaTex Bitmap Display">
            <a:extLst>
              <a:ext uri="{FF2B5EF4-FFF2-40B4-BE49-F238E27FC236}">
                <a16:creationId xmlns:a16="http://schemas.microsoft.com/office/drawing/2014/main" id="{F2582C84-7B52-227B-0AAB-F2A18726E205}"/>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6526489" y="5574842"/>
            <a:ext cx="4403200" cy="254171"/>
          </a:xfrm>
          <a:prstGeom prst="rect">
            <a:avLst/>
          </a:prstGeom>
        </p:spPr>
      </p:pic>
      <p:pic>
        <p:nvPicPr>
          <p:cNvPr id="9" name="Picture 8" descr="\documentclass{article}&#10;\usepackage{amsmath}&#10;\pagestyle{empty}&#10;\begin{document}&#10;&#10;$L_{s}(s,\hat{s})=\sum_{i=1}^{3} L_{\mathrm{sc}}^{(i)}(s,\hat{s}) + \lambda \cdot L_{\mathrm{lm}}^{(i)}(s,\hat{s}).$&#10;&#10;&#10;\end{document}" title="IguanaTex Bitmap Display">
            <a:extLst>
              <a:ext uri="{FF2B5EF4-FFF2-40B4-BE49-F238E27FC236}">
                <a16:creationId xmlns:a16="http://schemas.microsoft.com/office/drawing/2014/main" id="{50CCC612-41FE-666C-5ECF-BD83447B6B72}"/>
              </a:ext>
            </a:extLst>
          </p:cNvPr>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3126508" y="2794991"/>
            <a:ext cx="5665717" cy="438712"/>
          </a:xfrm>
          <a:prstGeom prst="rect">
            <a:avLst/>
          </a:prstGeom>
        </p:spPr>
      </p:pic>
      <p:pic>
        <p:nvPicPr>
          <p:cNvPr id="11" name="Picture 10" descr="\documentclass{article}&#10;\usepackage{amsmath}&#10;\pagestyle{empty}&#10;\begin{document}&#10;&#10;&#10;$\mathcal{L}(s,\hat{s})=L_s(s,\hat{s})+L_s(\Delta s, \Delta \hat{s}).$&#10;&#10;\end{document}" title="IguanaTex Bitmap Display">
            <a:extLst>
              <a:ext uri="{FF2B5EF4-FFF2-40B4-BE49-F238E27FC236}">
                <a16:creationId xmlns:a16="http://schemas.microsoft.com/office/drawing/2014/main" id="{37F9ED8B-FD1C-70E0-0730-A2D54FBB453A}"/>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3846868" y="4138240"/>
            <a:ext cx="4310260" cy="313206"/>
          </a:xfrm>
          <a:prstGeom prst="rect">
            <a:avLst/>
          </a:prstGeom>
        </p:spPr>
      </p:pic>
      <p:pic>
        <p:nvPicPr>
          <p:cNvPr id="13" name="Picture 12" descr="\documentclass{article}&#10;\usepackage{amsmath}&#10;\pagestyle{empty}&#10;\begin{document}&#10;&#10;&#10;$\mathcal{F} \{x[n] - x[n-1]\} = \left(1-e^{\frac{j2\pi k}{K}}\right)X[k].$&#10;&#10;\end{document}" title="IguanaTex Bitmap Display">
            <a:extLst>
              <a:ext uri="{FF2B5EF4-FFF2-40B4-BE49-F238E27FC236}">
                <a16:creationId xmlns:a16="http://schemas.microsoft.com/office/drawing/2014/main" id="{60CFE54F-E262-8B8B-E0C4-B74B41583331}"/>
              </a:ext>
            </a:extLst>
          </p:cNvPr>
          <p:cNvPicPr>
            <a:picLocks noChangeAspect="1"/>
          </p:cNvPicPr>
          <p:nvPr>
            <p:custDataLst>
              <p:tags r:id="rId4"/>
            </p:custDataLst>
          </p:nvPr>
        </p:nvPicPr>
        <p:blipFill>
          <a:blip r:embed="rId15">
            <a:extLst>
              <a:ext uri="{28A0092B-C50C-407E-A947-70E740481C1C}">
                <a14:useLocalDpi xmlns:a14="http://schemas.microsoft.com/office/drawing/2010/main" val="0"/>
              </a:ext>
            </a:extLst>
          </a:blip>
          <a:stretch>
            <a:fillRect/>
          </a:stretch>
        </p:blipFill>
        <p:spPr>
          <a:xfrm>
            <a:off x="6568546" y="6193713"/>
            <a:ext cx="4319086" cy="454400"/>
          </a:xfrm>
          <a:prstGeom prst="rect">
            <a:avLst/>
          </a:prstGeom>
        </p:spPr>
      </p:pic>
      <p:sp>
        <p:nvSpPr>
          <p:cNvPr id="6" name="Rectangle 5">
            <a:extLst>
              <a:ext uri="{FF2B5EF4-FFF2-40B4-BE49-F238E27FC236}">
                <a16:creationId xmlns:a16="http://schemas.microsoft.com/office/drawing/2014/main" id="{A568F14B-A0A6-5668-BF54-5E1C2768F46F}"/>
              </a:ext>
            </a:extLst>
          </p:cNvPr>
          <p:cNvSpPr/>
          <p:nvPr/>
        </p:nvSpPr>
        <p:spPr>
          <a:xfrm>
            <a:off x="2975744" y="2642848"/>
            <a:ext cx="5901856" cy="7324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731AE2-BB98-2F0B-9175-753A1963549F}"/>
              </a:ext>
            </a:extLst>
          </p:cNvPr>
          <p:cNvSpPr/>
          <p:nvPr/>
        </p:nvSpPr>
        <p:spPr>
          <a:xfrm>
            <a:off x="3767027" y="4062128"/>
            <a:ext cx="4469942" cy="4545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FBADE9C-6214-4EFC-AB63-1C0C2AE74BAF}"/>
                  </a:ext>
                </a:extLst>
              </p:cNvPr>
              <p:cNvSpPr txBox="1"/>
              <p:nvPr/>
            </p:nvSpPr>
            <p:spPr>
              <a:xfrm>
                <a:off x="638820" y="886121"/>
                <a:ext cx="11147580" cy="1200329"/>
              </a:xfrm>
              <a:prstGeom prst="rect">
                <a:avLst/>
              </a:prstGeom>
              <a:noFill/>
            </p:spPr>
            <p:txBody>
              <a:bodyPr wrap="square" rtlCol="0">
                <a:spAutoFit/>
              </a:bodyPr>
              <a:lstStyle/>
              <a:p>
                <a:pPr marL="342900" indent="-342900">
                  <a:buFont typeface="Wingdings" panose="05000000000000000000" pitchFamily="2" charset="2"/>
                  <a:buChar char="Ø"/>
                </a:pPr>
                <a:r>
                  <a:rPr lang="en-US" dirty="0">
                    <a:latin typeface="+mj-lt"/>
                  </a:rPr>
                  <a:t>Speech reveals different information when analyzed on different resolutions</a:t>
                </a:r>
              </a:p>
              <a:p>
                <a:pPr marL="800100" lvl="1" indent="-342900">
                  <a:buFont typeface="Arial" panose="020B0604020202020204" pitchFamily="34" charset="0"/>
                  <a:buChar char="•"/>
                </a:pPr>
                <a:r>
                  <a:rPr lang="en-US" b="1" dirty="0">
                    <a:latin typeface="+mj-lt"/>
                  </a:rPr>
                  <a:t>Wideband </a:t>
                </a:r>
                <a:r>
                  <a:rPr lang="en-US" dirty="0">
                    <a:latin typeface="+mj-lt"/>
                  </a:rPr>
                  <a:t>(small analysis window) gives more information about the </a:t>
                </a:r>
                <a:r>
                  <a:rPr lang="en-US" b="1" dirty="0">
                    <a:latin typeface="+mj-lt"/>
                  </a:rPr>
                  <a:t>formants, bursts, excitation pulses, </a:t>
                </a:r>
                <a:r>
                  <a:rPr lang="en-US" dirty="0">
                    <a:latin typeface="+mj-lt"/>
                  </a:rPr>
                  <a:t>et al.</a:t>
                </a:r>
              </a:p>
              <a:p>
                <a:pPr marL="800100" lvl="1" indent="-342900">
                  <a:buFont typeface="Arial" panose="020B0604020202020204" pitchFamily="34" charset="0"/>
                  <a:buChar char="•"/>
                </a:pPr>
                <a:r>
                  <a:rPr lang="en-US" b="1" dirty="0">
                    <a:latin typeface="+mj-lt"/>
                  </a:rPr>
                  <a:t>Narrowband </a:t>
                </a:r>
                <a:r>
                  <a:rPr lang="en-US" dirty="0">
                    <a:latin typeface="+mj-lt"/>
                  </a:rPr>
                  <a:t>(long analysis window) gives more information about the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𝑭</m:t>
                        </m:r>
                      </m:e>
                      <m:sub>
                        <m:r>
                          <a:rPr lang="en-US" b="1" i="1" smtClean="0">
                            <a:latin typeface="Cambria Math" panose="02040503050406030204" pitchFamily="18" charset="0"/>
                          </a:rPr>
                          <m:t>𝟎</m:t>
                        </m:r>
                      </m:sub>
                    </m:sSub>
                  </m:oMath>
                </a14:m>
                <a:r>
                  <a:rPr lang="en-US" b="1" dirty="0">
                    <a:latin typeface="+mj-lt"/>
                  </a:rPr>
                  <a:t>, harmonics, pitch, </a:t>
                </a:r>
                <a:r>
                  <a:rPr lang="en-US" dirty="0">
                    <a:latin typeface="+mj-lt"/>
                  </a:rPr>
                  <a:t>et al. </a:t>
                </a:r>
              </a:p>
              <a:p>
                <a:pPr marL="800100" lvl="1" indent="-342900">
                  <a:buFont typeface="Arial" panose="020B0604020202020204" pitchFamily="34" charset="0"/>
                  <a:buChar char="•"/>
                </a:pPr>
                <a:r>
                  <a:rPr lang="en-US" dirty="0">
                    <a:latin typeface="+mj-lt"/>
                  </a:rPr>
                  <a:t>We want our spectral loss function to capture all these characteristics</a:t>
                </a:r>
              </a:p>
            </p:txBody>
          </p:sp>
        </mc:Choice>
        <mc:Fallback xmlns="">
          <p:sp>
            <p:nvSpPr>
              <p:cNvPr id="12" name="TextBox 11">
                <a:extLst>
                  <a:ext uri="{FF2B5EF4-FFF2-40B4-BE49-F238E27FC236}">
                    <a16:creationId xmlns:a16="http://schemas.microsoft.com/office/drawing/2014/main" id="{CFBADE9C-6214-4EFC-AB63-1C0C2AE74BAF}"/>
                  </a:ext>
                </a:extLst>
              </p:cNvPr>
              <p:cNvSpPr txBox="1">
                <a:spLocks noRot="1" noChangeAspect="1" noMove="1" noResize="1" noEditPoints="1" noAdjustHandles="1" noChangeArrowheads="1" noChangeShapeType="1" noTextEdit="1"/>
              </p:cNvSpPr>
              <p:nvPr/>
            </p:nvSpPr>
            <p:spPr>
              <a:xfrm>
                <a:off x="638820" y="886121"/>
                <a:ext cx="11147580" cy="1200329"/>
              </a:xfrm>
              <a:prstGeom prst="rect">
                <a:avLst/>
              </a:prstGeom>
              <a:blipFill>
                <a:blip r:embed="rId16"/>
                <a:stretch>
                  <a:fillRect l="-383" t="-2538" b="-7107"/>
                </a:stretch>
              </a:blipFill>
            </p:spPr>
            <p:txBody>
              <a:bodyPr/>
              <a:lstStyle/>
              <a:p>
                <a:r>
                  <a:rPr lang="en-US">
                    <a:noFill/>
                  </a:rPr>
                  <a:t> </a:t>
                </a:r>
              </a:p>
            </p:txBody>
          </p:sp>
        </mc:Fallback>
      </mc:AlternateContent>
    </p:spTree>
    <p:extLst>
      <p:ext uri="{BB962C8B-B14F-4D97-AF65-F5344CB8AC3E}">
        <p14:creationId xmlns:p14="http://schemas.microsoft.com/office/powerpoint/2010/main" val="426581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1000"/>
                                        <p:tgtEl>
                                          <p:spTgt spid="6"/>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1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0" grpId="0"/>
      <p:bldP spid="33" grpId="0"/>
      <p:bldP spid="34" grpId="0" animBg="1"/>
      <p:bldP spid="36" grpId="0"/>
      <p:bldP spid="6" grpId="0" animBg="1"/>
      <p:bldP spid="8"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4A5B11-16C8-BEA4-B78A-3F8B118505F7}"/>
              </a:ext>
            </a:extLst>
          </p:cNvPr>
          <p:cNvSpPr txBox="1">
            <a:spLocks/>
          </p:cNvSpPr>
          <p:nvPr/>
        </p:nvSpPr>
        <p:spPr>
          <a:xfrm>
            <a:off x="3538277" y="-15403"/>
            <a:ext cx="5115445"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Four Trained Vocoder Models</a:t>
            </a:r>
            <a:endParaRPr lang="en-GB" sz="3200" u="sng" dirty="0"/>
          </a:p>
        </p:txBody>
      </p:sp>
      <p:sp>
        <p:nvSpPr>
          <p:cNvPr id="5" name="TextBox 4">
            <a:extLst>
              <a:ext uri="{FF2B5EF4-FFF2-40B4-BE49-F238E27FC236}">
                <a16:creationId xmlns:a16="http://schemas.microsoft.com/office/drawing/2014/main" id="{90B57759-20C5-3969-7A36-1E916A9F6180}"/>
              </a:ext>
            </a:extLst>
          </p:cNvPr>
          <p:cNvSpPr txBox="1"/>
          <p:nvPr/>
        </p:nvSpPr>
        <p:spPr>
          <a:xfrm>
            <a:off x="0" y="4347656"/>
            <a:ext cx="11756288" cy="2000548"/>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Training Hyperparameters</a:t>
            </a:r>
            <a:r>
              <a:rPr lang="en-US" sz="2400" dirty="0">
                <a:latin typeface="+mj-lt"/>
              </a:rPr>
              <a:t>: </a:t>
            </a:r>
          </a:p>
          <a:p>
            <a:pPr marL="800100" lvl="1" indent="-342900">
              <a:buFont typeface="Arial" panose="020B0604020202020204" pitchFamily="34" charset="0"/>
              <a:buChar char="•"/>
            </a:pPr>
            <a:r>
              <a:rPr lang="en-US" sz="2000" dirty="0">
                <a:latin typeface="+mj-lt"/>
              </a:rPr>
              <a:t>3000 epochs on the LJ speech dataset</a:t>
            </a:r>
          </a:p>
          <a:p>
            <a:pPr marL="800100" lvl="1" indent="-342900">
              <a:buFont typeface="Arial" panose="020B0604020202020204" pitchFamily="34" charset="0"/>
              <a:buChar char="•"/>
            </a:pPr>
            <a:r>
              <a:rPr lang="en-US" sz="2000" dirty="0">
                <a:latin typeface="+mj-lt"/>
              </a:rPr>
              <a:t>1 Epoch = all files have been sampled once </a:t>
            </a:r>
          </a:p>
          <a:p>
            <a:pPr marL="800100" lvl="1" indent="-342900">
              <a:buFont typeface="Arial" panose="020B0604020202020204" pitchFamily="34" charset="0"/>
              <a:buChar char="•"/>
            </a:pPr>
            <a:r>
              <a:rPr lang="en-GB" sz="2000" dirty="0">
                <a:latin typeface="+mj-lt"/>
              </a:rPr>
              <a:t>1 sample = window taken from a file uniformly at random</a:t>
            </a:r>
          </a:p>
          <a:p>
            <a:pPr marL="800100" lvl="1" indent="-342900">
              <a:buFont typeface="Arial" panose="020B0604020202020204" pitchFamily="34" charset="0"/>
              <a:buChar char="•"/>
            </a:pPr>
            <a:r>
              <a:rPr lang="en-GB" sz="2000" dirty="0">
                <a:latin typeface="+mj-lt"/>
              </a:rPr>
              <a:t>22.8 hours of speech for training, 1.2 hours for testing, 8 files excluded for validation purposes</a:t>
            </a:r>
          </a:p>
          <a:p>
            <a:pPr marL="800100" lvl="1" indent="-342900">
              <a:buFont typeface="Arial" panose="020B0604020202020204" pitchFamily="34" charset="0"/>
              <a:buChar char="•"/>
            </a:pPr>
            <a:r>
              <a:rPr lang="en-GB" sz="2000" dirty="0">
                <a:latin typeface="+mj-lt"/>
              </a:rPr>
              <a:t>More training details and hyperparameters on the thesis document</a:t>
            </a:r>
          </a:p>
        </p:txBody>
      </p:sp>
      <p:sp>
        <p:nvSpPr>
          <p:cNvPr id="6" name="Left Brace 5">
            <a:extLst>
              <a:ext uri="{FF2B5EF4-FFF2-40B4-BE49-F238E27FC236}">
                <a16:creationId xmlns:a16="http://schemas.microsoft.com/office/drawing/2014/main" id="{12A659EC-0C13-C459-AA64-6EE2C16AC9DC}"/>
              </a:ext>
            </a:extLst>
          </p:cNvPr>
          <p:cNvSpPr/>
          <p:nvPr/>
        </p:nvSpPr>
        <p:spPr>
          <a:xfrm rot="5400000">
            <a:off x="3107208" y="-1527469"/>
            <a:ext cx="245566" cy="5588558"/>
          </a:xfrm>
          <a:prstGeom prst="leftBrace">
            <a:avLst>
              <a:gd name="adj1" fmla="val 568426"/>
              <a:gd name="adj2" fmla="val 50145"/>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itle 1">
            <a:extLst>
              <a:ext uri="{FF2B5EF4-FFF2-40B4-BE49-F238E27FC236}">
                <a16:creationId xmlns:a16="http://schemas.microsoft.com/office/drawing/2014/main" id="{F04EDCF0-34CF-8D44-8C1D-6E58885F156F}"/>
              </a:ext>
            </a:extLst>
          </p:cNvPr>
          <p:cNvSpPr txBox="1">
            <a:spLocks/>
          </p:cNvSpPr>
          <p:nvPr/>
        </p:nvSpPr>
        <p:spPr>
          <a:xfrm>
            <a:off x="1135946" y="697238"/>
            <a:ext cx="4483890" cy="345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u="sng" dirty="0"/>
              <a:t>Generative adversarial network approach</a:t>
            </a:r>
            <a:endParaRPr lang="en-GB" sz="2000" u="sng"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6E606F5-909C-46A0-9A49-D0E5D69407B6}"/>
                  </a:ext>
                </a:extLst>
              </p:cNvPr>
              <p:cNvSpPr/>
              <p:nvPr/>
            </p:nvSpPr>
            <p:spPr>
              <a:xfrm>
                <a:off x="435712" y="1515045"/>
                <a:ext cx="2726428" cy="2255391"/>
              </a:xfrm>
              <a:prstGeom prst="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MelGAN</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14:m>
                  <m:oMath xmlns:m="http://schemas.openxmlformats.org/officeDocument/2006/math">
                    <m:r>
                      <a:rPr lang="en-US" i="1">
                        <a:solidFill>
                          <a:schemeClr val="tx1"/>
                        </a:solidFill>
                        <a:latin typeface="Cambria Math" panose="02040503050406030204" pitchFamily="18" charset="0"/>
                      </a:rPr>
                      <m:t>~</m:t>
                    </m:r>
                  </m:oMath>
                </a14:m>
                <a:r>
                  <a:rPr lang="en-US" dirty="0">
                    <a:solidFill>
                      <a:schemeClr val="tx1"/>
                    </a:solidFill>
                  </a:rPr>
                  <a:t>21.16 MM total trainable parameters</a:t>
                </a:r>
              </a:p>
            </p:txBody>
          </p:sp>
        </mc:Choice>
        <mc:Fallback xmlns="">
          <p:sp>
            <p:nvSpPr>
              <p:cNvPr id="8" name="Rectangle 7">
                <a:extLst>
                  <a:ext uri="{FF2B5EF4-FFF2-40B4-BE49-F238E27FC236}">
                    <a16:creationId xmlns:a16="http://schemas.microsoft.com/office/drawing/2014/main" id="{86E606F5-909C-46A0-9A49-D0E5D69407B6}"/>
                  </a:ext>
                </a:extLst>
              </p:cNvPr>
              <p:cNvSpPr>
                <a:spLocks noRot="1" noChangeAspect="1" noMove="1" noResize="1" noEditPoints="1" noAdjustHandles="1" noChangeArrowheads="1" noChangeShapeType="1" noTextEdit="1"/>
              </p:cNvSpPr>
              <p:nvPr/>
            </p:nvSpPr>
            <p:spPr>
              <a:xfrm>
                <a:off x="435712" y="1515045"/>
                <a:ext cx="2726428" cy="2255391"/>
              </a:xfrm>
              <a:prstGeom prst="rect">
                <a:avLst/>
              </a:prstGeom>
              <a:blipFill>
                <a:blip r:embed="rId2"/>
                <a:stretch>
                  <a:fillRect t="-1877" r="-2217" b="-4290"/>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DA7CAB4F-E1E5-B261-64AE-9A1474788BE6}"/>
                  </a:ext>
                </a:extLst>
              </p:cNvPr>
              <p:cNvSpPr/>
              <p:nvPr/>
            </p:nvSpPr>
            <p:spPr>
              <a:xfrm>
                <a:off x="435712" y="1801191"/>
                <a:ext cx="1257247" cy="1195715"/>
              </a:xfrm>
              <a:prstGeom prst="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Generator</a:t>
                </a:r>
              </a:p>
              <a:p>
                <a:pPr algn="ct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4.26 MM trainable parameters</a:t>
                </a:r>
              </a:p>
            </p:txBody>
          </p:sp>
        </mc:Choice>
        <mc:Fallback xmlns="">
          <p:sp>
            <p:nvSpPr>
              <p:cNvPr id="9" name="Rectangle 8">
                <a:extLst>
                  <a:ext uri="{FF2B5EF4-FFF2-40B4-BE49-F238E27FC236}">
                    <a16:creationId xmlns:a16="http://schemas.microsoft.com/office/drawing/2014/main" id="{DA7CAB4F-E1E5-B261-64AE-9A1474788BE6}"/>
                  </a:ext>
                </a:extLst>
              </p:cNvPr>
              <p:cNvSpPr>
                <a:spLocks noRot="1" noChangeAspect="1" noMove="1" noResize="1" noEditPoints="1" noAdjustHandles="1" noChangeArrowheads="1" noChangeShapeType="1" noTextEdit="1"/>
              </p:cNvSpPr>
              <p:nvPr/>
            </p:nvSpPr>
            <p:spPr>
              <a:xfrm>
                <a:off x="435712" y="1801191"/>
                <a:ext cx="1257247" cy="1195715"/>
              </a:xfrm>
              <a:prstGeom prst="rect">
                <a:avLst/>
              </a:prstGeom>
              <a:blipFill>
                <a:blip r:embed="rId3"/>
                <a:stretch>
                  <a:fillRect l="-3333" t="-1500" r="-4762" b="-6500"/>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564CAC4-FB14-EC17-23E6-4B7A8E7DAD44}"/>
                  </a:ext>
                </a:extLst>
              </p:cNvPr>
              <p:cNvSpPr/>
              <p:nvPr/>
            </p:nvSpPr>
            <p:spPr>
              <a:xfrm>
                <a:off x="1692959" y="1801191"/>
                <a:ext cx="1469181" cy="1195715"/>
              </a:xfrm>
              <a:prstGeom prst="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Discriminator</a:t>
                </a:r>
              </a:p>
              <a:p>
                <a:pPr algn="ct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16.9 MM trainable parameters</a:t>
                </a:r>
              </a:p>
            </p:txBody>
          </p:sp>
        </mc:Choice>
        <mc:Fallback xmlns="">
          <p:sp>
            <p:nvSpPr>
              <p:cNvPr id="10" name="Rectangle 9">
                <a:extLst>
                  <a:ext uri="{FF2B5EF4-FFF2-40B4-BE49-F238E27FC236}">
                    <a16:creationId xmlns:a16="http://schemas.microsoft.com/office/drawing/2014/main" id="{9564CAC4-FB14-EC17-23E6-4B7A8E7DAD44}"/>
                  </a:ext>
                </a:extLst>
              </p:cNvPr>
              <p:cNvSpPr>
                <a:spLocks noRot="1" noChangeAspect="1" noMove="1" noResize="1" noEditPoints="1" noAdjustHandles="1" noChangeArrowheads="1" noChangeShapeType="1" noTextEdit="1"/>
              </p:cNvSpPr>
              <p:nvPr/>
            </p:nvSpPr>
            <p:spPr>
              <a:xfrm>
                <a:off x="1692959" y="1801191"/>
                <a:ext cx="1469181" cy="1195715"/>
              </a:xfrm>
              <a:prstGeom prst="rect">
                <a:avLst/>
              </a:prstGeom>
              <a:blipFill>
                <a:blip r:embed="rId4"/>
                <a:stretch>
                  <a:fillRect l="-3279" t="-1500" r="-2459" b="-6500"/>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4C7CAF3-1527-C7EF-5330-32B69AD715A7}"/>
                  </a:ext>
                </a:extLst>
              </p:cNvPr>
              <p:cNvSpPr/>
              <p:nvPr/>
            </p:nvSpPr>
            <p:spPr>
              <a:xfrm>
                <a:off x="3297841" y="1510070"/>
                <a:ext cx="2726428" cy="2255391"/>
              </a:xfrm>
              <a:prstGeom prst="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SinGAN</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14:m>
                  <m:oMath xmlns:m="http://schemas.openxmlformats.org/officeDocument/2006/math">
                    <m:r>
                      <a:rPr lang="en-US" i="1">
                        <a:solidFill>
                          <a:schemeClr val="tx1"/>
                        </a:solidFill>
                        <a:latin typeface="Cambria Math" panose="02040503050406030204" pitchFamily="18" charset="0"/>
                      </a:rPr>
                      <m:t>~</m:t>
                    </m:r>
                  </m:oMath>
                </a14:m>
                <a:r>
                  <a:rPr lang="en-US" dirty="0">
                    <a:solidFill>
                      <a:schemeClr val="tx1"/>
                    </a:solidFill>
                  </a:rPr>
                  <a:t>21.04 MM total trainable parameters</a:t>
                </a:r>
              </a:p>
            </p:txBody>
          </p:sp>
        </mc:Choice>
        <mc:Fallback xmlns="">
          <p:sp>
            <p:nvSpPr>
              <p:cNvPr id="11" name="Rectangle 10">
                <a:extLst>
                  <a:ext uri="{FF2B5EF4-FFF2-40B4-BE49-F238E27FC236}">
                    <a16:creationId xmlns:a16="http://schemas.microsoft.com/office/drawing/2014/main" id="{C4C7CAF3-1527-C7EF-5330-32B69AD715A7}"/>
                  </a:ext>
                </a:extLst>
              </p:cNvPr>
              <p:cNvSpPr>
                <a:spLocks noRot="1" noChangeAspect="1" noMove="1" noResize="1" noEditPoints="1" noAdjustHandles="1" noChangeArrowheads="1" noChangeShapeType="1" noTextEdit="1"/>
              </p:cNvSpPr>
              <p:nvPr/>
            </p:nvSpPr>
            <p:spPr>
              <a:xfrm>
                <a:off x="3297841" y="1510070"/>
                <a:ext cx="2726428" cy="2255391"/>
              </a:xfrm>
              <a:prstGeom prst="rect">
                <a:avLst/>
              </a:prstGeom>
              <a:blipFill>
                <a:blip r:embed="rId5"/>
                <a:stretch>
                  <a:fillRect t="-1877" r="-2444" b="-4290"/>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26966F7-71BF-9820-5557-D8C9A249EE24}"/>
                  </a:ext>
                </a:extLst>
              </p:cNvPr>
              <p:cNvSpPr/>
              <p:nvPr/>
            </p:nvSpPr>
            <p:spPr>
              <a:xfrm>
                <a:off x="3297841" y="1796216"/>
                <a:ext cx="1257247" cy="1195715"/>
              </a:xfrm>
              <a:prstGeom prst="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Generator</a:t>
                </a:r>
              </a:p>
              <a:p>
                <a:pPr algn="ct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4.14 MM trainable parameters</a:t>
                </a:r>
              </a:p>
            </p:txBody>
          </p:sp>
        </mc:Choice>
        <mc:Fallback xmlns="">
          <p:sp>
            <p:nvSpPr>
              <p:cNvPr id="12" name="Rectangle 11">
                <a:extLst>
                  <a:ext uri="{FF2B5EF4-FFF2-40B4-BE49-F238E27FC236}">
                    <a16:creationId xmlns:a16="http://schemas.microsoft.com/office/drawing/2014/main" id="{426966F7-71BF-9820-5557-D8C9A249EE24}"/>
                  </a:ext>
                </a:extLst>
              </p:cNvPr>
              <p:cNvSpPr>
                <a:spLocks noRot="1" noChangeAspect="1" noMove="1" noResize="1" noEditPoints="1" noAdjustHandles="1" noChangeArrowheads="1" noChangeShapeType="1" noTextEdit="1"/>
              </p:cNvSpPr>
              <p:nvPr/>
            </p:nvSpPr>
            <p:spPr>
              <a:xfrm>
                <a:off x="3297841" y="1796216"/>
                <a:ext cx="1257247" cy="1195715"/>
              </a:xfrm>
              <a:prstGeom prst="rect">
                <a:avLst/>
              </a:prstGeom>
              <a:blipFill>
                <a:blip r:embed="rId6"/>
                <a:stretch>
                  <a:fillRect l="-3349" t="-2010" r="-5263" b="-6533"/>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2E9BC648-2D56-2359-5CFA-0E04A6D9CFD8}"/>
                  </a:ext>
                </a:extLst>
              </p:cNvPr>
              <p:cNvSpPr/>
              <p:nvPr/>
            </p:nvSpPr>
            <p:spPr>
              <a:xfrm>
                <a:off x="4555088" y="1796216"/>
                <a:ext cx="1469181" cy="1195715"/>
              </a:xfrm>
              <a:prstGeom prst="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Discriminator</a:t>
                </a:r>
              </a:p>
              <a:p>
                <a:pPr algn="ct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16.9 MM trainable parameters</a:t>
                </a:r>
              </a:p>
            </p:txBody>
          </p:sp>
        </mc:Choice>
        <mc:Fallback xmlns="">
          <p:sp>
            <p:nvSpPr>
              <p:cNvPr id="13" name="Rectangle 12">
                <a:extLst>
                  <a:ext uri="{FF2B5EF4-FFF2-40B4-BE49-F238E27FC236}">
                    <a16:creationId xmlns:a16="http://schemas.microsoft.com/office/drawing/2014/main" id="{2E9BC648-2D56-2359-5CFA-0E04A6D9CFD8}"/>
                  </a:ext>
                </a:extLst>
              </p:cNvPr>
              <p:cNvSpPr>
                <a:spLocks noRot="1" noChangeAspect="1" noMove="1" noResize="1" noEditPoints="1" noAdjustHandles="1" noChangeArrowheads="1" noChangeShapeType="1" noTextEdit="1"/>
              </p:cNvSpPr>
              <p:nvPr/>
            </p:nvSpPr>
            <p:spPr>
              <a:xfrm>
                <a:off x="4555088" y="1796216"/>
                <a:ext cx="1469181" cy="1195715"/>
              </a:xfrm>
              <a:prstGeom prst="rect">
                <a:avLst/>
              </a:prstGeom>
              <a:blipFill>
                <a:blip r:embed="rId7"/>
                <a:stretch>
                  <a:fillRect l="-2869" t="-2010" r="-2869" b="-6533"/>
                </a:stretch>
              </a:blipFill>
              <a:ln w="19050">
                <a:solidFill>
                  <a:schemeClr val="tx1"/>
                </a:solidFill>
              </a:ln>
            </p:spPr>
            <p:txBody>
              <a:bodyPr/>
              <a:lstStyle/>
              <a:p>
                <a:r>
                  <a:rPr lang="en-US">
                    <a:noFill/>
                  </a:rPr>
                  <a:t> </a:t>
                </a:r>
              </a:p>
            </p:txBody>
          </p:sp>
        </mc:Fallback>
      </mc:AlternateContent>
      <p:sp>
        <p:nvSpPr>
          <p:cNvPr id="14" name="Left Brace 13">
            <a:extLst>
              <a:ext uri="{FF2B5EF4-FFF2-40B4-BE49-F238E27FC236}">
                <a16:creationId xmlns:a16="http://schemas.microsoft.com/office/drawing/2014/main" id="{8F66E8FC-DCA3-5B28-8F06-1FDDEBE45DF1}"/>
              </a:ext>
            </a:extLst>
          </p:cNvPr>
          <p:cNvSpPr/>
          <p:nvPr/>
        </p:nvSpPr>
        <p:spPr>
          <a:xfrm rot="5400000">
            <a:off x="9141614" y="-1227032"/>
            <a:ext cx="245566" cy="4983782"/>
          </a:xfrm>
          <a:prstGeom prst="leftBrace">
            <a:avLst>
              <a:gd name="adj1" fmla="val 568426"/>
              <a:gd name="adj2" fmla="val 50145"/>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itle 1">
            <a:extLst>
              <a:ext uri="{FF2B5EF4-FFF2-40B4-BE49-F238E27FC236}">
                <a16:creationId xmlns:a16="http://schemas.microsoft.com/office/drawing/2014/main" id="{9FD56145-1463-4EDB-C195-0734D7D0C20D}"/>
              </a:ext>
            </a:extLst>
          </p:cNvPr>
          <p:cNvSpPr txBox="1">
            <a:spLocks/>
          </p:cNvSpPr>
          <p:nvPr/>
        </p:nvSpPr>
        <p:spPr>
          <a:xfrm>
            <a:off x="7063339" y="730345"/>
            <a:ext cx="4538535" cy="345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u="sng" dirty="0"/>
              <a:t>Spectral loss function and no discriminator</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7FDF3F97-4C3D-3047-4E18-E5BA9990ABA3}"/>
                  </a:ext>
                </a:extLst>
              </p:cNvPr>
              <p:cNvSpPr/>
              <p:nvPr/>
            </p:nvSpPr>
            <p:spPr>
              <a:xfrm>
                <a:off x="6772506" y="1519169"/>
                <a:ext cx="2423681" cy="1472762"/>
              </a:xfrm>
              <a:prstGeom prst="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MelNoGAN</a:t>
                </a:r>
              </a:p>
              <a:p>
                <a:pPr algn="ctr"/>
                <a:endParaRPr lang="en-US" b="1" dirty="0">
                  <a:solidFill>
                    <a:schemeClr val="tx1"/>
                  </a:solidFill>
                </a:endParaRPr>
              </a:p>
              <a:p>
                <a:pPr algn="ctr"/>
                <a14:m>
                  <m:oMath xmlns:m="http://schemas.openxmlformats.org/officeDocument/2006/math">
                    <m:r>
                      <a:rPr lang="en-US" i="1">
                        <a:solidFill>
                          <a:schemeClr val="tx1"/>
                        </a:solidFill>
                        <a:latin typeface="Cambria Math" panose="02040503050406030204" pitchFamily="18" charset="0"/>
                      </a:rPr>
                      <m:t>~</m:t>
                    </m:r>
                  </m:oMath>
                </a14:m>
                <a:r>
                  <a:rPr lang="en-US" dirty="0">
                    <a:solidFill>
                      <a:schemeClr val="tx1"/>
                    </a:solidFill>
                  </a:rPr>
                  <a:t>4.26 MM total trainable parameters</a:t>
                </a:r>
              </a:p>
            </p:txBody>
          </p:sp>
        </mc:Choice>
        <mc:Fallback xmlns="">
          <p:sp>
            <p:nvSpPr>
              <p:cNvPr id="16" name="Rectangle 15">
                <a:extLst>
                  <a:ext uri="{FF2B5EF4-FFF2-40B4-BE49-F238E27FC236}">
                    <a16:creationId xmlns:a16="http://schemas.microsoft.com/office/drawing/2014/main" id="{7FDF3F97-4C3D-3047-4E18-E5BA9990ABA3}"/>
                  </a:ext>
                </a:extLst>
              </p:cNvPr>
              <p:cNvSpPr>
                <a:spLocks noRot="1" noChangeAspect="1" noMove="1" noResize="1" noEditPoints="1" noAdjustHandles="1" noChangeArrowheads="1" noChangeShapeType="1" noTextEdit="1"/>
              </p:cNvSpPr>
              <p:nvPr/>
            </p:nvSpPr>
            <p:spPr>
              <a:xfrm>
                <a:off x="6772506" y="1519169"/>
                <a:ext cx="2423681" cy="1472762"/>
              </a:xfrm>
              <a:prstGeom prst="rect">
                <a:avLst/>
              </a:prstGeom>
              <a:blipFill>
                <a:blip r:embed="rId8"/>
                <a:stretch>
                  <a:fillRect/>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182AEE7-5432-B9A8-4F19-2A726BDBE176}"/>
                  </a:ext>
                </a:extLst>
              </p:cNvPr>
              <p:cNvSpPr/>
              <p:nvPr/>
            </p:nvSpPr>
            <p:spPr>
              <a:xfrm>
                <a:off x="9332607" y="1510070"/>
                <a:ext cx="2423681" cy="1472762"/>
              </a:xfrm>
              <a:prstGeom prst="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SinNoGAN</a:t>
                </a:r>
              </a:p>
              <a:p>
                <a:pPr algn="ctr"/>
                <a:endParaRPr lang="en-US" b="1" dirty="0">
                  <a:solidFill>
                    <a:schemeClr val="tx1"/>
                  </a:solidFill>
                </a:endParaRPr>
              </a:p>
              <a:p>
                <a:pPr algn="ctr"/>
                <a14:m>
                  <m:oMath xmlns:m="http://schemas.openxmlformats.org/officeDocument/2006/math">
                    <m:r>
                      <a:rPr lang="en-US" i="1">
                        <a:solidFill>
                          <a:schemeClr val="tx1"/>
                        </a:solidFill>
                        <a:latin typeface="Cambria Math" panose="02040503050406030204" pitchFamily="18" charset="0"/>
                      </a:rPr>
                      <m:t>~</m:t>
                    </m:r>
                  </m:oMath>
                </a14:m>
                <a:r>
                  <a:rPr lang="en-US" dirty="0">
                    <a:solidFill>
                      <a:schemeClr val="tx1"/>
                    </a:solidFill>
                  </a:rPr>
                  <a:t>4.14 MM total trainable parameters</a:t>
                </a:r>
              </a:p>
            </p:txBody>
          </p:sp>
        </mc:Choice>
        <mc:Fallback xmlns="">
          <p:sp>
            <p:nvSpPr>
              <p:cNvPr id="17" name="Rectangle 16">
                <a:extLst>
                  <a:ext uri="{FF2B5EF4-FFF2-40B4-BE49-F238E27FC236}">
                    <a16:creationId xmlns:a16="http://schemas.microsoft.com/office/drawing/2014/main" id="{8182AEE7-5432-B9A8-4F19-2A726BDBE176}"/>
                  </a:ext>
                </a:extLst>
              </p:cNvPr>
              <p:cNvSpPr>
                <a:spLocks noRot="1" noChangeAspect="1" noMove="1" noResize="1" noEditPoints="1" noAdjustHandles="1" noChangeArrowheads="1" noChangeShapeType="1" noTextEdit="1"/>
              </p:cNvSpPr>
              <p:nvPr/>
            </p:nvSpPr>
            <p:spPr>
              <a:xfrm>
                <a:off x="9332607" y="1510070"/>
                <a:ext cx="2423681" cy="1472762"/>
              </a:xfrm>
              <a:prstGeom prst="rect">
                <a:avLst/>
              </a:prstGeom>
              <a:blipFill>
                <a:blip r:embed="rId9"/>
                <a:stretch>
                  <a:fillRect/>
                </a:stretch>
              </a:blipFill>
              <a:ln w="1905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57432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10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10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animBg="1"/>
      <p:bldP spid="10" grpId="0" animBg="1"/>
      <p:bldP spid="11" grpId="0" animBg="1"/>
      <p:bldP spid="12" grpId="0" animBg="1"/>
      <p:bldP spid="13" grpId="0" animBg="1"/>
      <p:bldP spid="14" grpId="0" animBg="1"/>
      <p:bldP spid="15" grpId="0"/>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2F7E7B-2C06-0621-C64A-EAD49DC8AA50}"/>
              </a:ext>
            </a:extLst>
          </p:cNvPr>
          <p:cNvSpPr txBox="1">
            <a:spLocks/>
          </p:cNvSpPr>
          <p:nvPr/>
        </p:nvSpPr>
        <p:spPr>
          <a:xfrm>
            <a:off x="3533604" y="-53152"/>
            <a:ext cx="5168007"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Quality &amp; Speed Assessment </a:t>
            </a:r>
            <a:endParaRPr lang="en-GB" sz="3200" u="sng" dirty="0"/>
          </a:p>
        </p:txBody>
      </p:sp>
      <mc:AlternateContent xmlns:mc="http://schemas.openxmlformats.org/markup-compatibility/2006" xmlns:a14="http://schemas.microsoft.com/office/drawing/2010/main">
        <mc:Choice Requires="a14">
          <p:graphicFrame>
            <p:nvGraphicFramePr>
              <p:cNvPr id="7" name="Table 5">
                <a:extLst>
                  <a:ext uri="{FF2B5EF4-FFF2-40B4-BE49-F238E27FC236}">
                    <a16:creationId xmlns:a16="http://schemas.microsoft.com/office/drawing/2014/main" id="{8BA103EB-3DDB-BEAA-41FE-D005759932EB}"/>
                  </a:ext>
                </a:extLst>
              </p:cNvPr>
              <p:cNvGraphicFramePr>
                <a:graphicFrameLocks noGrp="1"/>
              </p:cNvGraphicFramePr>
              <p:nvPr>
                <p:extLst>
                  <p:ext uri="{D42A27DB-BD31-4B8C-83A1-F6EECF244321}">
                    <p14:modId xmlns:p14="http://schemas.microsoft.com/office/powerpoint/2010/main" val="3629392909"/>
                  </p:ext>
                </p:extLst>
              </p:nvPr>
            </p:nvGraphicFramePr>
            <p:xfrm>
              <a:off x="235895" y="2601394"/>
              <a:ext cx="8189532" cy="1107440"/>
            </p:xfrm>
            <a:graphic>
              <a:graphicData uri="http://schemas.openxmlformats.org/drawingml/2006/table">
                <a:tbl>
                  <a:tblPr firstRow="1" bandRow="1">
                    <a:tableStyleId>{5C22544A-7EE6-4342-B048-85BDC9FD1C3A}</a:tableStyleId>
                  </a:tblPr>
                  <a:tblGrid>
                    <a:gridCol w="2047383">
                      <a:extLst>
                        <a:ext uri="{9D8B030D-6E8A-4147-A177-3AD203B41FA5}">
                          <a16:colId xmlns:a16="http://schemas.microsoft.com/office/drawing/2014/main" val="31829842"/>
                        </a:ext>
                      </a:extLst>
                    </a:gridCol>
                    <a:gridCol w="2047383">
                      <a:extLst>
                        <a:ext uri="{9D8B030D-6E8A-4147-A177-3AD203B41FA5}">
                          <a16:colId xmlns:a16="http://schemas.microsoft.com/office/drawing/2014/main" val="4219643389"/>
                        </a:ext>
                      </a:extLst>
                    </a:gridCol>
                    <a:gridCol w="2047383">
                      <a:extLst>
                        <a:ext uri="{9D8B030D-6E8A-4147-A177-3AD203B41FA5}">
                          <a16:colId xmlns:a16="http://schemas.microsoft.com/office/drawing/2014/main" val="3112451966"/>
                        </a:ext>
                      </a:extLst>
                    </a:gridCol>
                    <a:gridCol w="2047383">
                      <a:extLst>
                        <a:ext uri="{9D8B030D-6E8A-4147-A177-3AD203B41FA5}">
                          <a16:colId xmlns:a16="http://schemas.microsoft.com/office/drawing/2014/main" val="2135702513"/>
                        </a:ext>
                      </a:extLst>
                    </a:gridCol>
                  </a:tblGrid>
                  <a:tr h="324214">
                    <a:tc>
                      <a:txBody>
                        <a:bodyPr/>
                        <a:lstStyle/>
                        <a:p>
                          <a:pPr algn="ctr"/>
                          <a:r>
                            <a:rPr lang="en-US" i="1" dirty="0"/>
                            <a:t>Average MOS Score</a:t>
                          </a:r>
                        </a:p>
                      </a:txBody>
                      <a:tcPr/>
                    </a:tc>
                    <a:tc>
                      <a:txBody>
                        <a:bodyPr/>
                        <a:lstStyle/>
                        <a:p>
                          <a:pPr algn="ctr"/>
                          <a:r>
                            <a:rPr lang="en-US" dirty="0"/>
                            <a:t>MelGAN</a:t>
                          </a:r>
                        </a:p>
                      </a:txBody>
                      <a:tcPr/>
                    </a:tc>
                    <a:tc>
                      <a:txBody>
                        <a:bodyPr/>
                        <a:lstStyle/>
                        <a:p>
                          <a:pPr algn="ctr"/>
                          <a:r>
                            <a:rPr lang="en-US" dirty="0"/>
                            <a:t>Sinusoidal</a:t>
                          </a:r>
                        </a:p>
                      </a:txBody>
                      <a:tcPr/>
                    </a:tc>
                    <a:tc>
                      <a:txBody>
                        <a:bodyPr/>
                        <a:lstStyle/>
                        <a:p>
                          <a:pPr algn="ctr"/>
                          <a:r>
                            <a:rPr lang="en-US" dirty="0"/>
                            <a:t>Ground Truth</a:t>
                          </a:r>
                        </a:p>
                      </a:txBody>
                      <a:tcPr/>
                    </a:tc>
                    <a:extLst>
                      <a:ext uri="{0D108BD9-81ED-4DB2-BD59-A6C34878D82A}">
                        <a16:rowId xmlns:a16="http://schemas.microsoft.com/office/drawing/2014/main" val="465538286"/>
                      </a:ext>
                    </a:extLst>
                  </a:tr>
                  <a:tr h="370840">
                    <a:tc>
                      <a:txBody>
                        <a:bodyPr/>
                        <a:lstStyle/>
                        <a:p>
                          <a:pPr algn="ctr"/>
                          <a:r>
                            <a:rPr lang="en-US" dirty="0"/>
                            <a:t>GAN</a:t>
                          </a:r>
                        </a:p>
                      </a:txBody>
                      <a:tcPr>
                        <a:solidFill>
                          <a:schemeClr val="accent1">
                            <a:lumMod val="20000"/>
                            <a:lumOff val="80000"/>
                          </a:schemeClr>
                        </a:solidFill>
                      </a:tcPr>
                    </a:tc>
                    <a:tc>
                      <a:txBody>
                        <a:bodyPr/>
                        <a:lstStyle/>
                        <a:p>
                          <a:pPr algn="ctr"/>
                          <a14:m>
                            <m:oMath xmlns:m="http://schemas.openxmlformats.org/officeDocument/2006/math">
                              <m:r>
                                <m:rPr>
                                  <m:nor/>
                                </m:rPr>
                                <a:rPr lang="en-US" sz="1800" b="1" i="0" u="none" strike="noStrike" kern="1200" baseline="0" dirty="0" smtClean="0">
                                  <a:solidFill>
                                    <a:schemeClr val="dk1"/>
                                  </a:solidFill>
                                  <a:latin typeface="+mn-lt"/>
                                  <a:ea typeface="+mn-ea"/>
                                  <a:cs typeface="+mn-cs"/>
                                </a:rPr>
                                <m:t>3.53</m:t>
                              </m:r>
                            </m:oMath>
                          </a14:m>
                          <a:r>
                            <a:rPr lang="en-US" b="1" dirty="0">
                              <a:solidFill>
                                <a:schemeClr val="tx1"/>
                              </a:solidFill>
                            </a:rPr>
                            <a:t> </a:t>
                          </a:r>
                          <a14:m>
                            <m:oMath xmlns:m="http://schemas.openxmlformats.org/officeDocument/2006/math">
                              <m:r>
                                <a:rPr lang="en-US" b="0" i="0"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±0.83</m:t>
                              </m:r>
                              <m:r>
                                <a:rPr lang="en-US" b="1" i="1" smtClean="0">
                                  <a:solidFill>
                                    <a:schemeClr val="tx1"/>
                                  </a:solidFill>
                                  <a:latin typeface="Cambria Math" panose="02040503050406030204" pitchFamily="18" charset="0"/>
                                </a:rPr>
                                <m:t>)</m:t>
                              </m:r>
                            </m:oMath>
                          </a14:m>
                          <a:endParaRPr lang="en-US" b="1" dirty="0">
                            <a:solidFill>
                              <a:schemeClr val="tx1"/>
                            </a:solidFill>
                          </a:endParaRP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0" smtClean="0">
                                    <a:solidFill>
                                      <a:schemeClr val="tx1"/>
                                    </a:solidFill>
                                    <a:latin typeface="Cambria Math" panose="02040503050406030204" pitchFamily="18" charset="0"/>
                                  </a:rPr>
                                  <m:t>3.27 (</m:t>
                                </m:r>
                                <m:r>
                                  <a:rPr lang="en-US" b="0" i="1" smtClean="0">
                                    <a:solidFill>
                                      <a:schemeClr val="tx1"/>
                                    </a:solidFill>
                                    <a:latin typeface="Cambria Math" panose="02040503050406030204" pitchFamily="18" charset="0"/>
                                  </a:rPr>
                                  <m:t>±0.83</m:t>
                                </m:r>
                                <m:r>
                                  <a:rPr lang="en-US" b="1" i="1" smtClean="0">
                                    <a:solidFill>
                                      <a:schemeClr val="tx1"/>
                                    </a:solidFill>
                                    <a:latin typeface="Cambria Math" panose="02040503050406030204" pitchFamily="18" charset="0"/>
                                  </a:rPr>
                                  <m:t>)</m:t>
                                </m:r>
                              </m:oMath>
                            </m:oMathPara>
                          </a14:m>
                          <a:endParaRPr lang="en-US" dirty="0"/>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0" smtClean="0">
                                    <a:solidFill>
                                      <a:schemeClr val="tx1"/>
                                    </a:solidFill>
                                    <a:latin typeface="Cambria Math" panose="02040503050406030204" pitchFamily="18" charset="0"/>
                                  </a:rPr>
                                  <m:t>4.90 (</m:t>
                                </m:r>
                                <m:r>
                                  <a:rPr lang="en-US" b="0" i="1" smtClean="0">
                                    <a:solidFill>
                                      <a:schemeClr val="tx1"/>
                                    </a:solidFill>
                                    <a:latin typeface="Cambria Math" panose="02040503050406030204" pitchFamily="18" charset="0"/>
                                  </a:rPr>
                                  <m:t>±0</m:t>
                                </m:r>
                                <m:r>
                                  <a:rPr lang="el-GR"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29</m:t>
                                </m:r>
                                <m:r>
                                  <a:rPr lang="en-US" b="1" i="1" smtClean="0">
                                    <a:solidFill>
                                      <a:schemeClr val="tx1"/>
                                    </a:solidFill>
                                    <a:latin typeface="Cambria Math" panose="02040503050406030204" pitchFamily="18" charset="0"/>
                                  </a:rPr>
                                  <m:t>)</m:t>
                                </m:r>
                              </m:oMath>
                            </m:oMathPara>
                          </a14:m>
                          <a:endParaRPr lang="en-US" dirty="0"/>
                        </a:p>
                      </a:txBody>
                      <a:tcPr>
                        <a:solidFill>
                          <a:schemeClr val="accent1">
                            <a:lumMod val="20000"/>
                            <a:lumOff val="80000"/>
                          </a:schemeClr>
                        </a:solidFill>
                      </a:tcPr>
                    </a:tc>
                    <a:extLst>
                      <a:ext uri="{0D108BD9-81ED-4DB2-BD59-A6C34878D82A}">
                        <a16:rowId xmlns:a16="http://schemas.microsoft.com/office/drawing/2014/main" val="995482104"/>
                      </a:ext>
                    </a:extLst>
                  </a:tr>
                  <a:tr h="370840">
                    <a:tc>
                      <a:txBody>
                        <a:bodyPr/>
                        <a:lstStyle/>
                        <a:p>
                          <a:pPr algn="ctr"/>
                          <a:r>
                            <a:rPr lang="en-US" dirty="0"/>
                            <a:t>No GAN</a:t>
                          </a: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0" smtClean="0">
                                    <a:solidFill>
                                      <a:schemeClr val="tx1"/>
                                    </a:solidFill>
                                    <a:latin typeface="Cambria Math" panose="02040503050406030204" pitchFamily="18" charset="0"/>
                                  </a:rPr>
                                  <m:t>1.76 </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±0.80</m:t>
                                    </m:r>
                                  </m:e>
                                </m:d>
                              </m:oMath>
                            </m:oMathPara>
                          </a14:m>
                          <a:endParaRPr lang="en-US" dirty="0"/>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800" b="1" i="0" u="none" strike="noStrike" kern="1200" baseline="0" dirty="0" smtClean="0">
                                    <a:solidFill>
                                      <a:schemeClr val="dk1"/>
                                    </a:solidFill>
                                    <a:latin typeface="+mn-lt"/>
                                    <a:ea typeface="+mn-ea"/>
                                    <a:cs typeface="+mn-cs"/>
                                  </a:rPr>
                                  <m:t>2.01</m:t>
                                </m:r>
                                <m:r>
                                  <a:rPr lang="en-US" b="1" i="0" smtClean="0">
                                    <a:solidFill>
                                      <a:schemeClr val="tx1"/>
                                    </a:solidFill>
                                    <a:latin typeface="Cambria Math" panose="02040503050406030204" pitchFamily="18" charset="0"/>
                                  </a:rPr>
                                  <m:t> </m:t>
                                </m:r>
                                <m:r>
                                  <a:rPr lang="en-US" b="0" i="0"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±0.83</m:t>
                                </m:r>
                                <m:r>
                                  <a:rPr lang="en-US" b="1" i="1" smtClean="0">
                                    <a:solidFill>
                                      <a:schemeClr val="tx1"/>
                                    </a:solidFill>
                                    <a:latin typeface="Cambria Math" panose="02040503050406030204" pitchFamily="18" charset="0"/>
                                  </a:rPr>
                                  <m:t>)</m:t>
                                </m:r>
                              </m:oMath>
                            </m:oMathPara>
                          </a14:m>
                          <a:endParaRPr lang="en-US" b="1" dirty="0"/>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0" smtClean="0">
                                    <a:solidFill>
                                      <a:schemeClr val="tx1"/>
                                    </a:solidFill>
                                    <a:latin typeface="Cambria Math" panose="02040503050406030204" pitchFamily="18" charset="0"/>
                                  </a:rPr>
                                  <m:t>4.90 (</m:t>
                                </m:r>
                                <m:r>
                                  <a:rPr lang="en-US" b="0" i="1" smtClean="0">
                                    <a:solidFill>
                                      <a:schemeClr val="tx1"/>
                                    </a:solidFill>
                                    <a:latin typeface="Cambria Math" panose="02040503050406030204" pitchFamily="18" charset="0"/>
                                  </a:rPr>
                                  <m:t>±0.29</m:t>
                                </m:r>
                                <m:r>
                                  <a:rPr lang="en-US" b="1" i="1" smtClean="0">
                                    <a:solidFill>
                                      <a:schemeClr val="tx1"/>
                                    </a:solidFill>
                                    <a:latin typeface="Cambria Math" panose="02040503050406030204" pitchFamily="18" charset="0"/>
                                  </a:rPr>
                                  <m:t>)</m:t>
                                </m:r>
                              </m:oMath>
                            </m:oMathPara>
                          </a14:m>
                          <a:endParaRPr lang="en-US" dirty="0"/>
                        </a:p>
                      </a:txBody>
                      <a:tcPr>
                        <a:solidFill>
                          <a:schemeClr val="accent1">
                            <a:lumMod val="20000"/>
                            <a:lumOff val="80000"/>
                          </a:schemeClr>
                        </a:solidFill>
                      </a:tcPr>
                    </a:tc>
                    <a:extLst>
                      <a:ext uri="{0D108BD9-81ED-4DB2-BD59-A6C34878D82A}">
                        <a16:rowId xmlns:a16="http://schemas.microsoft.com/office/drawing/2014/main" val="1384736648"/>
                      </a:ext>
                    </a:extLst>
                  </a:tr>
                </a:tbl>
              </a:graphicData>
            </a:graphic>
          </p:graphicFrame>
        </mc:Choice>
        <mc:Fallback xmlns="">
          <p:graphicFrame>
            <p:nvGraphicFramePr>
              <p:cNvPr id="7" name="Table 5">
                <a:extLst>
                  <a:ext uri="{FF2B5EF4-FFF2-40B4-BE49-F238E27FC236}">
                    <a16:creationId xmlns:a16="http://schemas.microsoft.com/office/drawing/2014/main" id="{8BA103EB-3DDB-BEAA-41FE-D005759932EB}"/>
                  </a:ext>
                </a:extLst>
              </p:cNvPr>
              <p:cNvGraphicFramePr>
                <a:graphicFrameLocks noGrp="1"/>
              </p:cNvGraphicFramePr>
              <p:nvPr>
                <p:extLst>
                  <p:ext uri="{D42A27DB-BD31-4B8C-83A1-F6EECF244321}">
                    <p14:modId xmlns:p14="http://schemas.microsoft.com/office/powerpoint/2010/main" val="3629392909"/>
                  </p:ext>
                </p:extLst>
              </p:nvPr>
            </p:nvGraphicFramePr>
            <p:xfrm>
              <a:off x="235895" y="2601394"/>
              <a:ext cx="8189532" cy="1107440"/>
            </p:xfrm>
            <a:graphic>
              <a:graphicData uri="http://schemas.openxmlformats.org/drawingml/2006/table">
                <a:tbl>
                  <a:tblPr firstRow="1" bandRow="1">
                    <a:tableStyleId>{5C22544A-7EE6-4342-B048-85BDC9FD1C3A}</a:tableStyleId>
                  </a:tblPr>
                  <a:tblGrid>
                    <a:gridCol w="2047383">
                      <a:extLst>
                        <a:ext uri="{9D8B030D-6E8A-4147-A177-3AD203B41FA5}">
                          <a16:colId xmlns:a16="http://schemas.microsoft.com/office/drawing/2014/main" val="31829842"/>
                        </a:ext>
                      </a:extLst>
                    </a:gridCol>
                    <a:gridCol w="2047383">
                      <a:extLst>
                        <a:ext uri="{9D8B030D-6E8A-4147-A177-3AD203B41FA5}">
                          <a16:colId xmlns:a16="http://schemas.microsoft.com/office/drawing/2014/main" val="4219643389"/>
                        </a:ext>
                      </a:extLst>
                    </a:gridCol>
                    <a:gridCol w="2047383">
                      <a:extLst>
                        <a:ext uri="{9D8B030D-6E8A-4147-A177-3AD203B41FA5}">
                          <a16:colId xmlns:a16="http://schemas.microsoft.com/office/drawing/2014/main" val="3112451966"/>
                        </a:ext>
                      </a:extLst>
                    </a:gridCol>
                    <a:gridCol w="2047383">
                      <a:extLst>
                        <a:ext uri="{9D8B030D-6E8A-4147-A177-3AD203B41FA5}">
                          <a16:colId xmlns:a16="http://schemas.microsoft.com/office/drawing/2014/main" val="2135702513"/>
                        </a:ext>
                      </a:extLst>
                    </a:gridCol>
                  </a:tblGrid>
                  <a:tr h="365760">
                    <a:tc>
                      <a:txBody>
                        <a:bodyPr/>
                        <a:lstStyle/>
                        <a:p>
                          <a:pPr algn="ctr"/>
                          <a:r>
                            <a:rPr lang="en-US" i="1" dirty="0"/>
                            <a:t>Average MOS Score</a:t>
                          </a:r>
                        </a:p>
                      </a:txBody>
                      <a:tcPr/>
                    </a:tc>
                    <a:tc>
                      <a:txBody>
                        <a:bodyPr/>
                        <a:lstStyle/>
                        <a:p>
                          <a:pPr algn="ctr"/>
                          <a:r>
                            <a:rPr lang="en-US" dirty="0"/>
                            <a:t>MelGAN</a:t>
                          </a:r>
                        </a:p>
                      </a:txBody>
                      <a:tcPr/>
                    </a:tc>
                    <a:tc>
                      <a:txBody>
                        <a:bodyPr/>
                        <a:lstStyle/>
                        <a:p>
                          <a:pPr algn="ctr"/>
                          <a:r>
                            <a:rPr lang="en-US" dirty="0"/>
                            <a:t>Sinusoidal</a:t>
                          </a:r>
                        </a:p>
                      </a:txBody>
                      <a:tcPr/>
                    </a:tc>
                    <a:tc>
                      <a:txBody>
                        <a:bodyPr/>
                        <a:lstStyle/>
                        <a:p>
                          <a:pPr algn="ctr"/>
                          <a:r>
                            <a:rPr lang="en-US" dirty="0"/>
                            <a:t>Ground Truth</a:t>
                          </a:r>
                        </a:p>
                      </a:txBody>
                      <a:tcPr/>
                    </a:tc>
                    <a:extLst>
                      <a:ext uri="{0D108BD9-81ED-4DB2-BD59-A6C34878D82A}">
                        <a16:rowId xmlns:a16="http://schemas.microsoft.com/office/drawing/2014/main" val="465538286"/>
                      </a:ext>
                    </a:extLst>
                  </a:tr>
                  <a:tr h="370840">
                    <a:tc>
                      <a:txBody>
                        <a:bodyPr/>
                        <a:lstStyle/>
                        <a:p>
                          <a:pPr algn="ctr"/>
                          <a:r>
                            <a:rPr lang="en-US" dirty="0"/>
                            <a:t>GAN</a:t>
                          </a:r>
                        </a:p>
                      </a:txBody>
                      <a:tcPr>
                        <a:solidFill>
                          <a:schemeClr val="accent1">
                            <a:lumMod val="20000"/>
                            <a:lumOff val="80000"/>
                          </a:schemeClr>
                        </a:solidFill>
                      </a:tcPr>
                    </a:tc>
                    <a:tc>
                      <a:txBody>
                        <a:bodyPr/>
                        <a:lstStyle/>
                        <a:p>
                          <a:endParaRPr lang="en-US"/>
                        </a:p>
                      </a:txBody>
                      <a:tcPr>
                        <a:blipFill>
                          <a:blip r:embed="rId3"/>
                          <a:stretch>
                            <a:fillRect l="-100000" t="-104839" r="-200593" b="-122581"/>
                          </a:stretch>
                        </a:blipFill>
                      </a:tcPr>
                    </a:tc>
                    <a:tc>
                      <a:txBody>
                        <a:bodyPr/>
                        <a:lstStyle/>
                        <a:p>
                          <a:endParaRPr lang="en-US"/>
                        </a:p>
                      </a:txBody>
                      <a:tcPr>
                        <a:blipFill>
                          <a:blip r:embed="rId3"/>
                          <a:stretch>
                            <a:fillRect l="-200595" t="-104839" r="-101190" b="-122581"/>
                          </a:stretch>
                        </a:blipFill>
                      </a:tcPr>
                    </a:tc>
                    <a:tc>
                      <a:txBody>
                        <a:bodyPr/>
                        <a:lstStyle/>
                        <a:p>
                          <a:endParaRPr lang="en-US"/>
                        </a:p>
                      </a:txBody>
                      <a:tcPr>
                        <a:blipFill>
                          <a:blip r:embed="rId3"/>
                          <a:stretch>
                            <a:fillRect l="-300595" t="-104839" r="-1190" b="-122581"/>
                          </a:stretch>
                        </a:blipFill>
                      </a:tcPr>
                    </a:tc>
                    <a:extLst>
                      <a:ext uri="{0D108BD9-81ED-4DB2-BD59-A6C34878D82A}">
                        <a16:rowId xmlns:a16="http://schemas.microsoft.com/office/drawing/2014/main" val="995482104"/>
                      </a:ext>
                    </a:extLst>
                  </a:tr>
                  <a:tr h="370840">
                    <a:tc>
                      <a:txBody>
                        <a:bodyPr/>
                        <a:lstStyle/>
                        <a:p>
                          <a:pPr algn="ctr"/>
                          <a:r>
                            <a:rPr lang="en-US" dirty="0"/>
                            <a:t>No GAN</a:t>
                          </a:r>
                        </a:p>
                      </a:txBody>
                      <a:tcPr>
                        <a:solidFill>
                          <a:schemeClr val="accent1">
                            <a:lumMod val="20000"/>
                            <a:lumOff val="80000"/>
                          </a:schemeClr>
                        </a:solidFill>
                      </a:tcPr>
                    </a:tc>
                    <a:tc>
                      <a:txBody>
                        <a:bodyPr/>
                        <a:lstStyle/>
                        <a:p>
                          <a:endParaRPr lang="en-US"/>
                        </a:p>
                      </a:txBody>
                      <a:tcPr>
                        <a:blipFill>
                          <a:blip r:embed="rId3"/>
                          <a:stretch>
                            <a:fillRect l="-100000" t="-208197" r="-200593" b="-24590"/>
                          </a:stretch>
                        </a:blipFill>
                      </a:tcPr>
                    </a:tc>
                    <a:tc>
                      <a:txBody>
                        <a:bodyPr/>
                        <a:lstStyle/>
                        <a:p>
                          <a:endParaRPr lang="en-US"/>
                        </a:p>
                      </a:txBody>
                      <a:tcPr>
                        <a:blipFill>
                          <a:blip r:embed="rId3"/>
                          <a:stretch>
                            <a:fillRect l="-200595" t="-208197" r="-101190" b="-24590"/>
                          </a:stretch>
                        </a:blipFill>
                      </a:tcPr>
                    </a:tc>
                    <a:tc>
                      <a:txBody>
                        <a:bodyPr/>
                        <a:lstStyle/>
                        <a:p>
                          <a:endParaRPr lang="en-US"/>
                        </a:p>
                      </a:txBody>
                      <a:tcPr>
                        <a:blipFill>
                          <a:blip r:embed="rId3"/>
                          <a:stretch>
                            <a:fillRect l="-300595" t="-208197" r="-1190" b="-24590"/>
                          </a:stretch>
                        </a:blipFill>
                      </a:tcPr>
                    </a:tc>
                    <a:extLst>
                      <a:ext uri="{0D108BD9-81ED-4DB2-BD59-A6C34878D82A}">
                        <a16:rowId xmlns:a16="http://schemas.microsoft.com/office/drawing/2014/main" val="138473664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0079AD30-757F-0868-0243-B3515F2BC11A}"/>
                  </a:ext>
                </a:extLst>
              </p:cNvPr>
              <p:cNvGraphicFramePr>
                <a:graphicFrameLocks noGrp="1"/>
              </p:cNvGraphicFramePr>
              <p:nvPr>
                <p:extLst>
                  <p:ext uri="{D42A27DB-BD31-4B8C-83A1-F6EECF244321}">
                    <p14:modId xmlns:p14="http://schemas.microsoft.com/office/powerpoint/2010/main" val="501699752"/>
                  </p:ext>
                </p:extLst>
              </p:nvPr>
            </p:nvGraphicFramePr>
            <p:xfrm>
              <a:off x="235895" y="4511541"/>
              <a:ext cx="8189532" cy="1483360"/>
            </p:xfrm>
            <a:graphic>
              <a:graphicData uri="http://schemas.openxmlformats.org/drawingml/2006/table">
                <a:tbl>
                  <a:tblPr firstRow="1" bandRow="1">
                    <a:tableStyleId>{5C22544A-7EE6-4342-B048-85BDC9FD1C3A}</a:tableStyleId>
                  </a:tblPr>
                  <a:tblGrid>
                    <a:gridCol w="2729844">
                      <a:extLst>
                        <a:ext uri="{9D8B030D-6E8A-4147-A177-3AD203B41FA5}">
                          <a16:colId xmlns:a16="http://schemas.microsoft.com/office/drawing/2014/main" val="988141203"/>
                        </a:ext>
                      </a:extLst>
                    </a:gridCol>
                    <a:gridCol w="2729844">
                      <a:extLst>
                        <a:ext uri="{9D8B030D-6E8A-4147-A177-3AD203B41FA5}">
                          <a16:colId xmlns:a16="http://schemas.microsoft.com/office/drawing/2014/main" val="229380370"/>
                        </a:ext>
                      </a:extLst>
                    </a:gridCol>
                    <a:gridCol w="2729844">
                      <a:extLst>
                        <a:ext uri="{9D8B030D-6E8A-4147-A177-3AD203B41FA5}">
                          <a16:colId xmlns:a16="http://schemas.microsoft.com/office/drawing/2014/main" val="3457251796"/>
                        </a:ext>
                      </a:extLst>
                    </a:gridCol>
                  </a:tblGrid>
                  <a:tr h="370840">
                    <a:tc>
                      <a:txBody>
                        <a:bodyPr/>
                        <a:lstStyle/>
                        <a:p>
                          <a:pPr algn="ctr"/>
                          <a:r>
                            <a:rPr lang="en-US" i="1" dirty="0"/>
                            <a:t>Average Training Speed</a:t>
                          </a:r>
                        </a:p>
                      </a:txBody>
                      <a:tcPr/>
                    </a:tc>
                    <a:tc>
                      <a:txBody>
                        <a:bodyPr/>
                        <a:lstStyle/>
                        <a:p>
                          <a:pPr algn="ctr"/>
                          <a:r>
                            <a:rPr lang="en-US" dirty="0"/>
                            <a:t>MelGAN</a:t>
                          </a:r>
                        </a:p>
                      </a:txBody>
                      <a:tcPr/>
                    </a:tc>
                    <a:tc>
                      <a:txBody>
                        <a:bodyPr/>
                        <a:lstStyle/>
                        <a:p>
                          <a:pPr algn="ctr"/>
                          <a:r>
                            <a:rPr lang="en-US" dirty="0"/>
                            <a:t>Sinusoidal</a:t>
                          </a:r>
                        </a:p>
                      </a:txBody>
                      <a:tcPr/>
                    </a:tc>
                    <a:extLst>
                      <a:ext uri="{0D108BD9-81ED-4DB2-BD59-A6C34878D82A}">
                        <a16:rowId xmlns:a16="http://schemas.microsoft.com/office/drawing/2014/main" val="2780849899"/>
                      </a:ext>
                    </a:extLst>
                  </a:tr>
                  <a:tr h="370840">
                    <a:tc>
                      <a:txBody>
                        <a:bodyPr/>
                        <a:lstStyle/>
                        <a:p>
                          <a:pPr algn="ctr"/>
                          <a:r>
                            <a:rPr lang="en-US" dirty="0"/>
                            <a:t>GAN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lang="en-US" sz="1800" b="1" i="0" u="none" strike="noStrike" kern="1200" baseline="0" dirty="0" smtClean="0">
                                  <a:solidFill>
                                    <a:schemeClr val="dk1"/>
                                  </a:solidFill>
                                  <a:latin typeface="+mn-lt"/>
                                  <a:ea typeface="+mn-ea"/>
                                  <a:cs typeface="+mn-cs"/>
                                </a:rPr>
                                <m:t>236.67</m:t>
                              </m:r>
                            </m:oMath>
                          </a14:m>
                          <a:r>
                            <a:rPr lang="en-US" dirty="0"/>
                            <a:t> ms/batch</a:t>
                          </a:r>
                        </a:p>
                      </a:txBody>
                      <a:tcPr/>
                    </a:tc>
                    <a:tc>
                      <a:txBody>
                        <a:bodyPr/>
                        <a:lstStyle/>
                        <a:p>
                          <a:pPr algn="ctr"/>
                          <a14:m>
                            <m:oMath xmlns:m="http://schemas.openxmlformats.org/officeDocument/2006/math">
                              <m:r>
                                <m:rPr>
                                  <m:nor/>
                                </m:rPr>
                                <a:rPr lang="en-US" sz="1800" b="0" i="0" u="none" strike="noStrike" kern="1200" baseline="0" dirty="0" smtClean="0">
                                  <a:solidFill>
                                    <a:schemeClr val="dk1"/>
                                  </a:solidFill>
                                  <a:latin typeface="+mn-lt"/>
                                  <a:ea typeface="+mn-ea"/>
                                  <a:cs typeface="+mn-cs"/>
                                </a:rPr>
                                <m:t>515.10</m:t>
                              </m:r>
                            </m:oMath>
                          </a14:m>
                          <a:r>
                            <a:rPr lang="en-US" dirty="0"/>
                            <a:t> ms/batch</a:t>
                          </a:r>
                        </a:p>
                      </a:txBody>
                      <a:tcPr/>
                    </a:tc>
                    <a:extLst>
                      <a:ext uri="{0D108BD9-81ED-4DB2-BD59-A6C34878D82A}">
                        <a16:rowId xmlns:a16="http://schemas.microsoft.com/office/drawing/2014/main" val="2888450094"/>
                      </a:ext>
                    </a:extLst>
                  </a:tr>
                  <a:tr h="370840">
                    <a:tc>
                      <a:txBody>
                        <a:bodyPr/>
                        <a:lstStyle/>
                        <a:p>
                          <a:pPr algn="ctr"/>
                          <a:r>
                            <a:rPr lang="en-US" dirty="0"/>
                            <a:t>No GAN</a:t>
                          </a:r>
                        </a:p>
                      </a:txBody>
                      <a:tcPr/>
                    </a:tc>
                    <a:tc>
                      <a:txBody>
                        <a:bodyPr/>
                        <a:lstStyle/>
                        <a:p>
                          <a:pPr algn="ctr"/>
                          <a14:m>
                            <m:oMath xmlns:m="http://schemas.openxmlformats.org/officeDocument/2006/math">
                              <m:r>
                                <m:rPr>
                                  <m:nor/>
                                </m:rPr>
                                <a:rPr lang="en-US" sz="1800" b="1" i="0" u="none" strike="noStrike" kern="1200" baseline="0" dirty="0" smtClean="0">
                                  <a:solidFill>
                                    <a:schemeClr val="dk1"/>
                                  </a:solidFill>
                                  <a:latin typeface="+mn-lt"/>
                                  <a:ea typeface="+mn-ea"/>
                                  <a:cs typeface="+mn-cs"/>
                                </a:rPr>
                                <m:t>105.45</m:t>
                              </m:r>
                            </m:oMath>
                          </a14:m>
                          <a:r>
                            <a:rPr lang="en-US" dirty="0"/>
                            <a:t> ms/batch</a:t>
                          </a:r>
                        </a:p>
                      </a:txBody>
                      <a:tcPr/>
                    </a:tc>
                    <a:tc>
                      <a:txBody>
                        <a:bodyPr/>
                        <a:lstStyle/>
                        <a:p>
                          <a:pPr algn="ctr"/>
                          <a14:m>
                            <m:oMath xmlns:m="http://schemas.openxmlformats.org/officeDocument/2006/math">
                              <m:r>
                                <m:rPr>
                                  <m:nor/>
                                </m:rPr>
                                <a:rPr lang="en-US" sz="1800" b="0" i="0" u="none" strike="noStrike" kern="1200" baseline="0" dirty="0" smtClean="0">
                                  <a:solidFill>
                                    <a:schemeClr val="dk1"/>
                                  </a:solidFill>
                                  <a:latin typeface="+mn-lt"/>
                                  <a:ea typeface="+mn-ea"/>
                                  <a:cs typeface="+mn-cs"/>
                                </a:rPr>
                                <m:t>258.78</m:t>
                              </m:r>
                            </m:oMath>
                          </a14:m>
                          <a:r>
                            <a:rPr lang="en-US" sz="1800" b="0" i="0" u="none" strike="noStrike" kern="1200" baseline="0" dirty="0">
                              <a:solidFill>
                                <a:schemeClr val="dk1"/>
                              </a:solidFill>
                              <a:latin typeface="+mn-lt"/>
                              <a:ea typeface="+mn-ea"/>
                              <a:cs typeface="+mn-cs"/>
                            </a:rPr>
                            <a:t> </a:t>
                          </a:r>
                          <a:r>
                            <a:rPr lang="en-US" dirty="0"/>
                            <a:t>ms/batch</a:t>
                          </a:r>
                        </a:p>
                      </a:txBody>
                      <a:tcPr/>
                    </a:tc>
                    <a:extLst>
                      <a:ext uri="{0D108BD9-81ED-4DB2-BD59-A6C34878D82A}">
                        <a16:rowId xmlns:a16="http://schemas.microsoft.com/office/drawing/2014/main" val="279034011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mn-lt"/>
                              <a:ea typeface="+mn-ea"/>
                              <a:cs typeface="+mn-cs"/>
                            </a:rPr>
                            <a:t>Average Inference Speed</a:t>
                          </a:r>
                        </a:p>
                      </a:txBody>
                      <a:tcPr>
                        <a:solidFill>
                          <a:schemeClr val="accent1"/>
                        </a:solidFill>
                      </a:tcPr>
                    </a:tc>
                    <a:tc>
                      <a:txBody>
                        <a:bodyPr/>
                        <a:lstStyle/>
                        <a:p>
                          <a:pPr algn="ctr"/>
                          <a14:m>
                            <m:oMath xmlns:m="http://schemas.openxmlformats.org/officeDocument/2006/math">
                              <m:r>
                                <m:rPr>
                                  <m:nor/>
                                </m:rPr>
                                <a:rPr lang="en-US" sz="1800" b="1" i="0" u="none" strike="noStrike" kern="1200" baseline="0" dirty="0" smtClean="0">
                                  <a:solidFill>
                                    <a:schemeClr val="dk1"/>
                                  </a:solidFill>
                                  <a:latin typeface="+mn-lt"/>
                                  <a:ea typeface="+mn-ea"/>
                                  <a:cs typeface="+mn-cs"/>
                                </a:rPr>
                                <m:t>2.34</m:t>
                              </m:r>
                            </m:oMath>
                          </a14:m>
                          <a:r>
                            <a:rPr lang="en-US" b="1" dirty="0"/>
                            <a:t> </a:t>
                          </a:r>
                          <a:r>
                            <a:rPr lang="en-US" dirty="0"/>
                            <a:t>min of speech/sec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lang="en-US" sz="1800" b="0" i="0" u="none" strike="noStrike" kern="1200" baseline="0" dirty="0" smtClean="0">
                                  <a:solidFill>
                                    <a:schemeClr val="dk1"/>
                                  </a:solidFill>
                                  <a:latin typeface="+mn-lt"/>
                                  <a:ea typeface="+mn-ea"/>
                                  <a:cs typeface="+mn-cs"/>
                                </a:rPr>
                                <m:t>1.52</m:t>
                              </m:r>
                            </m:oMath>
                          </a14:m>
                          <a:r>
                            <a:rPr lang="en-US" dirty="0"/>
                            <a:t> min of speech/sec</a:t>
                          </a:r>
                        </a:p>
                      </a:txBody>
                      <a:tcPr/>
                    </a:tc>
                    <a:extLst>
                      <a:ext uri="{0D108BD9-81ED-4DB2-BD59-A6C34878D82A}">
                        <a16:rowId xmlns:a16="http://schemas.microsoft.com/office/drawing/2014/main" val="2889108999"/>
                      </a:ext>
                    </a:extLst>
                  </a:tr>
                </a:tbl>
              </a:graphicData>
            </a:graphic>
          </p:graphicFrame>
        </mc:Choice>
        <mc:Fallback xmlns="">
          <p:graphicFrame>
            <p:nvGraphicFramePr>
              <p:cNvPr id="8" name="Table 7">
                <a:extLst>
                  <a:ext uri="{FF2B5EF4-FFF2-40B4-BE49-F238E27FC236}">
                    <a16:creationId xmlns:a16="http://schemas.microsoft.com/office/drawing/2014/main" id="{0079AD30-757F-0868-0243-B3515F2BC11A}"/>
                  </a:ext>
                </a:extLst>
              </p:cNvPr>
              <p:cNvGraphicFramePr>
                <a:graphicFrameLocks noGrp="1"/>
              </p:cNvGraphicFramePr>
              <p:nvPr>
                <p:extLst>
                  <p:ext uri="{D42A27DB-BD31-4B8C-83A1-F6EECF244321}">
                    <p14:modId xmlns:p14="http://schemas.microsoft.com/office/powerpoint/2010/main" val="501699752"/>
                  </p:ext>
                </p:extLst>
              </p:nvPr>
            </p:nvGraphicFramePr>
            <p:xfrm>
              <a:off x="235895" y="4511541"/>
              <a:ext cx="8189532" cy="1483360"/>
            </p:xfrm>
            <a:graphic>
              <a:graphicData uri="http://schemas.openxmlformats.org/drawingml/2006/table">
                <a:tbl>
                  <a:tblPr firstRow="1" bandRow="1">
                    <a:tableStyleId>{5C22544A-7EE6-4342-B048-85BDC9FD1C3A}</a:tableStyleId>
                  </a:tblPr>
                  <a:tblGrid>
                    <a:gridCol w="2729844">
                      <a:extLst>
                        <a:ext uri="{9D8B030D-6E8A-4147-A177-3AD203B41FA5}">
                          <a16:colId xmlns:a16="http://schemas.microsoft.com/office/drawing/2014/main" val="988141203"/>
                        </a:ext>
                      </a:extLst>
                    </a:gridCol>
                    <a:gridCol w="2729844">
                      <a:extLst>
                        <a:ext uri="{9D8B030D-6E8A-4147-A177-3AD203B41FA5}">
                          <a16:colId xmlns:a16="http://schemas.microsoft.com/office/drawing/2014/main" val="229380370"/>
                        </a:ext>
                      </a:extLst>
                    </a:gridCol>
                    <a:gridCol w="2729844">
                      <a:extLst>
                        <a:ext uri="{9D8B030D-6E8A-4147-A177-3AD203B41FA5}">
                          <a16:colId xmlns:a16="http://schemas.microsoft.com/office/drawing/2014/main" val="3457251796"/>
                        </a:ext>
                      </a:extLst>
                    </a:gridCol>
                  </a:tblGrid>
                  <a:tr h="370840">
                    <a:tc>
                      <a:txBody>
                        <a:bodyPr/>
                        <a:lstStyle/>
                        <a:p>
                          <a:pPr algn="ctr"/>
                          <a:r>
                            <a:rPr lang="en-US" i="1" dirty="0"/>
                            <a:t>Average Training Speed</a:t>
                          </a:r>
                        </a:p>
                      </a:txBody>
                      <a:tcPr/>
                    </a:tc>
                    <a:tc>
                      <a:txBody>
                        <a:bodyPr/>
                        <a:lstStyle/>
                        <a:p>
                          <a:pPr algn="ctr"/>
                          <a:r>
                            <a:rPr lang="en-US" dirty="0"/>
                            <a:t>MelGAN</a:t>
                          </a:r>
                        </a:p>
                      </a:txBody>
                      <a:tcPr/>
                    </a:tc>
                    <a:tc>
                      <a:txBody>
                        <a:bodyPr/>
                        <a:lstStyle/>
                        <a:p>
                          <a:pPr algn="ctr"/>
                          <a:r>
                            <a:rPr lang="en-US" dirty="0"/>
                            <a:t>Sinusoidal</a:t>
                          </a:r>
                        </a:p>
                      </a:txBody>
                      <a:tcPr/>
                    </a:tc>
                    <a:extLst>
                      <a:ext uri="{0D108BD9-81ED-4DB2-BD59-A6C34878D82A}">
                        <a16:rowId xmlns:a16="http://schemas.microsoft.com/office/drawing/2014/main" val="2780849899"/>
                      </a:ext>
                    </a:extLst>
                  </a:tr>
                  <a:tr h="370840">
                    <a:tc>
                      <a:txBody>
                        <a:bodyPr/>
                        <a:lstStyle/>
                        <a:p>
                          <a:pPr algn="ctr"/>
                          <a:r>
                            <a:rPr lang="en-US" dirty="0"/>
                            <a:t>GAN</a:t>
                          </a:r>
                        </a:p>
                      </a:txBody>
                      <a:tcPr/>
                    </a:tc>
                    <a:tc>
                      <a:txBody>
                        <a:bodyPr/>
                        <a:lstStyle/>
                        <a:p>
                          <a:endParaRPr lang="en-US"/>
                        </a:p>
                      </a:txBody>
                      <a:tcPr>
                        <a:blipFill>
                          <a:blip r:embed="rId4"/>
                          <a:stretch>
                            <a:fillRect l="-100000" t="-108197" r="-100668" b="-224590"/>
                          </a:stretch>
                        </a:blipFill>
                      </a:tcPr>
                    </a:tc>
                    <a:tc>
                      <a:txBody>
                        <a:bodyPr/>
                        <a:lstStyle/>
                        <a:p>
                          <a:endParaRPr lang="en-US"/>
                        </a:p>
                      </a:txBody>
                      <a:tcPr>
                        <a:blipFill>
                          <a:blip r:embed="rId4"/>
                          <a:stretch>
                            <a:fillRect l="-200446" t="-108197" r="-893" b="-224590"/>
                          </a:stretch>
                        </a:blipFill>
                      </a:tcPr>
                    </a:tc>
                    <a:extLst>
                      <a:ext uri="{0D108BD9-81ED-4DB2-BD59-A6C34878D82A}">
                        <a16:rowId xmlns:a16="http://schemas.microsoft.com/office/drawing/2014/main" val="2888450094"/>
                      </a:ext>
                    </a:extLst>
                  </a:tr>
                  <a:tr h="370840">
                    <a:tc>
                      <a:txBody>
                        <a:bodyPr/>
                        <a:lstStyle/>
                        <a:p>
                          <a:pPr algn="ctr"/>
                          <a:r>
                            <a:rPr lang="en-US" dirty="0"/>
                            <a:t>No GAN</a:t>
                          </a:r>
                        </a:p>
                      </a:txBody>
                      <a:tcPr/>
                    </a:tc>
                    <a:tc>
                      <a:txBody>
                        <a:bodyPr/>
                        <a:lstStyle/>
                        <a:p>
                          <a:endParaRPr lang="en-US"/>
                        </a:p>
                      </a:txBody>
                      <a:tcPr>
                        <a:blipFill>
                          <a:blip r:embed="rId4"/>
                          <a:stretch>
                            <a:fillRect l="-100000" t="-208197" r="-100668" b="-124590"/>
                          </a:stretch>
                        </a:blipFill>
                      </a:tcPr>
                    </a:tc>
                    <a:tc>
                      <a:txBody>
                        <a:bodyPr/>
                        <a:lstStyle/>
                        <a:p>
                          <a:endParaRPr lang="en-US"/>
                        </a:p>
                      </a:txBody>
                      <a:tcPr>
                        <a:blipFill>
                          <a:blip r:embed="rId4"/>
                          <a:stretch>
                            <a:fillRect l="-200446" t="-208197" r="-893" b="-124590"/>
                          </a:stretch>
                        </a:blipFill>
                      </a:tcPr>
                    </a:tc>
                    <a:extLst>
                      <a:ext uri="{0D108BD9-81ED-4DB2-BD59-A6C34878D82A}">
                        <a16:rowId xmlns:a16="http://schemas.microsoft.com/office/drawing/2014/main" val="279034011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mn-lt"/>
                              <a:ea typeface="+mn-ea"/>
                              <a:cs typeface="+mn-cs"/>
                            </a:rPr>
                            <a:t>Average Inference Speed</a:t>
                          </a:r>
                        </a:p>
                      </a:txBody>
                      <a:tcPr>
                        <a:solidFill>
                          <a:schemeClr val="accent1"/>
                        </a:solidFill>
                      </a:tcPr>
                    </a:tc>
                    <a:tc>
                      <a:txBody>
                        <a:bodyPr/>
                        <a:lstStyle/>
                        <a:p>
                          <a:endParaRPr lang="en-US"/>
                        </a:p>
                      </a:txBody>
                      <a:tcPr>
                        <a:blipFill>
                          <a:blip r:embed="rId4"/>
                          <a:stretch>
                            <a:fillRect l="-100000" t="-308197" r="-100668" b="-24590"/>
                          </a:stretch>
                        </a:blipFill>
                      </a:tcPr>
                    </a:tc>
                    <a:tc>
                      <a:txBody>
                        <a:bodyPr/>
                        <a:lstStyle/>
                        <a:p>
                          <a:endParaRPr lang="en-US"/>
                        </a:p>
                      </a:txBody>
                      <a:tcPr>
                        <a:blipFill>
                          <a:blip r:embed="rId4"/>
                          <a:stretch>
                            <a:fillRect l="-200446" t="-308197" r="-893" b="-24590"/>
                          </a:stretch>
                        </a:blipFill>
                      </a:tcPr>
                    </a:tc>
                    <a:extLst>
                      <a:ext uri="{0D108BD9-81ED-4DB2-BD59-A6C34878D82A}">
                        <a16:rowId xmlns:a16="http://schemas.microsoft.com/office/drawing/2014/main" val="2889108999"/>
                      </a:ext>
                    </a:extLst>
                  </a:tr>
                </a:tbl>
              </a:graphicData>
            </a:graphic>
          </p:graphicFrame>
        </mc:Fallback>
      </mc:AlternateContent>
      <p:sp>
        <p:nvSpPr>
          <p:cNvPr id="10" name="TextBox 9">
            <a:extLst>
              <a:ext uri="{FF2B5EF4-FFF2-40B4-BE49-F238E27FC236}">
                <a16:creationId xmlns:a16="http://schemas.microsoft.com/office/drawing/2014/main" id="{90FF3870-2B11-810B-0876-D37C53330F7A}"/>
              </a:ext>
            </a:extLst>
          </p:cNvPr>
          <p:cNvSpPr txBox="1"/>
          <p:nvPr/>
        </p:nvSpPr>
        <p:spPr>
          <a:xfrm>
            <a:off x="0" y="615527"/>
            <a:ext cx="7692770" cy="1692771"/>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Mean Opinion Score (MOS) Experiment</a:t>
            </a:r>
            <a:r>
              <a:rPr lang="en-US" sz="2400" dirty="0">
                <a:latin typeface="+mj-lt"/>
              </a:rPr>
              <a:t>: </a:t>
            </a:r>
          </a:p>
          <a:p>
            <a:pPr marL="800100" lvl="1" indent="-342900">
              <a:buFont typeface="Arial" panose="020B0604020202020204" pitchFamily="34" charset="0"/>
              <a:buChar char="•"/>
            </a:pPr>
            <a:r>
              <a:rPr lang="en-US" sz="2000" dirty="0">
                <a:latin typeface="+mj-lt"/>
              </a:rPr>
              <a:t>15 random samples inferred from all models* + ground truth</a:t>
            </a:r>
          </a:p>
          <a:p>
            <a:pPr marL="800100" lvl="1" indent="-342900">
              <a:buFont typeface="Arial" panose="020B0604020202020204" pitchFamily="34" charset="0"/>
              <a:buChar char="•"/>
            </a:pPr>
            <a:r>
              <a:rPr lang="en-US" sz="2000" dirty="0">
                <a:latin typeface="+mj-lt"/>
              </a:rPr>
              <a:t>5-second long each + ground truth as the ideal reference sample</a:t>
            </a:r>
          </a:p>
          <a:p>
            <a:pPr marL="800100" lvl="1" indent="-342900">
              <a:buFont typeface="Arial" panose="020B0604020202020204" pitchFamily="34" charset="0"/>
              <a:buChar char="•"/>
            </a:pPr>
            <a:r>
              <a:rPr lang="en-US" sz="2000" dirty="0">
                <a:latin typeface="+mj-lt"/>
              </a:rPr>
              <a:t>1-5 integer evaluation score</a:t>
            </a:r>
          </a:p>
          <a:p>
            <a:pPr marL="800100" lvl="1" indent="-342900">
              <a:buFont typeface="Arial" panose="020B0604020202020204" pitchFamily="34" charset="0"/>
              <a:buChar char="•"/>
            </a:pPr>
            <a:r>
              <a:rPr lang="en-US" sz="2000" dirty="0">
                <a:latin typeface="+mj-lt"/>
              </a:rPr>
              <a:t>43 candidates in total</a:t>
            </a:r>
          </a:p>
        </p:txBody>
      </p:sp>
      <p:sp>
        <p:nvSpPr>
          <p:cNvPr id="11" name="TextBox 10">
            <a:extLst>
              <a:ext uri="{FF2B5EF4-FFF2-40B4-BE49-F238E27FC236}">
                <a16:creationId xmlns:a16="http://schemas.microsoft.com/office/drawing/2014/main" id="{B455F83F-9029-3146-A680-FB598576003B}"/>
              </a:ext>
            </a:extLst>
          </p:cNvPr>
          <p:cNvSpPr txBox="1"/>
          <p:nvPr/>
        </p:nvSpPr>
        <p:spPr>
          <a:xfrm>
            <a:off x="8425427" y="2601394"/>
            <a:ext cx="3802712" cy="2000548"/>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MOS Results</a:t>
            </a:r>
            <a:r>
              <a:rPr lang="en-US" sz="2400" dirty="0">
                <a:latin typeface="+mj-lt"/>
              </a:rPr>
              <a:t>: </a:t>
            </a:r>
          </a:p>
          <a:p>
            <a:pPr marL="800100" lvl="1" indent="-342900">
              <a:buFont typeface="Arial" panose="020B0604020202020204" pitchFamily="34" charset="0"/>
              <a:buChar char="•"/>
            </a:pPr>
            <a:r>
              <a:rPr lang="en-US" sz="2000" dirty="0">
                <a:latin typeface="+mj-lt"/>
              </a:rPr>
              <a:t>Sinusoidal slightly worse on the GAN experiment</a:t>
            </a:r>
          </a:p>
          <a:p>
            <a:pPr marL="800100" lvl="1" indent="-342900">
              <a:buFont typeface="Arial" panose="020B0604020202020204" pitchFamily="34" charset="0"/>
              <a:buChar char="•"/>
            </a:pPr>
            <a:r>
              <a:rPr lang="en-US" sz="2000" dirty="0">
                <a:latin typeface="+mj-lt"/>
              </a:rPr>
              <a:t>Sinusoidal slightly better on the non-GAN experiment</a:t>
            </a:r>
          </a:p>
          <a:p>
            <a:pPr marL="800100" lvl="1" indent="-342900">
              <a:buFont typeface="Arial" panose="020B0604020202020204" pitchFamily="34" charset="0"/>
              <a:buChar char="•"/>
            </a:pPr>
            <a:endParaRPr lang="en-US" sz="2000" dirty="0">
              <a:latin typeface="+mj-lt"/>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0555E8-0730-D563-3965-15A0275B093D}"/>
                  </a:ext>
                </a:extLst>
              </p:cNvPr>
              <p:cNvSpPr txBox="1"/>
              <p:nvPr/>
            </p:nvSpPr>
            <p:spPr>
              <a:xfrm>
                <a:off x="8425427" y="4492327"/>
                <a:ext cx="3802712" cy="2000548"/>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Speed Results</a:t>
                </a:r>
                <a:r>
                  <a:rPr lang="en-US" sz="2400" dirty="0">
                    <a:latin typeface="+mj-lt"/>
                  </a:rPr>
                  <a:t>: </a:t>
                </a:r>
              </a:p>
              <a:p>
                <a:pPr marL="800100" lvl="1" indent="-342900">
                  <a:buFont typeface="Arial" panose="020B0604020202020204" pitchFamily="34" charset="0"/>
                  <a:buChar char="•"/>
                </a:pPr>
                <a:r>
                  <a:rPr lang="en-US" sz="2000" dirty="0">
                    <a:latin typeface="+mj-lt"/>
                  </a:rPr>
                  <a:t>Discriminator adds a </a:t>
                </a:r>
                <a14:m>
                  <m:oMath xmlns:m="http://schemas.openxmlformats.org/officeDocument/2006/math">
                    <m:r>
                      <a:rPr lang="en-US" sz="2000" b="0" i="1" smtClean="0">
                        <a:latin typeface="Cambria Math" panose="02040503050406030204" pitchFamily="18" charset="0"/>
                      </a:rPr>
                      <m:t>×2</m:t>
                    </m:r>
                  </m:oMath>
                </a14:m>
                <a:r>
                  <a:rPr lang="en-US" sz="2000" dirty="0">
                    <a:latin typeface="+mj-lt"/>
                  </a:rPr>
                  <a:t> computational overhead</a:t>
                </a:r>
              </a:p>
              <a:p>
                <a:pPr marL="800100" lvl="1" indent="-342900">
                  <a:buFont typeface="Arial" panose="020B0604020202020204" pitchFamily="34" charset="0"/>
                  <a:buChar char="•"/>
                </a:pPr>
                <a:r>
                  <a:rPr lang="en-US" sz="2000" dirty="0">
                    <a:latin typeface="+mj-lt"/>
                  </a:rPr>
                  <a:t>Sinusoidal extension adds an additional </a:t>
                </a:r>
                <a14:m>
                  <m:oMath xmlns:m="http://schemas.openxmlformats.org/officeDocument/2006/math">
                    <m:r>
                      <a:rPr lang="en-US" sz="2000" b="0" i="1" smtClean="0">
                        <a:latin typeface="Cambria Math" panose="02040503050406030204" pitchFamily="18" charset="0"/>
                      </a:rPr>
                      <m:t>×2</m:t>
                    </m:r>
                  </m:oMath>
                </a14:m>
                <a:r>
                  <a:rPr lang="en-US" sz="2000" dirty="0">
                    <a:latin typeface="+mj-lt"/>
                  </a:rPr>
                  <a:t> overhead</a:t>
                </a:r>
              </a:p>
              <a:p>
                <a:pPr marL="800100" lvl="1" indent="-342900">
                  <a:buFont typeface="Arial" panose="020B0604020202020204" pitchFamily="34" charset="0"/>
                  <a:buChar char="•"/>
                </a:pPr>
                <a:endParaRPr lang="en-US" sz="2000" dirty="0">
                  <a:latin typeface="+mj-lt"/>
                </a:endParaRPr>
              </a:p>
            </p:txBody>
          </p:sp>
        </mc:Choice>
        <mc:Fallback xmlns="">
          <p:sp>
            <p:nvSpPr>
              <p:cNvPr id="14" name="TextBox 13">
                <a:extLst>
                  <a:ext uri="{FF2B5EF4-FFF2-40B4-BE49-F238E27FC236}">
                    <a16:creationId xmlns:a16="http://schemas.microsoft.com/office/drawing/2014/main" id="{120555E8-0730-D563-3965-15A0275B093D}"/>
                  </a:ext>
                </a:extLst>
              </p:cNvPr>
              <p:cNvSpPr txBox="1">
                <a:spLocks noRot="1" noChangeAspect="1" noMove="1" noResize="1" noEditPoints="1" noAdjustHandles="1" noChangeArrowheads="1" noChangeShapeType="1" noTextEdit="1"/>
              </p:cNvSpPr>
              <p:nvPr/>
            </p:nvSpPr>
            <p:spPr>
              <a:xfrm>
                <a:off x="8425427" y="4492327"/>
                <a:ext cx="3802712" cy="2000548"/>
              </a:xfrm>
              <a:prstGeom prst="rect">
                <a:avLst/>
              </a:prstGeom>
              <a:blipFill>
                <a:blip r:embed="rId5"/>
                <a:stretch>
                  <a:fillRect l="-2083" t="-2439" r="-962"/>
                </a:stretch>
              </a:blipFill>
            </p:spPr>
            <p:txBody>
              <a:bodyPr/>
              <a:lstStyle/>
              <a:p>
                <a:r>
                  <a:rPr lang="en-US">
                    <a:noFill/>
                  </a:rPr>
                  <a:t> </a:t>
                </a:r>
              </a:p>
            </p:txBody>
          </p:sp>
        </mc:Fallback>
      </mc:AlternateContent>
    </p:spTree>
    <p:extLst>
      <p:ext uri="{BB962C8B-B14F-4D97-AF65-F5344CB8AC3E}">
        <p14:creationId xmlns:p14="http://schemas.microsoft.com/office/powerpoint/2010/main" val="24229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0C3573-604C-635A-6947-4F3649120211}"/>
              </a:ext>
            </a:extLst>
          </p:cNvPr>
          <p:cNvGrpSpPr/>
          <p:nvPr/>
        </p:nvGrpSpPr>
        <p:grpSpPr>
          <a:xfrm>
            <a:off x="715041" y="2568920"/>
            <a:ext cx="770193" cy="1354510"/>
            <a:chOff x="715041" y="2568920"/>
            <a:chExt cx="770193" cy="1354510"/>
          </a:xfrm>
        </p:grpSpPr>
        <p:pic>
          <p:nvPicPr>
            <p:cNvPr id="5" name="Picture 4">
              <a:extLst>
                <a:ext uri="{FF2B5EF4-FFF2-40B4-BE49-F238E27FC236}">
                  <a16:creationId xmlns:a16="http://schemas.microsoft.com/office/drawing/2014/main" id="{E60291A3-8C36-673D-476D-5AACF23F8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04" y="2568920"/>
              <a:ext cx="767630" cy="767630"/>
            </a:xfrm>
            <a:prstGeom prst="rect">
              <a:avLst/>
            </a:prstGeom>
          </p:spPr>
        </p:pic>
        <p:sp>
          <p:nvSpPr>
            <p:cNvPr id="6" name="TextBox 5">
              <a:extLst>
                <a:ext uri="{FF2B5EF4-FFF2-40B4-BE49-F238E27FC236}">
                  <a16:creationId xmlns:a16="http://schemas.microsoft.com/office/drawing/2014/main" id="{1E6ACB75-1295-879F-4D17-9A0DFFC98F78}"/>
                </a:ext>
              </a:extLst>
            </p:cNvPr>
            <p:cNvSpPr txBox="1"/>
            <p:nvPr/>
          </p:nvSpPr>
          <p:spPr>
            <a:xfrm>
              <a:off x="715041" y="3277099"/>
              <a:ext cx="702465" cy="646331"/>
            </a:xfrm>
            <a:prstGeom prst="rect">
              <a:avLst/>
            </a:prstGeom>
            <a:noFill/>
          </p:spPr>
          <p:txBody>
            <a:bodyPr wrap="square" rtlCol="0">
              <a:spAutoFit/>
            </a:bodyPr>
            <a:lstStyle/>
            <a:p>
              <a:pPr algn="ctr"/>
              <a:r>
                <a:rPr lang="en-US" dirty="0">
                  <a:latin typeface="+mj-lt"/>
                </a:rPr>
                <a:t>Input Text</a:t>
              </a:r>
              <a:endParaRPr lang="en-GB" dirty="0">
                <a:latin typeface="+mj-lt"/>
              </a:endParaRPr>
            </a:p>
          </p:txBody>
        </p:sp>
      </p:grpSp>
      <p:grpSp>
        <p:nvGrpSpPr>
          <p:cNvPr id="7" name="Group 6">
            <a:extLst>
              <a:ext uri="{FF2B5EF4-FFF2-40B4-BE49-F238E27FC236}">
                <a16:creationId xmlns:a16="http://schemas.microsoft.com/office/drawing/2014/main" id="{4833C2C4-442E-AED8-95FC-50F824026B22}"/>
              </a:ext>
            </a:extLst>
          </p:cNvPr>
          <p:cNvGrpSpPr/>
          <p:nvPr/>
        </p:nvGrpSpPr>
        <p:grpSpPr>
          <a:xfrm>
            <a:off x="4100767" y="2583004"/>
            <a:ext cx="1871823" cy="1100517"/>
            <a:chOff x="4100767" y="2583004"/>
            <a:chExt cx="1871823" cy="1100517"/>
          </a:xfrm>
        </p:grpSpPr>
        <p:pic>
          <p:nvPicPr>
            <p:cNvPr id="8" name="Picture 7">
              <a:extLst>
                <a:ext uri="{FF2B5EF4-FFF2-40B4-BE49-F238E27FC236}">
                  <a16:creationId xmlns:a16="http://schemas.microsoft.com/office/drawing/2014/main" id="{AD94DBC1-FE3C-5356-5397-9085FCA2F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767" y="2583004"/>
              <a:ext cx="1871823" cy="739815"/>
            </a:xfrm>
            <a:prstGeom prst="rect">
              <a:avLst/>
            </a:prstGeom>
            <a:ln>
              <a:solidFill>
                <a:schemeClr val="tx1"/>
              </a:solidFill>
            </a:ln>
          </p:spPr>
        </p:pic>
        <p:sp>
          <p:nvSpPr>
            <p:cNvPr id="9" name="TextBox 8">
              <a:extLst>
                <a:ext uri="{FF2B5EF4-FFF2-40B4-BE49-F238E27FC236}">
                  <a16:creationId xmlns:a16="http://schemas.microsoft.com/office/drawing/2014/main" id="{F474BE6B-991F-58D9-44D0-CAECEE052B05}"/>
                </a:ext>
              </a:extLst>
            </p:cNvPr>
            <p:cNvSpPr txBox="1"/>
            <p:nvPr/>
          </p:nvSpPr>
          <p:spPr>
            <a:xfrm>
              <a:off x="4168495" y="3314189"/>
              <a:ext cx="1736365" cy="369332"/>
            </a:xfrm>
            <a:prstGeom prst="rect">
              <a:avLst/>
            </a:prstGeom>
            <a:noFill/>
          </p:spPr>
          <p:txBody>
            <a:bodyPr wrap="square" rtlCol="0">
              <a:spAutoFit/>
            </a:bodyPr>
            <a:lstStyle/>
            <a:p>
              <a:pPr algn="ctr"/>
              <a:r>
                <a:rPr lang="en-US" dirty="0">
                  <a:latin typeface="+mj-lt"/>
                </a:rPr>
                <a:t>Speech Features</a:t>
              </a:r>
              <a:endParaRPr lang="en-GB" dirty="0">
                <a:latin typeface="+mj-lt"/>
              </a:endParaRPr>
            </a:p>
          </p:txBody>
        </p:sp>
      </p:grpSp>
      <p:sp>
        <p:nvSpPr>
          <p:cNvPr id="10" name="Title 1">
            <a:extLst>
              <a:ext uri="{FF2B5EF4-FFF2-40B4-BE49-F238E27FC236}">
                <a16:creationId xmlns:a16="http://schemas.microsoft.com/office/drawing/2014/main" id="{D5B81739-45EF-E0B6-008D-F6DB5CF4F8C1}"/>
              </a:ext>
            </a:extLst>
          </p:cNvPr>
          <p:cNvSpPr txBox="1">
            <a:spLocks/>
          </p:cNvSpPr>
          <p:nvPr/>
        </p:nvSpPr>
        <p:spPr>
          <a:xfrm>
            <a:off x="3949986" y="0"/>
            <a:ext cx="4292027"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Text-To-Speech Synthesis </a:t>
            </a:r>
            <a:endParaRPr lang="en-GB" sz="3200" u="sng" dirty="0"/>
          </a:p>
        </p:txBody>
      </p:sp>
      <p:grpSp>
        <p:nvGrpSpPr>
          <p:cNvPr id="11" name="Group 10">
            <a:extLst>
              <a:ext uri="{FF2B5EF4-FFF2-40B4-BE49-F238E27FC236}">
                <a16:creationId xmlns:a16="http://schemas.microsoft.com/office/drawing/2014/main" id="{10B76BC6-4146-768B-AF41-A369968B43DA}"/>
              </a:ext>
            </a:extLst>
          </p:cNvPr>
          <p:cNvGrpSpPr/>
          <p:nvPr/>
        </p:nvGrpSpPr>
        <p:grpSpPr>
          <a:xfrm>
            <a:off x="8160697" y="2569096"/>
            <a:ext cx="3044049" cy="1123055"/>
            <a:chOff x="8160697" y="2569096"/>
            <a:chExt cx="3044049" cy="1123055"/>
          </a:xfrm>
        </p:grpSpPr>
        <p:pic>
          <p:nvPicPr>
            <p:cNvPr id="12" name="Picture 11">
              <a:extLst>
                <a:ext uri="{FF2B5EF4-FFF2-40B4-BE49-F238E27FC236}">
                  <a16:creationId xmlns:a16="http://schemas.microsoft.com/office/drawing/2014/main" id="{57CA5BB9-015B-B1AD-99AC-1FB999BBAD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0697" y="2569096"/>
              <a:ext cx="3044049" cy="767630"/>
            </a:xfrm>
            <a:prstGeom prst="rect">
              <a:avLst/>
            </a:prstGeom>
            <a:ln>
              <a:solidFill>
                <a:schemeClr val="tx1"/>
              </a:solidFill>
            </a:ln>
          </p:spPr>
        </p:pic>
        <p:sp>
          <p:nvSpPr>
            <p:cNvPr id="13" name="TextBox 12">
              <a:extLst>
                <a:ext uri="{FF2B5EF4-FFF2-40B4-BE49-F238E27FC236}">
                  <a16:creationId xmlns:a16="http://schemas.microsoft.com/office/drawing/2014/main" id="{4C80C7D4-66FA-4DF8-B472-57BB58C99FDB}"/>
                </a:ext>
              </a:extLst>
            </p:cNvPr>
            <p:cNvSpPr txBox="1"/>
            <p:nvPr/>
          </p:nvSpPr>
          <p:spPr>
            <a:xfrm>
              <a:off x="8565490" y="3322819"/>
              <a:ext cx="2234462" cy="369332"/>
            </a:xfrm>
            <a:prstGeom prst="rect">
              <a:avLst/>
            </a:prstGeom>
            <a:noFill/>
          </p:spPr>
          <p:txBody>
            <a:bodyPr wrap="square" rtlCol="0">
              <a:spAutoFit/>
            </a:bodyPr>
            <a:lstStyle/>
            <a:p>
              <a:pPr algn="ctr"/>
              <a:r>
                <a:rPr lang="en-US" dirty="0">
                  <a:latin typeface="+mj-lt"/>
                </a:rPr>
                <a:t>Output Speech Signal</a:t>
              </a:r>
              <a:endParaRPr lang="en-GB" dirty="0">
                <a:latin typeface="+mj-lt"/>
              </a:endParaRPr>
            </a:p>
          </p:txBody>
        </p:sp>
      </p:grpSp>
      <p:cxnSp>
        <p:nvCxnSpPr>
          <p:cNvPr id="14" name="Straight Arrow Connector 13">
            <a:extLst>
              <a:ext uri="{FF2B5EF4-FFF2-40B4-BE49-F238E27FC236}">
                <a16:creationId xmlns:a16="http://schemas.microsoft.com/office/drawing/2014/main" id="{3A31C988-950D-7BF3-AEAA-AA96D3C867E5}"/>
              </a:ext>
            </a:extLst>
          </p:cNvPr>
          <p:cNvCxnSpPr>
            <a:cxnSpLocks/>
            <a:stCxn id="5" idx="3"/>
            <a:endCxn id="18" idx="1"/>
          </p:cNvCxnSpPr>
          <p:nvPr/>
        </p:nvCxnSpPr>
        <p:spPr>
          <a:xfrm>
            <a:off x="1485234" y="2952735"/>
            <a:ext cx="671674" cy="1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31C2307-854B-470C-56D8-E64565D9E9A3}"/>
              </a:ext>
            </a:extLst>
          </p:cNvPr>
          <p:cNvCxnSpPr>
            <a:cxnSpLocks/>
            <a:stCxn id="8" idx="3"/>
            <a:endCxn id="16" idx="1"/>
          </p:cNvCxnSpPr>
          <p:nvPr/>
        </p:nvCxnSpPr>
        <p:spPr>
          <a:xfrm flipV="1">
            <a:off x="5972590" y="2952911"/>
            <a:ext cx="542509"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3C03542-5615-1625-3FB9-BAD8D142DC9E}"/>
              </a:ext>
            </a:extLst>
          </p:cNvPr>
          <p:cNvSpPr txBox="1">
            <a:spLocks/>
          </p:cNvSpPr>
          <p:nvPr/>
        </p:nvSpPr>
        <p:spPr>
          <a:xfrm>
            <a:off x="6515099" y="2785273"/>
            <a:ext cx="1103089" cy="335276"/>
          </a:xfrm>
          <a:prstGeom prst="rect">
            <a:avLst/>
          </a:prstGeom>
          <a:ln w="1905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t>VOCODER</a:t>
            </a:r>
            <a:endParaRPr lang="en-GB" sz="1800" b="1" dirty="0"/>
          </a:p>
        </p:txBody>
      </p:sp>
      <p:cxnSp>
        <p:nvCxnSpPr>
          <p:cNvPr id="17" name="Straight Arrow Connector 16">
            <a:extLst>
              <a:ext uri="{FF2B5EF4-FFF2-40B4-BE49-F238E27FC236}">
                <a16:creationId xmlns:a16="http://schemas.microsoft.com/office/drawing/2014/main" id="{EE4D48F4-8E0B-B40C-87A2-13B5BC286048}"/>
              </a:ext>
            </a:extLst>
          </p:cNvPr>
          <p:cNvCxnSpPr>
            <a:cxnSpLocks/>
            <a:stCxn id="16" idx="3"/>
            <a:endCxn id="12" idx="1"/>
          </p:cNvCxnSpPr>
          <p:nvPr/>
        </p:nvCxnSpPr>
        <p:spPr>
          <a:xfrm>
            <a:off x="7618188" y="2952911"/>
            <a:ext cx="54250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1B54BEB9-3BAF-82BE-644B-CC92760351D0}"/>
              </a:ext>
            </a:extLst>
          </p:cNvPr>
          <p:cNvSpPr txBox="1">
            <a:spLocks/>
          </p:cNvSpPr>
          <p:nvPr/>
        </p:nvSpPr>
        <p:spPr>
          <a:xfrm>
            <a:off x="2156908" y="2509128"/>
            <a:ext cx="1272185" cy="887567"/>
          </a:xfrm>
          <a:prstGeom prst="rect">
            <a:avLst/>
          </a:prstGeom>
          <a:ln w="1905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t>TEXT AND PHONETIC ANALYZER</a:t>
            </a:r>
            <a:endParaRPr lang="en-GB" sz="1800" b="1" dirty="0"/>
          </a:p>
        </p:txBody>
      </p:sp>
      <p:cxnSp>
        <p:nvCxnSpPr>
          <p:cNvPr id="19" name="Straight Arrow Connector 18">
            <a:extLst>
              <a:ext uri="{FF2B5EF4-FFF2-40B4-BE49-F238E27FC236}">
                <a16:creationId xmlns:a16="http://schemas.microsoft.com/office/drawing/2014/main" id="{91BD9533-3B07-5668-4B46-3DD165C109DB}"/>
              </a:ext>
            </a:extLst>
          </p:cNvPr>
          <p:cNvCxnSpPr>
            <a:cxnSpLocks/>
            <a:stCxn id="18" idx="3"/>
            <a:endCxn id="8" idx="1"/>
          </p:cNvCxnSpPr>
          <p:nvPr/>
        </p:nvCxnSpPr>
        <p:spPr>
          <a:xfrm>
            <a:off x="3429093" y="2952912"/>
            <a:ext cx="67167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40B61C3-11A1-9092-629C-707E9F1BACCA}"/>
              </a:ext>
            </a:extLst>
          </p:cNvPr>
          <p:cNvSpPr txBox="1"/>
          <p:nvPr/>
        </p:nvSpPr>
        <p:spPr>
          <a:xfrm>
            <a:off x="105413" y="652937"/>
            <a:ext cx="11981172" cy="400110"/>
          </a:xfrm>
          <a:prstGeom prst="rect">
            <a:avLst/>
          </a:prstGeom>
          <a:noFill/>
        </p:spPr>
        <p:txBody>
          <a:bodyPr wrap="square" rtlCol="0">
            <a:spAutoFit/>
          </a:bodyPr>
          <a:lstStyle/>
          <a:p>
            <a:pPr marL="342900" indent="-342900">
              <a:buFont typeface="Wingdings" panose="05000000000000000000" pitchFamily="2" charset="2"/>
              <a:buChar char="Ø"/>
            </a:pPr>
            <a:r>
              <a:rPr lang="en-US" sz="2000" u="sng" dirty="0">
                <a:latin typeface="+mj-lt"/>
              </a:rPr>
              <a:t>Definition</a:t>
            </a:r>
            <a:r>
              <a:rPr lang="en-US" sz="2000" dirty="0">
                <a:latin typeface="+mj-lt"/>
              </a:rPr>
              <a:t>: A </a:t>
            </a:r>
            <a:r>
              <a:rPr lang="en-US" sz="2000" b="1" dirty="0">
                <a:latin typeface="+mj-lt"/>
              </a:rPr>
              <a:t>Text-To-Speech (TTS) synthesis </a:t>
            </a:r>
            <a:r>
              <a:rPr lang="en-US" sz="2000" dirty="0">
                <a:latin typeface="+mj-lt"/>
              </a:rPr>
              <a:t>system converts normal language text into audible speech output. </a:t>
            </a:r>
            <a:endParaRPr lang="en-GB" sz="2000" dirty="0">
              <a:latin typeface="+mj-lt"/>
            </a:endParaRPr>
          </a:p>
        </p:txBody>
      </p:sp>
      <p:sp>
        <p:nvSpPr>
          <p:cNvPr id="21" name="TextBox 20">
            <a:extLst>
              <a:ext uri="{FF2B5EF4-FFF2-40B4-BE49-F238E27FC236}">
                <a16:creationId xmlns:a16="http://schemas.microsoft.com/office/drawing/2014/main" id="{4BB8530D-9AEC-19F5-12C3-54370F83C2CA}"/>
              </a:ext>
            </a:extLst>
          </p:cNvPr>
          <p:cNvSpPr txBox="1"/>
          <p:nvPr/>
        </p:nvSpPr>
        <p:spPr>
          <a:xfrm>
            <a:off x="105413" y="1126639"/>
            <a:ext cx="11981172" cy="1015663"/>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This problem is usually broken down into </a:t>
            </a:r>
            <a:r>
              <a:rPr lang="en-US" sz="2000" b="1" dirty="0">
                <a:latin typeface="+mj-lt"/>
              </a:rPr>
              <a:t>two separate tasks</a:t>
            </a:r>
            <a:r>
              <a:rPr lang="en-US" sz="2000" dirty="0">
                <a:latin typeface="+mj-lt"/>
              </a:rPr>
              <a:t>: </a:t>
            </a:r>
          </a:p>
          <a:p>
            <a:pPr marL="914400" lvl="1" indent="-457200">
              <a:buFont typeface="+mj-lt"/>
              <a:buAutoNum type="arabicParenR"/>
            </a:pPr>
            <a:r>
              <a:rPr lang="en-US" sz="2000" dirty="0">
                <a:latin typeface="+mj-lt"/>
              </a:rPr>
              <a:t>Speech feature extraction (most commonly spectrograms) from the text</a:t>
            </a:r>
          </a:p>
          <a:p>
            <a:pPr marL="914400" lvl="1" indent="-457200">
              <a:buFont typeface="+mj-lt"/>
              <a:buAutoNum type="arabicParenR"/>
            </a:pPr>
            <a:r>
              <a:rPr lang="en-US" sz="2000" dirty="0">
                <a:latin typeface="+mj-lt"/>
              </a:rPr>
              <a:t>Synthesizing the corresponding artificial voice given these speech features (</a:t>
            </a:r>
            <a:r>
              <a:rPr lang="en-US" sz="2000" b="1" dirty="0">
                <a:latin typeface="+mj-lt"/>
              </a:rPr>
              <a:t>vocoder’s task </a:t>
            </a:r>
            <a:r>
              <a:rPr lang="en-US" sz="2000" dirty="0">
                <a:latin typeface="+mj-lt"/>
              </a:rPr>
              <a:t>– our topic)</a:t>
            </a:r>
            <a:endParaRPr lang="en-GB" sz="2000" dirty="0">
              <a:latin typeface="+mj-lt"/>
            </a:endParaRPr>
          </a:p>
        </p:txBody>
      </p:sp>
      <p:sp>
        <p:nvSpPr>
          <p:cNvPr id="22" name="TextBox 21">
            <a:extLst>
              <a:ext uri="{FF2B5EF4-FFF2-40B4-BE49-F238E27FC236}">
                <a16:creationId xmlns:a16="http://schemas.microsoft.com/office/drawing/2014/main" id="{FBC404E5-7595-218A-4ECF-05F1DB940663}"/>
              </a:ext>
            </a:extLst>
          </p:cNvPr>
          <p:cNvSpPr txBox="1"/>
          <p:nvPr/>
        </p:nvSpPr>
        <p:spPr>
          <a:xfrm>
            <a:off x="105413" y="4174851"/>
            <a:ext cx="4390387" cy="2554545"/>
          </a:xfrm>
          <a:prstGeom prst="rect">
            <a:avLst/>
          </a:prstGeom>
          <a:noFill/>
        </p:spPr>
        <p:txBody>
          <a:bodyPr wrap="square" rtlCol="0">
            <a:spAutoFit/>
          </a:bodyPr>
          <a:lstStyle/>
          <a:p>
            <a:pPr marL="342900" indent="-342900">
              <a:buFont typeface="Wingdings" panose="05000000000000000000" pitchFamily="2" charset="2"/>
              <a:buChar char="Ø"/>
            </a:pPr>
            <a:r>
              <a:rPr lang="en-US" sz="2000" u="sng" dirty="0">
                <a:latin typeface="+mj-lt"/>
              </a:rPr>
              <a:t>Example Vocoder Techniques</a:t>
            </a:r>
            <a:r>
              <a:rPr lang="en-US" sz="2000" dirty="0">
                <a:latin typeface="+mj-lt"/>
              </a:rPr>
              <a:t>: </a:t>
            </a:r>
          </a:p>
          <a:p>
            <a:pPr marL="800100" lvl="1" indent="-342900">
              <a:buFont typeface="Arial" panose="020B0604020202020204" pitchFamily="34" charset="0"/>
              <a:buChar char="•"/>
            </a:pPr>
            <a:r>
              <a:rPr lang="en-US" sz="2000" dirty="0">
                <a:latin typeface="+mj-lt"/>
              </a:rPr>
              <a:t>Linear Predictive Coding (LPC)</a:t>
            </a:r>
          </a:p>
          <a:p>
            <a:pPr marL="800100" lvl="1" indent="-342900">
              <a:buFont typeface="Arial" panose="020B0604020202020204" pitchFamily="34" charset="0"/>
              <a:buChar char="•"/>
            </a:pPr>
            <a:r>
              <a:rPr lang="en-US" sz="2000" dirty="0">
                <a:latin typeface="+mj-lt"/>
              </a:rPr>
              <a:t>Griffin-Lin algorithm</a:t>
            </a:r>
          </a:p>
          <a:p>
            <a:pPr marL="800100" lvl="1" indent="-342900">
              <a:buFont typeface="Arial" panose="020B0604020202020204" pitchFamily="34" charset="0"/>
              <a:buChar char="•"/>
            </a:pPr>
            <a:r>
              <a:rPr lang="en-US" sz="2000" dirty="0">
                <a:latin typeface="+mj-lt"/>
              </a:rPr>
              <a:t>Waveform-interpolative</a:t>
            </a:r>
          </a:p>
          <a:p>
            <a:pPr marL="800100" lvl="1" indent="-342900">
              <a:buFont typeface="Arial" panose="020B0604020202020204" pitchFamily="34" charset="0"/>
              <a:buChar char="•"/>
            </a:pPr>
            <a:r>
              <a:rPr lang="en-US" sz="2000" dirty="0">
                <a:latin typeface="+mj-lt"/>
              </a:rPr>
              <a:t>Concatenative synthesis </a:t>
            </a:r>
          </a:p>
          <a:p>
            <a:pPr marL="800100" lvl="1" indent="-342900">
              <a:buFont typeface="Arial" panose="020B0604020202020204" pitchFamily="34" charset="0"/>
              <a:buChar char="•"/>
            </a:pPr>
            <a:r>
              <a:rPr lang="en-US" sz="2000" b="1" dirty="0">
                <a:latin typeface="+mj-lt"/>
              </a:rPr>
              <a:t>Sinusoidal representations</a:t>
            </a:r>
          </a:p>
          <a:p>
            <a:pPr marL="800100" lvl="1" indent="-342900">
              <a:buFont typeface="Arial" panose="020B0604020202020204" pitchFamily="34" charset="0"/>
              <a:buChar char="•"/>
            </a:pPr>
            <a:r>
              <a:rPr lang="en-US" sz="2000" b="1" dirty="0">
                <a:latin typeface="+mj-lt"/>
              </a:rPr>
              <a:t>Neural-Based</a:t>
            </a:r>
          </a:p>
          <a:p>
            <a:pPr marL="800100" lvl="1" indent="-342900">
              <a:buFont typeface="Arial" panose="020B0604020202020204" pitchFamily="34" charset="0"/>
              <a:buChar char="•"/>
            </a:pPr>
            <a:r>
              <a:rPr lang="en-US" sz="2000" dirty="0">
                <a:latin typeface="+mj-lt"/>
              </a:rPr>
              <a:t>Combinations of the above et al.</a:t>
            </a:r>
          </a:p>
        </p:txBody>
      </p:sp>
      <p:grpSp>
        <p:nvGrpSpPr>
          <p:cNvPr id="23" name="Group 22">
            <a:extLst>
              <a:ext uri="{FF2B5EF4-FFF2-40B4-BE49-F238E27FC236}">
                <a16:creationId xmlns:a16="http://schemas.microsoft.com/office/drawing/2014/main" id="{61820E74-751B-4B43-5397-2641AA67F955}"/>
              </a:ext>
            </a:extLst>
          </p:cNvPr>
          <p:cNvGrpSpPr/>
          <p:nvPr/>
        </p:nvGrpSpPr>
        <p:grpSpPr>
          <a:xfrm>
            <a:off x="4100768" y="3611880"/>
            <a:ext cx="7103981" cy="859166"/>
            <a:chOff x="4100768" y="3611880"/>
            <a:chExt cx="7103981" cy="859166"/>
          </a:xfrm>
        </p:grpSpPr>
        <p:sp>
          <p:nvSpPr>
            <p:cNvPr id="24" name="Left Brace 23">
              <a:extLst>
                <a:ext uri="{FF2B5EF4-FFF2-40B4-BE49-F238E27FC236}">
                  <a16:creationId xmlns:a16="http://schemas.microsoft.com/office/drawing/2014/main" id="{88A3C9DE-BC74-3BB8-4A9C-214D81E745BF}"/>
                </a:ext>
              </a:extLst>
            </p:cNvPr>
            <p:cNvSpPr/>
            <p:nvPr/>
          </p:nvSpPr>
          <p:spPr>
            <a:xfrm rot="16200000">
              <a:off x="7414412" y="298236"/>
              <a:ext cx="476693" cy="7103981"/>
            </a:xfrm>
            <a:prstGeom prst="leftBrace">
              <a:avLst>
                <a:gd name="adj1" fmla="val 568426"/>
                <a:gd name="adj2" fmla="val 41885"/>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itle 1">
              <a:extLst>
                <a:ext uri="{FF2B5EF4-FFF2-40B4-BE49-F238E27FC236}">
                  <a16:creationId xmlns:a16="http://schemas.microsoft.com/office/drawing/2014/main" id="{E3E5B62A-09AC-A19D-ABB3-4CD629D8B21D}"/>
                </a:ext>
              </a:extLst>
            </p:cNvPr>
            <p:cNvSpPr txBox="1">
              <a:spLocks/>
            </p:cNvSpPr>
            <p:nvPr/>
          </p:nvSpPr>
          <p:spPr>
            <a:xfrm>
              <a:off x="6474211" y="4088573"/>
              <a:ext cx="1409701" cy="382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our topic</a:t>
              </a:r>
              <a:endParaRPr lang="en-GB" sz="2400" dirty="0"/>
            </a:p>
          </p:txBody>
        </p:sp>
      </p:grpSp>
    </p:spTree>
    <p:extLst>
      <p:ext uri="{BB962C8B-B14F-4D97-AF65-F5344CB8AC3E}">
        <p14:creationId xmlns:p14="http://schemas.microsoft.com/office/powerpoint/2010/main" val="307599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childTnLst>
                                </p:cTn>
                              </p:par>
                            </p:childTnLst>
                          </p:cTn>
                        </p:par>
                        <p:par>
                          <p:cTn id="38" fill="hold">
                            <p:stCondLst>
                              <p:cond delay="60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childTnLst>
                          </p:cTn>
                        </p:par>
                        <p:par>
                          <p:cTn id="42" fill="hold">
                            <p:stCondLst>
                              <p:cond delay="7000"/>
                            </p:stCondLst>
                            <p:childTnLst>
                              <p:par>
                                <p:cTn id="43" presetID="10"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childTnLst>
                                </p:cTn>
                              </p:par>
                            </p:childTnLst>
                          </p:cTn>
                        </p:par>
                        <p:par>
                          <p:cTn id="46" fill="hold">
                            <p:stCondLst>
                              <p:cond delay="8000"/>
                            </p:stCondLst>
                            <p:childTnLst>
                              <p:par>
                                <p:cTn id="47" presetID="10"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childTnLst>
                                </p:cTn>
                              </p:par>
                            </p:childTnLst>
                          </p:cTn>
                        </p:par>
                        <p:par>
                          <p:cTn id="50" fill="hold">
                            <p:stCondLst>
                              <p:cond delay="9000"/>
                            </p:stCondLst>
                            <p:childTnLst>
                              <p:par>
                                <p:cTn id="51" presetID="10" presetClass="entr" presetSubtype="0"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childTnLst>
                                </p:cTn>
                              </p:par>
                            </p:childTnLst>
                          </p:cTn>
                        </p:par>
                        <p:par>
                          <p:cTn id="54" fill="hold">
                            <p:stCondLst>
                              <p:cond delay="10000"/>
                            </p:stCondLst>
                            <p:childTnLst>
                              <p:par>
                                <p:cTn id="55" presetID="6" presetClass="entr" presetSubtype="16"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circle(in)">
                                      <p:cBhvr>
                                        <p:cTn id="57" dur="20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8" grpId="0" animBg="1"/>
      <p:bldP spid="20" grpId="0"/>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FECE281A-0FE7-4903-951A-3B9CABFE76D5}"/>
              </a:ext>
            </a:extLst>
          </p:cNvPr>
          <p:cNvSpPr txBox="1">
            <a:spLocks/>
          </p:cNvSpPr>
          <p:nvPr/>
        </p:nvSpPr>
        <p:spPr>
          <a:xfrm>
            <a:off x="4529827" y="-42905"/>
            <a:ext cx="2644983"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Audio Samples</a:t>
            </a:r>
            <a:endParaRPr lang="en-GB" sz="3200" u="sng" dirty="0"/>
          </a:p>
        </p:txBody>
      </p:sp>
      <p:graphicFrame>
        <p:nvGraphicFramePr>
          <p:cNvPr id="17" name="Table 17">
            <a:extLst>
              <a:ext uri="{FF2B5EF4-FFF2-40B4-BE49-F238E27FC236}">
                <a16:creationId xmlns:a16="http://schemas.microsoft.com/office/drawing/2014/main" id="{2C1260E8-39ED-D6D9-C34E-042EA2420940}"/>
              </a:ext>
            </a:extLst>
          </p:cNvPr>
          <p:cNvGraphicFramePr>
            <a:graphicFrameLocks noGrp="1"/>
          </p:cNvGraphicFramePr>
          <p:nvPr>
            <p:extLst>
              <p:ext uri="{D42A27DB-BD31-4B8C-83A1-F6EECF244321}">
                <p14:modId xmlns:p14="http://schemas.microsoft.com/office/powerpoint/2010/main" val="58796051"/>
              </p:ext>
            </p:extLst>
          </p:nvPr>
        </p:nvGraphicFramePr>
        <p:xfrm>
          <a:off x="152400" y="596629"/>
          <a:ext cx="11526796" cy="3241515"/>
        </p:xfrm>
        <a:graphic>
          <a:graphicData uri="http://schemas.openxmlformats.org/drawingml/2006/table">
            <a:tbl>
              <a:tblPr firstRow="1" bandRow="1">
                <a:tableStyleId>{5C22544A-7EE6-4342-B048-85BDC9FD1C3A}</a:tableStyleId>
              </a:tblPr>
              <a:tblGrid>
                <a:gridCol w="1506601">
                  <a:extLst>
                    <a:ext uri="{9D8B030D-6E8A-4147-A177-3AD203B41FA5}">
                      <a16:colId xmlns:a16="http://schemas.microsoft.com/office/drawing/2014/main" val="2761409020"/>
                    </a:ext>
                  </a:extLst>
                </a:gridCol>
                <a:gridCol w="1040130">
                  <a:extLst>
                    <a:ext uri="{9D8B030D-6E8A-4147-A177-3AD203B41FA5}">
                      <a16:colId xmlns:a16="http://schemas.microsoft.com/office/drawing/2014/main" val="2001526464"/>
                    </a:ext>
                  </a:extLst>
                </a:gridCol>
                <a:gridCol w="955992">
                  <a:extLst>
                    <a:ext uri="{9D8B030D-6E8A-4147-A177-3AD203B41FA5}">
                      <a16:colId xmlns:a16="http://schemas.microsoft.com/office/drawing/2014/main" val="2219040555"/>
                    </a:ext>
                  </a:extLst>
                </a:gridCol>
                <a:gridCol w="1313180">
                  <a:extLst>
                    <a:ext uri="{9D8B030D-6E8A-4147-A177-3AD203B41FA5}">
                      <a16:colId xmlns:a16="http://schemas.microsoft.com/office/drawing/2014/main" val="4086412900"/>
                    </a:ext>
                  </a:extLst>
                </a:gridCol>
                <a:gridCol w="1229042">
                  <a:extLst>
                    <a:ext uri="{9D8B030D-6E8A-4147-A177-3AD203B41FA5}">
                      <a16:colId xmlns:a16="http://schemas.microsoft.com/office/drawing/2014/main" val="2023490369"/>
                    </a:ext>
                  </a:extLst>
                </a:gridCol>
                <a:gridCol w="5481851">
                  <a:extLst>
                    <a:ext uri="{9D8B030D-6E8A-4147-A177-3AD203B41FA5}">
                      <a16:colId xmlns:a16="http://schemas.microsoft.com/office/drawing/2014/main" val="128370439"/>
                    </a:ext>
                  </a:extLst>
                </a:gridCol>
              </a:tblGrid>
              <a:tr h="514818">
                <a:tc>
                  <a:txBody>
                    <a:bodyPr/>
                    <a:lstStyle/>
                    <a:p>
                      <a:pPr algn="ctr"/>
                      <a:r>
                        <a:rPr lang="en-US" dirty="0"/>
                        <a:t>Ground Truth</a:t>
                      </a:r>
                    </a:p>
                  </a:txBody>
                  <a:tcPr/>
                </a:tc>
                <a:tc>
                  <a:txBody>
                    <a:bodyPr/>
                    <a:lstStyle/>
                    <a:p>
                      <a:pPr algn="ctr"/>
                      <a:r>
                        <a:rPr lang="en-US" dirty="0"/>
                        <a:t>MelGAN</a:t>
                      </a:r>
                    </a:p>
                  </a:txBody>
                  <a:tcPr/>
                </a:tc>
                <a:tc>
                  <a:txBody>
                    <a:bodyPr/>
                    <a:lstStyle/>
                    <a:p>
                      <a:pPr algn="ctr"/>
                      <a:r>
                        <a:rPr lang="en-US" dirty="0"/>
                        <a:t>SinGAN</a:t>
                      </a:r>
                    </a:p>
                  </a:txBody>
                  <a:tcPr/>
                </a:tc>
                <a:tc>
                  <a:txBody>
                    <a:bodyPr/>
                    <a:lstStyle/>
                    <a:p>
                      <a:pPr algn="ctr"/>
                      <a:r>
                        <a:rPr lang="en-US" dirty="0"/>
                        <a:t>MelNoGAN</a:t>
                      </a:r>
                    </a:p>
                  </a:txBody>
                  <a:tcPr/>
                </a:tc>
                <a:tc>
                  <a:txBody>
                    <a:bodyPr/>
                    <a:lstStyle/>
                    <a:p>
                      <a:pPr algn="ctr"/>
                      <a:r>
                        <a:rPr lang="en-US" dirty="0"/>
                        <a:t>SinNoGAN</a:t>
                      </a:r>
                    </a:p>
                  </a:txBody>
                  <a:tcPr/>
                </a:tc>
                <a:tc>
                  <a:txBody>
                    <a:bodyPr/>
                    <a:lstStyle/>
                    <a:p>
                      <a:pPr algn="ctr"/>
                      <a:r>
                        <a:rPr lang="en-US" dirty="0"/>
                        <a:t>Text</a:t>
                      </a:r>
                    </a:p>
                  </a:txBody>
                  <a:tcPr/>
                </a:tc>
                <a:extLst>
                  <a:ext uri="{0D108BD9-81ED-4DB2-BD59-A6C34878D82A}">
                    <a16:rowId xmlns:a16="http://schemas.microsoft.com/office/drawing/2014/main" val="1754440030"/>
                  </a:ext>
                </a:extLst>
              </a:tr>
              <a:tr h="672518">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“…dissimilarity of its protective functions to most activities of the department of the treasure…” </a:t>
                      </a:r>
                    </a:p>
                  </a:txBody>
                  <a:tcPr/>
                </a:tc>
                <a:extLst>
                  <a:ext uri="{0D108BD9-81ED-4DB2-BD59-A6C34878D82A}">
                    <a16:rowId xmlns:a16="http://schemas.microsoft.com/office/drawing/2014/main" val="3655694403"/>
                  </a:ext>
                </a:extLst>
              </a:tr>
              <a:tr h="701897">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r>
                        <a:rPr lang="en-US" dirty="0"/>
                        <a:t>“…the vice presidential vehicle, although not specially designed for that…”</a:t>
                      </a:r>
                    </a:p>
                  </a:txBody>
                  <a:tcPr/>
                </a:tc>
                <a:extLst>
                  <a:ext uri="{0D108BD9-81ED-4DB2-BD59-A6C34878D82A}">
                    <a16:rowId xmlns:a16="http://schemas.microsoft.com/office/drawing/2014/main" val="2161541104"/>
                  </a:ext>
                </a:extLst>
              </a:tr>
              <a:tr h="676141">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“…the service has experimented with the use of agents borrowed for short periods from…”</a:t>
                      </a:r>
                    </a:p>
                  </a:txBody>
                  <a:tcPr/>
                </a:tc>
                <a:extLst>
                  <a:ext uri="{0D108BD9-81ED-4DB2-BD59-A6C34878D82A}">
                    <a16:rowId xmlns:a16="http://schemas.microsoft.com/office/drawing/2014/main" val="1920536907"/>
                  </a:ext>
                </a:extLst>
              </a:tr>
              <a:tr h="676141">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“…which provides, quote, liquor, use of…”</a:t>
                      </a:r>
                    </a:p>
                  </a:txBody>
                  <a:tcPr/>
                </a:tc>
                <a:extLst>
                  <a:ext uri="{0D108BD9-81ED-4DB2-BD59-A6C34878D82A}">
                    <a16:rowId xmlns:a16="http://schemas.microsoft.com/office/drawing/2014/main" val="1231563560"/>
                  </a:ext>
                </a:extLst>
              </a:tr>
            </a:tbl>
          </a:graphicData>
        </a:graphic>
      </p:graphicFrame>
      <p:pic>
        <p:nvPicPr>
          <p:cNvPr id="3" name="15-ground">
            <a:hlinkClick r:id="" action="ppaction://media"/>
            <a:extLst>
              <a:ext uri="{FF2B5EF4-FFF2-40B4-BE49-F238E27FC236}">
                <a16:creationId xmlns:a16="http://schemas.microsoft.com/office/drawing/2014/main" id="{FEA7B72A-87AF-D97C-469F-BB4741BEB0DD}"/>
              </a:ext>
            </a:extLst>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613000" y="1210535"/>
            <a:ext cx="487362" cy="487362"/>
          </a:xfrm>
          <a:prstGeom prst="rect">
            <a:avLst/>
          </a:prstGeom>
        </p:spPr>
      </p:pic>
      <p:pic>
        <p:nvPicPr>
          <p:cNvPr id="4" name="15-melgan">
            <a:hlinkClick r:id="" action="ppaction://media"/>
            <a:extLst>
              <a:ext uri="{FF2B5EF4-FFF2-40B4-BE49-F238E27FC236}">
                <a16:creationId xmlns:a16="http://schemas.microsoft.com/office/drawing/2014/main" id="{BE38C71F-0943-E2F0-7ED9-39FD962D9314}"/>
              </a:ext>
            </a:extLst>
          </p:cNvPr>
          <p:cNvPicPr>
            <a:picLocks noChangeAspect="1"/>
          </p:cNvPicPr>
          <p:nvPr>
            <a:audioFile r:link="rId4"/>
            <p:extLst>
              <p:ext uri="{DAA4B4D4-6D71-4841-9C94-3DE7FCFB9230}">
                <p14:media xmlns:p14="http://schemas.microsoft.com/office/powerpoint/2010/main" r:embed="rId3"/>
              </p:ext>
            </p:extLst>
          </p:nvPr>
        </p:nvPicPr>
        <p:blipFill>
          <a:blip r:embed="rId43"/>
          <a:stretch>
            <a:fillRect/>
          </a:stretch>
        </p:blipFill>
        <p:spPr>
          <a:xfrm>
            <a:off x="2007857" y="1191451"/>
            <a:ext cx="487363" cy="487362"/>
          </a:xfrm>
          <a:prstGeom prst="rect">
            <a:avLst/>
          </a:prstGeom>
        </p:spPr>
      </p:pic>
      <p:pic>
        <p:nvPicPr>
          <p:cNvPr id="5" name="15-melnogan">
            <a:hlinkClick r:id="" action="ppaction://media"/>
            <a:extLst>
              <a:ext uri="{FF2B5EF4-FFF2-40B4-BE49-F238E27FC236}">
                <a16:creationId xmlns:a16="http://schemas.microsoft.com/office/drawing/2014/main" id="{EAF7C705-CAA7-07CD-171F-7BD67038E0D9}"/>
              </a:ext>
            </a:extLst>
          </p:cNvPr>
          <p:cNvPicPr>
            <a:picLocks noChangeAspect="1"/>
          </p:cNvPicPr>
          <p:nvPr>
            <a:audioFile r:link="rId6"/>
            <p:extLst>
              <p:ext uri="{DAA4B4D4-6D71-4841-9C94-3DE7FCFB9230}">
                <p14:media xmlns:p14="http://schemas.microsoft.com/office/powerpoint/2010/main" r:embed="rId5"/>
              </p:ext>
            </p:extLst>
          </p:nvPr>
        </p:nvPicPr>
        <p:blipFill>
          <a:blip r:embed="rId43"/>
          <a:stretch>
            <a:fillRect/>
          </a:stretch>
        </p:blipFill>
        <p:spPr>
          <a:xfrm>
            <a:off x="4042465" y="1210535"/>
            <a:ext cx="487362" cy="487362"/>
          </a:xfrm>
          <a:prstGeom prst="rect">
            <a:avLst/>
          </a:prstGeom>
        </p:spPr>
      </p:pic>
      <p:pic>
        <p:nvPicPr>
          <p:cNvPr id="6" name="15-sin">
            <a:hlinkClick r:id="" action="ppaction://media"/>
            <a:extLst>
              <a:ext uri="{FF2B5EF4-FFF2-40B4-BE49-F238E27FC236}">
                <a16:creationId xmlns:a16="http://schemas.microsoft.com/office/drawing/2014/main" id="{212BB393-A3C3-8D73-F331-559C31BB0211}"/>
              </a:ext>
            </a:extLst>
          </p:cNvPr>
          <p:cNvPicPr>
            <a:picLocks noChangeAspect="1"/>
          </p:cNvPicPr>
          <p:nvPr>
            <a:audioFile r:link="rId8"/>
            <p:extLst>
              <p:ext uri="{DAA4B4D4-6D71-4841-9C94-3DE7FCFB9230}">
                <p14:media xmlns:p14="http://schemas.microsoft.com/office/powerpoint/2010/main" r:embed="rId7"/>
              </p:ext>
            </p:extLst>
          </p:nvPr>
        </p:nvPicPr>
        <p:blipFill>
          <a:blip r:embed="rId43"/>
          <a:stretch>
            <a:fillRect/>
          </a:stretch>
        </p:blipFill>
        <p:spPr>
          <a:xfrm>
            <a:off x="5364956" y="1210535"/>
            <a:ext cx="487362" cy="487362"/>
          </a:xfrm>
          <a:prstGeom prst="rect">
            <a:avLst/>
          </a:prstGeom>
        </p:spPr>
      </p:pic>
      <p:pic>
        <p:nvPicPr>
          <p:cNvPr id="7" name="15-singan">
            <a:hlinkClick r:id="" action="ppaction://media"/>
            <a:extLst>
              <a:ext uri="{FF2B5EF4-FFF2-40B4-BE49-F238E27FC236}">
                <a16:creationId xmlns:a16="http://schemas.microsoft.com/office/drawing/2014/main" id="{391428B9-E464-4A7E-7A60-4D48FC06B137}"/>
              </a:ext>
            </a:extLst>
          </p:cNvPr>
          <p:cNvPicPr>
            <a:picLocks noChangeAspect="1"/>
          </p:cNvPicPr>
          <p:nvPr>
            <a:audioFile r:link="rId10"/>
            <p:extLst>
              <p:ext uri="{DAA4B4D4-6D71-4841-9C94-3DE7FCFB9230}">
                <p14:media xmlns:p14="http://schemas.microsoft.com/office/powerpoint/2010/main" r:embed="rId9"/>
              </p:ext>
            </p:extLst>
          </p:nvPr>
        </p:nvPicPr>
        <p:blipFill>
          <a:blip r:embed="rId43"/>
          <a:stretch>
            <a:fillRect/>
          </a:stretch>
        </p:blipFill>
        <p:spPr>
          <a:xfrm>
            <a:off x="2955819" y="1191451"/>
            <a:ext cx="487363" cy="487362"/>
          </a:xfrm>
          <a:prstGeom prst="rect">
            <a:avLst/>
          </a:prstGeom>
        </p:spPr>
      </p:pic>
      <p:pic>
        <p:nvPicPr>
          <p:cNvPr id="19" name="264-ground">
            <a:hlinkClick r:id="" action="ppaction://media"/>
            <a:extLst>
              <a:ext uri="{FF2B5EF4-FFF2-40B4-BE49-F238E27FC236}">
                <a16:creationId xmlns:a16="http://schemas.microsoft.com/office/drawing/2014/main" id="{EB26C3DF-C72D-0C3B-64F4-70DE55C180DC}"/>
              </a:ext>
            </a:extLst>
          </p:cNvPr>
          <p:cNvPicPr>
            <a:picLocks noChangeAspect="1"/>
          </p:cNvPicPr>
          <p:nvPr>
            <a:audioFile r:link="rId12"/>
            <p:extLst>
              <p:ext uri="{DAA4B4D4-6D71-4841-9C94-3DE7FCFB9230}">
                <p14:media xmlns:p14="http://schemas.microsoft.com/office/powerpoint/2010/main" r:embed="rId11"/>
              </p:ext>
            </p:extLst>
          </p:nvPr>
        </p:nvPicPr>
        <p:blipFill>
          <a:blip r:embed="rId43"/>
          <a:stretch>
            <a:fillRect/>
          </a:stretch>
        </p:blipFill>
        <p:spPr>
          <a:xfrm>
            <a:off x="613000" y="1835725"/>
            <a:ext cx="487362" cy="487363"/>
          </a:xfrm>
          <a:prstGeom prst="rect">
            <a:avLst/>
          </a:prstGeom>
        </p:spPr>
      </p:pic>
      <p:pic>
        <p:nvPicPr>
          <p:cNvPr id="20" name="264-melgan">
            <a:hlinkClick r:id="" action="ppaction://media"/>
            <a:extLst>
              <a:ext uri="{FF2B5EF4-FFF2-40B4-BE49-F238E27FC236}">
                <a16:creationId xmlns:a16="http://schemas.microsoft.com/office/drawing/2014/main" id="{2880F444-2551-6A0C-1868-11E1D73DCB8E}"/>
              </a:ext>
            </a:extLst>
          </p:cNvPr>
          <p:cNvPicPr>
            <a:picLocks noChangeAspect="1"/>
          </p:cNvPicPr>
          <p:nvPr>
            <a:audioFile r:link="rId14"/>
            <p:extLst>
              <p:ext uri="{DAA4B4D4-6D71-4841-9C94-3DE7FCFB9230}">
                <p14:media xmlns:p14="http://schemas.microsoft.com/office/powerpoint/2010/main" r:embed="rId13"/>
              </p:ext>
            </p:extLst>
          </p:nvPr>
        </p:nvPicPr>
        <p:blipFill>
          <a:blip r:embed="rId43"/>
          <a:stretch>
            <a:fillRect/>
          </a:stretch>
        </p:blipFill>
        <p:spPr>
          <a:xfrm>
            <a:off x="2007857" y="1814768"/>
            <a:ext cx="487363" cy="487362"/>
          </a:xfrm>
          <a:prstGeom prst="rect">
            <a:avLst/>
          </a:prstGeom>
        </p:spPr>
      </p:pic>
      <p:pic>
        <p:nvPicPr>
          <p:cNvPr id="22" name="264-sin">
            <a:hlinkClick r:id="" action="ppaction://media"/>
            <a:extLst>
              <a:ext uri="{FF2B5EF4-FFF2-40B4-BE49-F238E27FC236}">
                <a16:creationId xmlns:a16="http://schemas.microsoft.com/office/drawing/2014/main" id="{C3735AD4-E106-EF74-AAB6-8BECEEB2A0F5}"/>
              </a:ext>
            </a:extLst>
          </p:cNvPr>
          <p:cNvPicPr>
            <a:picLocks noChangeAspect="1"/>
          </p:cNvPicPr>
          <p:nvPr>
            <a:audioFile r:link="rId16"/>
            <p:extLst>
              <p:ext uri="{DAA4B4D4-6D71-4841-9C94-3DE7FCFB9230}">
                <p14:media xmlns:p14="http://schemas.microsoft.com/office/powerpoint/2010/main" r:embed="rId15"/>
              </p:ext>
            </p:extLst>
          </p:nvPr>
        </p:nvPicPr>
        <p:blipFill>
          <a:blip r:embed="rId43"/>
          <a:stretch>
            <a:fillRect/>
          </a:stretch>
        </p:blipFill>
        <p:spPr>
          <a:xfrm>
            <a:off x="5364956" y="1835726"/>
            <a:ext cx="487362" cy="487362"/>
          </a:xfrm>
          <a:prstGeom prst="rect">
            <a:avLst/>
          </a:prstGeom>
        </p:spPr>
      </p:pic>
      <p:pic>
        <p:nvPicPr>
          <p:cNvPr id="24" name="589-ground">
            <a:hlinkClick r:id="" action="ppaction://media"/>
            <a:extLst>
              <a:ext uri="{FF2B5EF4-FFF2-40B4-BE49-F238E27FC236}">
                <a16:creationId xmlns:a16="http://schemas.microsoft.com/office/drawing/2014/main" id="{76A2626F-BE87-89D9-6C41-A004830833F2}"/>
              </a:ext>
            </a:extLst>
          </p:cNvPr>
          <p:cNvPicPr>
            <a:picLocks noChangeAspect="1"/>
          </p:cNvPicPr>
          <p:nvPr>
            <a:audioFile r:link="rId18"/>
            <p:extLst>
              <p:ext uri="{DAA4B4D4-6D71-4841-9C94-3DE7FCFB9230}">
                <p14:media xmlns:p14="http://schemas.microsoft.com/office/powerpoint/2010/main" r:embed="rId17"/>
              </p:ext>
            </p:extLst>
          </p:nvPr>
        </p:nvPicPr>
        <p:blipFill>
          <a:blip r:embed="rId43"/>
          <a:stretch>
            <a:fillRect/>
          </a:stretch>
        </p:blipFill>
        <p:spPr>
          <a:xfrm>
            <a:off x="613000" y="2584721"/>
            <a:ext cx="487363" cy="487363"/>
          </a:xfrm>
          <a:prstGeom prst="rect">
            <a:avLst/>
          </a:prstGeom>
        </p:spPr>
      </p:pic>
      <p:pic>
        <p:nvPicPr>
          <p:cNvPr id="25" name="589-melgan">
            <a:hlinkClick r:id="" action="ppaction://media"/>
            <a:extLst>
              <a:ext uri="{FF2B5EF4-FFF2-40B4-BE49-F238E27FC236}">
                <a16:creationId xmlns:a16="http://schemas.microsoft.com/office/drawing/2014/main" id="{FDDDF8E9-5217-7ECD-3E8F-C99E4A0F5A29}"/>
              </a:ext>
            </a:extLst>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2007857" y="2573503"/>
            <a:ext cx="487362" cy="487363"/>
          </a:xfrm>
          <a:prstGeom prst="rect">
            <a:avLst/>
          </a:prstGeom>
        </p:spPr>
      </p:pic>
      <p:pic>
        <p:nvPicPr>
          <p:cNvPr id="26" name="589-melnogan">
            <a:hlinkClick r:id="" action="ppaction://media"/>
            <a:extLst>
              <a:ext uri="{FF2B5EF4-FFF2-40B4-BE49-F238E27FC236}">
                <a16:creationId xmlns:a16="http://schemas.microsoft.com/office/drawing/2014/main" id="{6ACAEA87-3173-568A-08EA-3074E3E8883E}"/>
              </a:ext>
            </a:extLst>
          </p:cNvPr>
          <p:cNvPicPr>
            <a:picLocks noChangeAspect="1"/>
          </p:cNvPicPr>
          <p:nvPr>
            <a:audioFile r:link="rId22"/>
            <p:extLst>
              <p:ext uri="{DAA4B4D4-6D71-4841-9C94-3DE7FCFB9230}">
                <p14:media xmlns:p14="http://schemas.microsoft.com/office/powerpoint/2010/main" r:embed="rId21"/>
              </p:ext>
            </p:extLst>
          </p:nvPr>
        </p:nvPicPr>
        <p:blipFill>
          <a:blip r:embed="rId43"/>
          <a:stretch>
            <a:fillRect/>
          </a:stretch>
        </p:blipFill>
        <p:spPr>
          <a:xfrm>
            <a:off x="4042464" y="2566515"/>
            <a:ext cx="487362" cy="487363"/>
          </a:xfrm>
          <a:prstGeom prst="rect">
            <a:avLst/>
          </a:prstGeom>
        </p:spPr>
      </p:pic>
      <p:pic>
        <p:nvPicPr>
          <p:cNvPr id="28" name="589-singan">
            <a:hlinkClick r:id="" action="ppaction://media"/>
            <a:extLst>
              <a:ext uri="{FF2B5EF4-FFF2-40B4-BE49-F238E27FC236}">
                <a16:creationId xmlns:a16="http://schemas.microsoft.com/office/drawing/2014/main" id="{540E4E5B-A2EB-F24C-D0D0-25709AFDAEC1}"/>
              </a:ext>
            </a:extLst>
          </p:cNvPr>
          <p:cNvPicPr>
            <a:picLocks noChangeAspect="1"/>
          </p:cNvPicPr>
          <p:nvPr>
            <a:audioFile r:link="rId24"/>
            <p:extLst>
              <p:ext uri="{DAA4B4D4-6D71-4841-9C94-3DE7FCFB9230}">
                <p14:media xmlns:p14="http://schemas.microsoft.com/office/powerpoint/2010/main" r:embed="rId23"/>
              </p:ext>
            </p:extLst>
          </p:nvPr>
        </p:nvPicPr>
        <p:blipFill>
          <a:blip r:embed="rId43"/>
          <a:stretch>
            <a:fillRect/>
          </a:stretch>
        </p:blipFill>
        <p:spPr>
          <a:xfrm>
            <a:off x="2955818" y="2573503"/>
            <a:ext cx="487363" cy="487363"/>
          </a:xfrm>
          <a:prstGeom prst="rect">
            <a:avLst/>
          </a:prstGeom>
        </p:spPr>
      </p:pic>
      <p:pic>
        <p:nvPicPr>
          <p:cNvPr id="30" name="264-melnogan">
            <a:hlinkClick r:id="" action="ppaction://media"/>
            <a:extLst>
              <a:ext uri="{FF2B5EF4-FFF2-40B4-BE49-F238E27FC236}">
                <a16:creationId xmlns:a16="http://schemas.microsoft.com/office/drawing/2014/main" id="{A456B9FF-2248-3697-E1A1-0958577257FB}"/>
              </a:ext>
            </a:extLst>
          </p:cNvPr>
          <p:cNvPicPr>
            <a:picLocks noChangeAspect="1"/>
          </p:cNvPicPr>
          <p:nvPr>
            <a:audioFile r:link="rId26"/>
            <p:extLst>
              <p:ext uri="{DAA4B4D4-6D71-4841-9C94-3DE7FCFB9230}">
                <p14:media xmlns:p14="http://schemas.microsoft.com/office/powerpoint/2010/main" r:embed="rId25"/>
              </p:ext>
            </p:extLst>
          </p:nvPr>
        </p:nvPicPr>
        <p:blipFill>
          <a:blip r:embed="rId43"/>
          <a:stretch>
            <a:fillRect/>
          </a:stretch>
        </p:blipFill>
        <p:spPr>
          <a:xfrm>
            <a:off x="4042464" y="1888525"/>
            <a:ext cx="487363" cy="487362"/>
          </a:xfrm>
          <a:prstGeom prst="rect">
            <a:avLst/>
          </a:prstGeom>
        </p:spPr>
      </p:pic>
      <p:pic>
        <p:nvPicPr>
          <p:cNvPr id="32" name="264-singan">
            <a:hlinkClick r:id="" action="ppaction://media"/>
            <a:extLst>
              <a:ext uri="{FF2B5EF4-FFF2-40B4-BE49-F238E27FC236}">
                <a16:creationId xmlns:a16="http://schemas.microsoft.com/office/drawing/2014/main" id="{DF8FFE39-4151-0418-2AE7-1517074F6F54}"/>
              </a:ext>
            </a:extLst>
          </p:cNvPr>
          <p:cNvPicPr>
            <a:picLocks noChangeAspect="1"/>
          </p:cNvPicPr>
          <p:nvPr>
            <a:audioFile r:link="rId28"/>
            <p:extLst>
              <p:ext uri="{DAA4B4D4-6D71-4841-9C94-3DE7FCFB9230}">
                <p14:media xmlns:p14="http://schemas.microsoft.com/office/powerpoint/2010/main" r:embed="rId27"/>
              </p:ext>
            </p:extLst>
          </p:nvPr>
        </p:nvPicPr>
        <p:blipFill>
          <a:blip r:embed="rId43"/>
          <a:stretch>
            <a:fillRect/>
          </a:stretch>
        </p:blipFill>
        <p:spPr>
          <a:xfrm>
            <a:off x="2955820" y="1877383"/>
            <a:ext cx="487362" cy="487363"/>
          </a:xfrm>
          <a:prstGeom prst="rect">
            <a:avLst/>
          </a:prstGeom>
        </p:spPr>
      </p:pic>
      <p:pic>
        <p:nvPicPr>
          <p:cNvPr id="33" name="589-sin">
            <a:hlinkClick r:id="" action="ppaction://media"/>
            <a:extLst>
              <a:ext uri="{FF2B5EF4-FFF2-40B4-BE49-F238E27FC236}">
                <a16:creationId xmlns:a16="http://schemas.microsoft.com/office/drawing/2014/main" id="{5F16E8DE-696F-F502-1B48-B959AEA20B9A}"/>
              </a:ext>
            </a:extLst>
          </p:cNvPr>
          <p:cNvPicPr>
            <a:picLocks noChangeAspect="1"/>
          </p:cNvPicPr>
          <p:nvPr>
            <a:audioFile r:link="rId30"/>
            <p:extLst>
              <p:ext uri="{DAA4B4D4-6D71-4841-9C94-3DE7FCFB9230}">
                <p14:media xmlns:p14="http://schemas.microsoft.com/office/powerpoint/2010/main" r:embed="rId29"/>
              </p:ext>
            </p:extLst>
          </p:nvPr>
        </p:nvPicPr>
        <p:blipFill>
          <a:blip r:embed="rId43"/>
          <a:stretch>
            <a:fillRect/>
          </a:stretch>
        </p:blipFill>
        <p:spPr>
          <a:xfrm>
            <a:off x="5364956" y="2584721"/>
            <a:ext cx="487362" cy="487363"/>
          </a:xfrm>
          <a:prstGeom prst="rect">
            <a:avLst/>
          </a:prstGeom>
        </p:spPr>
      </p:pic>
      <p:sp>
        <p:nvSpPr>
          <p:cNvPr id="12" name="TextBox 11">
            <a:extLst>
              <a:ext uri="{FF2B5EF4-FFF2-40B4-BE49-F238E27FC236}">
                <a16:creationId xmlns:a16="http://schemas.microsoft.com/office/drawing/2014/main" id="{BF706745-4F6C-9528-1FE0-C42F8B1C3744}"/>
              </a:ext>
            </a:extLst>
          </p:cNvPr>
          <p:cNvSpPr txBox="1"/>
          <p:nvPr/>
        </p:nvSpPr>
        <p:spPr>
          <a:xfrm>
            <a:off x="1624083" y="4201307"/>
            <a:ext cx="2033516" cy="1754326"/>
          </a:xfrm>
          <a:prstGeom prst="rect">
            <a:avLst/>
          </a:prstGeom>
          <a:noFill/>
          <a:ln w="19050">
            <a:solidFill>
              <a:schemeClr val="accent1"/>
            </a:solidFill>
          </a:ln>
        </p:spPr>
        <p:txBody>
          <a:bodyPr wrap="square" rtlCol="0">
            <a:spAutoFit/>
          </a:bodyPr>
          <a:lstStyle/>
          <a:p>
            <a:pPr algn="ctr"/>
            <a:r>
              <a:rPr lang="en-GB" dirty="0">
                <a:latin typeface="+mj-lt"/>
              </a:rPr>
              <a:t>Once can notice the GAN approaches producing very similar audio with few similar artifacts present.</a:t>
            </a:r>
          </a:p>
        </p:txBody>
      </p:sp>
      <p:sp>
        <p:nvSpPr>
          <p:cNvPr id="21" name="Left Brace 20">
            <a:extLst>
              <a:ext uri="{FF2B5EF4-FFF2-40B4-BE49-F238E27FC236}">
                <a16:creationId xmlns:a16="http://schemas.microsoft.com/office/drawing/2014/main" id="{A71D7C5C-EB32-A7EE-98EC-C3BC6AC18983}"/>
              </a:ext>
            </a:extLst>
          </p:cNvPr>
          <p:cNvSpPr/>
          <p:nvPr/>
        </p:nvSpPr>
        <p:spPr>
          <a:xfrm rot="16200000">
            <a:off x="2492513" y="3010599"/>
            <a:ext cx="337542" cy="1992629"/>
          </a:xfrm>
          <a:prstGeom prst="leftBrac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33F66ECC-DC7B-4631-0DCF-7DEF953E435D}"/>
              </a:ext>
            </a:extLst>
          </p:cNvPr>
          <p:cNvSpPr txBox="1"/>
          <p:nvPr/>
        </p:nvSpPr>
        <p:spPr>
          <a:xfrm>
            <a:off x="3710175" y="4178538"/>
            <a:ext cx="2436120" cy="2036664"/>
          </a:xfrm>
          <a:prstGeom prst="rect">
            <a:avLst/>
          </a:prstGeom>
          <a:noFill/>
          <a:ln w="19050">
            <a:solidFill>
              <a:schemeClr val="accent1"/>
            </a:solidFill>
          </a:ln>
        </p:spPr>
        <p:txBody>
          <a:bodyPr wrap="square" rtlCol="0">
            <a:spAutoFit/>
          </a:bodyPr>
          <a:lstStyle/>
          <a:p>
            <a:pPr algn="ctr"/>
            <a:r>
              <a:rPr lang="en-GB" dirty="0">
                <a:latin typeface="+mj-lt"/>
              </a:rPr>
              <a:t>Approaches without a discriminator are lower in quality due to similar artifacts plus a buzzing effect that is being generated throughout the waveform.</a:t>
            </a:r>
          </a:p>
        </p:txBody>
      </p:sp>
      <p:sp>
        <p:nvSpPr>
          <p:cNvPr id="29" name="Left Brace 28">
            <a:extLst>
              <a:ext uri="{FF2B5EF4-FFF2-40B4-BE49-F238E27FC236}">
                <a16:creationId xmlns:a16="http://schemas.microsoft.com/office/drawing/2014/main" id="{E2E6EA62-B1A9-CB19-2F8C-FE0AB605D166}"/>
              </a:ext>
            </a:extLst>
          </p:cNvPr>
          <p:cNvSpPr/>
          <p:nvPr/>
        </p:nvSpPr>
        <p:spPr>
          <a:xfrm rot="16200000">
            <a:off x="4774752" y="2736663"/>
            <a:ext cx="306966" cy="2541270"/>
          </a:xfrm>
          <a:prstGeom prst="leftBrace">
            <a:avLst>
              <a:gd name="adj1" fmla="val 8333"/>
              <a:gd name="adj2" fmla="val 49925"/>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654-ground">
            <a:hlinkClick r:id="" action="ppaction://media"/>
            <a:extLst>
              <a:ext uri="{FF2B5EF4-FFF2-40B4-BE49-F238E27FC236}">
                <a16:creationId xmlns:a16="http://schemas.microsoft.com/office/drawing/2014/main" id="{209BDA54-E5DA-DD1D-7C27-3C094482DF74}"/>
              </a:ext>
            </a:extLst>
          </p:cNvPr>
          <p:cNvPicPr>
            <a:picLocks noChangeAspect="1"/>
          </p:cNvPicPr>
          <p:nvPr>
            <a:audioFile r:link="rId32"/>
            <p:extLst>
              <p:ext uri="{DAA4B4D4-6D71-4841-9C94-3DE7FCFB9230}">
                <p14:media xmlns:p14="http://schemas.microsoft.com/office/powerpoint/2010/main" r:embed="rId31"/>
              </p:ext>
            </p:extLst>
          </p:nvPr>
        </p:nvPicPr>
        <p:blipFill>
          <a:blip r:embed="rId43"/>
          <a:stretch>
            <a:fillRect/>
          </a:stretch>
        </p:blipFill>
        <p:spPr>
          <a:xfrm>
            <a:off x="613000" y="3256261"/>
            <a:ext cx="487362" cy="487362"/>
          </a:xfrm>
          <a:prstGeom prst="rect">
            <a:avLst/>
          </a:prstGeom>
        </p:spPr>
      </p:pic>
      <p:pic>
        <p:nvPicPr>
          <p:cNvPr id="11" name="654-melgan">
            <a:hlinkClick r:id="" action="ppaction://media"/>
            <a:extLst>
              <a:ext uri="{FF2B5EF4-FFF2-40B4-BE49-F238E27FC236}">
                <a16:creationId xmlns:a16="http://schemas.microsoft.com/office/drawing/2014/main" id="{20257F52-0616-9065-E46F-8D46B1A3A1C9}"/>
              </a:ext>
            </a:extLst>
          </p:cNvPr>
          <p:cNvPicPr>
            <a:picLocks noChangeAspect="1"/>
          </p:cNvPicPr>
          <p:nvPr>
            <a:audioFile r:link="rId34"/>
            <p:extLst>
              <p:ext uri="{DAA4B4D4-6D71-4841-9C94-3DE7FCFB9230}">
                <p14:media xmlns:p14="http://schemas.microsoft.com/office/powerpoint/2010/main" r:embed="rId33"/>
              </p:ext>
            </p:extLst>
          </p:nvPr>
        </p:nvPicPr>
        <p:blipFill>
          <a:blip r:embed="rId43"/>
          <a:stretch>
            <a:fillRect/>
          </a:stretch>
        </p:blipFill>
        <p:spPr>
          <a:xfrm>
            <a:off x="2012531" y="3277392"/>
            <a:ext cx="487363" cy="487363"/>
          </a:xfrm>
          <a:prstGeom prst="rect">
            <a:avLst/>
          </a:prstGeom>
        </p:spPr>
      </p:pic>
      <p:pic>
        <p:nvPicPr>
          <p:cNvPr id="15" name="654-melnogan">
            <a:hlinkClick r:id="" action="ppaction://media"/>
            <a:extLst>
              <a:ext uri="{FF2B5EF4-FFF2-40B4-BE49-F238E27FC236}">
                <a16:creationId xmlns:a16="http://schemas.microsoft.com/office/drawing/2014/main" id="{5B1C4EDC-4374-ED86-EECB-673BEA7BA9A9}"/>
              </a:ext>
            </a:extLst>
          </p:cNvPr>
          <p:cNvPicPr>
            <a:picLocks noChangeAspect="1"/>
          </p:cNvPicPr>
          <p:nvPr>
            <a:audioFile r:link="rId36"/>
            <p:extLst>
              <p:ext uri="{DAA4B4D4-6D71-4841-9C94-3DE7FCFB9230}">
                <p14:media xmlns:p14="http://schemas.microsoft.com/office/powerpoint/2010/main" r:embed="rId35"/>
              </p:ext>
            </p:extLst>
          </p:nvPr>
        </p:nvPicPr>
        <p:blipFill>
          <a:blip r:embed="rId43"/>
          <a:stretch>
            <a:fillRect/>
          </a:stretch>
        </p:blipFill>
        <p:spPr>
          <a:xfrm>
            <a:off x="4042464" y="3244506"/>
            <a:ext cx="487362" cy="487363"/>
          </a:xfrm>
          <a:prstGeom prst="rect">
            <a:avLst/>
          </a:prstGeom>
        </p:spPr>
      </p:pic>
      <p:pic>
        <p:nvPicPr>
          <p:cNvPr id="16" name="654-sinnogan">
            <a:hlinkClick r:id="" action="ppaction://media"/>
            <a:extLst>
              <a:ext uri="{FF2B5EF4-FFF2-40B4-BE49-F238E27FC236}">
                <a16:creationId xmlns:a16="http://schemas.microsoft.com/office/drawing/2014/main" id="{325EDA65-B341-2CBF-4D93-404851822C56}"/>
              </a:ext>
            </a:extLst>
          </p:cNvPr>
          <p:cNvPicPr>
            <a:picLocks noChangeAspect="1"/>
          </p:cNvPicPr>
          <p:nvPr>
            <a:audioFile r:link="rId38"/>
            <p:extLst>
              <p:ext uri="{DAA4B4D4-6D71-4841-9C94-3DE7FCFB9230}">
                <p14:media xmlns:p14="http://schemas.microsoft.com/office/powerpoint/2010/main" r:embed="rId37"/>
              </p:ext>
            </p:extLst>
          </p:nvPr>
        </p:nvPicPr>
        <p:blipFill>
          <a:blip r:embed="rId43"/>
          <a:stretch>
            <a:fillRect/>
          </a:stretch>
        </p:blipFill>
        <p:spPr>
          <a:xfrm>
            <a:off x="5364956" y="3250822"/>
            <a:ext cx="487362" cy="487363"/>
          </a:xfrm>
          <a:prstGeom prst="rect">
            <a:avLst/>
          </a:prstGeom>
        </p:spPr>
      </p:pic>
      <p:pic>
        <p:nvPicPr>
          <p:cNvPr id="18" name="654-singan">
            <a:hlinkClick r:id="" action="ppaction://media"/>
            <a:extLst>
              <a:ext uri="{FF2B5EF4-FFF2-40B4-BE49-F238E27FC236}">
                <a16:creationId xmlns:a16="http://schemas.microsoft.com/office/drawing/2014/main" id="{3E44A128-D6DF-6077-A448-55836E550325}"/>
              </a:ext>
            </a:extLst>
          </p:cNvPr>
          <p:cNvPicPr>
            <a:picLocks noChangeAspect="1"/>
          </p:cNvPicPr>
          <p:nvPr>
            <a:audioFile r:link="rId40"/>
            <p:extLst>
              <p:ext uri="{DAA4B4D4-6D71-4841-9C94-3DE7FCFB9230}">
                <p14:media xmlns:p14="http://schemas.microsoft.com/office/powerpoint/2010/main" r:embed="rId39"/>
              </p:ext>
            </p:extLst>
          </p:nvPr>
        </p:nvPicPr>
        <p:blipFill>
          <a:blip r:embed="rId43"/>
          <a:stretch>
            <a:fillRect/>
          </a:stretch>
        </p:blipFill>
        <p:spPr>
          <a:xfrm>
            <a:off x="2955818" y="3264749"/>
            <a:ext cx="487363" cy="487362"/>
          </a:xfrm>
          <a:prstGeom prst="rect">
            <a:avLst/>
          </a:prstGeom>
        </p:spPr>
      </p:pic>
    </p:spTree>
    <p:extLst>
      <p:ext uri="{BB962C8B-B14F-4D97-AF65-F5344CB8AC3E}">
        <p14:creationId xmlns:p14="http://schemas.microsoft.com/office/powerpoint/2010/main" val="299726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10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childTnLst>
                                </p:cTn>
                              </p:par>
                              <p:par>
                                <p:cTn id="49" presetID="10"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childTnLst>
                                </p:cTn>
                              </p:par>
                              <p:par>
                                <p:cTn id="55" presetID="10"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childTnLst>
                                </p:cTn>
                              </p:par>
                              <p:par>
                                <p:cTn id="58" presetID="10"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childTnLst>
                                </p:cTn>
                              </p:par>
                              <p:par>
                                <p:cTn id="61" presetID="10"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childTnLst>
                                </p:cTn>
                              </p:par>
                              <p:par>
                                <p:cTn id="67" presetID="10"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childTnLst>
                                </p:cTn>
                              </p:par>
                              <p:par>
                                <p:cTn id="70" presetID="10"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10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1000"/>
                                        <p:tgtEl>
                                          <p:spTgt spid="29"/>
                                        </p:tgtEl>
                                      </p:cBhvr>
                                    </p:animEffec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3"/>
                </p:tgtEl>
              </p:cMediaNode>
            </p:audio>
            <p:audio>
              <p:cMediaNode vol="80000">
                <p:cTn id="92" fill="hold" display="0">
                  <p:stCondLst>
                    <p:cond delay="indefinite"/>
                  </p:stCondLst>
                  <p:endCondLst>
                    <p:cond evt="onStopAudio" delay="0">
                      <p:tgtEl>
                        <p:sldTgt/>
                      </p:tgtEl>
                    </p:cond>
                  </p:endCondLst>
                </p:cTn>
                <p:tgtEl>
                  <p:spTgt spid="4"/>
                </p:tgtEl>
              </p:cMediaNode>
            </p:audio>
            <p:audio>
              <p:cMediaNode vol="80000">
                <p:cTn id="93" fill="hold" display="0">
                  <p:stCondLst>
                    <p:cond delay="indefinite"/>
                  </p:stCondLst>
                  <p:endCondLst>
                    <p:cond evt="onStopAudio" delay="0">
                      <p:tgtEl>
                        <p:sldTgt/>
                      </p:tgtEl>
                    </p:cond>
                  </p:endCondLst>
                </p:cTn>
                <p:tgtEl>
                  <p:spTgt spid="5"/>
                </p:tgtEl>
              </p:cMediaNode>
            </p:audio>
            <p:audio>
              <p:cMediaNode vol="80000">
                <p:cTn id="94" fill="hold" display="0">
                  <p:stCondLst>
                    <p:cond delay="indefinite"/>
                  </p:stCondLst>
                  <p:endCondLst>
                    <p:cond evt="onStopAudio" delay="0">
                      <p:tgtEl>
                        <p:sldTgt/>
                      </p:tgtEl>
                    </p:cond>
                  </p:endCondLst>
                </p:cTn>
                <p:tgtEl>
                  <p:spTgt spid="6"/>
                </p:tgtEl>
              </p:cMediaNode>
            </p:audio>
            <p:audio>
              <p:cMediaNode vol="80000">
                <p:cTn id="95" fill="hold" display="0">
                  <p:stCondLst>
                    <p:cond delay="indefinite"/>
                  </p:stCondLst>
                  <p:endCondLst>
                    <p:cond evt="onStopAudio" delay="0">
                      <p:tgtEl>
                        <p:sldTgt/>
                      </p:tgtEl>
                    </p:cond>
                  </p:endCondLst>
                </p:cTn>
                <p:tgtEl>
                  <p:spTgt spid="7"/>
                </p:tgtEl>
              </p:cMediaNode>
            </p:audio>
            <p:audio>
              <p:cMediaNode vol="80000">
                <p:cTn id="96" fill="hold" display="0">
                  <p:stCondLst>
                    <p:cond delay="indefinite"/>
                  </p:stCondLst>
                  <p:endCondLst>
                    <p:cond evt="onStopAudio" delay="0">
                      <p:tgtEl>
                        <p:sldTgt/>
                      </p:tgtEl>
                    </p:cond>
                  </p:endCondLst>
                </p:cTn>
                <p:tgtEl>
                  <p:spTgt spid="19"/>
                </p:tgtEl>
              </p:cMediaNode>
            </p:audio>
            <p:audio>
              <p:cMediaNode vol="80000">
                <p:cTn id="97" fill="hold" display="0">
                  <p:stCondLst>
                    <p:cond delay="indefinite"/>
                  </p:stCondLst>
                  <p:endCondLst>
                    <p:cond evt="onStopAudio" delay="0">
                      <p:tgtEl>
                        <p:sldTgt/>
                      </p:tgtEl>
                    </p:cond>
                  </p:endCondLst>
                </p:cTn>
                <p:tgtEl>
                  <p:spTgt spid="20"/>
                </p:tgtEl>
              </p:cMediaNode>
            </p:audio>
            <p:audio>
              <p:cMediaNode vol="80000">
                <p:cTn id="98" fill="hold" display="0">
                  <p:stCondLst>
                    <p:cond delay="indefinite"/>
                  </p:stCondLst>
                  <p:endCondLst>
                    <p:cond evt="onStopAudio" delay="0">
                      <p:tgtEl>
                        <p:sldTgt/>
                      </p:tgtEl>
                    </p:cond>
                  </p:endCondLst>
                </p:cTn>
                <p:tgtEl>
                  <p:spTgt spid="22"/>
                </p:tgtEl>
              </p:cMediaNode>
            </p:audio>
            <p:audio>
              <p:cMediaNode vol="80000">
                <p:cTn id="99" fill="hold" display="0">
                  <p:stCondLst>
                    <p:cond delay="indefinite"/>
                  </p:stCondLst>
                  <p:endCondLst>
                    <p:cond evt="onStopAudio" delay="0">
                      <p:tgtEl>
                        <p:sldTgt/>
                      </p:tgtEl>
                    </p:cond>
                  </p:endCondLst>
                </p:cTn>
                <p:tgtEl>
                  <p:spTgt spid="24"/>
                </p:tgtEl>
              </p:cMediaNode>
            </p:audio>
            <p:audio>
              <p:cMediaNode vol="80000">
                <p:cTn id="100" fill="hold" display="0">
                  <p:stCondLst>
                    <p:cond delay="indefinite"/>
                  </p:stCondLst>
                  <p:endCondLst>
                    <p:cond evt="onStopAudio" delay="0">
                      <p:tgtEl>
                        <p:sldTgt/>
                      </p:tgtEl>
                    </p:cond>
                  </p:endCondLst>
                </p:cTn>
                <p:tgtEl>
                  <p:spTgt spid="25"/>
                </p:tgtEl>
              </p:cMediaNode>
            </p:audio>
            <p:audio>
              <p:cMediaNode vol="80000">
                <p:cTn id="101" fill="hold" display="0">
                  <p:stCondLst>
                    <p:cond delay="indefinite"/>
                  </p:stCondLst>
                  <p:endCondLst>
                    <p:cond evt="onStopAudio" delay="0">
                      <p:tgtEl>
                        <p:sldTgt/>
                      </p:tgtEl>
                    </p:cond>
                  </p:endCondLst>
                </p:cTn>
                <p:tgtEl>
                  <p:spTgt spid="26"/>
                </p:tgtEl>
              </p:cMediaNode>
            </p:audio>
            <p:audio>
              <p:cMediaNode vol="80000">
                <p:cTn id="102" fill="hold" display="0">
                  <p:stCondLst>
                    <p:cond delay="indefinite"/>
                  </p:stCondLst>
                  <p:endCondLst>
                    <p:cond evt="onStopAudio" delay="0">
                      <p:tgtEl>
                        <p:sldTgt/>
                      </p:tgtEl>
                    </p:cond>
                  </p:endCondLst>
                </p:cTn>
                <p:tgtEl>
                  <p:spTgt spid="28"/>
                </p:tgtEl>
              </p:cMediaNode>
            </p:audio>
            <p:audio>
              <p:cMediaNode vol="80000">
                <p:cTn id="103" fill="hold" display="0">
                  <p:stCondLst>
                    <p:cond delay="indefinite"/>
                  </p:stCondLst>
                  <p:endCondLst>
                    <p:cond evt="onStopAudio" delay="0">
                      <p:tgtEl>
                        <p:sldTgt/>
                      </p:tgtEl>
                    </p:cond>
                  </p:endCondLst>
                </p:cTn>
                <p:tgtEl>
                  <p:spTgt spid="30"/>
                </p:tgtEl>
              </p:cMediaNode>
            </p:audio>
            <p:audio>
              <p:cMediaNode vol="80000">
                <p:cTn id="104" fill="hold" display="0">
                  <p:stCondLst>
                    <p:cond delay="indefinite"/>
                  </p:stCondLst>
                  <p:endCondLst>
                    <p:cond evt="onStopAudio" delay="0">
                      <p:tgtEl>
                        <p:sldTgt/>
                      </p:tgtEl>
                    </p:cond>
                  </p:endCondLst>
                </p:cTn>
                <p:tgtEl>
                  <p:spTgt spid="32"/>
                </p:tgtEl>
              </p:cMediaNode>
            </p:audio>
            <p:audio>
              <p:cMediaNode vol="80000">
                <p:cTn id="105" fill="hold" display="0">
                  <p:stCondLst>
                    <p:cond delay="indefinite"/>
                  </p:stCondLst>
                  <p:endCondLst>
                    <p:cond evt="onStopAudio" delay="0">
                      <p:tgtEl>
                        <p:sldTgt/>
                      </p:tgtEl>
                    </p:cond>
                  </p:endCondLst>
                </p:cTn>
                <p:tgtEl>
                  <p:spTgt spid="33"/>
                </p:tgtEl>
              </p:cMediaNode>
            </p:audio>
            <p:audio>
              <p:cMediaNode vol="80000">
                <p:cTn id="106" fill="hold" display="0">
                  <p:stCondLst>
                    <p:cond delay="indefinite"/>
                  </p:stCondLst>
                  <p:endCondLst>
                    <p:cond evt="onStopAudio" delay="0">
                      <p:tgtEl>
                        <p:sldTgt/>
                      </p:tgtEl>
                    </p:cond>
                  </p:endCondLst>
                </p:cTn>
                <p:tgtEl>
                  <p:spTgt spid="10"/>
                </p:tgtEl>
              </p:cMediaNode>
            </p:audio>
            <p:audio>
              <p:cMediaNode vol="80000">
                <p:cTn id="107" fill="hold" display="0">
                  <p:stCondLst>
                    <p:cond delay="indefinite"/>
                  </p:stCondLst>
                  <p:endCondLst>
                    <p:cond evt="onStopAudio" delay="0">
                      <p:tgtEl>
                        <p:sldTgt/>
                      </p:tgtEl>
                    </p:cond>
                  </p:endCondLst>
                </p:cTn>
                <p:tgtEl>
                  <p:spTgt spid="11"/>
                </p:tgtEl>
              </p:cMediaNode>
            </p:audio>
            <p:audio>
              <p:cMediaNode vol="80000">
                <p:cTn id="108" fill="hold" display="0">
                  <p:stCondLst>
                    <p:cond delay="indefinite"/>
                  </p:stCondLst>
                  <p:endCondLst>
                    <p:cond evt="onStopAudio" delay="0">
                      <p:tgtEl>
                        <p:sldTgt/>
                      </p:tgtEl>
                    </p:cond>
                  </p:endCondLst>
                </p:cTn>
                <p:tgtEl>
                  <p:spTgt spid="15"/>
                </p:tgtEl>
              </p:cMediaNode>
            </p:audio>
            <p:audio>
              <p:cMediaNode vol="80000">
                <p:cTn id="109" fill="hold" display="0">
                  <p:stCondLst>
                    <p:cond delay="indefinite"/>
                  </p:stCondLst>
                  <p:endCondLst>
                    <p:cond evt="onStopAudio" delay="0">
                      <p:tgtEl>
                        <p:sldTgt/>
                      </p:tgtEl>
                    </p:cond>
                  </p:endCondLst>
                </p:cTn>
                <p:tgtEl>
                  <p:spTgt spid="16"/>
                </p:tgtEl>
              </p:cMediaNode>
            </p:audio>
            <p:audio>
              <p:cMediaNode vol="80000">
                <p:cTn id="110" fill="hold" display="0">
                  <p:stCondLst>
                    <p:cond delay="indefinite"/>
                  </p:stCondLst>
                  <p:endCondLst>
                    <p:cond evt="onStopAudio" delay="0">
                      <p:tgtEl>
                        <p:sldTgt/>
                      </p:tgtEl>
                    </p:cond>
                  </p:endCondLst>
                </p:cTn>
                <p:tgtEl>
                  <p:spTgt spid="18"/>
                </p:tgtEl>
              </p:cMediaNode>
            </p:audio>
          </p:childTnLst>
        </p:cTn>
      </p:par>
    </p:tnLst>
    <p:bldLst>
      <p:bldP spid="31" grpId="0"/>
      <p:bldP spid="12" grpId="0" animBg="1"/>
      <p:bldP spid="21" grpId="0" animBg="1"/>
      <p:bldP spid="13"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851F36-B7C6-FF88-52F4-9D184D5AA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sp>
        <p:nvSpPr>
          <p:cNvPr id="3" name="Title 1">
            <a:extLst>
              <a:ext uri="{FF2B5EF4-FFF2-40B4-BE49-F238E27FC236}">
                <a16:creationId xmlns:a16="http://schemas.microsoft.com/office/drawing/2014/main" id="{4AA8EB47-8DA7-B07B-2483-8F07526B488B}"/>
              </a:ext>
            </a:extLst>
          </p:cNvPr>
          <p:cNvSpPr txBox="1">
            <a:spLocks/>
          </p:cNvSpPr>
          <p:nvPr/>
        </p:nvSpPr>
        <p:spPr>
          <a:xfrm>
            <a:off x="9225023" y="0"/>
            <a:ext cx="2300842" cy="10631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Amplitude</a:t>
            </a:r>
          </a:p>
          <a:p>
            <a:r>
              <a:rPr lang="en-US" sz="3200" u="sng" dirty="0"/>
              <a:t>Modulators</a:t>
            </a:r>
            <a:endParaRPr lang="en-GB" sz="3200" u="sng" dirty="0"/>
          </a:p>
        </p:txBody>
      </p:sp>
      <p:sp>
        <p:nvSpPr>
          <p:cNvPr id="4" name="Rectangle 3">
            <a:extLst>
              <a:ext uri="{FF2B5EF4-FFF2-40B4-BE49-F238E27FC236}">
                <a16:creationId xmlns:a16="http://schemas.microsoft.com/office/drawing/2014/main" id="{73740DCD-6874-7053-51AD-CE63C20ECD46}"/>
              </a:ext>
            </a:extLst>
          </p:cNvPr>
          <p:cNvSpPr/>
          <p:nvPr/>
        </p:nvSpPr>
        <p:spPr>
          <a:xfrm>
            <a:off x="7734300" y="2118360"/>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4BC80B-9253-22E7-C417-47896DC62FB0}"/>
              </a:ext>
            </a:extLst>
          </p:cNvPr>
          <p:cNvSpPr/>
          <p:nvPr/>
        </p:nvSpPr>
        <p:spPr>
          <a:xfrm>
            <a:off x="5229225" y="6121241"/>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33BC6F-468E-1D91-3AD5-521EBE37EF80}"/>
              </a:ext>
            </a:extLst>
          </p:cNvPr>
          <p:cNvSpPr/>
          <p:nvPr/>
        </p:nvSpPr>
        <p:spPr>
          <a:xfrm>
            <a:off x="3554730" y="6121241"/>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DA2CAA-A724-DCAA-9D82-20921160E3C5}"/>
              </a:ext>
            </a:extLst>
          </p:cNvPr>
          <p:cNvSpPr/>
          <p:nvPr/>
        </p:nvSpPr>
        <p:spPr>
          <a:xfrm>
            <a:off x="1042987" y="4785360"/>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AE2411-F3C7-14E3-F23E-45D99ABE9AF9}"/>
              </a:ext>
            </a:extLst>
          </p:cNvPr>
          <p:cNvSpPr/>
          <p:nvPr/>
        </p:nvSpPr>
        <p:spPr>
          <a:xfrm>
            <a:off x="3554730" y="4115753"/>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FF2B98-3CE6-2AFB-BA45-052C31534A22}"/>
              </a:ext>
            </a:extLst>
          </p:cNvPr>
          <p:cNvSpPr/>
          <p:nvPr/>
        </p:nvSpPr>
        <p:spPr>
          <a:xfrm>
            <a:off x="1863090" y="1441132"/>
            <a:ext cx="1563370" cy="1279207"/>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CFFCFD-E9CB-DAEB-682E-035A51AB9438}"/>
              </a:ext>
            </a:extLst>
          </p:cNvPr>
          <p:cNvSpPr/>
          <p:nvPr/>
        </p:nvSpPr>
        <p:spPr>
          <a:xfrm>
            <a:off x="4395470" y="3429000"/>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C5F1CA-E073-67E5-D5FB-DAFDD42CEE3B}"/>
              </a:ext>
            </a:extLst>
          </p:cNvPr>
          <p:cNvSpPr/>
          <p:nvPr/>
        </p:nvSpPr>
        <p:spPr>
          <a:xfrm>
            <a:off x="4395470" y="2118360"/>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7F95FC1-8F95-70FC-D5FC-E4D11324CE5D}"/>
              </a:ext>
            </a:extLst>
          </p:cNvPr>
          <p:cNvSpPr/>
          <p:nvPr/>
        </p:nvSpPr>
        <p:spPr>
          <a:xfrm>
            <a:off x="225742" y="4115753"/>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DAB9B8-E0F6-8415-177A-1C7564108C37}"/>
              </a:ext>
            </a:extLst>
          </p:cNvPr>
          <p:cNvSpPr/>
          <p:nvPr/>
        </p:nvSpPr>
        <p:spPr>
          <a:xfrm>
            <a:off x="1890236" y="4115753"/>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A70254-B400-67A0-40A5-894056DB3668}"/>
              </a:ext>
            </a:extLst>
          </p:cNvPr>
          <p:cNvSpPr/>
          <p:nvPr/>
        </p:nvSpPr>
        <p:spPr>
          <a:xfrm>
            <a:off x="6096000" y="2118360"/>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AFED36-71AA-B7F2-7A63-7BDD8AE15E7C}"/>
              </a:ext>
            </a:extLst>
          </p:cNvPr>
          <p:cNvSpPr/>
          <p:nvPr/>
        </p:nvSpPr>
        <p:spPr>
          <a:xfrm>
            <a:off x="6925310" y="4785360"/>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C01B53B-DFF4-FEF0-E747-9EC5661DE293}"/>
              </a:ext>
            </a:extLst>
          </p:cNvPr>
          <p:cNvSpPr/>
          <p:nvPr/>
        </p:nvSpPr>
        <p:spPr>
          <a:xfrm>
            <a:off x="213360" y="6121241"/>
            <a:ext cx="2408396" cy="59436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8B024D-2138-5B2D-EC8E-3519F4BB08B0}"/>
              </a:ext>
            </a:extLst>
          </p:cNvPr>
          <p:cNvSpPr/>
          <p:nvPr/>
        </p:nvSpPr>
        <p:spPr>
          <a:xfrm>
            <a:off x="4385627" y="6121241"/>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C0A06D-B9C1-DDD5-C09F-071641C26CD3}"/>
              </a:ext>
            </a:extLst>
          </p:cNvPr>
          <p:cNvSpPr/>
          <p:nvPr/>
        </p:nvSpPr>
        <p:spPr>
          <a:xfrm>
            <a:off x="3554730" y="5463540"/>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5E7465E-AE9B-A3C3-37D8-A1F4A638D758}"/>
                  </a:ext>
                </a:extLst>
              </p:cNvPr>
              <p:cNvSpPr txBox="1"/>
              <p:nvPr/>
            </p:nvSpPr>
            <p:spPr>
              <a:xfrm>
                <a:off x="8465820" y="1546753"/>
                <a:ext cx="3671910" cy="2062103"/>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SinGAN’s </a:t>
                </a:r>
                <a14:m>
                  <m:oMath xmlns:m="http://schemas.openxmlformats.org/officeDocument/2006/math">
                    <m:sSub>
                      <m:sSubPr>
                        <m:ctrlPr>
                          <a:rPr lang="en-US" sz="2400" i="1" u="sng" smtClean="0">
                            <a:latin typeface="Cambria Math" panose="02040503050406030204" pitchFamily="18" charset="0"/>
                          </a:rPr>
                        </m:ctrlPr>
                      </m:sSubPr>
                      <m:e>
                        <m:r>
                          <a:rPr lang="en-US" sz="2400" i="1" u="sng">
                            <a:latin typeface="Cambria Math" panose="02040503050406030204" pitchFamily="18" charset="0"/>
                          </a:rPr>
                          <m:t>𝛼</m:t>
                        </m:r>
                      </m:e>
                      <m:sub>
                        <m:r>
                          <a:rPr lang="en-US" sz="2400" i="1" u="sng">
                            <a:latin typeface="Cambria Math" panose="02040503050406030204" pitchFamily="18" charset="0"/>
                          </a:rPr>
                          <m:t>𝑚</m:t>
                        </m:r>
                      </m:sub>
                    </m:sSub>
                    <m:d>
                      <m:dPr>
                        <m:begChr m:val="["/>
                        <m:endChr m:val="]"/>
                        <m:ctrlPr>
                          <a:rPr lang="en-US" sz="2400" i="1" u="sng">
                            <a:latin typeface="Cambria Math" panose="02040503050406030204" pitchFamily="18" charset="0"/>
                          </a:rPr>
                        </m:ctrlPr>
                      </m:dPr>
                      <m:e>
                        <m:r>
                          <a:rPr lang="en-US" sz="2400" i="1" u="sng">
                            <a:latin typeface="Cambria Math" panose="02040503050406030204" pitchFamily="18" charset="0"/>
                          </a:rPr>
                          <m:t>𝑛</m:t>
                        </m:r>
                      </m:e>
                    </m:d>
                    <m:r>
                      <a:rPr lang="en-US" sz="2400" i="1" u="sng">
                        <a:latin typeface="Cambria Math" panose="02040503050406030204" pitchFamily="18" charset="0"/>
                      </a:rPr>
                      <m:t> </m:t>
                    </m:r>
                  </m:oMath>
                </a14:m>
                <a:r>
                  <a:rPr lang="en-US" sz="2400" u="sng" dirty="0">
                    <a:latin typeface="+mj-lt"/>
                  </a:rPr>
                  <a:t>on random speech inputs</a:t>
                </a:r>
                <a:r>
                  <a:rPr lang="en-US" sz="2400" dirty="0">
                    <a:latin typeface="+mj-lt"/>
                  </a:rPr>
                  <a:t>: </a:t>
                </a:r>
              </a:p>
              <a:p>
                <a:pPr marL="800100" lvl="1" indent="-342900">
                  <a:buFont typeface="Arial" panose="020B0604020202020204" pitchFamily="34" charset="0"/>
                  <a:buChar char="•"/>
                </a:pPr>
                <a:r>
                  <a:rPr lang="en-US" sz="2000" dirty="0">
                    <a:latin typeface="+mj-lt"/>
                  </a:rPr>
                  <a:t>Very few (</a:t>
                </a:r>
                <a14:m>
                  <m:oMath xmlns:m="http://schemas.openxmlformats.org/officeDocument/2006/math">
                    <m:r>
                      <a:rPr lang="en-US" sz="2000" b="0" i="1" smtClean="0">
                        <a:latin typeface="Cambria Math" panose="02040503050406030204" pitchFamily="18" charset="0"/>
                      </a:rPr>
                      <m:t>~</m:t>
                    </m:r>
                  </m:oMath>
                </a14:m>
                <a:r>
                  <a:rPr lang="en-US" sz="2000" dirty="0">
                    <a:latin typeface="+mj-lt"/>
                  </a:rPr>
                  <a:t>3-4) sinusoids used predominantly</a:t>
                </a:r>
              </a:p>
              <a:p>
                <a:pPr marL="800100" lvl="1" indent="-342900">
                  <a:buFont typeface="Arial" panose="020B0604020202020204" pitchFamily="34" charset="0"/>
                  <a:buChar char="•"/>
                </a:pPr>
                <a:r>
                  <a:rPr lang="en-US" sz="2000" dirty="0">
                    <a:latin typeface="+mj-lt"/>
                  </a:rPr>
                  <a:t>Many sinusoids (</a:t>
                </a:r>
                <a14:m>
                  <m:oMath xmlns:m="http://schemas.openxmlformats.org/officeDocument/2006/math">
                    <m:r>
                      <a:rPr lang="en-US" sz="2000" b="0" i="1" smtClean="0">
                        <a:latin typeface="Cambria Math" panose="02040503050406030204" pitchFamily="18" charset="0"/>
                      </a:rPr>
                      <m:t>~</m:t>
                    </m:r>
                  </m:oMath>
                </a14:m>
                <a:r>
                  <a:rPr lang="en-US" sz="2000" dirty="0">
                    <a:latin typeface="+mj-lt"/>
                  </a:rPr>
                  <a:t>15-20) with very small amplitude</a:t>
                </a:r>
              </a:p>
            </p:txBody>
          </p:sp>
        </mc:Choice>
        <mc:Fallback xmlns="">
          <p:sp>
            <p:nvSpPr>
              <p:cNvPr id="19" name="TextBox 18">
                <a:extLst>
                  <a:ext uri="{FF2B5EF4-FFF2-40B4-BE49-F238E27FC236}">
                    <a16:creationId xmlns:a16="http://schemas.microsoft.com/office/drawing/2014/main" id="{25E7465E-AE9B-A3C3-37D8-A1F4A638D758}"/>
                  </a:ext>
                </a:extLst>
              </p:cNvPr>
              <p:cNvSpPr txBox="1">
                <a:spLocks noRot="1" noChangeAspect="1" noMove="1" noResize="1" noEditPoints="1" noAdjustHandles="1" noChangeArrowheads="1" noChangeShapeType="1" noTextEdit="1"/>
              </p:cNvSpPr>
              <p:nvPr/>
            </p:nvSpPr>
            <p:spPr>
              <a:xfrm>
                <a:off x="8465820" y="1546753"/>
                <a:ext cx="3671910" cy="2062103"/>
              </a:xfrm>
              <a:prstGeom prst="rect">
                <a:avLst/>
              </a:prstGeom>
              <a:blipFill>
                <a:blip r:embed="rId4"/>
                <a:stretch>
                  <a:fillRect l="-2326" t="-2367" r="-831" b="-4438"/>
                </a:stretch>
              </a:blipFill>
            </p:spPr>
            <p:txBody>
              <a:bodyPr/>
              <a:lstStyle/>
              <a:p>
                <a:r>
                  <a:rPr lang="en-US">
                    <a:noFill/>
                  </a:rPr>
                  <a:t> </a:t>
                </a:r>
              </a:p>
            </p:txBody>
          </p:sp>
        </mc:Fallback>
      </mc:AlternateContent>
    </p:spTree>
    <p:extLst>
      <p:ext uri="{BB962C8B-B14F-4D97-AF65-F5344CB8AC3E}">
        <p14:creationId xmlns:p14="http://schemas.microsoft.com/office/powerpoint/2010/main" val="178215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heel(1)">
                                      <p:cBhvr>
                                        <p:cTn id="44" dur="2000"/>
                                        <p:tgtEl>
                                          <p:spTgt spid="8"/>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heel(1)">
                                      <p:cBhvr>
                                        <p:cTn id="50" dur="2000"/>
                                        <p:tgtEl>
                                          <p:spTgt spid="13"/>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heel(1)">
                                      <p:cBhvr>
                                        <p:cTn id="53" dur="2000"/>
                                        <p:tgtEl>
                                          <p:spTgt spid="7"/>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heel(1)">
                                      <p:cBhvr>
                                        <p:cTn id="56" dur="2000"/>
                                        <p:tgtEl>
                                          <p:spTgt spid="18"/>
                                        </p:tgtEl>
                                      </p:cBhvr>
                                    </p:animEffect>
                                  </p:childTnLst>
                                </p:cTn>
                              </p:par>
                              <p:par>
                                <p:cTn id="57" presetID="21" presetClass="entr" presetSubtype="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heel(1)">
                                      <p:cBhvr>
                                        <p:cTn id="59" dur="2000"/>
                                        <p:tgtEl>
                                          <p:spTgt spid="17"/>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heel(1)">
                                      <p:cBhvr>
                                        <p:cTn id="62" dur="2000"/>
                                        <p:tgtEl>
                                          <p:spTgt spid="16"/>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heel(1)">
                                      <p:cBhvr>
                                        <p:cTn id="6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441B06-EFE3-FC84-2AED-7FFDDD60B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sp>
        <p:nvSpPr>
          <p:cNvPr id="3" name="Rectangle 2">
            <a:extLst>
              <a:ext uri="{FF2B5EF4-FFF2-40B4-BE49-F238E27FC236}">
                <a16:creationId xmlns:a16="http://schemas.microsoft.com/office/drawing/2014/main" id="{2E058A96-3444-2C1F-38F9-3B148A6239D2}"/>
              </a:ext>
            </a:extLst>
          </p:cNvPr>
          <p:cNvSpPr/>
          <p:nvPr/>
        </p:nvSpPr>
        <p:spPr>
          <a:xfrm>
            <a:off x="7734300" y="2118360"/>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ED22CB4-C711-14B2-60F9-5ECDA26AE112}"/>
              </a:ext>
            </a:extLst>
          </p:cNvPr>
          <p:cNvSpPr/>
          <p:nvPr/>
        </p:nvSpPr>
        <p:spPr>
          <a:xfrm>
            <a:off x="5229225" y="6121241"/>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4C492A6-4D20-E8F9-7522-AA30A4750AEA}"/>
              </a:ext>
            </a:extLst>
          </p:cNvPr>
          <p:cNvSpPr/>
          <p:nvPr/>
        </p:nvSpPr>
        <p:spPr>
          <a:xfrm>
            <a:off x="3554730" y="6121241"/>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3E3B490-FD4E-635F-15C0-D18D7B853581}"/>
              </a:ext>
            </a:extLst>
          </p:cNvPr>
          <p:cNvSpPr/>
          <p:nvPr/>
        </p:nvSpPr>
        <p:spPr>
          <a:xfrm>
            <a:off x="1042987" y="4785360"/>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773098F-892A-2AAB-FF66-7ACEE3DB702B}"/>
              </a:ext>
            </a:extLst>
          </p:cNvPr>
          <p:cNvSpPr/>
          <p:nvPr/>
        </p:nvSpPr>
        <p:spPr>
          <a:xfrm>
            <a:off x="1863090" y="1441132"/>
            <a:ext cx="758666" cy="637223"/>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8E00FB4-9728-A880-78DD-3F97914B9BD2}"/>
              </a:ext>
            </a:extLst>
          </p:cNvPr>
          <p:cNvSpPr/>
          <p:nvPr/>
        </p:nvSpPr>
        <p:spPr>
          <a:xfrm>
            <a:off x="4395470" y="3429000"/>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34783B-F4EF-CFF2-652A-733E73D8DC9B}"/>
              </a:ext>
            </a:extLst>
          </p:cNvPr>
          <p:cNvSpPr/>
          <p:nvPr/>
        </p:nvSpPr>
        <p:spPr>
          <a:xfrm>
            <a:off x="4395470" y="2118360"/>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46A063C-D6C3-6348-8B70-CABCF45A0B8B}"/>
              </a:ext>
            </a:extLst>
          </p:cNvPr>
          <p:cNvSpPr/>
          <p:nvPr/>
        </p:nvSpPr>
        <p:spPr>
          <a:xfrm>
            <a:off x="225742" y="4115753"/>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6E0E4B-7A9A-5241-99BA-2FDD87E7EA7F}"/>
              </a:ext>
            </a:extLst>
          </p:cNvPr>
          <p:cNvSpPr/>
          <p:nvPr/>
        </p:nvSpPr>
        <p:spPr>
          <a:xfrm>
            <a:off x="1890236" y="4115753"/>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528BF4-5227-F17B-271D-FE27BB20EED0}"/>
              </a:ext>
            </a:extLst>
          </p:cNvPr>
          <p:cNvSpPr/>
          <p:nvPr/>
        </p:nvSpPr>
        <p:spPr>
          <a:xfrm>
            <a:off x="6925310" y="4785360"/>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EF5733-22CA-C276-1219-7FBFCA9DAA3C}"/>
              </a:ext>
            </a:extLst>
          </p:cNvPr>
          <p:cNvSpPr/>
          <p:nvPr/>
        </p:nvSpPr>
        <p:spPr>
          <a:xfrm>
            <a:off x="1042986" y="6121241"/>
            <a:ext cx="1578769" cy="59436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1678396-1C51-F28C-C5F4-4D93B8ED3416}"/>
              </a:ext>
            </a:extLst>
          </p:cNvPr>
          <p:cNvSpPr/>
          <p:nvPr/>
        </p:nvSpPr>
        <p:spPr>
          <a:xfrm>
            <a:off x="4385627" y="6121241"/>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689398-811E-C2C5-D2A0-F67A7CD44072}"/>
              </a:ext>
            </a:extLst>
          </p:cNvPr>
          <p:cNvSpPr/>
          <p:nvPr/>
        </p:nvSpPr>
        <p:spPr>
          <a:xfrm>
            <a:off x="3554730" y="5463540"/>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45EC4D-8B01-09C1-68F9-BA995A6C7A5A}"/>
              </a:ext>
            </a:extLst>
          </p:cNvPr>
          <p:cNvSpPr/>
          <p:nvPr/>
        </p:nvSpPr>
        <p:spPr>
          <a:xfrm>
            <a:off x="6072823" y="6121241"/>
            <a:ext cx="731520"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F49E350-9428-8A04-19FE-4625357470AB}"/>
                  </a:ext>
                </a:extLst>
              </p:cNvPr>
              <p:cNvSpPr txBox="1"/>
              <p:nvPr/>
            </p:nvSpPr>
            <p:spPr>
              <a:xfrm>
                <a:off x="8492955" y="1538412"/>
                <a:ext cx="3671910" cy="2985433"/>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SinGAN’s </a:t>
                </a:r>
                <a14:m>
                  <m:oMath xmlns:m="http://schemas.openxmlformats.org/officeDocument/2006/math">
                    <m:sSub>
                      <m:sSubPr>
                        <m:ctrlPr>
                          <a:rPr lang="en-US" sz="2400" i="1" u="sng" smtClean="0">
                            <a:latin typeface="Cambria Math" panose="02040503050406030204" pitchFamily="18" charset="0"/>
                          </a:rPr>
                        </m:ctrlPr>
                      </m:sSubPr>
                      <m:e>
                        <m:r>
                          <a:rPr lang="en-US" sz="2400" b="0" i="1" u="sng" smtClean="0">
                            <a:latin typeface="Cambria Math" panose="02040503050406030204" pitchFamily="18" charset="0"/>
                          </a:rPr>
                          <m:t>𝛽</m:t>
                        </m:r>
                      </m:e>
                      <m:sub>
                        <m:r>
                          <a:rPr lang="en-US" sz="2400" i="1" u="sng">
                            <a:latin typeface="Cambria Math" panose="02040503050406030204" pitchFamily="18" charset="0"/>
                          </a:rPr>
                          <m:t>𝑚</m:t>
                        </m:r>
                      </m:sub>
                    </m:sSub>
                    <m:d>
                      <m:dPr>
                        <m:begChr m:val="["/>
                        <m:endChr m:val="]"/>
                        <m:ctrlPr>
                          <a:rPr lang="en-US" sz="2400" i="1" u="sng">
                            <a:latin typeface="Cambria Math" panose="02040503050406030204" pitchFamily="18" charset="0"/>
                          </a:rPr>
                        </m:ctrlPr>
                      </m:dPr>
                      <m:e>
                        <m:r>
                          <a:rPr lang="en-US" sz="2400" i="1" u="sng">
                            <a:latin typeface="Cambria Math" panose="02040503050406030204" pitchFamily="18" charset="0"/>
                          </a:rPr>
                          <m:t>𝑛</m:t>
                        </m:r>
                      </m:e>
                    </m:d>
                    <m:r>
                      <a:rPr lang="en-US" sz="2400" i="1" u="sng">
                        <a:latin typeface="Cambria Math" panose="02040503050406030204" pitchFamily="18" charset="0"/>
                      </a:rPr>
                      <m:t> </m:t>
                    </m:r>
                  </m:oMath>
                </a14:m>
                <a:r>
                  <a:rPr lang="en-US" sz="2400" u="sng" dirty="0">
                    <a:latin typeface="+mj-lt"/>
                  </a:rPr>
                  <a:t>on random speech inputs</a:t>
                </a:r>
                <a:r>
                  <a:rPr lang="en-US" sz="2400" dirty="0">
                    <a:latin typeface="+mj-lt"/>
                  </a:rPr>
                  <a:t>: </a:t>
                </a:r>
              </a:p>
              <a:p>
                <a:pPr marL="800100" lvl="1" indent="-342900">
                  <a:buFont typeface="Arial" panose="020B0604020202020204" pitchFamily="34" charset="0"/>
                  <a:buChar char="•"/>
                </a:pPr>
                <a:r>
                  <a:rPr lang="en-US" sz="2000" dirty="0">
                    <a:latin typeface="+mj-lt"/>
                  </a:rPr>
                  <a:t>Very few (</a:t>
                </a:r>
                <a14:m>
                  <m:oMath xmlns:m="http://schemas.openxmlformats.org/officeDocument/2006/math">
                    <m:r>
                      <a:rPr lang="en-US" sz="2000" b="0" i="1" smtClean="0">
                        <a:latin typeface="Cambria Math" panose="02040503050406030204" pitchFamily="18" charset="0"/>
                      </a:rPr>
                      <m:t>~</m:t>
                    </m:r>
                  </m:oMath>
                </a14:m>
                <a:r>
                  <a:rPr lang="en-US" sz="2000" dirty="0">
                    <a:latin typeface="+mj-lt"/>
                  </a:rPr>
                  <a:t>3-4) sinusoids used predominantly</a:t>
                </a:r>
              </a:p>
              <a:p>
                <a:pPr marL="800100" lvl="1" indent="-342900">
                  <a:buFont typeface="Arial" panose="020B0604020202020204" pitchFamily="34" charset="0"/>
                  <a:buChar char="•"/>
                </a:pPr>
                <a:r>
                  <a:rPr lang="en-US" sz="2000" dirty="0">
                    <a:latin typeface="+mj-lt"/>
                  </a:rPr>
                  <a:t>Many sinusoids (</a:t>
                </a:r>
                <a14:m>
                  <m:oMath xmlns:m="http://schemas.openxmlformats.org/officeDocument/2006/math">
                    <m:r>
                      <a:rPr lang="en-US" sz="2000" b="0" i="1" smtClean="0">
                        <a:latin typeface="Cambria Math" panose="02040503050406030204" pitchFamily="18" charset="0"/>
                      </a:rPr>
                      <m:t>~</m:t>
                    </m:r>
                  </m:oMath>
                </a14:m>
                <a:r>
                  <a:rPr lang="en-US" sz="2000" dirty="0">
                    <a:latin typeface="+mj-lt"/>
                  </a:rPr>
                  <a:t>15-20) with very small amplitude</a:t>
                </a:r>
              </a:p>
              <a:p>
                <a:pPr marL="800100" lvl="1" indent="-342900">
                  <a:buFont typeface="Arial" panose="020B0604020202020204" pitchFamily="34" charset="0"/>
                  <a:buChar char="•"/>
                </a:pPr>
                <a:r>
                  <a:rPr lang="en-US" sz="2000" dirty="0">
                    <a:latin typeface="+mj-lt"/>
                  </a:rPr>
                  <a:t>Phase is indeed compensated using the sinusoid pairs</a:t>
                </a:r>
              </a:p>
            </p:txBody>
          </p:sp>
        </mc:Choice>
        <mc:Fallback xmlns="">
          <p:sp>
            <p:nvSpPr>
              <p:cNvPr id="17" name="TextBox 16">
                <a:extLst>
                  <a:ext uri="{FF2B5EF4-FFF2-40B4-BE49-F238E27FC236}">
                    <a16:creationId xmlns:a16="http://schemas.microsoft.com/office/drawing/2014/main" id="{AF49E350-9428-8A04-19FE-4625357470AB}"/>
                  </a:ext>
                </a:extLst>
              </p:cNvPr>
              <p:cNvSpPr txBox="1">
                <a:spLocks noRot="1" noChangeAspect="1" noMove="1" noResize="1" noEditPoints="1" noAdjustHandles="1" noChangeArrowheads="1" noChangeShapeType="1" noTextEdit="1"/>
              </p:cNvSpPr>
              <p:nvPr/>
            </p:nvSpPr>
            <p:spPr>
              <a:xfrm>
                <a:off x="8492955" y="1538412"/>
                <a:ext cx="3671910" cy="2985433"/>
              </a:xfrm>
              <a:prstGeom prst="rect">
                <a:avLst/>
              </a:prstGeom>
              <a:blipFill>
                <a:blip r:embed="rId4"/>
                <a:stretch>
                  <a:fillRect l="-2156" t="-1633" r="-829" b="-2653"/>
                </a:stretch>
              </a:blipFill>
            </p:spPr>
            <p:txBody>
              <a:bodyPr/>
              <a:lstStyle/>
              <a:p>
                <a:r>
                  <a:rPr lang="en-US">
                    <a:noFill/>
                  </a:rPr>
                  <a:t> </a:t>
                </a:r>
              </a:p>
            </p:txBody>
          </p:sp>
        </mc:Fallback>
      </mc:AlternateContent>
      <p:sp>
        <p:nvSpPr>
          <p:cNvPr id="18" name="Title 1">
            <a:extLst>
              <a:ext uri="{FF2B5EF4-FFF2-40B4-BE49-F238E27FC236}">
                <a16:creationId xmlns:a16="http://schemas.microsoft.com/office/drawing/2014/main" id="{EE94DC2A-EDDD-0158-0C38-EBD1DC4A2F89}"/>
              </a:ext>
            </a:extLst>
          </p:cNvPr>
          <p:cNvSpPr txBox="1">
            <a:spLocks/>
          </p:cNvSpPr>
          <p:nvPr/>
        </p:nvSpPr>
        <p:spPr>
          <a:xfrm>
            <a:off x="9225023" y="0"/>
            <a:ext cx="2300842" cy="10631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Amplitude</a:t>
            </a:r>
          </a:p>
          <a:p>
            <a:r>
              <a:rPr lang="en-US" sz="3200" u="sng" dirty="0"/>
              <a:t>Modulators</a:t>
            </a:r>
            <a:endParaRPr lang="en-GB" sz="3200" u="sng" dirty="0"/>
          </a:p>
        </p:txBody>
      </p:sp>
    </p:spTree>
    <p:extLst>
      <p:ext uri="{BB962C8B-B14F-4D97-AF65-F5344CB8AC3E}">
        <p14:creationId xmlns:p14="http://schemas.microsoft.com/office/powerpoint/2010/main" val="11054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2000"/>
                                        <p:tgtEl>
                                          <p:spTgt spid="8"/>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2000"/>
                                        <p:tgtEl>
                                          <p:spTgt spid="11"/>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2000"/>
                                        <p:tgtEl>
                                          <p:spTgt spid="12"/>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heel(1)">
                                      <p:cBhvr>
                                        <p:cTn id="42" dur="2000"/>
                                        <p:tgtEl>
                                          <p:spTgt spid="16"/>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heel(1)">
                                      <p:cBhvr>
                                        <p:cTn id="45" dur="2000"/>
                                        <p:tgtEl>
                                          <p:spTgt spid="14"/>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heel(1)">
                                      <p:cBhvr>
                                        <p:cTn id="48" dur="2000"/>
                                        <p:tgtEl>
                                          <p:spTgt spid="15"/>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heel(1)">
                                      <p:cBhvr>
                                        <p:cTn id="51" dur="2000"/>
                                        <p:tgtEl>
                                          <p:spTgt spid="6"/>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heel(1)">
                                      <p:cBhvr>
                                        <p:cTn id="54" dur="2000"/>
                                        <p:tgtEl>
                                          <p:spTgt spid="13"/>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heel(1)">
                                      <p:cBhvr>
                                        <p:cTn id="5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95EB3-8DCA-D7DE-D6B3-0363692EA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sp>
        <p:nvSpPr>
          <p:cNvPr id="3" name="Title 1">
            <a:extLst>
              <a:ext uri="{FF2B5EF4-FFF2-40B4-BE49-F238E27FC236}">
                <a16:creationId xmlns:a16="http://schemas.microsoft.com/office/drawing/2014/main" id="{123C0F71-2C24-3F9E-5BA9-E522F75C07B8}"/>
              </a:ext>
            </a:extLst>
          </p:cNvPr>
          <p:cNvSpPr txBox="1">
            <a:spLocks/>
          </p:cNvSpPr>
          <p:nvPr/>
        </p:nvSpPr>
        <p:spPr>
          <a:xfrm>
            <a:off x="9225023" y="0"/>
            <a:ext cx="2300842" cy="10631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Amplitude</a:t>
            </a:r>
          </a:p>
          <a:p>
            <a:r>
              <a:rPr lang="en-US" sz="3200" u="sng" dirty="0"/>
              <a:t>Modulators</a:t>
            </a:r>
            <a:endParaRPr lang="en-GB" sz="3200" u="sng" dirty="0"/>
          </a:p>
        </p:txBody>
      </p:sp>
      <p:sp>
        <p:nvSpPr>
          <p:cNvPr id="4" name="Rectangle 3">
            <a:extLst>
              <a:ext uri="{FF2B5EF4-FFF2-40B4-BE49-F238E27FC236}">
                <a16:creationId xmlns:a16="http://schemas.microsoft.com/office/drawing/2014/main" id="{5B1F9519-02C2-B2F2-2A6A-0EAAF73B38BA}"/>
              </a:ext>
            </a:extLst>
          </p:cNvPr>
          <p:cNvSpPr/>
          <p:nvPr/>
        </p:nvSpPr>
        <p:spPr>
          <a:xfrm>
            <a:off x="6052635" y="4118427"/>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7427D0-E269-2327-03B5-F5B8F9DD152A}"/>
              </a:ext>
            </a:extLst>
          </p:cNvPr>
          <p:cNvSpPr/>
          <p:nvPr/>
        </p:nvSpPr>
        <p:spPr>
          <a:xfrm>
            <a:off x="7734066" y="4118427"/>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BF893D-515A-A85F-D378-70178FD36414}"/>
              </a:ext>
            </a:extLst>
          </p:cNvPr>
          <p:cNvSpPr/>
          <p:nvPr/>
        </p:nvSpPr>
        <p:spPr>
          <a:xfrm>
            <a:off x="4404360" y="3429000"/>
            <a:ext cx="4069841"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575747-B9D8-DAA8-6854-8D6E75D7344F}"/>
                  </a:ext>
                </a:extLst>
              </p:cNvPr>
              <p:cNvSpPr txBox="1"/>
              <p:nvPr/>
            </p:nvSpPr>
            <p:spPr>
              <a:xfrm>
                <a:off x="8433602" y="1505396"/>
                <a:ext cx="3758398" cy="2985433"/>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SinNoGAN’s </a:t>
                </a:r>
                <a14:m>
                  <m:oMath xmlns:m="http://schemas.openxmlformats.org/officeDocument/2006/math">
                    <m:sSub>
                      <m:sSubPr>
                        <m:ctrlPr>
                          <a:rPr lang="en-US" sz="2400" i="1" u="sng" smtClean="0">
                            <a:latin typeface="Cambria Math" panose="02040503050406030204" pitchFamily="18" charset="0"/>
                          </a:rPr>
                        </m:ctrlPr>
                      </m:sSubPr>
                      <m:e>
                        <m:r>
                          <a:rPr lang="en-US" sz="2400" i="1" u="sng">
                            <a:latin typeface="Cambria Math" panose="02040503050406030204" pitchFamily="18" charset="0"/>
                          </a:rPr>
                          <m:t>𝛼</m:t>
                        </m:r>
                      </m:e>
                      <m:sub>
                        <m:r>
                          <a:rPr lang="en-US" sz="2400" i="1" u="sng">
                            <a:latin typeface="Cambria Math" panose="02040503050406030204" pitchFamily="18" charset="0"/>
                          </a:rPr>
                          <m:t>𝑚</m:t>
                        </m:r>
                      </m:sub>
                    </m:sSub>
                    <m:d>
                      <m:dPr>
                        <m:begChr m:val="["/>
                        <m:endChr m:val="]"/>
                        <m:ctrlPr>
                          <a:rPr lang="en-US" sz="2400" i="1" u="sng">
                            <a:latin typeface="Cambria Math" panose="02040503050406030204" pitchFamily="18" charset="0"/>
                          </a:rPr>
                        </m:ctrlPr>
                      </m:dPr>
                      <m:e>
                        <m:r>
                          <a:rPr lang="en-US" sz="2400" i="1" u="sng">
                            <a:latin typeface="Cambria Math" panose="02040503050406030204" pitchFamily="18" charset="0"/>
                          </a:rPr>
                          <m:t>𝑛</m:t>
                        </m:r>
                      </m:e>
                    </m:d>
                    <m:r>
                      <a:rPr lang="en-US" sz="2400" i="1" u="sng">
                        <a:latin typeface="Cambria Math" panose="02040503050406030204" pitchFamily="18" charset="0"/>
                      </a:rPr>
                      <m:t> </m:t>
                    </m:r>
                  </m:oMath>
                </a14:m>
                <a:r>
                  <a:rPr lang="en-US" sz="2400" u="sng" dirty="0">
                    <a:latin typeface="+mj-lt"/>
                  </a:rPr>
                  <a:t>on random speech inputs</a:t>
                </a:r>
                <a:r>
                  <a:rPr lang="en-US" sz="2400" dirty="0">
                    <a:latin typeface="+mj-lt"/>
                  </a:rPr>
                  <a:t>: </a:t>
                </a:r>
              </a:p>
              <a:p>
                <a:pPr marL="800100" lvl="1" indent="-342900">
                  <a:buFont typeface="Arial" panose="020B0604020202020204" pitchFamily="34" charset="0"/>
                  <a:buChar char="•"/>
                </a:pPr>
                <a:r>
                  <a:rPr lang="en-US" sz="2000" dirty="0">
                    <a:latin typeface="+mj-lt"/>
                  </a:rPr>
                  <a:t>Many more (</a:t>
                </a:r>
                <a14:m>
                  <m:oMath xmlns:m="http://schemas.openxmlformats.org/officeDocument/2006/math">
                    <m:r>
                      <a:rPr lang="en-US" sz="2000" b="0" i="1" smtClean="0">
                        <a:latin typeface="Cambria Math" panose="02040503050406030204" pitchFamily="18" charset="0"/>
                      </a:rPr>
                      <m:t>~</m:t>
                    </m:r>
                  </m:oMath>
                </a14:m>
                <a:r>
                  <a:rPr lang="en-US" sz="2000" dirty="0">
                    <a:latin typeface="+mj-lt"/>
                  </a:rPr>
                  <a:t>2</a:t>
                </a:r>
                <a:r>
                  <a:rPr lang="el-GR" sz="2000" dirty="0">
                    <a:latin typeface="+mj-lt"/>
                  </a:rPr>
                  <a:t>0</a:t>
                </a:r>
                <a:r>
                  <a:rPr lang="en-US" sz="2000" dirty="0">
                    <a:latin typeface="+mj-lt"/>
                  </a:rPr>
                  <a:t>) sinusoids used predominantly</a:t>
                </a:r>
              </a:p>
              <a:p>
                <a:pPr marL="800100" lvl="1" indent="-342900">
                  <a:buFont typeface="Arial" panose="020B0604020202020204" pitchFamily="34" charset="0"/>
                  <a:buChar char="•"/>
                </a:pPr>
                <a:r>
                  <a:rPr lang="en-US" sz="2000" dirty="0">
                    <a:latin typeface="+mj-lt"/>
                  </a:rPr>
                  <a:t>Almost all frequencies are used to an extent, with lower ones used more as expected</a:t>
                </a:r>
              </a:p>
            </p:txBody>
          </p:sp>
        </mc:Choice>
        <mc:Fallback xmlns="">
          <p:sp>
            <p:nvSpPr>
              <p:cNvPr id="7" name="TextBox 6">
                <a:extLst>
                  <a:ext uri="{FF2B5EF4-FFF2-40B4-BE49-F238E27FC236}">
                    <a16:creationId xmlns:a16="http://schemas.microsoft.com/office/drawing/2014/main" id="{33575747-B9D8-DAA8-6854-8D6E75D7344F}"/>
                  </a:ext>
                </a:extLst>
              </p:cNvPr>
              <p:cNvSpPr txBox="1">
                <a:spLocks noRot="1" noChangeAspect="1" noMove="1" noResize="1" noEditPoints="1" noAdjustHandles="1" noChangeArrowheads="1" noChangeShapeType="1" noTextEdit="1"/>
              </p:cNvSpPr>
              <p:nvPr/>
            </p:nvSpPr>
            <p:spPr>
              <a:xfrm>
                <a:off x="8433602" y="1505396"/>
                <a:ext cx="3758398" cy="2985433"/>
              </a:xfrm>
              <a:prstGeom prst="rect">
                <a:avLst/>
              </a:prstGeom>
              <a:blipFill>
                <a:blip r:embed="rId3"/>
                <a:stretch>
                  <a:fillRect l="-2107" t="-1633" b="-2653"/>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D30E06BB-FBAA-54B1-9C4A-31533AD9D01F}"/>
              </a:ext>
            </a:extLst>
          </p:cNvPr>
          <p:cNvSpPr/>
          <p:nvPr/>
        </p:nvSpPr>
        <p:spPr>
          <a:xfrm>
            <a:off x="4404361" y="1444990"/>
            <a:ext cx="72136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0AD4F96-420D-5625-143B-98689C371A2F}"/>
              </a:ext>
            </a:extLst>
          </p:cNvPr>
          <p:cNvSpPr/>
          <p:nvPr/>
        </p:nvSpPr>
        <p:spPr>
          <a:xfrm>
            <a:off x="5227321" y="114030"/>
            <a:ext cx="72136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7FE666-DC39-1748-130F-3B67E2E931CD}"/>
              </a:ext>
            </a:extLst>
          </p:cNvPr>
          <p:cNvSpPr/>
          <p:nvPr/>
        </p:nvSpPr>
        <p:spPr>
          <a:xfrm>
            <a:off x="1022914" y="4794352"/>
            <a:ext cx="72136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772308-BF75-D287-2E9C-C19E03C89C22}"/>
              </a:ext>
            </a:extLst>
          </p:cNvPr>
          <p:cNvSpPr/>
          <p:nvPr/>
        </p:nvSpPr>
        <p:spPr>
          <a:xfrm>
            <a:off x="1841501" y="1444990"/>
            <a:ext cx="72136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44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2000"/>
                                        <p:tgtEl>
                                          <p:spTgt spid="6"/>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heel(1)">
                                      <p:cBhvr>
                                        <p:cTn id="3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6120CB-6664-0C60-7DF8-BBF46525C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sp>
        <p:nvSpPr>
          <p:cNvPr id="3" name="Title 1">
            <a:extLst>
              <a:ext uri="{FF2B5EF4-FFF2-40B4-BE49-F238E27FC236}">
                <a16:creationId xmlns:a16="http://schemas.microsoft.com/office/drawing/2014/main" id="{6D1F587A-A33E-79B3-EBDE-51276580CEC9}"/>
              </a:ext>
            </a:extLst>
          </p:cNvPr>
          <p:cNvSpPr txBox="1">
            <a:spLocks/>
          </p:cNvSpPr>
          <p:nvPr/>
        </p:nvSpPr>
        <p:spPr>
          <a:xfrm>
            <a:off x="9225023" y="0"/>
            <a:ext cx="2300842" cy="10631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Amplitude</a:t>
            </a:r>
          </a:p>
          <a:p>
            <a:r>
              <a:rPr lang="en-US" sz="3200" u="sng" dirty="0"/>
              <a:t>Modulators</a:t>
            </a:r>
            <a:endParaRPr lang="en-GB" sz="3200" u="sng"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7F82EC2-84B7-270D-B2CA-4DAA1784A6F2}"/>
                  </a:ext>
                </a:extLst>
              </p:cNvPr>
              <p:cNvSpPr txBox="1"/>
              <p:nvPr/>
            </p:nvSpPr>
            <p:spPr>
              <a:xfrm>
                <a:off x="8433602" y="1518571"/>
                <a:ext cx="3758398" cy="2985433"/>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SinNoGAN’s </a:t>
                </a:r>
                <a14:m>
                  <m:oMath xmlns:m="http://schemas.openxmlformats.org/officeDocument/2006/math">
                    <m:sSub>
                      <m:sSubPr>
                        <m:ctrlPr>
                          <a:rPr lang="en-US" sz="2400" i="1" u="sng" smtClean="0">
                            <a:latin typeface="Cambria Math" panose="02040503050406030204" pitchFamily="18" charset="0"/>
                          </a:rPr>
                        </m:ctrlPr>
                      </m:sSubPr>
                      <m:e>
                        <m:r>
                          <a:rPr lang="en-US" sz="2400" b="0" i="1" u="sng" smtClean="0">
                            <a:latin typeface="Cambria Math" panose="02040503050406030204" pitchFamily="18" charset="0"/>
                          </a:rPr>
                          <m:t>𝛽</m:t>
                        </m:r>
                      </m:e>
                      <m:sub>
                        <m:r>
                          <a:rPr lang="en-US" sz="2400" i="1" u="sng">
                            <a:latin typeface="Cambria Math" panose="02040503050406030204" pitchFamily="18" charset="0"/>
                          </a:rPr>
                          <m:t>𝑚</m:t>
                        </m:r>
                      </m:sub>
                    </m:sSub>
                    <m:d>
                      <m:dPr>
                        <m:begChr m:val="["/>
                        <m:endChr m:val="]"/>
                        <m:ctrlPr>
                          <a:rPr lang="en-US" sz="2400" i="1" u="sng">
                            <a:latin typeface="Cambria Math" panose="02040503050406030204" pitchFamily="18" charset="0"/>
                          </a:rPr>
                        </m:ctrlPr>
                      </m:dPr>
                      <m:e>
                        <m:r>
                          <a:rPr lang="en-US" sz="2400" i="1" u="sng">
                            <a:latin typeface="Cambria Math" panose="02040503050406030204" pitchFamily="18" charset="0"/>
                          </a:rPr>
                          <m:t>𝑛</m:t>
                        </m:r>
                      </m:e>
                    </m:d>
                    <m:r>
                      <a:rPr lang="en-US" sz="2400" i="1" u="sng">
                        <a:latin typeface="Cambria Math" panose="02040503050406030204" pitchFamily="18" charset="0"/>
                      </a:rPr>
                      <m:t> </m:t>
                    </m:r>
                  </m:oMath>
                </a14:m>
                <a:r>
                  <a:rPr lang="en-US" sz="2400" u="sng" dirty="0">
                    <a:latin typeface="+mj-lt"/>
                  </a:rPr>
                  <a:t>on random speech inputs</a:t>
                </a:r>
                <a:r>
                  <a:rPr lang="en-US" sz="2400" dirty="0">
                    <a:latin typeface="+mj-lt"/>
                  </a:rPr>
                  <a:t>: </a:t>
                </a:r>
              </a:p>
              <a:p>
                <a:pPr marL="800100" lvl="1" indent="-342900">
                  <a:buFont typeface="Arial" panose="020B0604020202020204" pitchFamily="34" charset="0"/>
                  <a:buChar char="•"/>
                </a:pPr>
                <a:r>
                  <a:rPr lang="en-US" sz="2000" dirty="0">
                    <a:latin typeface="+mj-lt"/>
                  </a:rPr>
                  <a:t>Same frequencies used as in the previous figure</a:t>
                </a:r>
              </a:p>
              <a:p>
                <a:pPr marL="800100" lvl="1" indent="-342900">
                  <a:buFont typeface="Arial" panose="020B0604020202020204" pitchFamily="34" charset="0"/>
                  <a:buChar char="•"/>
                </a:pPr>
                <a:r>
                  <a:rPr lang="en-US" sz="2000" dirty="0">
                    <a:latin typeface="+mj-lt"/>
                  </a:rPr>
                  <a:t>Slightly lower in amplitude than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𝛼</m:t>
                        </m:r>
                      </m:e>
                      <m:sub>
                        <m:r>
                          <a:rPr lang="en-US" sz="2000" i="1">
                            <a:latin typeface="Cambria Math" panose="02040503050406030204" pitchFamily="18" charset="0"/>
                          </a:rPr>
                          <m:t>𝑚</m:t>
                        </m:r>
                      </m:sub>
                    </m:sSub>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𝑛</m:t>
                        </m:r>
                      </m:e>
                    </m:d>
                    <m:r>
                      <a:rPr lang="en-US" sz="2000" i="1">
                        <a:latin typeface="Cambria Math" panose="02040503050406030204" pitchFamily="18" charset="0"/>
                      </a:rPr>
                      <m:t> </m:t>
                    </m:r>
                  </m:oMath>
                </a14:m>
                <a:endParaRPr lang="en-US" sz="2000" dirty="0">
                  <a:latin typeface="+mj-lt"/>
                </a:endParaRPr>
              </a:p>
              <a:p>
                <a:pPr marL="800100" lvl="1" indent="-342900">
                  <a:buFont typeface="Arial" panose="020B0604020202020204" pitchFamily="34" charset="0"/>
                  <a:buChar char="•"/>
                </a:pPr>
                <a:r>
                  <a:rPr lang="en-US" sz="2000" dirty="0">
                    <a:latin typeface="+mj-lt"/>
                  </a:rPr>
                  <a:t>Betas modulators are omitted for the following figures</a:t>
                </a:r>
              </a:p>
            </p:txBody>
          </p:sp>
        </mc:Choice>
        <mc:Fallback xmlns="">
          <p:sp>
            <p:nvSpPr>
              <p:cNvPr id="4" name="TextBox 3">
                <a:extLst>
                  <a:ext uri="{FF2B5EF4-FFF2-40B4-BE49-F238E27FC236}">
                    <a16:creationId xmlns:a16="http://schemas.microsoft.com/office/drawing/2014/main" id="{17F82EC2-84B7-270D-B2CA-4DAA1784A6F2}"/>
                  </a:ext>
                </a:extLst>
              </p:cNvPr>
              <p:cNvSpPr txBox="1">
                <a:spLocks noRot="1" noChangeAspect="1" noMove="1" noResize="1" noEditPoints="1" noAdjustHandles="1" noChangeArrowheads="1" noChangeShapeType="1" noTextEdit="1"/>
              </p:cNvSpPr>
              <p:nvPr/>
            </p:nvSpPr>
            <p:spPr>
              <a:xfrm>
                <a:off x="8433602" y="1518571"/>
                <a:ext cx="3758398" cy="2985433"/>
              </a:xfrm>
              <a:prstGeom prst="rect">
                <a:avLst/>
              </a:prstGeom>
              <a:blipFill>
                <a:blip r:embed="rId3"/>
                <a:stretch>
                  <a:fillRect l="-2107" t="-1633" r="-1135" b="-2653"/>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647AABF1-E6E5-6FA5-F552-1B8AE22ABF09}"/>
              </a:ext>
            </a:extLst>
          </p:cNvPr>
          <p:cNvSpPr/>
          <p:nvPr/>
        </p:nvSpPr>
        <p:spPr>
          <a:xfrm>
            <a:off x="6052635" y="4118427"/>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27E648-DEA5-2A37-A869-54539FA59CA2}"/>
              </a:ext>
            </a:extLst>
          </p:cNvPr>
          <p:cNvSpPr/>
          <p:nvPr/>
        </p:nvSpPr>
        <p:spPr>
          <a:xfrm>
            <a:off x="7734066" y="4118427"/>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58C9D1-1DFD-8909-6B5A-4850D7C3A536}"/>
              </a:ext>
            </a:extLst>
          </p:cNvPr>
          <p:cNvSpPr/>
          <p:nvPr/>
        </p:nvSpPr>
        <p:spPr>
          <a:xfrm>
            <a:off x="4404360" y="3429000"/>
            <a:ext cx="4069841"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58224C-73F3-C48C-5599-C3276CD747B9}"/>
              </a:ext>
            </a:extLst>
          </p:cNvPr>
          <p:cNvSpPr/>
          <p:nvPr/>
        </p:nvSpPr>
        <p:spPr>
          <a:xfrm>
            <a:off x="4404361" y="1444990"/>
            <a:ext cx="72136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7E4EA4-DB4F-52C8-21CA-173269DF73DF}"/>
              </a:ext>
            </a:extLst>
          </p:cNvPr>
          <p:cNvSpPr/>
          <p:nvPr/>
        </p:nvSpPr>
        <p:spPr>
          <a:xfrm>
            <a:off x="5227321" y="114030"/>
            <a:ext cx="72136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BAAA90-6260-8ECA-3FFC-A88EBE0435E2}"/>
              </a:ext>
            </a:extLst>
          </p:cNvPr>
          <p:cNvSpPr/>
          <p:nvPr/>
        </p:nvSpPr>
        <p:spPr>
          <a:xfrm>
            <a:off x="1022914" y="4794352"/>
            <a:ext cx="72136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6938D4-773B-8E44-8ECA-0B19D24A4D44}"/>
              </a:ext>
            </a:extLst>
          </p:cNvPr>
          <p:cNvSpPr/>
          <p:nvPr/>
        </p:nvSpPr>
        <p:spPr>
          <a:xfrm>
            <a:off x="1841501" y="1444990"/>
            <a:ext cx="72136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70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4FBB3F-16E5-6D76-0B24-7D389BF27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sp>
        <p:nvSpPr>
          <p:cNvPr id="3" name="Title 1">
            <a:extLst>
              <a:ext uri="{FF2B5EF4-FFF2-40B4-BE49-F238E27FC236}">
                <a16:creationId xmlns:a16="http://schemas.microsoft.com/office/drawing/2014/main" id="{14D7CFB5-1D2C-AE28-518A-519E30A564D7}"/>
              </a:ext>
            </a:extLst>
          </p:cNvPr>
          <p:cNvSpPr txBox="1">
            <a:spLocks/>
          </p:cNvSpPr>
          <p:nvPr/>
        </p:nvSpPr>
        <p:spPr>
          <a:xfrm>
            <a:off x="9225023" y="0"/>
            <a:ext cx="2300842" cy="10631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Amplitude</a:t>
            </a:r>
          </a:p>
          <a:p>
            <a:r>
              <a:rPr lang="en-US" sz="3200" u="sng" dirty="0"/>
              <a:t>Modulators</a:t>
            </a:r>
            <a:endParaRPr lang="en-GB" sz="3200" u="sng" dirty="0"/>
          </a:p>
        </p:txBody>
      </p:sp>
      <p:sp>
        <p:nvSpPr>
          <p:cNvPr id="4" name="Rectangle 3">
            <a:extLst>
              <a:ext uri="{FF2B5EF4-FFF2-40B4-BE49-F238E27FC236}">
                <a16:creationId xmlns:a16="http://schemas.microsoft.com/office/drawing/2014/main" id="{4CBFEA4D-C7DD-7CB0-C818-8B750DC6D2B6}"/>
              </a:ext>
            </a:extLst>
          </p:cNvPr>
          <p:cNvSpPr/>
          <p:nvPr/>
        </p:nvSpPr>
        <p:spPr>
          <a:xfrm>
            <a:off x="7734300" y="2118360"/>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E4AF513-2DA8-6F83-B63D-74D3D775EE4B}"/>
              </a:ext>
            </a:extLst>
          </p:cNvPr>
          <p:cNvSpPr/>
          <p:nvPr/>
        </p:nvSpPr>
        <p:spPr>
          <a:xfrm>
            <a:off x="5229225" y="6121241"/>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6B8EC33-E354-D610-F586-B6E8922FDCA9}"/>
              </a:ext>
            </a:extLst>
          </p:cNvPr>
          <p:cNvSpPr/>
          <p:nvPr/>
        </p:nvSpPr>
        <p:spPr>
          <a:xfrm>
            <a:off x="2701290" y="2118360"/>
            <a:ext cx="758666" cy="6019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5E270C9-1AB7-7C49-25DE-5135B3BF9AB7}"/>
                  </a:ext>
                </a:extLst>
              </p:cNvPr>
              <p:cNvSpPr txBox="1"/>
              <p:nvPr/>
            </p:nvSpPr>
            <p:spPr>
              <a:xfrm>
                <a:off x="8433602" y="1530763"/>
                <a:ext cx="3758398" cy="1754326"/>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SinGAN’s </a:t>
                </a:r>
                <a14:m>
                  <m:oMath xmlns:m="http://schemas.openxmlformats.org/officeDocument/2006/math">
                    <m:sSub>
                      <m:sSubPr>
                        <m:ctrlPr>
                          <a:rPr lang="en-US" sz="2400" i="1" u="sng" smtClean="0">
                            <a:latin typeface="Cambria Math" panose="02040503050406030204" pitchFamily="18" charset="0"/>
                          </a:rPr>
                        </m:ctrlPr>
                      </m:sSubPr>
                      <m:e>
                        <m:r>
                          <a:rPr lang="en-US" sz="2400" b="0" i="1" u="sng" smtClean="0">
                            <a:latin typeface="Cambria Math" panose="02040503050406030204" pitchFamily="18" charset="0"/>
                          </a:rPr>
                          <m:t>𝛼</m:t>
                        </m:r>
                      </m:e>
                      <m:sub>
                        <m:r>
                          <a:rPr lang="en-US" sz="2400" i="1" u="sng">
                            <a:latin typeface="Cambria Math" panose="02040503050406030204" pitchFamily="18" charset="0"/>
                          </a:rPr>
                          <m:t>𝑚</m:t>
                        </m:r>
                      </m:sub>
                    </m:sSub>
                    <m:d>
                      <m:dPr>
                        <m:begChr m:val="["/>
                        <m:endChr m:val="]"/>
                        <m:ctrlPr>
                          <a:rPr lang="en-US" sz="2400" i="1" u="sng">
                            <a:latin typeface="Cambria Math" panose="02040503050406030204" pitchFamily="18" charset="0"/>
                          </a:rPr>
                        </m:ctrlPr>
                      </m:dPr>
                      <m:e>
                        <m:r>
                          <a:rPr lang="en-US" sz="2400" i="1" u="sng">
                            <a:latin typeface="Cambria Math" panose="02040503050406030204" pitchFamily="18" charset="0"/>
                          </a:rPr>
                          <m:t>𝑛</m:t>
                        </m:r>
                      </m:e>
                    </m:d>
                    <m:r>
                      <a:rPr lang="en-US" sz="2400" i="1" u="sng">
                        <a:latin typeface="Cambria Math" panose="02040503050406030204" pitchFamily="18" charset="0"/>
                      </a:rPr>
                      <m:t> </m:t>
                    </m:r>
                  </m:oMath>
                </a14:m>
                <a:r>
                  <a:rPr lang="en-US" sz="2400" u="sng" dirty="0">
                    <a:latin typeface="+mj-lt"/>
                  </a:rPr>
                  <a:t>on a plain /a/ vowel signal</a:t>
                </a:r>
                <a:r>
                  <a:rPr lang="en-US" sz="2400" dirty="0">
                    <a:latin typeface="+mj-lt"/>
                  </a:rPr>
                  <a:t>: </a:t>
                </a:r>
              </a:p>
              <a:p>
                <a:pPr marL="800100" lvl="1" indent="-342900">
                  <a:buFont typeface="Arial" panose="020B0604020202020204" pitchFamily="34" charset="0"/>
                  <a:buChar char="•"/>
                </a:pPr>
                <a:r>
                  <a:rPr lang="en-US" sz="2000" dirty="0">
                    <a:latin typeface="+mj-lt"/>
                  </a:rPr>
                  <a:t>Only two frequencies used</a:t>
                </a:r>
              </a:p>
              <a:p>
                <a:pPr marL="800100" lvl="1" indent="-342900">
                  <a:buFont typeface="Arial" panose="020B0604020202020204" pitchFamily="34" charset="0"/>
                  <a:buChar char="•"/>
                </a:pPr>
                <a:r>
                  <a:rPr lang="en-US" sz="2000" dirty="0">
                    <a:latin typeface="+mj-lt"/>
                  </a:rPr>
                  <a:t>Lower one being higher in amplitude because of /a/ </a:t>
                </a:r>
              </a:p>
            </p:txBody>
          </p:sp>
        </mc:Choice>
        <mc:Fallback xmlns="">
          <p:sp>
            <p:nvSpPr>
              <p:cNvPr id="7" name="TextBox 6">
                <a:extLst>
                  <a:ext uri="{FF2B5EF4-FFF2-40B4-BE49-F238E27FC236}">
                    <a16:creationId xmlns:a16="http://schemas.microsoft.com/office/drawing/2014/main" id="{E5E270C9-1AB7-7C49-25DE-5135B3BF9AB7}"/>
                  </a:ext>
                </a:extLst>
              </p:cNvPr>
              <p:cNvSpPr txBox="1">
                <a:spLocks noRot="1" noChangeAspect="1" noMove="1" noResize="1" noEditPoints="1" noAdjustHandles="1" noChangeArrowheads="1" noChangeShapeType="1" noTextEdit="1"/>
              </p:cNvSpPr>
              <p:nvPr/>
            </p:nvSpPr>
            <p:spPr>
              <a:xfrm>
                <a:off x="8433602" y="1530763"/>
                <a:ext cx="3758398" cy="1754326"/>
              </a:xfrm>
              <a:prstGeom prst="rect">
                <a:avLst/>
              </a:prstGeom>
              <a:blipFill>
                <a:blip r:embed="rId3"/>
                <a:stretch>
                  <a:fillRect l="-2107" t="-2778" r="-3890" b="-5208"/>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13BA68B9-7D81-F14A-FBE0-F97D3AFBECD3}"/>
              </a:ext>
            </a:extLst>
          </p:cNvPr>
          <p:cNvSpPr/>
          <p:nvPr/>
        </p:nvSpPr>
        <p:spPr>
          <a:xfrm>
            <a:off x="3527584" y="6121241"/>
            <a:ext cx="758666" cy="56880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26864D-A04B-3439-D16A-8A22056BA35D}"/>
              </a:ext>
            </a:extLst>
          </p:cNvPr>
          <p:cNvSpPr/>
          <p:nvPr/>
        </p:nvSpPr>
        <p:spPr>
          <a:xfrm>
            <a:off x="1022128" y="4780280"/>
            <a:ext cx="758666" cy="605219"/>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396A0B-58AA-07D8-1261-A0143E748D67}"/>
              </a:ext>
            </a:extLst>
          </p:cNvPr>
          <p:cNvSpPr/>
          <p:nvPr/>
        </p:nvSpPr>
        <p:spPr>
          <a:xfrm>
            <a:off x="6864909" y="4798954"/>
            <a:ext cx="758666" cy="605219"/>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94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EA1670-312A-3CBB-BE75-A0ED27E37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sp>
        <p:nvSpPr>
          <p:cNvPr id="3" name="Title 1">
            <a:extLst>
              <a:ext uri="{FF2B5EF4-FFF2-40B4-BE49-F238E27FC236}">
                <a16:creationId xmlns:a16="http://schemas.microsoft.com/office/drawing/2014/main" id="{967CB279-C697-0402-CAD5-A1BC52BCAB51}"/>
              </a:ext>
            </a:extLst>
          </p:cNvPr>
          <p:cNvSpPr txBox="1">
            <a:spLocks/>
          </p:cNvSpPr>
          <p:nvPr/>
        </p:nvSpPr>
        <p:spPr>
          <a:xfrm>
            <a:off x="9225023" y="0"/>
            <a:ext cx="2300842" cy="10631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Amplitude</a:t>
            </a:r>
          </a:p>
          <a:p>
            <a:r>
              <a:rPr lang="en-US" sz="3200" u="sng" dirty="0"/>
              <a:t>Modulators</a:t>
            </a:r>
            <a:endParaRPr lang="en-GB" sz="3200" u="sng" dirty="0"/>
          </a:p>
        </p:txBody>
      </p:sp>
      <p:sp>
        <p:nvSpPr>
          <p:cNvPr id="4" name="Rectangle 3">
            <a:extLst>
              <a:ext uri="{FF2B5EF4-FFF2-40B4-BE49-F238E27FC236}">
                <a16:creationId xmlns:a16="http://schemas.microsoft.com/office/drawing/2014/main" id="{868D5EA7-AE51-483A-7896-1FCDBD2DDA39}"/>
              </a:ext>
            </a:extLst>
          </p:cNvPr>
          <p:cNvSpPr/>
          <p:nvPr/>
        </p:nvSpPr>
        <p:spPr>
          <a:xfrm>
            <a:off x="201930" y="2780633"/>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DC3AA71-64EC-9380-5B35-7C53D8B0BA0A}"/>
              </a:ext>
            </a:extLst>
          </p:cNvPr>
          <p:cNvSpPr/>
          <p:nvPr/>
        </p:nvSpPr>
        <p:spPr>
          <a:xfrm>
            <a:off x="1860043" y="1462278"/>
            <a:ext cx="753618"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0206C6-267E-D931-FBB2-2AD720DE172D}"/>
              </a:ext>
            </a:extLst>
          </p:cNvPr>
          <p:cNvSpPr/>
          <p:nvPr/>
        </p:nvSpPr>
        <p:spPr>
          <a:xfrm>
            <a:off x="5219319" y="97536"/>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C342A44-64D2-6777-409E-5C4B1B908D48}"/>
              </a:ext>
            </a:extLst>
          </p:cNvPr>
          <p:cNvSpPr/>
          <p:nvPr/>
        </p:nvSpPr>
        <p:spPr>
          <a:xfrm>
            <a:off x="3533012" y="3429000"/>
            <a:ext cx="4941189"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E5ADBF-B9C5-1107-F59F-5E049C54671C}"/>
              </a:ext>
            </a:extLst>
          </p:cNvPr>
          <p:cNvSpPr/>
          <p:nvPr/>
        </p:nvSpPr>
        <p:spPr>
          <a:xfrm>
            <a:off x="4374643" y="1462278"/>
            <a:ext cx="753618"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99C8E4-A007-1116-3CEE-BCB5D8B5D673}"/>
              </a:ext>
            </a:extLst>
          </p:cNvPr>
          <p:cNvSpPr/>
          <p:nvPr/>
        </p:nvSpPr>
        <p:spPr>
          <a:xfrm>
            <a:off x="6075934" y="1413510"/>
            <a:ext cx="753618"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66C897F-F0F5-F13A-BB9F-D5E257C7848C}"/>
                  </a:ext>
                </a:extLst>
              </p:cNvPr>
              <p:cNvSpPr txBox="1"/>
              <p:nvPr/>
            </p:nvSpPr>
            <p:spPr>
              <a:xfrm>
                <a:off x="8433602" y="1550740"/>
                <a:ext cx="3758398" cy="2369880"/>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SinNoGAN’s </a:t>
                </a:r>
                <a14:m>
                  <m:oMath xmlns:m="http://schemas.openxmlformats.org/officeDocument/2006/math">
                    <m:sSub>
                      <m:sSubPr>
                        <m:ctrlPr>
                          <a:rPr lang="en-US" sz="2400" i="1" u="sng" smtClean="0">
                            <a:latin typeface="Cambria Math" panose="02040503050406030204" pitchFamily="18" charset="0"/>
                          </a:rPr>
                        </m:ctrlPr>
                      </m:sSubPr>
                      <m:e>
                        <m:r>
                          <a:rPr lang="en-US" sz="2400" b="0" i="1" u="sng" smtClean="0">
                            <a:latin typeface="Cambria Math" panose="02040503050406030204" pitchFamily="18" charset="0"/>
                          </a:rPr>
                          <m:t>𝛼</m:t>
                        </m:r>
                      </m:e>
                      <m:sub>
                        <m:r>
                          <a:rPr lang="en-US" sz="2400" i="1" u="sng">
                            <a:latin typeface="Cambria Math" panose="02040503050406030204" pitchFamily="18" charset="0"/>
                          </a:rPr>
                          <m:t>𝑚</m:t>
                        </m:r>
                      </m:sub>
                    </m:sSub>
                    <m:d>
                      <m:dPr>
                        <m:begChr m:val="["/>
                        <m:endChr m:val="]"/>
                        <m:ctrlPr>
                          <a:rPr lang="en-US" sz="2400" i="1" u="sng">
                            <a:latin typeface="Cambria Math" panose="02040503050406030204" pitchFamily="18" charset="0"/>
                          </a:rPr>
                        </m:ctrlPr>
                      </m:dPr>
                      <m:e>
                        <m:r>
                          <a:rPr lang="en-US" sz="2400" i="1" u="sng">
                            <a:latin typeface="Cambria Math" panose="02040503050406030204" pitchFamily="18" charset="0"/>
                          </a:rPr>
                          <m:t>𝑛</m:t>
                        </m:r>
                      </m:e>
                    </m:d>
                    <m:r>
                      <a:rPr lang="en-US" sz="2400" i="1" u="sng">
                        <a:latin typeface="Cambria Math" panose="02040503050406030204" pitchFamily="18" charset="0"/>
                      </a:rPr>
                      <m:t> </m:t>
                    </m:r>
                  </m:oMath>
                </a14:m>
                <a:r>
                  <a:rPr lang="en-US" sz="2400" u="sng" dirty="0">
                    <a:latin typeface="+mj-lt"/>
                  </a:rPr>
                  <a:t>on a plain /a/ vowel signal</a:t>
                </a:r>
                <a:r>
                  <a:rPr lang="en-US" sz="2400" dirty="0">
                    <a:latin typeface="+mj-lt"/>
                  </a:rPr>
                  <a:t>: </a:t>
                </a:r>
              </a:p>
              <a:p>
                <a:pPr marL="800100" lvl="1" indent="-342900">
                  <a:buFont typeface="Arial" panose="020B0604020202020204" pitchFamily="34" charset="0"/>
                  <a:buChar char="•"/>
                </a:pPr>
                <a:r>
                  <a:rPr lang="en-US" sz="2000" dirty="0">
                    <a:latin typeface="+mj-lt"/>
                  </a:rPr>
                  <a:t>Less frequencies used (</a:t>
                </a:r>
                <a14:m>
                  <m:oMath xmlns:m="http://schemas.openxmlformats.org/officeDocument/2006/math">
                    <m:r>
                      <a:rPr lang="en-US" sz="2000" b="0" i="1" smtClean="0">
                        <a:latin typeface="Cambria Math" panose="02040503050406030204" pitchFamily="18" charset="0"/>
                      </a:rPr>
                      <m:t>~</m:t>
                    </m:r>
                  </m:oMath>
                </a14:m>
                <a:r>
                  <a:rPr lang="en-US" sz="2000" dirty="0">
                    <a:latin typeface="+mj-lt"/>
                  </a:rPr>
                  <a:t>10) as well</a:t>
                </a:r>
              </a:p>
              <a:p>
                <a:pPr marL="800100" lvl="1" indent="-342900">
                  <a:buFont typeface="Arial" panose="020B0604020202020204" pitchFamily="34" charset="0"/>
                  <a:buChar char="•"/>
                </a:pPr>
                <a:r>
                  <a:rPr lang="en-US" sz="2000" dirty="0">
                    <a:latin typeface="+mj-lt"/>
                  </a:rPr>
                  <a:t>Lower ones are higher in amplitude as well</a:t>
                </a:r>
              </a:p>
              <a:p>
                <a:pPr marL="800100" lvl="1" indent="-342900">
                  <a:buFont typeface="Arial" panose="020B0604020202020204" pitchFamily="34" charset="0"/>
                  <a:buChar char="•"/>
                </a:pPr>
                <a:r>
                  <a:rPr lang="en-US" sz="2000" dirty="0">
                    <a:latin typeface="+mj-lt"/>
                  </a:rPr>
                  <a:t>Still way more than SinGAN</a:t>
                </a:r>
              </a:p>
            </p:txBody>
          </p:sp>
        </mc:Choice>
        <mc:Fallback xmlns="">
          <p:sp>
            <p:nvSpPr>
              <p:cNvPr id="10" name="TextBox 9">
                <a:extLst>
                  <a:ext uri="{FF2B5EF4-FFF2-40B4-BE49-F238E27FC236}">
                    <a16:creationId xmlns:a16="http://schemas.microsoft.com/office/drawing/2014/main" id="{D66C897F-F0F5-F13A-BB9F-D5E257C7848C}"/>
                  </a:ext>
                </a:extLst>
              </p:cNvPr>
              <p:cNvSpPr txBox="1">
                <a:spLocks noRot="1" noChangeAspect="1" noMove="1" noResize="1" noEditPoints="1" noAdjustHandles="1" noChangeArrowheads="1" noChangeShapeType="1" noTextEdit="1"/>
              </p:cNvSpPr>
              <p:nvPr/>
            </p:nvSpPr>
            <p:spPr>
              <a:xfrm>
                <a:off x="8433602" y="1550740"/>
                <a:ext cx="3758398" cy="2369880"/>
              </a:xfrm>
              <a:prstGeom prst="rect">
                <a:avLst/>
              </a:prstGeom>
              <a:blipFill>
                <a:blip r:embed="rId3"/>
                <a:stretch>
                  <a:fillRect l="-2107" t="-2057" r="-1621" b="-3599"/>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E8981C6D-0009-74AE-67C4-2ED37722BF80}"/>
              </a:ext>
            </a:extLst>
          </p:cNvPr>
          <p:cNvSpPr/>
          <p:nvPr/>
        </p:nvSpPr>
        <p:spPr>
          <a:xfrm>
            <a:off x="1882141" y="2780633"/>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555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2000"/>
                                        <p:tgtEl>
                                          <p:spTgt spid="4"/>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1)">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E187C9-ECFE-1721-C69B-490A48501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sp>
        <p:nvSpPr>
          <p:cNvPr id="3" name="Title 1">
            <a:extLst>
              <a:ext uri="{FF2B5EF4-FFF2-40B4-BE49-F238E27FC236}">
                <a16:creationId xmlns:a16="http://schemas.microsoft.com/office/drawing/2014/main" id="{83F01DB0-8CFC-858F-B12E-1AF1653ED80D}"/>
              </a:ext>
            </a:extLst>
          </p:cNvPr>
          <p:cNvSpPr txBox="1">
            <a:spLocks/>
          </p:cNvSpPr>
          <p:nvPr/>
        </p:nvSpPr>
        <p:spPr>
          <a:xfrm>
            <a:off x="9225023" y="0"/>
            <a:ext cx="2300842" cy="10631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Amplitude</a:t>
            </a:r>
          </a:p>
          <a:p>
            <a:r>
              <a:rPr lang="en-US" sz="3200" u="sng" dirty="0"/>
              <a:t>Modulators</a:t>
            </a:r>
            <a:endParaRPr lang="en-GB" sz="3200" u="sng" dirty="0"/>
          </a:p>
        </p:txBody>
      </p:sp>
      <p:sp>
        <p:nvSpPr>
          <p:cNvPr id="4" name="Rectangle 3">
            <a:extLst>
              <a:ext uri="{FF2B5EF4-FFF2-40B4-BE49-F238E27FC236}">
                <a16:creationId xmlns:a16="http://schemas.microsoft.com/office/drawing/2014/main" id="{F562EA12-8407-5E7F-79CE-A8BFBCCF1C5E}"/>
              </a:ext>
            </a:extLst>
          </p:cNvPr>
          <p:cNvSpPr/>
          <p:nvPr/>
        </p:nvSpPr>
        <p:spPr>
          <a:xfrm>
            <a:off x="7734300" y="2118360"/>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ABA3C8-BE14-070E-8F67-29F967A4FA38}"/>
              </a:ext>
            </a:extLst>
          </p:cNvPr>
          <p:cNvSpPr/>
          <p:nvPr/>
        </p:nvSpPr>
        <p:spPr>
          <a:xfrm>
            <a:off x="5229225" y="6121241"/>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E08B618-0B83-A6F3-C093-0F350B2EFAD8}"/>
              </a:ext>
            </a:extLst>
          </p:cNvPr>
          <p:cNvSpPr/>
          <p:nvPr/>
        </p:nvSpPr>
        <p:spPr>
          <a:xfrm>
            <a:off x="3554730" y="6121241"/>
            <a:ext cx="73152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DD39C0-EA45-1BB2-0409-ACFB6B5BEEFD}"/>
              </a:ext>
            </a:extLst>
          </p:cNvPr>
          <p:cNvSpPr/>
          <p:nvPr/>
        </p:nvSpPr>
        <p:spPr>
          <a:xfrm>
            <a:off x="1863090" y="1441132"/>
            <a:ext cx="758666" cy="637223"/>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794C2BE-970E-3FDB-C608-6A4C833E09F8}"/>
              </a:ext>
            </a:extLst>
          </p:cNvPr>
          <p:cNvSpPr/>
          <p:nvPr/>
        </p:nvSpPr>
        <p:spPr>
          <a:xfrm>
            <a:off x="1009650" y="4763452"/>
            <a:ext cx="758666" cy="637223"/>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B208C29-ED00-52CA-7BBB-0089D26325CF}"/>
              </a:ext>
            </a:extLst>
          </p:cNvPr>
          <p:cNvSpPr/>
          <p:nvPr/>
        </p:nvSpPr>
        <p:spPr>
          <a:xfrm>
            <a:off x="6899910" y="4763452"/>
            <a:ext cx="758666" cy="637223"/>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521F320-9165-AE45-C970-E5BB50CACE92}"/>
                  </a:ext>
                </a:extLst>
              </p:cNvPr>
              <p:cNvSpPr txBox="1"/>
              <p:nvPr/>
            </p:nvSpPr>
            <p:spPr>
              <a:xfrm>
                <a:off x="8449711" y="1535400"/>
                <a:ext cx="3758398" cy="2062103"/>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SinGAN’s </a:t>
                </a:r>
                <a14:m>
                  <m:oMath xmlns:m="http://schemas.openxmlformats.org/officeDocument/2006/math">
                    <m:sSub>
                      <m:sSubPr>
                        <m:ctrlPr>
                          <a:rPr lang="en-US" sz="2400" i="1" u="sng" smtClean="0">
                            <a:latin typeface="Cambria Math" panose="02040503050406030204" pitchFamily="18" charset="0"/>
                          </a:rPr>
                        </m:ctrlPr>
                      </m:sSubPr>
                      <m:e>
                        <m:r>
                          <a:rPr lang="en-US" sz="2400" b="0" i="1" u="sng" smtClean="0">
                            <a:latin typeface="Cambria Math" panose="02040503050406030204" pitchFamily="18" charset="0"/>
                          </a:rPr>
                          <m:t>𝛼</m:t>
                        </m:r>
                      </m:e>
                      <m:sub>
                        <m:r>
                          <a:rPr lang="en-US" sz="2400" i="1" u="sng">
                            <a:latin typeface="Cambria Math" panose="02040503050406030204" pitchFamily="18" charset="0"/>
                          </a:rPr>
                          <m:t>𝑚</m:t>
                        </m:r>
                      </m:sub>
                    </m:sSub>
                    <m:d>
                      <m:dPr>
                        <m:begChr m:val="["/>
                        <m:endChr m:val="]"/>
                        <m:ctrlPr>
                          <a:rPr lang="en-US" sz="2400" i="1" u="sng">
                            <a:latin typeface="Cambria Math" panose="02040503050406030204" pitchFamily="18" charset="0"/>
                          </a:rPr>
                        </m:ctrlPr>
                      </m:dPr>
                      <m:e>
                        <m:r>
                          <a:rPr lang="en-US" sz="2400" i="1" u="sng">
                            <a:latin typeface="Cambria Math" panose="02040503050406030204" pitchFamily="18" charset="0"/>
                          </a:rPr>
                          <m:t>𝑛</m:t>
                        </m:r>
                      </m:e>
                    </m:d>
                    <m:r>
                      <a:rPr lang="en-US" sz="2400" i="1" u="sng">
                        <a:latin typeface="Cambria Math" panose="02040503050406030204" pitchFamily="18" charset="0"/>
                      </a:rPr>
                      <m:t> </m:t>
                    </m:r>
                  </m:oMath>
                </a14:m>
                <a:r>
                  <a:rPr lang="en-US" sz="2400" u="sng" dirty="0">
                    <a:latin typeface="+mj-lt"/>
                  </a:rPr>
                  <a:t>on a plain /s/ consonant signal</a:t>
                </a:r>
                <a:r>
                  <a:rPr lang="en-US" sz="2400" dirty="0">
                    <a:latin typeface="+mj-lt"/>
                  </a:rPr>
                  <a:t>: </a:t>
                </a:r>
              </a:p>
              <a:p>
                <a:pPr marL="800100" lvl="1" indent="-342900">
                  <a:buFont typeface="Arial" panose="020B0604020202020204" pitchFamily="34" charset="0"/>
                  <a:buChar char="•"/>
                </a:pPr>
                <a:r>
                  <a:rPr lang="en-US" sz="2000" dirty="0">
                    <a:latin typeface="+mj-lt"/>
                  </a:rPr>
                  <a:t>The same two-three frequencies mostly used</a:t>
                </a:r>
              </a:p>
              <a:p>
                <a:pPr marL="800100" lvl="1" indent="-342900">
                  <a:buFont typeface="Arial" panose="020B0604020202020204" pitchFamily="34" charset="0"/>
                  <a:buChar char="•"/>
                </a:pPr>
                <a:r>
                  <a:rPr lang="en-US" sz="2000" dirty="0">
                    <a:latin typeface="+mj-lt"/>
                  </a:rPr>
                  <a:t>Higher ones are higher in amplitude due to /s/</a:t>
                </a:r>
              </a:p>
            </p:txBody>
          </p:sp>
        </mc:Choice>
        <mc:Fallback xmlns="">
          <p:sp>
            <p:nvSpPr>
              <p:cNvPr id="10" name="TextBox 9">
                <a:extLst>
                  <a:ext uri="{FF2B5EF4-FFF2-40B4-BE49-F238E27FC236}">
                    <a16:creationId xmlns:a16="http://schemas.microsoft.com/office/drawing/2014/main" id="{B521F320-9165-AE45-C970-E5BB50CACE92}"/>
                  </a:ext>
                </a:extLst>
              </p:cNvPr>
              <p:cNvSpPr txBox="1">
                <a:spLocks noRot="1" noChangeAspect="1" noMove="1" noResize="1" noEditPoints="1" noAdjustHandles="1" noChangeArrowheads="1" noChangeShapeType="1" noTextEdit="1"/>
              </p:cNvSpPr>
              <p:nvPr/>
            </p:nvSpPr>
            <p:spPr>
              <a:xfrm>
                <a:off x="8449711" y="1535400"/>
                <a:ext cx="3758398" cy="2062103"/>
              </a:xfrm>
              <a:prstGeom prst="rect">
                <a:avLst/>
              </a:prstGeom>
              <a:blipFill>
                <a:blip r:embed="rId3"/>
                <a:stretch>
                  <a:fillRect l="-2107" t="-2367" r="-3890" b="-4438"/>
                </a:stretch>
              </a:blipFill>
            </p:spPr>
            <p:txBody>
              <a:bodyPr/>
              <a:lstStyle/>
              <a:p>
                <a:r>
                  <a:rPr lang="en-US">
                    <a:noFill/>
                  </a:rPr>
                  <a:t> </a:t>
                </a:r>
              </a:p>
            </p:txBody>
          </p:sp>
        </mc:Fallback>
      </mc:AlternateContent>
    </p:spTree>
    <p:extLst>
      <p:ext uri="{BB962C8B-B14F-4D97-AF65-F5344CB8AC3E}">
        <p14:creationId xmlns:p14="http://schemas.microsoft.com/office/powerpoint/2010/main" val="166380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2000"/>
                                        <p:tgtEl>
                                          <p:spTgt spid="8"/>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BBD66-A598-BC62-AF31-2BD435D4E4F7}"/>
              </a:ext>
            </a:extLst>
          </p:cNvPr>
          <p:cNvSpPr txBox="1">
            <a:spLocks/>
          </p:cNvSpPr>
          <p:nvPr/>
        </p:nvSpPr>
        <p:spPr>
          <a:xfrm>
            <a:off x="9225023" y="0"/>
            <a:ext cx="2300842" cy="10631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Amplitude</a:t>
            </a:r>
          </a:p>
          <a:p>
            <a:r>
              <a:rPr lang="en-US" sz="3200" u="sng" dirty="0"/>
              <a:t>Modulators</a:t>
            </a:r>
            <a:endParaRPr lang="en-GB" sz="3200" u="sng" dirty="0"/>
          </a:p>
        </p:txBody>
      </p:sp>
      <p:pic>
        <p:nvPicPr>
          <p:cNvPr id="3" name="Picture 2">
            <a:extLst>
              <a:ext uri="{FF2B5EF4-FFF2-40B4-BE49-F238E27FC236}">
                <a16:creationId xmlns:a16="http://schemas.microsoft.com/office/drawing/2014/main" id="{50DDBDC7-D423-676E-D8F8-300995C71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sp>
        <p:nvSpPr>
          <p:cNvPr id="4" name="Rectangle 3">
            <a:extLst>
              <a:ext uri="{FF2B5EF4-FFF2-40B4-BE49-F238E27FC236}">
                <a16:creationId xmlns:a16="http://schemas.microsoft.com/office/drawing/2014/main" id="{FC071C2A-9732-24FE-80C2-9433FCCE901F}"/>
              </a:ext>
            </a:extLst>
          </p:cNvPr>
          <p:cNvSpPr/>
          <p:nvPr/>
        </p:nvSpPr>
        <p:spPr>
          <a:xfrm>
            <a:off x="201931" y="1462278"/>
            <a:ext cx="238887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726FD5E-3D6E-6A71-9028-4FE6D0A01918}"/>
              </a:ext>
            </a:extLst>
          </p:cNvPr>
          <p:cNvSpPr/>
          <p:nvPr/>
        </p:nvSpPr>
        <p:spPr>
          <a:xfrm>
            <a:off x="4389121" y="3429000"/>
            <a:ext cx="3242310"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3168547-4130-79C8-D1FC-926E8ACE1081}"/>
              </a:ext>
            </a:extLst>
          </p:cNvPr>
          <p:cNvSpPr/>
          <p:nvPr/>
        </p:nvSpPr>
        <p:spPr>
          <a:xfrm>
            <a:off x="5212841" y="779907"/>
            <a:ext cx="1584199" cy="6019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5D1A9F2-DDC9-47C4-43D3-08840867EB0F}"/>
                  </a:ext>
                </a:extLst>
              </p:cNvPr>
              <p:cNvSpPr txBox="1"/>
              <p:nvPr/>
            </p:nvSpPr>
            <p:spPr>
              <a:xfrm>
                <a:off x="8347114" y="1528572"/>
                <a:ext cx="3844886" cy="2985433"/>
              </a:xfrm>
              <a:prstGeom prst="rect">
                <a:avLst/>
              </a:prstGeom>
              <a:noFill/>
            </p:spPr>
            <p:txBody>
              <a:bodyPr wrap="square" rtlCol="0">
                <a:spAutoFit/>
              </a:bodyPr>
              <a:lstStyle/>
              <a:p>
                <a:pPr marL="342900" indent="-342900">
                  <a:buFont typeface="Wingdings" panose="05000000000000000000" pitchFamily="2" charset="2"/>
                  <a:buChar char="Ø"/>
                </a:pPr>
                <a:r>
                  <a:rPr lang="en-US" sz="2400" u="sng" dirty="0">
                    <a:latin typeface="+mj-lt"/>
                  </a:rPr>
                  <a:t>SinNoGAN’s </a:t>
                </a:r>
                <a14:m>
                  <m:oMath xmlns:m="http://schemas.openxmlformats.org/officeDocument/2006/math">
                    <m:sSub>
                      <m:sSubPr>
                        <m:ctrlPr>
                          <a:rPr lang="en-US" sz="2400" i="1" u="sng" smtClean="0">
                            <a:latin typeface="Cambria Math" panose="02040503050406030204" pitchFamily="18" charset="0"/>
                          </a:rPr>
                        </m:ctrlPr>
                      </m:sSubPr>
                      <m:e>
                        <m:r>
                          <a:rPr lang="en-US" sz="2400" b="0" i="1" u="sng" smtClean="0">
                            <a:latin typeface="Cambria Math" panose="02040503050406030204" pitchFamily="18" charset="0"/>
                          </a:rPr>
                          <m:t>𝛼</m:t>
                        </m:r>
                      </m:e>
                      <m:sub>
                        <m:r>
                          <a:rPr lang="en-US" sz="2400" i="1" u="sng">
                            <a:latin typeface="Cambria Math" panose="02040503050406030204" pitchFamily="18" charset="0"/>
                          </a:rPr>
                          <m:t>𝑚</m:t>
                        </m:r>
                      </m:sub>
                    </m:sSub>
                    <m:d>
                      <m:dPr>
                        <m:begChr m:val="["/>
                        <m:endChr m:val="]"/>
                        <m:ctrlPr>
                          <a:rPr lang="en-US" sz="2400" i="1" u="sng">
                            <a:latin typeface="Cambria Math" panose="02040503050406030204" pitchFamily="18" charset="0"/>
                          </a:rPr>
                        </m:ctrlPr>
                      </m:dPr>
                      <m:e>
                        <m:r>
                          <a:rPr lang="en-US" sz="2400" i="1" u="sng">
                            <a:latin typeface="Cambria Math" panose="02040503050406030204" pitchFamily="18" charset="0"/>
                          </a:rPr>
                          <m:t>𝑛</m:t>
                        </m:r>
                      </m:e>
                    </m:d>
                    <m:r>
                      <a:rPr lang="en-US" sz="2400" i="1" u="sng">
                        <a:latin typeface="Cambria Math" panose="02040503050406030204" pitchFamily="18" charset="0"/>
                      </a:rPr>
                      <m:t> </m:t>
                    </m:r>
                  </m:oMath>
                </a14:m>
                <a:r>
                  <a:rPr lang="en-US" sz="2400" u="sng" dirty="0">
                    <a:latin typeface="+mj-lt"/>
                  </a:rPr>
                  <a:t>on a plain /s/ consonant signal</a:t>
                </a:r>
                <a:r>
                  <a:rPr lang="en-US" sz="2400" dirty="0">
                    <a:latin typeface="+mj-lt"/>
                  </a:rPr>
                  <a:t>: </a:t>
                </a:r>
              </a:p>
              <a:p>
                <a:pPr marL="800100" lvl="1" indent="-342900">
                  <a:buFont typeface="Arial" panose="020B0604020202020204" pitchFamily="34" charset="0"/>
                  <a:buChar char="•"/>
                </a:pPr>
                <a:r>
                  <a:rPr lang="en-US" sz="2000" dirty="0">
                    <a:latin typeface="+mj-lt"/>
                  </a:rPr>
                  <a:t>Less sinusoids needed compared to more complicated signals</a:t>
                </a:r>
              </a:p>
              <a:p>
                <a:pPr marL="800100" lvl="1" indent="-342900">
                  <a:buFont typeface="Arial" panose="020B0604020202020204" pitchFamily="34" charset="0"/>
                  <a:buChar char="•"/>
                </a:pPr>
                <a:r>
                  <a:rPr lang="en-US" sz="2000" dirty="0">
                    <a:latin typeface="+mj-lt"/>
                  </a:rPr>
                  <a:t>Still a lot more than SinGAN</a:t>
                </a:r>
              </a:p>
              <a:p>
                <a:pPr marL="800100" lvl="1" indent="-342900">
                  <a:buFont typeface="Arial" panose="020B0604020202020204" pitchFamily="34" charset="0"/>
                  <a:buChar char="•"/>
                </a:pPr>
                <a:r>
                  <a:rPr lang="en-US" sz="2000" dirty="0">
                    <a:latin typeface="+mj-lt"/>
                  </a:rPr>
                  <a:t>Higher frequencies are also higher in amplitude due to /s/</a:t>
                </a:r>
              </a:p>
            </p:txBody>
          </p:sp>
        </mc:Choice>
        <mc:Fallback xmlns="">
          <p:sp>
            <p:nvSpPr>
              <p:cNvPr id="7" name="TextBox 6">
                <a:extLst>
                  <a:ext uri="{FF2B5EF4-FFF2-40B4-BE49-F238E27FC236}">
                    <a16:creationId xmlns:a16="http://schemas.microsoft.com/office/drawing/2014/main" id="{25D1A9F2-DDC9-47C4-43D3-08840867EB0F}"/>
                  </a:ext>
                </a:extLst>
              </p:cNvPr>
              <p:cNvSpPr txBox="1">
                <a:spLocks noRot="1" noChangeAspect="1" noMove="1" noResize="1" noEditPoints="1" noAdjustHandles="1" noChangeArrowheads="1" noChangeShapeType="1" noTextEdit="1"/>
              </p:cNvSpPr>
              <p:nvPr/>
            </p:nvSpPr>
            <p:spPr>
              <a:xfrm>
                <a:off x="8347114" y="1528572"/>
                <a:ext cx="3844886" cy="2985433"/>
              </a:xfrm>
              <a:prstGeom prst="rect">
                <a:avLst/>
              </a:prstGeom>
              <a:blipFill>
                <a:blip r:embed="rId3"/>
                <a:stretch>
                  <a:fillRect l="-2060" t="-1636" r="-792" b="-2863"/>
                </a:stretch>
              </a:blipFill>
            </p:spPr>
            <p:txBody>
              <a:bodyPr/>
              <a:lstStyle/>
              <a:p>
                <a:r>
                  <a:rPr lang="en-US">
                    <a:noFill/>
                  </a:rPr>
                  <a:t> </a:t>
                </a:r>
              </a:p>
            </p:txBody>
          </p:sp>
        </mc:Fallback>
      </mc:AlternateContent>
    </p:spTree>
    <p:extLst>
      <p:ext uri="{BB962C8B-B14F-4D97-AF65-F5344CB8AC3E}">
        <p14:creationId xmlns:p14="http://schemas.microsoft.com/office/powerpoint/2010/main" val="15998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CAD0-5FFD-6BD2-2D05-5E16C990A2E6}"/>
              </a:ext>
            </a:extLst>
          </p:cNvPr>
          <p:cNvSpPr txBox="1">
            <a:spLocks/>
          </p:cNvSpPr>
          <p:nvPr/>
        </p:nvSpPr>
        <p:spPr>
          <a:xfrm>
            <a:off x="4962339" y="0"/>
            <a:ext cx="2267317"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Future Work</a:t>
            </a:r>
            <a:endParaRPr lang="en-GB" sz="3200" u="sng" dirty="0"/>
          </a:p>
        </p:txBody>
      </p:sp>
      <p:sp>
        <p:nvSpPr>
          <p:cNvPr id="3" name="TextBox 2">
            <a:extLst>
              <a:ext uri="{FF2B5EF4-FFF2-40B4-BE49-F238E27FC236}">
                <a16:creationId xmlns:a16="http://schemas.microsoft.com/office/drawing/2014/main" id="{B9D79DC9-ABC9-0387-03C9-E6283B455E31}"/>
              </a:ext>
            </a:extLst>
          </p:cNvPr>
          <p:cNvSpPr txBox="1"/>
          <p:nvPr/>
        </p:nvSpPr>
        <p:spPr>
          <a:xfrm>
            <a:off x="0" y="692345"/>
            <a:ext cx="11874043" cy="2000548"/>
          </a:xfrm>
          <a:prstGeom prst="rect">
            <a:avLst/>
          </a:prstGeom>
          <a:noFill/>
        </p:spPr>
        <p:txBody>
          <a:bodyPr wrap="square" rtlCol="0">
            <a:spAutoFit/>
          </a:bodyPr>
          <a:lstStyle/>
          <a:p>
            <a:pPr marL="342900" indent="-342900">
              <a:buFont typeface="Wingdings" panose="05000000000000000000" pitchFamily="2" charset="2"/>
              <a:buChar char="Ø"/>
            </a:pPr>
            <a:r>
              <a:rPr lang="en-US" sz="2800" u="sng" dirty="0">
                <a:latin typeface="+mj-lt"/>
              </a:rPr>
              <a:t>Number of sinusoids utilized:</a:t>
            </a:r>
          </a:p>
          <a:p>
            <a:pPr marL="800100" lvl="1" indent="-342900">
              <a:buFont typeface="Wingdings" panose="05000000000000000000" pitchFamily="2" charset="2"/>
              <a:buChar char=""/>
            </a:pPr>
            <a:r>
              <a:rPr lang="en-US" sz="2400" dirty="0">
                <a:latin typeface="+mj-lt"/>
              </a:rPr>
              <a:t>SinGAN does not take advantage of the sinusoidal approach to a satisfactory degree</a:t>
            </a:r>
          </a:p>
          <a:p>
            <a:pPr marL="800100" lvl="1" indent="-342900">
              <a:buFont typeface="Wingdings" panose="05000000000000000000" pitchFamily="2" charset="2"/>
              <a:buChar char=""/>
            </a:pPr>
            <a:r>
              <a:rPr lang="en-US" sz="2400" dirty="0">
                <a:latin typeface="+mj-lt"/>
              </a:rPr>
              <a:t>Non-GAN approach utilizes a lot more sinusoids in general</a:t>
            </a:r>
          </a:p>
          <a:p>
            <a:pPr marL="800100" lvl="1" indent="-342900">
              <a:buFont typeface="Arial" panose="020B0604020202020204" pitchFamily="34" charset="0"/>
              <a:buChar char="•"/>
            </a:pPr>
            <a:r>
              <a:rPr lang="en-US" sz="2400" dirty="0">
                <a:latin typeface="+mj-lt"/>
              </a:rPr>
              <a:t>Spectral-based loss rewards the use of more frequencies more easily</a:t>
            </a:r>
          </a:p>
          <a:p>
            <a:pPr marL="742950" lvl="1" indent="-285750">
              <a:buBlip>
                <a:blip r:embed="rId2"/>
              </a:buBlip>
            </a:pPr>
            <a:r>
              <a:rPr lang="en-US" sz="2400" dirty="0">
                <a:latin typeface="+mj-lt"/>
              </a:rPr>
              <a:t>Add spectral loss components in the GAN approach</a:t>
            </a:r>
            <a:endParaRPr lang="en-GB" sz="2400" dirty="0">
              <a:latin typeface="+mj-lt"/>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06A8218-3D8A-0280-95C3-AF1FE5E1FF33}"/>
                  </a:ext>
                </a:extLst>
              </p:cNvPr>
              <p:cNvSpPr txBox="1"/>
              <p:nvPr/>
            </p:nvSpPr>
            <p:spPr>
              <a:xfrm>
                <a:off x="0" y="2968531"/>
                <a:ext cx="12192000" cy="3754874"/>
              </a:xfrm>
              <a:prstGeom prst="rect">
                <a:avLst/>
              </a:prstGeom>
              <a:noFill/>
            </p:spPr>
            <p:txBody>
              <a:bodyPr wrap="square" rtlCol="0">
                <a:spAutoFit/>
              </a:bodyPr>
              <a:lstStyle/>
              <a:p>
                <a:pPr marL="342900" indent="-342900">
                  <a:buFont typeface="Wingdings" panose="05000000000000000000" pitchFamily="2" charset="2"/>
                  <a:buChar char="Ø"/>
                </a:pPr>
                <a:r>
                  <a:rPr lang="en-US" sz="2800" u="sng" dirty="0">
                    <a:latin typeface="+mj-lt"/>
                  </a:rPr>
                  <a:t>Small-amplitude sinusoids:</a:t>
                </a:r>
              </a:p>
              <a:p>
                <a:pPr marL="800100" lvl="1" indent="-342900">
                  <a:buFont typeface="Arial" panose="020B0604020202020204" pitchFamily="34" charset="0"/>
                  <a:buChar char="•"/>
                </a:pPr>
                <a:r>
                  <a:rPr lang="en-US" sz="2400" dirty="0">
                    <a:latin typeface="+mj-lt"/>
                  </a:rPr>
                  <a:t>Especially in the non-GAN model, many sinusoids were observed to have very little amplitude</a:t>
                </a:r>
              </a:p>
              <a:p>
                <a:pPr marL="800100" lvl="1" indent="-342900">
                  <a:buFont typeface="Abril Fatface" panose="02000503000000020003" pitchFamily="2" charset="0"/>
                  <a:buChar char="?"/>
                </a:pPr>
                <a:r>
                  <a:rPr lang="en-GB" sz="2400" dirty="0">
                    <a:latin typeface="+mj-lt"/>
                  </a:rPr>
                  <a:t>Those may contribute to noisy artifacts in the output</a:t>
                </a:r>
              </a:p>
              <a:p>
                <a:pPr marL="1257300" lvl="2" indent="-342900">
                  <a:buBlip>
                    <a:blip r:embed="rId2"/>
                  </a:buBlip>
                </a:pPr>
                <a:r>
                  <a:rPr lang="en-GB" sz="2400" dirty="0">
                    <a:latin typeface="+mj-lt"/>
                  </a:rPr>
                  <a:t>Discard small-amplitude sinusoids and compare the resulting quality</a:t>
                </a:r>
              </a:p>
              <a:p>
                <a:pPr marL="1257300" lvl="2" indent="-342900">
                  <a:buBlip>
                    <a:blip r:embed="rId2"/>
                  </a:buBlip>
                </a:pPr>
                <a:r>
                  <a:rPr lang="en-GB" sz="2400" dirty="0">
                    <a:latin typeface="+mj-lt"/>
                  </a:rPr>
                  <a:t>Improvement </a:t>
                </a:r>
                <a14:m>
                  <m:oMath xmlns:m="http://schemas.openxmlformats.org/officeDocument/2006/math">
                    <m:r>
                      <a:rPr lang="en-GB" sz="2400" i="1" smtClean="0">
                        <a:latin typeface="Cambria Math" panose="02040503050406030204" pitchFamily="18" charset="0"/>
                      </a:rPr>
                      <m:t>⇒</m:t>
                    </m:r>
                  </m:oMath>
                </a14:m>
                <a:r>
                  <a:rPr lang="en-GB" sz="2400" dirty="0">
                    <a:latin typeface="+mj-lt"/>
                  </a:rPr>
                  <a:t> automatically better model</a:t>
                </a:r>
              </a:p>
              <a:p>
                <a:pPr marL="1257300" lvl="2" indent="-342900">
                  <a:buBlip>
                    <a:blip r:embed="rId2"/>
                  </a:buBlip>
                </a:pPr>
                <a:r>
                  <a:rPr lang="en-GB" sz="2400" dirty="0">
                    <a:latin typeface="+mj-lt"/>
                  </a:rPr>
                  <a:t>Improvement/Same ⇒ retrain with the noise-inducing sinusoids excluded (parameters--, speed++, quality++)</a:t>
                </a:r>
              </a:p>
              <a:p>
                <a:pPr marL="1257300" lvl="2" indent="-342900">
                  <a:buBlip>
                    <a:blip r:embed="rId2"/>
                  </a:buBlip>
                </a:pPr>
                <a:r>
                  <a:rPr lang="en-US" sz="2400" dirty="0">
                    <a:latin typeface="+mj-lt"/>
                  </a:rPr>
                  <a:t>Deterioration ⇒ models indeed use more sinusoids that we previously thought of</a:t>
                </a:r>
              </a:p>
              <a:p>
                <a:pPr marL="342900" indent="-342900">
                  <a:buFont typeface="Wingdings" panose="05000000000000000000" pitchFamily="2" charset="2"/>
                  <a:buChar char="Ø"/>
                </a:pPr>
                <a:endParaRPr lang="en-GB" dirty="0">
                  <a:latin typeface="+mj-lt"/>
                </a:endParaRPr>
              </a:p>
            </p:txBody>
          </p:sp>
        </mc:Choice>
        <mc:Fallback xmlns="">
          <p:sp>
            <p:nvSpPr>
              <p:cNvPr id="4" name="TextBox 3">
                <a:extLst>
                  <a:ext uri="{FF2B5EF4-FFF2-40B4-BE49-F238E27FC236}">
                    <a16:creationId xmlns:a16="http://schemas.microsoft.com/office/drawing/2014/main" id="{506A8218-3D8A-0280-95C3-AF1FE5E1FF33}"/>
                  </a:ext>
                </a:extLst>
              </p:cNvPr>
              <p:cNvSpPr txBox="1">
                <a:spLocks noRot="1" noChangeAspect="1" noMove="1" noResize="1" noEditPoints="1" noAdjustHandles="1" noChangeArrowheads="1" noChangeShapeType="1" noTextEdit="1"/>
              </p:cNvSpPr>
              <p:nvPr/>
            </p:nvSpPr>
            <p:spPr>
              <a:xfrm>
                <a:off x="0" y="2968531"/>
                <a:ext cx="12192000" cy="3754874"/>
              </a:xfrm>
              <a:prstGeom prst="rect">
                <a:avLst/>
              </a:prstGeom>
              <a:blipFill>
                <a:blip r:embed="rId3"/>
                <a:stretch>
                  <a:fillRect l="-850" t="-1623" r="-300"/>
                </a:stretch>
              </a:blipFill>
            </p:spPr>
            <p:txBody>
              <a:bodyPr/>
              <a:lstStyle/>
              <a:p>
                <a:r>
                  <a:rPr lang="en-US">
                    <a:noFill/>
                  </a:rPr>
                  <a:t> </a:t>
                </a:r>
              </a:p>
            </p:txBody>
          </p:sp>
        </mc:Fallback>
      </mc:AlternateContent>
    </p:spTree>
    <p:extLst>
      <p:ext uri="{BB962C8B-B14F-4D97-AF65-F5344CB8AC3E}">
        <p14:creationId xmlns:p14="http://schemas.microsoft.com/office/powerpoint/2010/main" val="316094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1">
            <a:extLst>
              <a:ext uri="{FF2B5EF4-FFF2-40B4-BE49-F238E27FC236}">
                <a16:creationId xmlns:a16="http://schemas.microsoft.com/office/drawing/2014/main" id="{950F1DDD-A957-658A-65B5-1D975DA44374}"/>
              </a:ext>
            </a:extLst>
          </p:cNvPr>
          <p:cNvSpPr txBox="1">
            <a:spLocks/>
          </p:cNvSpPr>
          <p:nvPr/>
        </p:nvSpPr>
        <p:spPr>
          <a:xfrm>
            <a:off x="3659426" y="-58138"/>
            <a:ext cx="4873147"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The First Sinusoidal Vocoder</a:t>
            </a:r>
            <a:endParaRPr lang="en-GB" sz="3200" u="sng" dirty="0"/>
          </a:p>
        </p:txBody>
      </p:sp>
      <p:sp>
        <p:nvSpPr>
          <p:cNvPr id="5" name="TextBox 4">
            <a:extLst>
              <a:ext uri="{FF2B5EF4-FFF2-40B4-BE49-F238E27FC236}">
                <a16:creationId xmlns:a16="http://schemas.microsoft.com/office/drawing/2014/main" id="{BD6023B5-0559-7DFD-7876-4AE1C9502B53}"/>
              </a:ext>
            </a:extLst>
          </p:cNvPr>
          <p:cNvSpPr txBox="1"/>
          <p:nvPr/>
        </p:nvSpPr>
        <p:spPr>
          <a:xfrm>
            <a:off x="0" y="6420919"/>
            <a:ext cx="6915955" cy="461665"/>
          </a:xfrm>
          <a:prstGeom prst="rect">
            <a:avLst/>
          </a:prstGeom>
          <a:noFill/>
        </p:spPr>
        <p:txBody>
          <a:bodyPr wrap="square" rtlCol="0">
            <a:spAutoFit/>
          </a:bodyPr>
          <a:lstStyle/>
          <a:p>
            <a:r>
              <a:rPr lang="en-US" sz="1200" i="1" dirty="0"/>
              <a:t>Speech Analysis/Synthesis Based on a Sinusoidal Representation ROBERT J. McAULAY, THOMAS F. QUATIERI, IEEE TRANSACTIONS ON ACOUSTICS, SPEECH, AND SIGNAL PROCESSING, VOL. ASSP-34, NO. 4, AUGUST 1986.</a:t>
            </a:r>
            <a:endParaRPr lang="en-GB" sz="1200" i="1" dirty="0"/>
          </a:p>
        </p:txBody>
      </p:sp>
      <p:grpSp>
        <p:nvGrpSpPr>
          <p:cNvPr id="10" name="Group 9">
            <a:extLst>
              <a:ext uri="{FF2B5EF4-FFF2-40B4-BE49-F238E27FC236}">
                <a16:creationId xmlns:a16="http://schemas.microsoft.com/office/drawing/2014/main" id="{053DDB93-AC95-02E5-53CB-6AEE1257306D}"/>
              </a:ext>
            </a:extLst>
          </p:cNvPr>
          <p:cNvGrpSpPr/>
          <p:nvPr/>
        </p:nvGrpSpPr>
        <p:grpSpPr>
          <a:xfrm>
            <a:off x="51894" y="2155786"/>
            <a:ext cx="7423007" cy="4093240"/>
            <a:chOff x="-5248" y="2196584"/>
            <a:chExt cx="7423007" cy="4093240"/>
          </a:xfrm>
        </p:grpSpPr>
        <p:grpSp>
          <p:nvGrpSpPr>
            <p:cNvPr id="13" name="Group 12">
              <a:extLst>
                <a:ext uri="{FF2B5EF4-FFF2-40B4-BE49-F238E27FC236}">
                  <a16:creationId xmlns:a16="http://schemas.microsoft.com/office/drawing/2014/main" id="{D89F7A5C-1DD1-0973-6CEC-5E229EFABF95}"/>
                </a:ext>
              </a:extLst>
            </p:cNvPr>
            <p:cNvGrpSpPr/>
            <p:nvPr/>
          </p:nvGrpSpPr>
          <p:grpSpPr>
            <a:xfrm>
              <a:off x="-5248" y="2200801"/>
              <a:ext cx="7131853" cy="1589075"/>
              <a:chOff x="-5248" y="2200801"/>
              <a:chExt cx="7131853" cy="1589075"/>
            </a:xfrm>
          </p:grpSpPr>
          <p:grpSp>
            <p:nvGrpSpPr>
              <p:cNvPr id="56" name="Group 55">
                <a:extLst>
                  <a:ext uri="{FF2B5EF4-FFF2-40B4-BE49-F238E27FC236}">
                    <a16:creationId xmlns:a16="http://schemas.microsoft.com/office/drawing/2014/main" id="{D32C1A9D-1573-0791-1B74-264163D654E0}"/>
                  </a:ext>
                </a:extLst>
              </p:cNvPr>
              <p:cNvGrpSpPr/>
              <p:nvPr/>
            </p:nvGrpSpPr>
            <p:grpSpPr>
              <a:xfrm>
                <a:off x="5115860" y="2573776"/>
                <a:ext cx="2010745" cy="359852"/>
                <a:chOff x="4781450" y="2560817"/>
                <a:chExt cx="2010745" cy="359852"/>
              </a:xfrm>
            </p:grpSpPr>
            <mc:AlternateContent xmlns:mc="http://schemas.openxmlformats.org/markup-compatibility/2006" xmlns:a14="http://schemas.microsoft.com/office/drawing/2010/main">
              <mc:Choice Requires="a14">
                <p:sp>
                  <p:nvSpPr>
                    <p:cNvPr id="78" name="Title 1 2">
                      <a:extLst>
                        <a:ext uri="{FF2B5EF4-FFF2-40B4-BE49-F238E27FC236}">
                          <a16:creationId xmlns:a16="http://schemas.microsoft.com/office/drawing/2014/main" id="{8A2E2F30-7D1F-4937-8BDB-2C388DDE13C6}"/>
                        </a:ext>
                      </a:extLst>
                    </p:cNvPr>
                    <p:cNvSpPr txBox="1">
                      <a:spLocks/>
                    </p:cNvSpPr>
                    <p:nvPr/>
                  </p:nvSpPr>
                  <p:spPr>
                    <a:xfrm>
                      <a:off x="4781450" y="2642511"/>
                      <a:ext cx="732012" cy="278158"/>
                    </a:xfrm>
                    <a:prstGeom prst="rect">
                      <a:avLst/>
                    </a:prstGeom>
                    <a:ln w="1905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func>
                              <m:funcPr>
                                <m:ctrlPr>
                                  <a:rPr lang="en-US" sz="1200" b="0" i="1" smtClean="0">
                                    <a:latin typeface="Cambria Math" panose="02040503050406030204" pitchFamily="18" charset="0"/>
                                  </a:rPr>
                                </m:ctrlPr>
                              </m:funcPr>
                              <m:fName>
                                <m:r>
                                  <m:rPr>
                                    <m:sty m:val="p"/>
                                  </m:rPr>
                                  <a:rPr lang="en-US" sz="1200" b="0" i="0" smtClean="0">
                                    <a:latin typeface="Cambria Math" panose="02040503050406030204" pitchFamily="18" charset="0"/>
                                  </a:rPr>
                                  <m:t>arctan</m:t>
                                </m:r>
                              </m:fName>
                              <m:e>
                                <m:r>
                                  <a:rPr lang="en-US" sz="1200" b="0" i="1" smtClean="0">
                                    <a:latin typeface="Cambria Math" panose="02040503050406030204" pitchFamily="18" charset="0"/>
                                  </a:rPr>
                                  <m:t>(⋅)</m:t>
                                </m:r>
                              </m:e>
                            </m:func>
                          </m:oMath>
                        </m:oMathPara>
                      </a14:m>
                      <a:endParaRPr lang="en-GB" sz="1200" dirty="0"/>
                    </a:p>
                  </p:txBody>
                </p:sp>
              </mc:Choice>
              <mc:Fallback xmlns="">
                <p:sp>
                  <p:nvSpPr>
                    <p:cNvPr id="78" name="Title 1 2">
                      <a:extLst>
                        <a:ext uri="{FF2B5EF4-FFF2-40B4-BE49-F238E27FC236}">
                          <a16:creationId xmlns:a16="http://schemas.microsoft.com/office/drawing/2014/main" id="{8A2E2F30-7D1F-4937-8BDB-2C388DDE13C6}"/>
                        </a:ext>
                      </a:extLst>
                    </p:cNvPr>
                    <p:cNvSpPr txBox="1">
                      <a:spLocks noRot="1" noChangeAspect="1" noMove="1" noResize="1" noEditPoints="1" noAdjustHandles="1" noChangeArrowheads="1" noChangeShapeType="1" noTextEdit="1"/>
                    </p:cNvSpPr>
                    <p:nvPr/>
                  </p:nvSpPr>
                  <p:spPr>
                    <a:xfrm>
                      <a:off x="4781450" y="2642511"/>
                      <a:ext cx="732012" cy="278158"/>
                    </a:xfrm>
                    <a:prstGeom prst="rect">
                      <a:avLst/>
                    </a:prstGeom>
                    <a:blipFill>
                      <a:blip r:embed="rId4"/>
                      <a:stretch>
                        <a:fillRect/>
                      </a:stretch>
                    </a:blipFill>
                    <a:ln w="19050">
                      <a:solidFill>
                        <a:schemeClr val="tx1"/>
                      </a:solidFill>
                    </a:ln>
                  </p:spPr>
                  <p:txBody>
                    <a:bodyPr/>
                    <a:lstStyle/>
                    <a:p>
                      <a:r>
                        <a:rPr lang="en-US">
                          <a:noFill/>
                        </a:rPr>
                        <a:t> </a:t>
                      </a:r>
                    </a:p>
                  </p:txBody>
                </p:sp>
              </mc:Fallback>
            </mc:AlternateContent>
            <p:cxnSp>
              <p:nvCxnSpPr>
                <p:cNvPr id="79" name="Straight Arrow Connector 78">
                  <a:extLst>
                    <a:ext uri="{FF2B5EF4-FFF2-40B4-BE49-F238E27FC236}">
                      <a16:creationId xmlns:a16="http://schemas.microsoft.com/office/drawing/2014/main" id="{19A12F56-D6F2-F513-8E03-4DE7903B6DDD}"/>
                    </a:ext>
                  </a:extLst>
                </p:cNvPr>
                <p:cNvCxnSpPr>
                  <a:cxnSpLocks/>
                  <a:stCxn id="78" idx="3"/>
                </p:cNvCxnSpPr>
                <p:nvPr/>
              </p:nvCxnSpPr>
              <p:spPr>
                <a:xfrm flipV="1">
                  <a:off x="5513462" y="2780337"/>
                  <a:ext cx="1278733" cy="125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itle 1 3">
                  <a:extLst>
                    <a:ext uri="{FF2B5EF4-FFF2-40B4-BE49-F238E27FC236}">
                      <a16:creationId xmlns:a16="http://schemas.microsoft.com/office/drawing/2014/main" id="{B3C2BC98-A032-6B71-EE9F-964539208813}"/>
                    </a:ext>
                  </a:extLst>
                </p:cNvPr>
                <p:cNvSpPr txBox="1">
                  <a:spLocks/>
                </p:cNvSpPr>
                <p:nvPr/>
              </p:nvSpPr>
              <p:spPr>
                <a:xfrm>
                  <a:off x="5776862" y="2560817"/>
                  <a:ext cx="711773" cy="256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t>PHASES</a:t>
                  </a:r>
                  <a:endParaRPr lang="en-GB" sz="1200" dirty="0"/>
                </a:p>
              </p:txBody>
            </p:sp>
          </p:grpSp>
          <p:grpSp>
            <p:nvGrpSpPr>
              <p:cNvPr id="57" name="Group 56">
                <a:extLst>
                  <a:ext uri="{FF2B5EF4-FFF2-40B4-BE49-F238E27FC236}">
                    <a16:creationId xmlns:a16="http://schemas.microsoft.com/office/drawing/2014/main" id="{E9FF1BC8-804A-F398-8F41-F595977F3719}"/>
                  </a:ext>
                </a:extLst>
              </p:cNvPr>
              <p:cNvGrpSpPr/>
              <p:nvPr/>
            </p:nvGrpSpPr>
            <p:grpSpPr>
              <a:xfrm>
                <a:off x="3883324" y="3111060"/>
                <a:ext cx="3243281" cy="597042"/>
                <a:chOff x="3563770" y="3112961"/>
                <a:chExt cx="3243281" cy="597042"/>
              </a:xfrm>
            </p:grpSpPr>
            <mc:AlternateContent xmlns:mc="http://schemas.openxmlformats.org/markup-compatibility/2006" xmlns:a14="http://schemas.microsoft.com/office/drawing/2010/main">
              <mc:Choice Requires="a14">
                <p:sp>
                  <p:nvSpPr>
                    <p:cNvPr id="71" name="Title 1 4">
                      <a:extLst>
                        <a:ext uri="{FF2B5EF4-FFF2-40B4-BE49-F238E27FC236}">
                          <a16:creationId xmlns:a16="http://schemas.microsoft.com/office/drawing/2014/main" id="{661A6ABA-5D97-9ECB-EF35-0A566E1427BC}"/>
                        </a:ext>
                      </a:extLst>
                    </p:cNvPr>
                    <p:cNvSpPr txBox="1">
                      <a:spLocks/>
                    </p:cNvSpPr>
                    <p:nvPr/>
                  </p:nvSpPr>
                  <p:spPr>
                    <a:xfrm>
                      <a:off x="3563770" y="3270110"/>
                      <a:ext cx="535305" cy="256500"/>
                    </a:xfrm>
                    <a:prstGeom prst="rect">
                      <a:avLst/>
                    </a:prstGeom>
                    <a:ln w="1905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0" dirty="0"/>
                        <a:t> </a:t>
                      </a:r>
                      <a14:m>
                        <m:oMath xmlns:m="http://schemas.openxmlformats.org/officeDocument/2006/math">
                          <m:d>
                            <m:dPr>
                              <m:begChr m:val="|"/>
                              <m:endChr m:val="|"/>
                              <m:ctrlPr>
                                <a:rPr lang="en-US" sz="1200" b="0" i="1" smtClean="0">
                                  <a:latin typeface="Cambria Math" panose="02040503050406030204" pitchFamily="18" charset="0"/>
                                </a:rPr>
                              </m:ctrlPr>
                            </m:dPr>
                            <m:e>
                              <m:r>
                                <a:rPr lang="en-US" sz="1200" b="0" i="1" smtClean="0">
                                  <a:latin typeface="Cambria Math" panose="02040503050406030204" pitchFamily="18" charset="0"/>
                                </a:rPr>
                                <m:t>⋅</m:t>
                              </m:r>
                            </m:e>
                          </m:d>
                        </m:oMath>
                      </a14:m>
                      <a:endParaRPr lang="en-GB" sz="1200" dirty="0"/>
                    </a:p>
                  </p:txBody>
                </p:sp>
              </mc:Choice>
              <mc:Fallback xmlns="">
                <p:sp>
                  <p:nvSpPr>
                    <p:cNvPr id="71" name="Title 1 4">
                      <a:extLst>
                        <a:ext uri="{FF2B5EF4-FFF2-40B4-BE49-F238E27FC236}">
                          <a16:creationId xmlns:a16="http://schemas.microsoft.com/office/drawing/2014/main" id="{661A6ABA-5D97-9ECB-EF35-0A566E1427BC}"/>
                        </a:ext>
                      </a:extLst>
                    </p:cNvPr>
                    <p:cNvSpPr txBox="1">
                      <a:spLocks noRot="1" noChangeAspect="1" noMove="1" noResize="1" noEditPoints="1" noAdjustHandles="1" noChangeArrowheads="1" noChangeShapeType="1" noTextEdit="1"/>
                    </p:cNvSpPr>
                    <p:nvPr/>
                  </p:nvSpPr>
                  <p:spPr>
                    <a:xfrm>
                      <a:off x="3563770" y="3270110"/>
                      <a:ext cx="535305" cy="256500"/>
                    </a:xfrm>
                    <a:prstGeom prst="rect">
                      <a:avLst/>
                    </a:prstGeom>
                    <a:blipFill>
                      <a:blip r:embed="rId5"/>
                      <a:stretch>
                        <a:fillRect/>
                      </a:stretch>
                    </a:blipFill>
                    <a:ln w="19050">
                      <a:solidFill>
                        <a:schemeClr val="tx1"/>
                      </a:solidFill>
                    </a:ln>
                  </p:spPr>
                  <p:txBody>
                    <a:bodyPr/>
                    <a:lstStyle/>
                    <a:p>
                      <a:r>
                        <a:rPr lang="en-US">
                          <a:noFill/>
                        </a:rPr>
                        <a:t> </a:t>
                      </a:r>
                    </a:p>
                  </p:txBody>
                </p:sp>
              </mc:Fallback>
            </mc:AlternateContent>
            <p:sp>
              <p:nvSpPr>
                <p:cNvPr id="72" name="Title 1 5">
                  <a:extLst>
                    <a:ext uri="{FF2B5EF4-FFF2-40B4-BE49-F238E27FC236}">
                      <a16:creationId xmlns:a16="http://schemas.microsoft.com/office/drawing/2014/main" id="{C30085DB-1217-0120-CD43-6E57F2362199}"/>
                    </a:ext>
                  </a:extLst>
                </p:cNvPr>
                <p:cNvSpPr txBox="1">
                  <a:spLocks/>
                </p:cNvSpPr>
                <p:nvPr/>
              </p:nvSpPr>
              <p:spPr>
                <a:xfrm>
                  <a:off x="4788273" y="3188524"/>
                  <a:ext cx="725189" cy="422623"/>
                </a:xfrm>
                <a:prstGeom prst="rect">
                  <a:avLst/>
                </a:prstGeom>
                <a:ln w="1905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dirty="0"/>
                    <a:t>PEAK</a:t>
                  </a:r>
                </a:p>
                <a:p>
                  <a:pPr algn="ctr"/>
                  <a:r>
                    <a:rPr lang="en-US" sz="1200" b="1" dirty="0"/>
                    <a:t>PICKING</a:t>
                  </a:r>
                  <a:endParaRPr lang="en-GB" sz="1200" b="1" dirty="0"/>
                </a:p>
              </p:txBody>
            </p:sp>
            <p:cxnSp>
              <p:nvCxnSpPr>
                <p:cNvPr id="73" name="Straight Arrow Connector 72">
                  <a:extLst>
                    <a:ext uri="{FF2B5EF4-FFF2-40B4-BE49-F238E27FC236}">
                      <a16:creationId xmlns:a16="http://schemas.microsoft.com/office/drawing/2014/main" id="{3201DADE-7B43-77B8-76CA-5FEC21D5B554}"/>
                    </a:ext>
                  </a:extLst>
                </p:cNvPr>
                <p:cNvCxnSpPr>
                  <a:cxnSpLocks/>
                </p:cNvCxnSpPr>
                <p:nvPr/>
              </p:nvCxnSpPr>
              <p:spPr>
                <a:xfrm>
                  <a:off x="5513462" y="3313350"/>
                  <a:ext cx="1293589" cy="120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059FE19-76F1-4CC5-A9F7-0D7CD3D34F34}"/>
                    </a:ext>
                  </a:extLst>
                </p:cNvPr>
                <p:cNvCxnSpPr>
                  <a:cxnSpLocks/>
                </p:cNvCxnSpPr>
                <p:nvPr/>
              </p:nvCxnSpPr>
              <p:spPr>
                <a:xfrm>
                  <a:off x="5513462" y="3484800"/>
                  <a:ext cx="129358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itle 1 6">
                  <a:extLst>
                    <a:ext uri="{FF2B5EF4-FFF2-40B4-BE49-F238E27FC236}">
                      <a16:creationId xmlns:a16="http://schemas.microsoft.com/office/drawing/2014/main" id="{1B90DF93-1E56-30E1-469E-2F4E97FC081B}"/>
                    </a:ext>
                  </a:extLst>
                </p:cNvPr>
                <p:cNvSpPr txBox="1">
                  <a:spLocks/>
                </p:cNvSpPr>
                <p:nvPr/>
              </p:nvSpPr>
              <p:spPr>
                <a:xfrm>
                  <a:off x="5627713" y="3112961"/>
                  <a:ext cx="1043691" cy="2057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t>FREQUENCIES</a:t>
                  </a:r>
                  <a:endParaRPr lang="en-GB" sz="1200" dirty="0"/>
                </a:p>
              </p:txBody>
            </p:sp>
            <p:sp>
              <p:nvSpPr>
                <p:cNvPr id="76" name="Title 1 7">
                  <a:extLst>
                    <a:ext uri="{FF2B5EF4-FFF2-40B4-BE49-F238E27FC236}">
                      <a16:creationId xmlns:a16="http://schemas.microsoft.com/office/drawing/2014/main" id="{5062C7A4-152F-5AB1-D794-7C33EB92BF64}"/>
                    </a:ext>
                  </a:extLst>
                </p:cNvPr>
                <p:cNvSpPr txBox="1">
                  <a:spLocks/>
                </p:cNvSpPr>
                <p:nvPr/>
              </p:nvSpPr>
              <p:spPr>
                <a:xfrm>
                  <a:off x="5643742" y="3453504"/>
                  <a:ext cx="1007726" cy="256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t>AMPLITUDES</a:t>
                  </a:r>
                  <a:endParaRPr lang="en-GB" sz="1200" dirty="0"/>
                </a:p>
              </p:txBody>
            </p:sp>
            <p:cxnSp>
              <p:nvCxnSpPr>
                <p:cNvPr id="77" name="Straight Arrow Connector 76">
                  <a:extLst>
                    <a:ext uri="{FF2B5EF4-FFF2-40B4-BE49-F238E27FC236}">
                      <a16:creationId xmlns:a16="http://schemas.microsoft.com/office/drawing/2014/main" id="{C3BBF932-47C3-7CF5-BE4C-5BE20FC22FBA}"/>
                    </a:ext>
                  </a:extLst>
                </p:cNvPr>
                <p:cNvCxnSpPr>
                  <a:cxnSpLocks/>
                  <a:stCxn id="71" idx="3"/>
                  <a:endCxn id="72" idx="1"/>
                </p:cNvCxnSpPr>
                <p:nvPr/>
              </p:nvCxnSpPr>
              <p:spPr>
                <a:xfrm>
                  <a:off x="4099075" y="3398360"/>
                  <a:ext cx="689198" cy="147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AE1663E-EB71-8488-69E3-C764B32E91F4}"/>
                  </a:ext>
                </a:extLst>
              </p:cNvPr>
              <p:cNvGrpSpPr/>
              <p:nvPr/>
            </p:nvGrpSpPr>
            <p:grpSpPr>
              <a:xfrm>
                <a:off x="-5248" y="2596900"/>
                <a:ext cx="2665078" cy="1192976"/>
                <a:chOff x="-8829" y="2873875"/>
                <a:chExt cx="2665078" cy="1192976"/>
              </a:xfrm>
            </p:grpSpPr>
            <p:sp>
              <p:nvSpPr>
                <p:cNvPr id="62" name="Title 1 8">
                  <a:extLst>
                    <a:ext uri="{FF2B5EF4-FFF2-40B4-BE49-F238E27FC236}">
                      <a16:creationId xmlns:a16="http://schemas.microsoft.com/office/drawing/2014/main" id="{8430FA65-4AD9-1A10-1334-A21CCBDEE140}"/>
                    </a:ext>
                  </a:extLst>
                </p:cNvPr>
                <p:cNvSpPr txBox="1">
                  <a:spLocks/>
                </p:cNvSpPr>
                <p:nvPr/>
              </p:nvSpPr>
              <p:spPr>
                <a:xfrm>
                  <a:off x="1944476" y="3067661"/>
                  <a:ext cx="711773" cy="584199"/>
                </a:xfrm>
                <a:prstGeom prst="rect">
                  <a:avLst/>
                </a:prstGeom>
                <a:ln w="1905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200" b="1" dirty="0"/>
                </a:p>
                <a:p>
                  <a:pPr algn="ctr"/>
                  <a:r>
                    <a:rPr lang="en-US" sz="1200" b="1" dirty="0"/>
                    <a:t>DFT</a:t>
                  </a:r>
                  <a:endParaRPr lang="en-GB" sz="1200" b="1" dirty="0"/>
                </a:p>
              </p:txBody>
            </p:sp>
            <p:grpSp>
              <p:nvGrpSpPr>
                <p:cNvPr id="63" name="Group 62">
                  <a:extLst>
                    <a:ext uri="{FF2B5EF4-FFF2-40B4-BE49-F238E27FC236}">
                      <a16:creationId xmlns:a16="http://schemas.microsoft.com/office/drawing/2014/main" id="{7D8824D2-D024-02CC-BD21-DC0BA61C6A1A}"/>
                    </a:ext>
                  </a:extLst>
                </p:cNvPr>
                <p:cNvGrpSpPr/>
                <p:nvPr/>
              </p:nvGrpSpPr>
              <p:grpSpPr>
                <a:xfrm>
                  <a:off x="-8829" y="2873875"/>
                  <a:ext cx="1953305" cy="1192976"/>
                  <a:chOff x="351772" y="2481324"/>
                  <a:chExt cx="1953305" cy="1192976"/>
                </a:xfrm>
              </p:grpSpPr>
              <p:sp>
                <p:nvSpPr>
                  <p:cNvPr id="64" name="Flowchart: Connector 63">
                    <a:extLst>
                      <a:ext uri="{FF2B5EF4-FFF2-40B4-BE49-F238E27FC236}">
                        <a16:creationId xmlns:a16="http://schemas.microsoft.com/office/drawing/2014/main" id="{62279163-82D4-ACDB-7833-413FF67DDFEC}"/>
                      </a:ext>
                    </a:extLst>
                  </p:cNvPr>
                  <p:cNvSpPr/>
                  <p:nvPr/>
                </p:nvSpPr>
                <p:spPr>
                  <a:xfrm>
                    <a:off x="640616" y="2907910"/>
                    <a:ext cx="134087" cy="130523"/>
                  </a:xfrm>
                  <a:prstGeom prst="flowChartConnector">
                    <a:avLst/>
                  </a:prstGeom>
                  <a:no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Title 1 9">
                    <a:extLst>
                      <a:ext uri="{FF2B5EF4-FFF2-40B4-BE49-F238E27FC236}">
                        <a16:creationId xmlns:a16="http://schemas.microsoft.com/office/drawing/2014/main" id="{92FD04F9-DE2F-08E3-9C76-FDA5136B4F7C}"/>
                      </a:ext>
                    </a:extLst>
                  </p:cNvPr>
                  <p:cNvSpPr txBox="1">
                    <a:spLocks/>
                  </p:cNvSpPr>
                  <p:nvPr/>
                </p:nvSpPr>
                <p:spPr>
                  <a:xfrm>
                    <a:off x="351772" y="2481324"/>
                    <a:ext cx="711773" cy="3842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t>SPEECH</a:t>
                    </a:r>
                  </a:p>
                  <a:p>
                    <a:pPr algn="ctr"/>
                    <a:r>
                      <a:rPr lang="en-US" sz="1200" dirty="0"/>
                      <a:t>INPUT</a:t>
                    </a:r>
                    <a:endParaRPr lang="en-GB" sz="1200" dirty="0"/>
                  </a:p>
                </p:txBody>
              </p:sp>
              <p:sp>
                <p:nvSpPr>
                  <p:cNvPr id="66" name="Flowchart: Summing Junction 65">
                    <a:extLst>
                      <a:ext uri="{FF2B5EF4-FFF2-40B4-BE49-F238E27FC236}">
                        <a16:creationId xmlns:a16="http://schemas.microsoft.com/office/drawing/2014/main" id="{73F91BD8-79CB-06AC-C54B-795A9143DDEB}"/>
                      </a:ext>
                    </a:extLst>
                  </p:cNvPr>
                  <p:cNvSpPr/>
                  <p:nvPr/>
                </p:nvSpPr>
                <p:spPr>
                  <a:xfrm>
                    <a:off x="1387002" y="2851213"/>
                    <a:ext cx="229281" cy="231994"/>
                  </a:xfrm>
                  <a:prstGeom prst="flowChartSummingJunc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10">
                    <a:extLst>
                      <a:ext uri="{FF2B5EF4-FFF2-40B4-BE49-F238E27FC236}">
                        <a16:creationId xmlns:a16="http://schemas.microsoft.com/office/drawing/2014/main" id="{321D8729-70A5-6194-C7C2-EA398AAC940E}"/>
                      </a:ext>
                    </a:extLst>
                  </p:cNvPr>
                  <p:cNvSpPr txBox="1">
                    <a:spLocks/>
                  </p:cNvSpPr>
                  <p:nvPr/>
                </p:nvSpPr>
                <p:spPr>
                  <a:xfrm>
                    <a:off x="1098107" y="3417801"/>
                    <a:ext cx="807070" cy="256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t>WINDOW</a:t>
                    </a:r>
                    <a:endParaRPr lang="en-GB" sz="1200" dirty="0"/>
                  </a:p>
                </p:txBody>
              </p:sp>
              <p:cxnSp>
                <p:nvCxnSpPr>
                  <p:cNvPr id="68" name="Straight Arrow Connector 67">
                    <a:extLst>
                      <a:ext uri="{FF2B5EF4-FFF2-40B4-BE49-F238E27FC236}">
                        <a16:creationId xmlns:a16="http://schemas.microsoft.com/office/drawing/2014/main" id="{B0AAA9E5-C616-65A2-06ED-4577F56E622F}"/>
                      </a:ext>
                    </a:extLst>
                  </p:cNvPr>
                  <p:cNvCxnSpPr>
                    <a:cxnSpLocks/>
                    <a:stCxn id="64" idx="6"/>
                    <a:endCxn id="66" idx="2"/>
                  </p:cNvCxnSpPr>
                  <p:nvPr/>
                </p:nvCxnSpPr>
                <p:spPr>
                  <a:xfrm flipV="1">
                    <a:off x="774703" y="2967210"/>
                    <a:ext cx="612299" cy="59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AD17A5F-5D9C-DB70-79E1-4F05080DDA79}"/>
                      </a:ext>
                    </a:extLst>
                  </p:cNvPr>
                  <p:cNvCxnSpPr>
                    <a:cxnSpLocks/>
                    <a:stCxn id="67" idx="0"/>
                    <a:endCxn id="66" idx="4"/>
                  </p:cNvCxnSpPr>
                  <p:nvPr/>
                </p:nvCxnSpPr>
                <p:spPr>
                  <a:xfrm flipV="1">
                    <a:off x="1501642" y="3083207"/>
                    <a:ext cx="1" cy="3345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A67DF2F-15BA-82A6-D963-E9DE34699C92}"/>
                      </a:ext>
                    </a:extLst>
                  </p:cNvPr>
                  <p:cNvCxnSpPr>
                    <a:cxnSpLocks/>
                    <a:stCxn id="66" idx="6"/>
                    <a:endCxn id="62" idx="1"/>
                  </p:cNvCxnSpPr>
                  <p:nvPr/>
                </p:nvCxnSpPr>
                <p:spPr>
                  <a:xfrm>
                    <a:off x="1616283" y="2967210"/>
                    <a:ext cx="68879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59" name="Connector: Elbow 58">
                <a:extLst>
                  <a:ext uri="{FF2B5EF4-FFF2-40B4-BE49-F238E27FC236}">
                    <a16:creationId xmlns:a16="http://schemas.microsoft.com/office/drawing/2014/main" id="{2731479D-3D13-CF05-E31E-DC67AE5DA160}"/>
                  </a:ext>
                </a:extLst>
              </p:cNvPr>
              <p:cNvCxnSpPr>
                <a:cxnSpLocks/>
                <a:endCxn id="71" idx="1"/>
              </p:cNvCxnSpPr>
              <p:nvPr/>
            </p:nvCxnSpPr>
            <p:spPr>
              <a:xfrm>
                <a:off x="2661227" y="3202296"/>
                <a:ext cx="1222097" cy="194163"/>
              </a:xfrm>
              <a:prstGeom prst="bentConnector3">
                <a:avLst>
                  <a:gd name="adj1" fmla="val 49065"/>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BCB8F08F-C967-0A30-0CA4-26A75087889F}"/>
                  </a:ext>
                </a:extLst>
              </p:cNvPr>
              <p:cNvCxnSpPr>
                <a:cxnSpLocks/>
                <a:endCxn id="78" idx="1"/>
              </p:cNvCxnSpPr>
              <p:nvPr/>
            </p:nvCxnSpPr>
            <p:spPr>
              <a:xfrm flipV="1">
                <a:off x="2661227" y="2794549"/>
                <a:ext cx="2454633" cy="193833"/>
              </a:xfrm>
              <a:prstGeom prst="bentConnector3">
                <a:avLst>
                  <a:gd name="adj1" fmla="val 24389"/>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itle 1 11">
                <a:extLst>
                  <a:ext uri="{FF2B5EF4-FFF2-40B4-BE49-F238E27FC236}">
                    <a16:creationId xmlns:a16="http://schemas.microsoft.com/office/drawing/2014/main" id="{627D778C-A2EC-3656-CCDB-E87B6145343C}"/>
                  </a:ext>
                </a:extLst>
              </p:cNvPr>
              <p:cNvSpPr txBox="1">
                <a:spLocks/>
              </p:cNvSpPr>
              <p:nvPr/>
            </p:nvSpPr>
            <p:spPr>
              <a:xfrm>
                <a:off x="2764" y="2200801"/>
                <a:ext cx="1141858" cy="3693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i="1" u="sng" dirty="0"/>
                  <a:t>Analysis:</a:t>
                </a:r>
                <a:endParaRPr lang="en-GB" sz="2000" i="1" u="sng" dirty="0"/>
              </a:p>
            </p:txBody>
          </p:sp>
        </p:grpSp>
        <p:sp>
          <p:nvSpPr>
            <p:cNvPr id="14" name="Rectangle 13">
              <a:extLst>
                <a:ext uri="{FF2B5EF4-FFF2-40B4-BE49-F238E27FC236}">
                  <a16:creationId xmlns:a16="http://schemas.microsoft.com/office/drawing/2014/main" id="{97594B7C-773D-34FF-24EB-3071572B66B5}"/>
                </a:ext>
              </a:extLst>
            </p:cNvPr>
            <p:cNvSpPr/>
            <p:nvPr/>
          </p:nvSpPr>
          <p:spPr>
            <a:xfrm>
              <a:off x="25989" y="2196584"/>
              <a:ext cx="7391770" cy="40932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966C4F2-04E1-592D-AFB6-434CF755F549}"/>
                </a:ext>
              </a:extLst>
            </p:cNvPr>
            <p:cNvGrpSpPr/>
            <p:nvPr/>
          </p:nvGrpSpPr>
          <p:grpSpPr>
            <a:xfrm>
              <a:off x="13915" y="3950730"/>
              <a:ext cx="7403844" cy="2219003"/>
              <a:chOff x="13915" y="3950730"/>
              <a:chExt cx="7403844" cy="2219003"/>
            </a:xfrm>
          </p:grpSpPr>
          <p:sp>
            <p:nvSpPr>
              <p:cNvPr id="17" name="Title 1 12">
                <a:extLst>
                  <a:ext uri="{FF2B5EF4-FFF2-40B4-BE49-F238E27FC236}">
                    <a16:creationId xmlns:a16="http://schemas.microsoft.com/office/drawing/2014/main" id="{64EA0324-4A6F-92E0-0481-69ED6285D80D}"/>
                  </a:ext>
                </a:extLst>
              </p:cNvPr>
              <p:cNvSpPr txBox="1">
                <a:spLocks/>
              </p:cNvSpPr>
              <p:nvPr/>
            </p:nvSpPr>
            <p:spPr>
              <a:xfrm>
                <a:off x="13915" y="4015312"/>
                <a:ext cx="1236462" cy="3693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i="1" u="sng" dirty="0"/>
                  <a:t>Synthesis:</a:t>
                </a:r>
                <a:endParaRPr lang="en-GB" sz="2000" i="1" u="sng" dirty="0"/>
              </a:p>
            </p:txBody>
          </p:sp>
          <p:grpSp>
            <p:nvGrpSpPr>
              <p:cNvPr id="18" name="Group 17">
                <a:extLst>
                  <a:ext uri="{FF2B5EF4-FFF2-40B4-BE49-F238E27FC236}">
                    <a16:creationId xmlns:a16="http://schemas.microsoft.com/office/drawing/2014/main" id="{9A57AD36-4272-08B1-31E1-91A8F9DBB639}"/>
                  </a:ext>
                </a:extLst>
              </p:cNvPr>
              <p:cNvGrpSpPr/>
              <p:nvPr/>
            </p:nvGrpSpPr>
            <p:grpSpPr>
              <a:xfrm>
                <a:off x="186029" y="4457127"/>
                <a:ext cx="7141031" cy="1712606"/>
                <a:chOff x="217228" y="4348780"/>
                <a:chExt cx="7141031" cy="1712606"/>
              </a:xfrm>
            </p:grpSpPr>
            <p:grpSp>
              <p:nvGrpSpPr>
                <p:cNvPr id="21" name="Group 20">
                  <a:extLst>
                    <a:ext uri="{FF2B5EF4-FFF2-40B4-BE49-F238E27FC236}">
                      <a16:creationId xmlns:a16="http://schemas.microsoft.com/office/drawing/2014/main" id="{B8037BD7-AE85-03B5-16B5-E1676E743165}"/>
                    </a:ext>
                  </a:extLst>
                </p:cNvPr>
                <p:cNvGrpSpPr/>
                <p:nvPr/>
              </p:nvGrpSpPr>
              <p:grpSpPr>
                <a:xfrm>
                  <a:off x="254716" y="5506127"/>
                  <a:ext cx="2713018" cy="555259"/>
                  <a:chOff x="254716" y="5506127"/>
                  <a:chExt cx="2713018" cy="555259"/>
                </a:xfrm>
              </p:grpSpPr>
              <p:sp>
                <p:nvSpPr>
                  <p:cNvPr id="52" name="Title 1 13">
                    <a:extLst>
                      <a:ext uri="{FF2B5EF4-FFF2-40B4-BE49-F238E27FC236}">
                        <a16:creationId xmlns:a16="http://schemas.microsoft.com/office/drawing/2014/main" id="{E0AD67C8-669A-7ABD-6086-39FAF3997113}"/>
                      </a:ext>
                    </a:extLst>
                  </p:cNvPr>
                  <p:cNvSpPr txBox="1">
                    <a:spLocks/>
                  </p:cNvSpPr>
                  <p:nvPr/>
                </p:nvSpPr>
                <p:spPr>
                  <a:xfrm>
                    <a:off x="1638759" y="5506127"/>
                    <a:ext cx="1328975" cy="555259"/>
                  </a:xfrm>
                  <a:prstGeom prst="rect">
                    <a:avLst/>
                  </a:prstGeom>
                  <a:ln w="1905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dirty="0"/>
                      <a:t>FRAME-TO-FRAME LINEAR INTERPOLATION</a:t>
                    </a:r>
                    <a:endParaRPr lang="en-GB" sz="1200" b="1" dirty="0"/>
                  </a:p>
                </p:txBody>
              </p:sp>
              <p:sp>
                <p:nvSpPr>
                  <p:cNvPr id="53" name="Flowchart: Connector 52">
                    <a:extLst>
                      <a:ext uri="{FF2B5EF4-FFF2-40B4-BE49-F238E27FC236}">
                        <a16:creationId xmlns:a16="http://schemas.microsoft.com/office/drawing/2014/main" id="{B76D2C78-CDCF-A210-F4D2-098D67BEDE45}"/>
                      </a:ext>
                    </a:extLst>
                  </p:cNvPr>
                  <p:cNvSpPr/>
                  <p:nvPr/>
                </p:nvSpPr>
                <p:spPr>
                  <a:xfrm>
                    <a:off x="254716" y="5718496"/>
                    <a:ext cx="134087" cy="130523"/>
                  </a:xfrm>
                  <a:prstGeom prst="flowChartConnector">
                    <a:avLst/>
                  </a:prstGeom>
                  <a:no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AD6A5A7A-44D5-E8B0-2EA7-E83737714B36}"/>
                      </a:ext>
                    </a:extLst>
                  </p:cNvPr>
                  <p:cNvCxnSpPr>
                    <a:cxnSpLocks/>
                    <a:stCxn id="53" idx="6"/>
                    <a:endCxn id="52" idx="1"/>
                  </p:cNvCxnSpPr>
                  <p:nvPr/>
                </p:nvCxnSpPr>
                <p:spPr>
                  <a:xfrm flipV="1">
                    <a:off x="388803" y="5783757"/>
                    <a:ext cx="1249956"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itle 1 14">
                    <a:extLst>
                      <a:ext uri="{FF2B5EF4-FFF2-40B4-BE49-F238E27FC236}">
                        <a16:creationId xmlns:a16="http://schemas.microsoft.com/office/drawing/2014/main" id="{780F2148-85B2-B5D2-8ED0-BC56B59301B1}"/>
                      </a:ext>
                    </a:extLst>
                  </p:cNvPr>
                  <p:cNvSpPr txBox="1">
                    <a:spLocks/>
                  </p:cNvSpPr>
                  <p:nvPr/>
                </p:nvSpPr>
                <p:spPr>
                  <a:xfrm>
                    <a:off x="498362" y="5556256"/>
                    <a:ext cx="988143" cy="2048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t>AMPLITUDES</a:t>
                    </a:r>
                    <a:endParaRPr lang="en-GB" sz="1200" dirty="0"/>
                  </a:p>
                </p:txBody>
              </p:sp>
            </p:grpSp>
            <p:grpSp>
              <p:nvGrpSpPr>
                <p:cNvPr id="27" name="Group 26">
                  <a:extLst>
                    <a:ext uri="{FF2B5EF4-FFF2-40B4-BE49-F238E27FC236}">
                      <a16:creationId xmlns:a16="http://schemas.microsoft.com/office/drawing/2014/main" id="{380C73DA-3805-5D67-E6E1-9ED9B5267E42}"/>
                    </a:ext>
                  </a:extLst>
                </p:cNvPr>
                <p:cNvGrpSpPr/>
                <p:nvPr/>
              </p:nvGrpSpPr>
              <p:grpSpPr>
                <a:xfrm>
                  <a:off x="217228" y="4348780"/>
                  <a:ext cx="7141031" cy="1434977"/>
                  <a:chOff x="217228" y="4348780"/>
                  <a:chExt cx="7141031" cy="1434977"/>
                </a:xfrm>
              </p:grpSpPr>
              <p:grpSp>
                <p:nvGrpSpPr>
                  <p:cNvPr id="31" name="Group 30">
                    <a:extLst>
                      <a:ext uri="{FF2B5EF4-FFF2-40B4-BE49-F238E27FC236}">
                        <a16:creationId xmlns:a16="http://schemas.microsoft.com/office/drawing/2014/main" id="{EB9A5F59-4EC7-6105-F8C1-81B79192E3FE}"/>
                      </a:ext>
                    </a:extLst>
                  </p:cNvPr>
                  <p:cNvGrpSpPr/>
                  <p:nvPr/>
                </p:nvGrpSpPr>
                <p:grpSpPr>
                  <a:xfrm>
                    <a:off x="217228" y="4348780"/>
                    <a:ext cx="4067823" cy="747486"/>
                    <a:chOff x="254716" y="4376891"/>
                    <a:chExt cx="4067823" cy="747486"/>
                  </a:xfrm>
                </p:grpSpPr>
                <p:sp>
                  <p:nvSpPr>
                    <p:cNvPr id="40" name="Title 1 15">
                      <a:extLst>
                        <a:ext uri="{FF2B5EF4-FFF2-40B4-BE49-F238E27FC236}">
                          <a16:creationId xmlns:a16="http://schemas.microsoft.com/office/drawing/2014/main" id="{E3C895D6-0F4D-C984-0974-5FBD8C450575}"/>
                        </a:ext>
                      </a:extLst>
                    </p:cNvPr>
                    <p:cNvSpPr txBox="1">
                      <a:spLocks/>
                    </p:cNvSpPr>
                    <p:nvPr/>
                  </p:nvSpPr>
                  <p:spPr>
                    <a:xfrm>
                      <a:off x="3357200" y="4547602"/>
                      <a:ext cx="965339" cy="406064"/>
                    </a:xfrm>
                    <a:prstGeom prst="rect">
                      <a:avLst/>
                    </a:prstGeom>
                    <a:ln w="1905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dirty="0"/>
                        <a:t>SINE WAVE GENERATOR</a:t>
                      </a:r>
                      <a:endParaRPr lang="en-GB" sz="1200" b="1" dirty="0"/>
                    </a:p>
                  </p:txBody>
                </p:sp>
                <p:grpSp>
                  <p:nvGrpSpPr>
                    <p:cNvPr id="41" name="Group 40">
                      <a:extLst>
                        <a:ext uri="{FF2B5EF4-FFF2-40B4-BE49-F238E27FC236}">
                          <a16:creationId xmlns:a16="http://schemas.microsoft.com/office/drawing/2014/main" id="{FEC22D0D-0C9E-50AB-043A-2966BC879526}"/>
                        </a:ext>
                      </a:extLst>
                    </p:cNvPr>
                    <p:cNvGrpSpPr/>
                    <p:nvPr/>
                  </p:nvGrpSpPr>
                  <p:grpSpPr>
                    <a:xfrm>
                      <a:off x="254716" y="4376891"/>
                      <a:ext cx="2750506" cy="747486"/>
                      <a:chOff x="254716" y="4376891"/>
                      <a:chExt cx="2750506" cy="747486"/>
                    </a:xfrm>
                  </p:grpSpPr>
                  <p:sp>
                    <p:nvSpPr>
                      <p:cNvPr id="43" name="Title 1 16">
                        <a:extLst>
                          <a:ext uri="{FF2B5EF4-FFF2-40B4-BE49-F238E27FC236}">
                            <a16:creationId xmlns:a16="http://schemas.microsoft.com/office/drawing/2014/main" id="{7C53F02B-C474-1C0F-0C9D-8A74FB223A3C}"/>
                          </a:ext>
                        </a:extLst>
                      </p:cNvPr>
                      <p:cNvSpPr txBox="1">
                        <a:spLocks/>
                      </p:cNvSpPr>
                      <p:nvPr/>
                    </p:nvSpPr>
                    <p:spPr>
                      <a:xfrm>
                        <a:off x="1671042" y="4376891"/>
                        <a:ext cx="1334180" cy="747486"/>
                      </a:xfrm>
                      <a:prstGeom prst="rect">
                        <a:avLst/>
                      </a:prstGeom>
                      <a:ln w="1905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dirty="0"/>
                          <a:t>FRAME-TO-FRAME PHASE UNWRAPPING &amp; INTERPOLATION</a:t>
                        </a:r>
                        <a:endParaRPr lang="en-GB" sz="1200" b="1" dirty="0"/>
                      </a:p>
                    </p:txBody>
                  </p:sp>
                  <p:grpSp>
                    <p:nvGrpSpPr>
                      <p:cNvPr id="44" name="Group 43">
                        <a:extLst>
                          <a:ext uri="{FF2B5EF4-FFF2-40B4-BE49-F238E27FC236}">
                            <a16:creationId xmlns:a16="http://schemas.microsoft.com/office/drawing/2014/main" id="{F7CFB832-5722-C13B-50E1-93B262E30611}"/>
                          </a:ext>
                        </a:extLst>
                      </p:cNvPr>
                      <p:cNvGrpSpPr/>
                      <p:nvPr/>
                    </p:nvGrpSpPr>
                    <p:grpSpPr>
                      <a:xfrm>
                        <a:off x="255460" y="4408054"/>
                        <a:ext cx="1415582" cy="272165"/>
                        <a:chOff x="255460" y="4408054"/>
                        <a:chExt cx="1415582" cy="272165"/>
                      </a:xfrm>
                    </p:grpSpPr>
                    <p:sp>
                      <p:nvSpPr>
                        <p:cNvPr id="49" name="Flowchart: Connector 48">
                          <a:extLst>
                            <a:ext uri="{FF2B5EF4-FFF2-40B4-BE49-F238E27FC236}">
                              <a16:creationId xmlns:a16="http://schemas.microsoft.com/office/drawing/2014/main" id="{8E1DDC42-AF7D-9DD4-99D6-8D9BD5FE2BC7}"/>
                            </a:ext>
                          </a:extLst>
                        </p:cNvPr>
                        <p:cNvSpPr/>
                        <p:nvPr/>
                      </p:nvSpPr>
                      <p:spPr>
                        <a:xfrm>
                          <a:off x="255460" y="4549696"/>
                          <a:ext cx="134087" cy="130523"/>
                        </a:xfrm>
                        <a:prstGeom prst="flowChartConnector">
                          <a:avLst/>
                        </a:prstGeom>
                        <a:no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B82D23FA-DFF6-1374-0B51-7321D61E9138}"/>
                            </a:ext>
                          </a:extLst>
                        </p:cNvPr>
                        <p:cNvCxnSpPr>
                          <a:cxnSpLocks/>
                          <a:stCxn id="49" idx="6"/>
                        </p:cNvCxnSpPr>
                        <p:nvPr/>
                      </p:nvCxnSpPr>
                      <p:spPr>
                        <a:xfrm flipV="1">
                          <a:off x="389547" y="4606627"/>
                          <a:ext cx="1281495" cy="83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itle 1 17">
                          <a:extLst>
                            <a:ext uri="{FF2B5EF4-FFF2-40B4-BE49-F238E27FC236}">
                              <a16:creationId xmlns:a16="http://schemas.microsoft.com/office/drawing/2014/main" id="{A04E83DC-AB6C-8B6D-1F88-23AECCD20F73}"/>
                            </a:ext>
                          </a:extLst>
                        </p:cNvPr>
                        <p:cNvSpPr txBox="1">
                          <a:spLocks/>
                        </p:cNvSpPr>
                        <p:nvPr/>
                      </p:nvSpPr>
                      <p:spPr>
                        <a:xfrm>
                          <a:off x="666380" y="4408054"/>
                          <a:ext cx="652684" cy="1904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t>PHASES</a:t>
                          </a:r>
                          <a:endParaRPr lang="en-GB" sz="1200" dirty="0"/>
                        </a:p>
                      </p:txBody>
                    </p:sp>
                  </p:grpSp>
                  <p:grpSp>
                    <p:nvGrpSpPr>
                      <p:cNvPr id="45" name="Group 44">
                        <a:extLst>
                          <a:ext uri="{FF2B5EF4-FFF2-40B4-BE49-F238E27FC236}">
                            <a16:creationId xmlns:a16="http://schemas.microsoft.com/office/drawing/2014/main" id="{FA4E905E-ECBF-FF05-25B4-52BDC9A23A26}"/>
                          </a:ext>
                        </a:extLst>
                      </p:cNvPr>
                      <p:cNvGrpSpPr/>
                      <p:nvPr/>
                    </p:nvGrpSpPr>
                    <p:grpSpPr>
                      <a:xfrm>
                        <a:off x="254716" y="4699719"/>
                        <a:ext cx="1416326" cy="273738"/>
                        <a:chOff x="254716" y="4699719"/>
                        <a:chExt cx="1416326" cy="273738"/>
                      </a:xfrm>
                    </p:grpSpPr>
                    <p:sp>
                      <p:nvSpPr>
                        <p:cNvPr id="46" name="Flowchart: Connector 45">
                          <a:extLst>
                            <a:ext uri="{FF2B5EF4-FFF2-40B4-BE49-F238E27FC236}">
                              <a16:creationId xmlns:a16="http://schemas.microsoft.com/office/drawing/2014/main" id="{C81FD4E2-027B-CFBA-4619-AFB0F9F763C2}"/>
                            </a:ext>
                          </a:extLst>
                        </p:cNvPr>
                        <p:cNvSpPr/>
                        <p:nvPr/>
                      </p:nvSpPr>
                      <p:spPr>
                        <a:xfrm>
                          <a:off x="254716" y="4842934"/>
                          <a:ext cx="134087" cy="130523"/>
                        </a:xfrm>
                        <a:prstGeom prst="flowChartConnector">
                          <a:avLst/>
                        </a:prstGeom>
                        <a:no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DA62128C-D783-523F-1F24-B9A948741B85}"/>
                            </a:ext>
                          </a:extLst>
                        </p:cNvPr>
                        <p:cNvCxnSpPr>
                          <a:cxnSpLocks/>
                          <a:stCxn id="46" idx="6"/>
                        </p:cNvCxnSpPr>
                        <p:nvPr/>
                      </p:nvCxnSpPr>
                      <p:spPr>
                        <a:xfrm>
                          <a:off x="388803" y="4908196"/>
                          <a:ext cx="128223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itle 1 18">
                          <a:extLst>
                            <a:ext uri="{FF2B5EF4-FFF2-40B4-BE49-F238E27FC236}">
                              <a16:creationId xmlns:a16="http://schemas.microsoft.com/office/drawing/2014/main" id="{323BDB23-5154-5C4A-B2B7-1CFD14B1171E}"/>
                            </a:ext>
                          </a:extLst>
                        </p:cNvPr>
                        <p:cNvSpPr txBox="1">
                          <a:spLocks/>
                        </p:cNvSpPr>
                        <p:nvPr/>
                      </p:nvSpPr>
                      <p:spPr>
                        <a:xfrm>
                          <a:off x="471998" y="4699719"/>
                          <a:ext cx="1042204" cy="2057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t>FREQUENCIES</a:t>
                          </a:r>
                          <a:endParaRPr lang="en-GB" sz="1200" dirty="0"/>
                        </a:p>
                      </p:txBody>
                    </p:sp>
                  </p:grpSp>
                </p:grpSp>
                <p:cxnSp>
                  <p:nvCxnSpPr>
                    <p:cNvPr id="42" name="Straight Arrow Connector 41">
                      <a:extLst>
                        <a:ext uri="{FF2B5EF4-FFF2-40B4-BE49-F238E27FC236}">
                          <a16:creationId xmlns:a16="http://schemas.microsoft.com/office/drawing/2014/main" id="{FAB4FE58-7730-F9C8-8954-C613B73D5E3B}"/>
                        </a:ext>
                      </a:extLst>
                    </p:cNvPr>
                    <p:cNvCxnSpPr>
                      <a:cxnSpLocks/>
                      <a:stCxn id="43" idx="3"/>
                      <a:endCxn id="40" idx="1"/>
                    </p:cNvCxnSpPr>
                    <p:nvPr/>
                  </p:nvCxnSpPr>
                  <p:spPr>
                    <a:xfrm>
                      <a:off x="3005222" y="4750634"/>
                      <a:ext cx="35197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Connector: Elbow 31">
                    <a:extLst>
                      <a:ext uri="{FF2B5EF4-FFF2-40B4-BE49-F238E27FC236}">
                        <a16:creationId xmlns:a16="http://schemas.microsoft.com/office/drawing/2014/main" id="{323B961D-615A-9D1D-4587-A1BCB42E2654}"/>
                      </a:ext>
                    </a:extLst>
                  </p:cNvPr>
                  <p:cNvCxnSpPr>
                    <a:cxnSpLocks/>
                    <a:stCxn id="52" idx="3"/>
                    <a:endCxn id="33" idx="4"/>
                  </p:cNvCxnSpPr>
                  <p:nvPr/>
                </p:nvCxnSpPr>
                <p:spPr>
                  <a:xfrm flipV="1">
                    <a:off x="2967734" y="4835041"/>
                    <a:ext cx="1742666" cy="948716"/>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Flowchart: Summing Junction 32">
                    <a:extLst>
                      <a:ext uri="{FF2B5EF4-FFF2-40B4-BE49-F238E27FC236}">
                        <a16:creationId xmlns:a16="http://schemas.microsoft.com/office/drawing/2014/main" id="{B3606259-4E56-B94A-6D10-7FA7BFD5F19D}"/>
                      </a:ext>
                    </a:extLst>
                  </p:cNvPr>
                  <p:cNvSpPr/>
                  <p:nvPr/>
                </p:nvSpPr>
                <p:spPr>
                  <a:xfrm>
                    <a:off x="4595759" y="4603047"/>
                    <a:ext cx="229281" cy="231994"/>
                  </a:xfrm>
                  <a:prstGeom prst="flowChartSummingJunc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848D6C2E-EEF3-911E-D437-60FC9347117A}"/>
                      </a:ext>
                    </a:extLst>
                  </p:cNvPr>
                  <p:cNvCxnSpPr>
                    <a:cxnSpLocks/>
                  </p:cNvCxnSpPr>
                  <p:nvPr/>
                </p:nvCxnSpPr>
                <p:spPr>
                  <a:xfrm flipV="1">
                    <a:off x="4285051" y="4717305"/>
                    <a:ext cx="310708" cy="34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A9EC1660-6861-32E7-958F-B81D206A29F1}"/>
                      </a:ext>
                    </a:extLst>
                  </p:cNvPr>
                  <p:cNvGrpSpPr/>
                  <p:nvPr/>
                </p:nvGrpSpPr>
                <p:grpSpPr>
                  <a:xfrm>
                    <a:off x="4825040" y="4439308"/>
                    <a:ext cx="2533219" cy="559472"/>
                    <a:chOff x="4629031" y="4439308"/>
                    <a:chExt cx="2533219" cy="559472"/>
                  </a:xfrm>
                </p:grpSpPr>
                <p:sp>
                  <p:nvSpPr>
                    <p:cNvPr id="36" name="Title 1 19">
                      <a:extLst>
                        <a:ext uri="{FF2B5EF4-FFF2-40B4-BE49-F238E27FC236}">
                          <a16:creationId xmlns:a16="http://schemas.microsoft.com/office/drawing/2014/main" id="{59401A6D-14A6-B715-652F-5A5B35DFD0BF}"/>
                        </a:ext>
                      </a:extLst>
                    </p:cNvPr>
                    <p:cNvSpPr txBox="1">
                      <a:spLocks/>
                    </p:cNvSpPr>
                    <p:nvPr/>
                  </p:nvSpPr>
                  <p:spPr>
                    <a:xfrm>
                      <a:off x="4997060" y="4528326"/>
                      <a:ext cx="965339" cy="388394"/>
                    </a:xfrm>
                    <a:prstGeom prst="rect">
                      <a:avLst/>
                    </a:prstGeom>
                    <a:ln w="1905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dirty="0"/>
                        <a:t>SUM ALL SINE WAVES</a:t>
                      </a:r>
                      <a:endParaRPr lang="en-GB" sz="1200" b="1" dirty="0"/>
                    </a:p>
                  </p:txBody>
                </p:sp>
                <p:sp>
                  <p:nvSpPr>
                    <p:cNvPr id="37" name="Title 1 20">
                      <a:extLst>
                        <a:ext uri="{FF2B5EF4-FFF2-40B4-BE49-F238E27FC236}">
                          <a16:creationId xmlns:a16="http://schemas.microsoft.com/office/drawing/2014/main" id="{CB723C84-9631-6885-EA15-32EBF674EDA8}"/>
                        </a:ext>
                      </a:extLst>
                    </p:cNvPr>
                    <p:cNvSpPr txBox="1">
                      <a:spLocks/>
                    </p:cNvSpPr>
                    <p:nvPr/>
                  </p:nvSpPr>
                  <p:spPr>
                    <a:xfrm>
                      <a:off x="6196911" y="4439308"/>
                      <a:ext cx="965339" cy="5594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t>SYNTHETIC SPEECH OUTPUT</a:t>
                      </a:r>
                      <a:endParaRPr lang="en-GB" sz="1200" dirty="0"/>
                    </a:p>
                  </p:txBody>
                </p:sp>
                <p:cxnSp>
                  <p:nvCxnSpPr>
                    <p:cNvPr id="38" name="Straight Arrow Connector 37">
                      <a:extLst>
                        <a:ext uri="{FF2B5EF4-FFF2-40B4-BE49-F238E27FC236}">
                          <a16:creationId xmlns:a16="http://schemas.microsoft.com/office/drawing/2014/main" id="{8C8DAC62-ACA3-F729-B1D1-C98C82F60023}"/>
                        </a:ext>
                      </a:extLst>
                    </p:cNvPr>
                    <p:cNvCxnSpPr>
                      <a:cxnSpLocks/>
                      <a:stCxn id="33" idx="6"/>
                      <a:endCxn id="36" idx="1"/>
                    </p:cNvCxnSpPr>
                    <p:nvPr/>
                  </p:nvCxnSpPr>
                  <p:spPr>
                    <a:xfrm>
                      <a:off x="4629031" y="4719044"/>
                      <a:ext cx="368029" cy="34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D10011A-D500-696D-9E24-BDB968884102}"/>
                        </a:ext>
                      </a:extLst>
                    </p:cNvPr>
                    <p:cNvCxnSpPr>
                      <a:cxnSpLocks/>
                      <a:stCxn id="36" idx="3"/>
                    </p:cNvCxnSpPr>
                    <p:nvPr/>
                  </p:nvCxnSpPr>
                  <p:spPr>
                    <a:xfrm>
                      <a:off x="5962399" y="4722523"/>
                      <a:ext cx="41294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31C455B-57A8-E3F5-7897-8BE5B3CB2D87}"/>
                        </a:ext>
                      </a:extLst>
                    </p:cNvPr>
                    <p:cNvSpPr txBox="1"/>
                    <p:nvPr/>
                  </p:nvSpPr>
                  <p:spPr>
                    <a:xfrm>
                      <a:off x="2988489" y="5576487"/>
                      <a:ext cx="32746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𝐴</m:t>
                            </m:r>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m:oMathPara>
                      </a14:m>
                      <a:endParaRPr lang="en-US" sz="1200" dirty="0"/>
                    </a:p>
                  </p:txBody>
                </p:sp>
              </mc:Choice>
              <mc:Fallback xmlns="">
                <p:sp>
                  <p:nvSpPr>
                    <p:cNvPr id="232" name="TextBox 231">
                      <a:extLst>
                        <a:ext uri="{FF2B5EF4-FFF2-40B4-BE49-F238E27FC236}">
                          <a16:creationId xmlns:a16="http://schemas.microsoft.com/office/drawing/2014/main" id="{9C9A3C03-65A3-03FC-C8AD-0838FC1FA356}"/>
                        </a:ext>
                      </a:extLst>
                    </p:cNvPr>
                    <p:cNvSpPr txBox="1">
                      <a:spLocks noRot="1" noChangeAspect="1" noMove="1" noResize="1" noEditPoints="1" noAdjustHandles="1" noChangeArrowheads="1" noChangeShapeType="1" noTextEdit="1"/>
                    </p:cNvSpPr>
                    <p:nvPr/>
                  </p:nvSpPr>
                  <p:spPr>
                    <a:xfrm>
                      <a:off x="2988489" y="5576487"/>
                      <a:ext cx="327462" cy="184666"/>
                    </a:xfrm>
                    <a:prstGeom prst="rect">
                      <a:avLst/>
                    </a:prstGeom>
                    <a:blipFill>
                      <a:blip r:embed="rId10"/>
                      <a:stretch>
                        <a:fillRect l="-11111" t="-3333" r="-16667"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07859B2-5D20-652F-B9A6-B65CF789D452}"/>
                        </a:ext>
                      </a:extLst>
                    </p:cNvPr>
                    <p:cNvSpPr txBox="1"/>
                    <p:nvPr/>
                  </p:nvSpPr>
                  <p:spPr>
                    <a:xfrm>
                      <a:off x="2975381" y="4507175"/>
                      <a:ext cx="31925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𝜃</m:t>
                            </m:r>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m:oMathPara>
                      </a14:m>
                      <a:endParaRPr lang="en-US" sz="1200" dirty="0"/>
                    </a:p>
                  </p:txBody>
                </p:sp>
              </mc:Choice>
              <mc:Fallback xmlns="">
                <p:sp>
                  <p:nvSpPr>
                    <p:cNvPr id="233" name="TextBox 232">
                      <a:extLst>
                        <a:ext uri="{FF2B5EF4-FFF2-40B4-BE49-F238E27FC236}">
                          <a16:creationId xmlns:a16="http://schemas.microsoft.com/office/drawing/2014/main" id="{2A62A2E1-FAAF-B639-5417-D7C197DAD8D5}"/>
                        </a:ext>
                      </a:extLst>
                    </p:cNvPr>
                    <p:cNvSpPr txBox="1">
                      <a:spLocks noRot="1" noChangeAspect="1" noMove="1" noResize="1" noEditPoints="1" noAdjustHandles="1" noChangeArrowheads="1" noChangeShapeType="1" noTextEdit="1"/>
                    </p:cNvSpPr>
                    <p:nvPr/>
                  </p:nvSpPr>
                  <p:spPr>
                    <a:xfrm>
                      <a:off x="2975381" y="4507175"/>
                      <a:ext cx="319254" cy="184666"/>
                    </a:xfrm>
                    <a:prstGeom prst="rect">
                      <a:avLst/>
                    </a:prstGeom>
                    <a:blipFill>
                      <a:blip r:embed="rId11"/>
                      <a:stretch>
                        <a:fillRect l="-11538" t="-6667" r="-17308" b="-36667"/>
                      </a:stretch>
                    </a:blipFill>
                  </p:spPr>
                  <p:txBody>
                    <a:bodyPr/>
                    <a:lstStyle/>
                    <a:p>
                      <a:r>
                        <a:rPr lang="en-US">
                          <a:noFill/>
                        </a:rPr>
                        <a:t> </a:t>
                      </a:r>
                    </a:p>
                  </p:txBody>
                </p:sp>
              </mc:Fallback>
            </mc:AlternateContent>
          </p:grpSp>
          <p:cxnSp>
            <p:nvCxnSpPr>
              <p:cNvPr id="19" name="Straight Connector 18">
                <a:extLst>
                  <a:ext uri="{FF2B5EF4-FFF2-40B4-BE49-F238E27FC236}">
                    <a16:creationId xmlns:a16="http://schemas.microsoft.com/office/drawing/2014/main" id="{BFD3EE3C-DC7B-1BCC-2E66-44C47F8C4581}"/>
                  </a:ext>
                </a:extLst>
              </p:cNvPr>
              <p:cNvCxnSpPr>
                <a:cxnSpLocks/>
              </p:cNvCxnSpPr>
              <p:nvPr/>
            </p:nvCxnSpPr>
            <p:spPr>
              <a:xfrm flipV="1">
                <a:off x="34000" y="3950730"/>
                <a:ext cx="7383759" cy="1260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81" name="Picture 80">
            <a:extLst>
              <a:ext uri="{FF2B5EF4-FFF2-40B4-BE49-F238E27FC236}">
                <a16:creationId xmlns:a16="http://schemas.microsoft.com/office/drawing/2014/main" id="{834F07D5-FA69-2B39-4A80-7959459A81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46297" y="889253"/>
            <a:ext cx="4025858" cy="2006157"/>
          </a:xfrm>
          <a:prstGeom prst="rect">
            <a:avLst/>
          </a:prstGeom>
        </p:spPr>
      </p:pic>
      <p:pic>
        <p:nvPicPr>
          <p:cNvPr id="82" name="Picture 81">
            <a:extLst>
              <a:ext uri="{FF2B5EF4-FFF2-40B4-BE49-F238E27FC236}">
                <a16:creationId xmlns:a16="http://schemas.microsoft.com/office/drawing/2014/main" id="{D63948E0-3FB2-D5A8-D593-E4688656DE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1821" y="2982711"/>
            <a:ext cx="4288285" cy="3818427"/>
          </a:xfrm>
          <a:prstGeom prst="rect">
            <a:avLst/>
          </a:prstGeom>
        </p:spPr>
      </p:pic>
      <p:sp>
        <p:nvSpPr>
          <p:cNvPr id="83" name="TextBox 82">
            <a:extLst>
              <a:ext uri="{FF2B5EF4-FFF2-40B4-BE49-F238E27FC236}">
                <a16:creationId xmlns:a16="http://schemas.microsoft.com/office/drawing/2014/main" id="{49785B2E-A12F-F3F4-2FBF-FA6627675227}"/>
              </a:ext>
            </a:extLst>
          </p:cNvPr>
          <p:cNvSpPr txBox="1"/>
          <p:nvPr/>
        </p:nvSpPr>
        <p:spPr>
          <a:xfrm>
            <a:off x="25566" y="631728"/>
            <a:ext cx="8444666" cy="400110"/>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Estimating speech using sums of linear AM sinusoids within short frames:</a:t>
            </a:r>
          </a:p>
        </p:txBody>
      </p:sp>
      <p:pic>
        <p:nvPicPr>
          <p:cNvPr id="8" name="Picture 7" descr="\documentclass{article}&#10;\usepackage{amsmath}&#10;\pagestyle{empty}&#10;\begin{document}&#10;&#10;$s[n] \approx \hat{s}[n] = \sum_{l=1}^{L(k)} \Big[ \hat{A}_l[n] \cos\left(\hat{\theta}_l[n]\right) \Big].$&#10;&#10;&#10;\end{document}" title="IguanaTex Bitmap Display">
            <a:extLst>
              <a:ext uri="{FF2B5EF4-FFF2-40B4-BE49-F238E27FC236}">
                <a16:creationId xmlns:a16="http://schemas.microsoft.com/office/drawing/2014/main" id="{340D7091-A36D-191C-3C04-BC9F35F638A8}"/>
              </a:ext>
            </a:extLst>
          </p:cNvPr>
          <p:cNvPicPr>
            <a:picLocks noChangeAspect="1"/>
          </p:cNvPicPr>
          <p:nvPr>
            <p:custDataLst>
              <p:tags r:id="rId1"/>
            </p:custDataLst>
          </p:nvPr>
        </p:nvPicPr>
        <p:blipFill>
          <a:blip r:embed="rId14">
            <a:extLst>
              <a:ext uri="{28A0092B-C50C-407E-A947-70E740481C1C}">
                <a14:useLocalDpi xmlns:a14="http://schemas.microsoft.com/office/drawing/2010/main" val="0"/>
              </a:ext>
            </a:extLst>
          </a:blip>
          <a:stretch>
            <a:fillRect/>
          </a:stretch>
        </p:blipFill>
        <p:spPr>
          <a:xfrm>
            <a:off x="1647234" y="1142153"/>
            <a:ext cx="5121767" cy="538848"/>
          </a:xfrm>
          <a:prstGeom prst="rect">
            <a:avLst/>
          </a:prstGeom>
        </p:spPr>
      </p:pic>
      <p:sp>
        <p:nvSpPr>
          <p:cNvPr id="2" name="Rectangle 1">
            <a:extLst>
              <a:ext uri="{FF2B5EF4-FFF2-40B4-BE49-F238E27FC236}">
                <a16:creationId xmlns:a16="http://schemas.microsoft.com/office/drawing/2014/main" id="{86CAB1E2-4810-0F96-D865-4D2BF3BC0530}"/>
              </a:ext>
            </a:extLst>
          </p:cNvPr>
          <p:cNvSpPr/>
          <p:nvPr/>
        </p:nvSpPr>
        <p:spPr>
          <a:xfrm>
            <a:off x="1498317" y="1062520"/>
            <a:ext cx="5381870" cy="68983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45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1000"/>
                                        <p:tgtEl>
                                          <p:spTgt spid="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2000"/>
                                        <p:tgtEl>
                                          <p:spTgt spid="81"/>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fade">
                                      <p:cBhvr>
                                        <p:cTn id="36"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3" grpId="0"/>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B9C-9CC5-BE06-71FE-272AE7B67A7F}"/>
              </a:ext>
            </a:extLst>
          </p:cNvPr>
          <p:cNvSpPr txBox="1">
            <a:spLocks/>
          </p:cNvSpPr>
          <p:nvPr/>
        </p:nvSpPr>
        <p:spPr>
          <a:xfrm>
            <a:off x="4962339" y="0"/>
            <a:ext cx="2267317"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Future Work</a:t>
            </a:r>
            <a:endParaRPr lang="en-GB" sz="3200" u="sng" dirty="0"/>
          </a:p>
        </p:txBody>
      </p:sp>
      <p:sp>
        <p:nvSpPr>
          <p:cNvPr id="3" name="TextBox 2">
            <a:extLst>
              <a:ext uri="{FF2B5EF4-FFF2-40B4-BE49-F238E27FC236}">
                <a16:creationId xmlns:a16="http://schemas.microsoft.com/office/drawing/2014/main" id="{AE7F7814-B9A6-F2AE-AAC1-AC8B81E95E08}"/>
              </a:ext>
            </a:extLst>
          </p:cNvPr>
          <p:cNvSpPr txBox="1"/>
          <p:nvPr/>
        </p:nvSpPr>
        <p:spPr>
          <a:xfrm>
            <a:off x="-3" y="689789"/>
            <a:ext cx="12192000" cy="2739211"/>
          </a:xfrm>
          <a:prstGeom prst="rect">
            <a:avLst/>
          </a:prstGeom>
          <a:noFill/>
        </p:spPr>
        <p:txBody>
          <a:bodyPr wrap="square" rtlCol="0">
            <a:spAutoFit/>
          </a:bodyPr>
          <a:lstStyle/>
          <a:p>
            <a:pPr marL="342900" indent="-342900">
              <a:buFont typeface="Wingdings" panose="05000000000000000000" pitchFamily="2" charset="2"/>
              <a:buChar char="Ø"/>
            </a:pPr>
            <a:r>
              <a:rPr lang="en-US" sz="2800" u="sng" dirty="0">
                <a:latin typeface="+mj-lt"/>
              </a:rPr>
              <a:t>Loss function in non-GAN approach:</a:t>
            </a:r>
          </a:p>
          <a:p>
            <a:pPr marL="800100" lvl="1" indent="-342900">
              <a:buFont typeface="Wingdings" panose="05000000000000000000" pitchFamily="2" charset="2"/>
              <a:buChar char=""/>
            </a:pPr>
            <a:r>
              <a:rPr lang="en-US" sz="2400" dirty="0">
                <a:latin typeface="+mj-lt"/>
              </a:rPr>
              <a:t>Cannot match the discriminator in terms of quality – misses some speech features for better quality</a:t>
            </a:r>
          </a:p>
          <a:p>
            <a:pPr marL="800100" lvl="1" indent="-342900">
              <a:buBlip>
                <a:blip r:embed="rId2"/>
              </a:buBlip>
            </a:pPr>
            <a:r>
              <a:rPr lang="en-US" sz="2400" dirty="0">
                <a:latin typeface="+mj-lt"/>
              </a:rPr>
              <a:t>Scale by a hyperparameter which subsequent loss components are more important</a:t>
            </a:r>
          </a:p>
          <a:p>
            <a:pPr marL="800100" lvl="1" indent="-342900">
              <a:buBlip>
                <a:blip r:embed="rId2"/>
              </a:buBlip>
            </a:pPr>
            <a:r>
              <a:rPr lang="en-US" sz="2400" dirty="0">
                <a:latin typeface="+mj-lt"/>
              </a:rPr>
              <a:t>Add features extracted from the discrete-time domain</a:t>
            </a:r>
          </a:p>
          <a:p>
            <a:pPr marL="800100" lvl="1" indent="-342900">
              <a:buBlip>
                <a:blip r:embed="rId2"/>
              </a:buBlip>
            </a:pPr>
            <a:r>
              <a:rPr lang="en-US" sz="2400" dirty="0">
                <a:latin typeface="+mj-lt"/>
              </a:rPr>
              <a:t>Approach analytically what features the discriminator learns (future work in neural network research in general)</a:t>
            </a:r>
          </a:p>
        </p:txBody>
      </p:sp>
      <p:sp>
        <p:nvSpPr>
          <p:cNvPr id="4" name="TextBox 3">
            <a:extLst>
              <a:ext uri="{FF2B5EF4-FFF2-40B4-BE49-F238E27FC236}">
                <a16:creationId xmlns:a16="http://schemas.microsoft.com/office/drawing/2014/main" id="{AA981538-A489-F359-A53C-1C5B906600EC}"/>
              </a:ext>
            </a:extLst>
          </p:cNvPr>
          <p:cNvSpPr txBox="1"/>
          <p:nvPr/>
        </p:nvSpPr>
        <p:spPr>
          <a:xfrm>
            <a:off x="71889" y="3858820"/>
            <a:ext cx="11874043" cy="2000548"/>
          </a:xfrm>
          <a:prstGeom prst="rect">
            <a:avLst/>
          </a:prstGeom>
          <a:noFill/>
        </p:spPr>
        <p:txBody>
          <a:bodyPr wrap="square" rtlCol="0">
            <a:spAutoFit/>
          </a:bodyPr>
          <a:lstStyle/>
          <a:p>
            <a:pPr marL="342900" indent="-342900">
              <a:buFont typeface="Wingdings" panose="05000000000000000000" pitchFamily="2" charset="2"/>
              <a:buChar char="Ø"/>
            </a:pPr>
            <a:r>
              <a:rPr lang="en-US" sz="2800" u="sng" dirty="0">
                <a:latin typeface="+mj-lt"/>
              </a:rPr>
              <a:t>Spectrogram Input:</a:t>
            </a:r>
          </a:p>
          <a:p>
            <a:pPr marL="800100" lvl="1" indent="-342900">
              <a:buFont typeface="Arial" panose="020B0604020202020204" pitchFamily="34" charset="0"/>
              <a:buChar char="•"/>
            </a:pPr>
            <a:r>
              <a:rPr lang="en-US" sz="2400" dirty="0">
                <a:latin typeface="+mj-lt"/>
              </a:rPr>
              <a:t>Neural networks learn the phase information “from scratch” since spectrograms do not contain phase information</a:t>
            </a:r>
          </a:p>
          <a:p>
            <a:pPr marL="800100" lvl="1" indent="-342900">
              <a:buBlip>
                <a:blip r:embed="rId2"/>
              </a:buBlip>
            </a:pPr>
            <a:r>
              <a:rPr lang="en-US" sz="2400" dirty="0">
                <a:latin typeface="+mj-lt"/>
              </a:rPr>
              <a:t>Including some information about the phase in the input or the loss function might yield improvements</a:t>
            </a:r>
          </a:p>
        </p:txBody>
      </p:sp>
    </p:spTree>
    <p:extLst>
      <p:ext uri="{BB962C8B-B14F-4D97-AF65-F5344CB8AC3E}">
        <p14:creationId xmlns:p14="http://schemas.microsoft.com/office/powerpoint/2010/main" val="315088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DD882-EE8A-B997-16B1-5F7F7BEBFE9E}"/>
              </a:ext>
            </a:extLst>
          </p:cNvPr>
          <p:cNvSpPr txBox="1">
            <a:spLocks/>
          </p:cNvSpPr>
          <p:nvPr/>
        </p:nvSpPr>
        <p:spPr>
          <a:xfrm>
            <a:off x="4962337" y="0"/>
            <a:ext cx="2267317"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Conclusion</a:t>
            </a:r>
            <a:endParaRPr lang="en-GB" sz="3200" u="sng" dirty="0"/>
          </a:p>
        </p:txBody>
      </p:sp>
      <p:sp>
        <p:nvSpPr>
          <p:cNvPr id="4" name="TextBox 3">
            <a:extLst>
              <a:ext uri="{FF2B5EF4-FFF2-40B4-BE49-F238E27FC236}">
                <a16:creationId xmlns:a16="http://schemas.microsoft.com/office/drawing/2014/main" id="{A513CCB4-C159-CCAF-2836-F5B48B596C4A}"/>
              </a:ext>
            </a:extLst>
          </p:cNvPr>
          <p:cNvSpPr txBox="1"/>
          <p:nvPr/>
        </p:nvSpPr>
        <p:spPr>
          <a:xfrm>
            <a:off x="104498" y="478998"/>
            <a:ext cx="12087502" cy="6494085"/>
          </a:xfrm>
          <a:prstGeom prst="rect">
            <a:avLst/>
          </a:prstGeom>
          <a:noFill/>
        </p:spPr>
        <p:txBody>
          <a:bodyPr wrap="square" rtlCol="0">
            <a:spAutoFit/>
          </a:bodyPr>
          <a:lstStyle/>
          <a:p>
            <a:pPr marL="342900" indent="-342900">
              <a:buFont typeface="Wingdings" panose="05000000000000000000" pitchFamily="2" charset="2"/>
              <a:buChar char="Ø"/>
            </a:pPr>
            <a:r>
              <a:rPr lang="en-US" sz="2800" u="sng" dirty="0">
                <a:latin typeface="+mj-lt"/>
              </a:rPr>
              <a:t>Neural-based sinusoidal representations of speech are feasible:</a:t>
            </a:r>
          </a:p>
          <a:p>
            <a:endParaRPr lang="en-US" sz="2800" u="sng" dirty="0">
              <a:latin typeface="+mj-lt"/>
            </a:endParaRPr>
          </a:p>
          <a:p>
            <a:pPr marL="800100" lvl="1" indent="-342900">
              <a:buFont typeface="Wingdings" panose="05000000000000000000" pitchFamily="2" charset="2"/>
              <a:buChar char=""/>
            </a:pPr>
            <a:r>
              <a:rPr lang="en-US" sz="2400" dirty="0">
                <a:latin typeface="+mj-lt"/>
              </a:rPr>
              <a:t>New solution proposed for the problem of speech synthesis</a:t>
            </a:r>
          </a:p>
          <a:p>
            <a:pPr lvl="1"/>
            <a:endParaRPr lang="en-US" sz="2400" dirty="0">
              <a:latin typeface="+mj-lt"/>
            </a:endParaRPr>
          </a:p>
          <a:p>
            <a:pPr marL="800100" lvl="1" indent="-342900">
              <a:buFont typeface="Wingdings" panose="05000000000000000000" pitchFamily="2" charset="2"/>
              <a:buChar char=""/>
            </a:pPr>
            <a:r>
              <a:rPr lang="en-GB" sz="2400" dirty="0">
                <a:latin typeface="+mj-lt"/>
              </a:rPr>
              <a:t>Theoretically unlimited representation capabilities </a:t>
            </a:r>
          </a:p>
          <a:p>
            <a:pPr lvl="1"/>
            <a:endParaRPr lang="en-GB" sz="2400" dirty="0">
              <a:latin typeface="+mj-lt"/>
            </a:endParaRPr>
          </a:p>
          <a:p>
            <a:pPr marL="800100" lvl="1" indent="-342900">
              <a:buFont typeface="Wingdings" panose="05000000000000000000" pitchFamily="2" charset="2"/>
              <a:buChar char=""/>
            </a:pPr>
            <a:r>
              <a:rPr lang="en-US" sz="2400" dirty="0">
                <a:latin typeface="+mj-lt"/>
              </a:rPr>
              <a:t>Produced speech quality is on par with state-of-the-art models</a:t>
            </a:r>
          </a:p>
          <a:p>
            <a:pPr lvl="1"/>
            <a:endParaRPr lang="en-GB" sz="2400" dirty="0">
              <a:latin typeface="+mj-lt"/>
            </a:endParaRPr>
          </a:p>
          <a:p>
            <a:pPr marL="800100" lvl="1" indent="-342900">
              <a:buFont typeface="Wingdings" panose="05000000000000000000" pitchFamily="2" charset="2"/>
              <a:buChar char=""/>
            </a:pPr>
            <a:r>
              <a:rPr lang="en-GB" sz="2400" dirty="0">
                <a:latin typeface="+mj-lt"/>
              </a:rPr>
              <a:t>Easily attachable extension to almost any architecture</a:t>
            </a:r>
          </a:p>
          <a:p>
            <a:pPr lvl="1"/>
            <a:endParaRPr lang="en-GB" sz="2400" dirty="0">
              <a:latin typeface="+mj-lt"/>
            </a:endParaRPr>
          </a:p>
          <a:p>
            <a:pPr marL="800100" lvl="1" indent="-342900">
              <a:buFont typeface="Wingdings" panose="05000000000000000000" pitchFamily="2" charset="2"/>
              <a:buChar char=""/>
            </a:pPr>
            <a:r>
              <a:rPr lang="en-GB" sz="2400" dirty="0">
                <a:latin typeface="+mj-lt"/>
              </a:rPr>
              <a:t>Monitoring amplitude modulators offers very useful information about the model</a:t>
            </a:r>
          </a:p>
          <a:p>
            <a:pPr lvl="1"/>
            <a:endParaRPr lang="en-GB" sz="2400" dirty="0">
              <a:latin typeface="+mj-lt"/>
            </a:endParaRPr>
          </a:p>
          <a:p>
            <a:pPr marL="800100" lvl="1" indent="-342900">
              <a:buFont typeface="Wingdings" panose="05000000000000000000" pitchFamily="2" charset="2"/>
              <a:buChar char=""/>
            </a:pPr>
            <a:r>
              <a:rPr lang="en-GB" sz="2400" dirty="0">
                <a:latin typeface="+mj-lt"/>
              </a:rPr>
              <a:t>More qualitative results with spectral-based loss functions</a:t>
            </a:r>
          </a:p>
          <a:p>
            <a:pPr lvl="1"/>
            <a:endParaRPr lang="el-GR" sz="2400" dirty="0">
              <a:latin typeface="+mj-lt"/>
            </a:endParaRPr>
          </a:p>
          <a:p>
            <a:pPr marL="800100" lvl="1" indent="-342900">
              <a:buFont typeface="Wingdings" panose="05000000000000000000" pitchFamily="2" charset="2"/>
              <a:buChar char=""/>
            </a:pPr>
            <a:r>
              <a:rPr lang="en-US" sz="2400" dirty="0">
                <a:latin typeface="+mj-lt"/>
              </a:rPr>
              <a:t>New idea of including the signal derivative in spectral losses improves quality further</a:t>
            </a:r>
          </a:p>
          <a:p>
            <a:pPr lvl="1"/>
            <a:endParaRPr lang="en-GB" sz="2400" dirty="0">
              <a:latin typeface="+mj-lt"/>
            </a:endParaRPr>
          </a:p>
          <a:p>
            <a:pPr marL="800100" lvl="1" indent="-342900">
              <a:buFont typeface="Wingdings" panose="05000000000000000000" pitchFamily="2" charset="2"/>
              <a:buChar char=""/>
            </a:pPr>
            <a:r>
              <a:rPr lang="en-GB" sz="2400" dirty="0">
                <a:latin typeface="+mj-lt"/>
              </a:rPr>
              <a:t>Plenty of ideas for further quality and speed improvements</a:t>
            </a:r>
          </a:p>
        </p:txBody>
      </p:sp>
    </p:spTree>
    <p:extLst>
      <p:ext uri="{BB962C8B-B14F-4D97-AF65-F5344CB8AC3E}">
        <p14:creationId xmlns:p14="http://schemas.microsoft.com/office/powerpoint/2010/main" val="94655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gs>
            <a:gs pos="42000">
              <a:schemeClr val="accent1">
                <a:lumMod val="45000"/>
                <a:lumOff val="55000"/>
              </a:schemeClr>
            </a:gs>
            <a:gs pos="63000">
              <a:schemeClr val="accent1">
                <a:lumMod val="45000"/>
                <a:lumOff val="55000"/>
              </a:schemeClr>
            </a:gs>
            <a:gs pos="82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422B2C-6374-FB3C-D398-B427D2014327}"/>
              </a:ext>
            </a:extLst>
          </p:cNvPr>
          <p:cNvSpPr>
            <a:spLocks noGrp="1"/>
          </p:cNvSpPr>
          <p:nvPr>
            <p:ph type="title"/>
          </p:nvPr>
        </p:nvSpPr>
        <p:spPr>
          <a:xfrm>
            <a:off x="2845228" y="-49166"/>
            <a:ext cx="6501538" cy="918655"/>
          </a:xfrm>
        </p:spPr>
        <p:txBody>
          <a:bodyPr>
            <a:normAutofit/>
          </a:bodyPr>
          <a:lstStyle/>
          <a:p>
            <a:r>
              <a:rPr lang="en-US" u="sng" dirty="0"/>
              <a:t>Neural Sinusoidal Modeling</a:t>
            </a:r>
            <a:endParaRPr lang="en-GB" u="sng" dirty="0"/>
          </a:p>
        </p:txBody>
      </p:sp>
      <p:pic>
        <p:nvPicPr>
          <p:cNvPr id="5" name="Picture 4">
            <a:extLst>
              <a:ext uri="{FF2B5EF4-FFF2-40B4-BE49-F238E27FC236}">
                <a16:creationId xmlns:a16="http://schemas.microsoft.com/office/drawing/2014/main" id="{2416458F-0B9C-87E7-F3CF-74FBB4948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140" y="2297308"/>
            <a:ext cx="2271714" cy="2271714"/>
          </a:xfrm>
          <a:prstGeom prst="rect">
            <a:avLst/>
          </a:prstGeom>
        </p:spPr>
      </p:pic>
      <p:sp>
        <p:nvSpPr>
          <p:cNvPr id="6" name="Title 1">
            <a:extLst>
              <a:ext uri="{FF2B5EF4-FFF2-40B4-BE49-F238E27FC236}">
                <a16:creationId xmlns:a16="http://schemas.microsoft.com/office/drawing/2014/main" id="{112B4315-031C-76B3-C067-569CD300FFE2}"/>
              </a:ext>
            </a:extLst>
          </p:cNvPr>
          <p:cNvSpPr txBox="1">
            <a:spLocks/>
          </p:cNvSpPr>
          <p:nvPr/>
        </p:nvSpPr>
        <p:spPr>
          <a:xfrm>
            <a:off x="2968487" y="4542242"/>
            <a:ext cx="6255019" cy="7928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t>University of Crete, Computer Science Department, </a:t>
            </a:r>
          </a:p>
          <a:p>
            <a:pPr algn="ctr"/>
            <a:r>
              <a:rPr lang="en-US" sz="2000" dirty="0"/>
              <a:t>Voutes University Campus, 700 13 Heraklion, Crete, Greece </a:t>
            </a:r>
            <a:endParaRPr lang="en-GB" sz="2000" dirty="0"/>
          </a:p>
        </p:txBody>
      </p:sp>
      <p:sp>
        <p:nvSpPr>
          <p:cNvPr id="7" name="Title 1">
            <a:extLst>
              <a:ext uri="{FF2B5EF4-FFF2-40B4-BE49-F238E27FC236}">
                <a16:creationId xmlns:a16="http://schemas.microsoft.com/office/drawing/2014/main" id="{F619B8D6-CFFF-8745-59C9-FCE4370955FA}"/>
              </a:ext>
            </a:extLst>
          </p:cNvPr>
          <p:cNvSpPr txBox="1">
            <a:spLocks/>
          </p:cNvSpPr>
          <p:nvPr/>
        </p:nvSpPr>
        <p:spPr>
          <a:xfrm>
            <a:off x="2913708" y="1034815"/>
            <a:ext cx="6364575" cy="4354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a:t>From the Master Thesis of </a:t>
            </a:r>
            <a:r>
              <a:rPr lang="en-US" sz="2800" i="1" u="sng" dirty="0"/>
              <a:t>Michail Raptakis</a:t>
            </a:r>
          </a:p>
        </p:txBody>
      </p:sp>
      <p:sp>
        <p:nvSpPr>
          <p:cNvPr id="8" name="Title 1">
            <a:extLst>
              <a:ext uri="{FF2B5EF4-FFF2-40B4-BE49-F238E27FC236}">
                <a16:creationId xmlns:a16="http://schemas.microsoft.com/office/drawing/2014/main" id="{44C36EB9-A1B7-53D2-9E0C-1E3C25787205}"/>
              </a:ext>
            </a:extLst>
          </p:cNvPr>
          <p:cNvSpPr txBox="1">
            <a:spLocks/>
          </p:cNvSpPr>
          <p:nvPr/>
        </p:nvSpPr>
        <p:spPr>
          <a:xfrm>
            <a:off x="3477820" y="1802542"/>
            <a:ext cx="5236352" cy="4354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t>Thesis Advisor: Professor </a:t>
            </a:r>
            <a:r>
              <a:rPr lang="en-US" sz="2400" i="1" dirty="0"/>
              <a:t>Yannis Stylianou</a:t>
            </a:r>
          </a:p>
        </p:txBody>
      </p:sp>
      <p:sp>
        <p:nvSpPr>
          <p:cNvPr id="9" name="TextBox 8">
            <a:extLst>
              <a:ext uri="{FF2B5EF4-FFF2-40B4-BE49-F238E27FC236}">
                <a16:creationId xmlns:a16="http://schemas.microsoft.com/office/drawing/2014/main" id="{6BAA0C5C-5B3C-0338-BCEA-F10CFD3C1300}"/>
              </a:ext>
            </a:extLst>
          </p:cNvPr>
          <p:cNvSpPr txBox="1"/>
          <p:nvPr/>
        </p:nvSpPr>
        <p:spPr>
          <a:xfrm>
            <a:off x="0" y="6334780"/>
            <a:ext cx="4822031" cy="523220"/>
          </a:xfrm>
          <a:prstGeom prst="rect">
            <a:avLst/>
          </a:prstGeom>
          <a:noFill/>
        </p:spPr>
        <p:txBody>
          <a:bodyPr wrap="square" rtlCol="0">
            <a:spAutoFit/>
          </a:bodyPr>
          <a:lstStyle/>
          <a:p>
            <a:r>
              <a:rPr lang="en-US" sz="1400" i="1" dirty="0"/>
              <a:t>In partial fulfillment of the requirements for the</a:t>
            </a:r>
          </a:p>
          <a:p>
            <a:r>
              <a:rPr lang="en-US" sz="1400" i="1" dirty="0"/>
              <a:t>Masters’ of Science degree in Computer Science and Engineering</a:t>
            </a:r>
            <a:endParaRPr lang="en-GB" sz="1400" i="1" dirty="0"/>
          </a:p>
        </p:txBody>
      </p:sp>
      <p:sp>
        <p:nvSpPr>
          <p:cNvPr id="10" name="TextBox 9">
            <a:extLst>
              <a:ext uri="{FF2B5EF4-FFF2-40B4-BE49-F238E27FC236}">
                <a16:creationId xmlns:a16="http://schemas.microsoft.com/office/drawing/2014/main" id="{FDBA796D-742B-8D42-6B31-6E9676A16E09}"/>
              </a:ext>
            </a:extLst>
          </p:cNvPr>
          <p:cNvSpPr txBox="1"/>
          <p:nvPr/>
        </p:nvSpPr>
        <p:spPr>
          <a:xfrm>
            <a:off x="6096000" y="6334780"/>
            <a:ext cx="6096000" cy="523220"/>
          </a:xfrm>
          <a:prstGeom prst="rect">
            <a:avLst/>
          </a:prstGeom>
          <a:noFill/>
        </p:spPr>
        <p:txBody>
          <a:bodyPr wrap="square" rtlCol="0">
            <a:spAutoFit/>
          </a:bodyPr>
          <a:lstStyle/>
          <a:p>
            <a:pPr algn="r"/>
            <a:r>
              <a:rPr lang="en-US" sz="1400" i="1" dirty="0"/>
              <a:t>The work has been supported by the Foundation for Research and Technology - Hellas (FORTH), Institute of Applied and Computational Mathematics (IACM)</a:t>
            </a:r>
            <a:endParaRPr lang="en-GB" sz="1400" i="1" dirty="0"/>
          </a:p>
        </p:txBody>
      </p:sp>
    </p:spTree>
    <p:extLst>
      <p:ext uri="{BB962C8B-B14F-4D97-AF65-F5344CB8AC3E}">
        <p14:creationId xmlns:p14="http://schemas.microsoft.com/office/powerpoint/2010/main" val="3349023450"/>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E7C32-D13F-7A26-A70B-B824C80C2F61}"/>
              </a:ext>
            </a:extLst>
          </p:cNvPr>
          <p:cNvSpPr txBox="1">
            <a:spLocks/>
          </p:cNvSpPr>
          <p:nvPr/>
        </p:nvSpPr>
        <p:spPr>
          <a:xfrm>
            <a:off x="2240143" y="85454"/>
            <a:ext cx="7841587"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Redefining the problem: Phase and Amplitude</a:t>
            </a:r>
            <a:endParaRPr lang="en-GB" sz="3200" u="sng" dirty="0"/>
          </a:p>
        </p:txBody>
      </p:sp>
      <p:sp>
        <p:nvSpPr>
          <p:cNvPr id="11" name="Title 1">
            <a:extLst>
              <a:ext uri="{FF2B5EF4-FFF2-40B4-BE49-F238E27FC236}">
                <a16:creationId xmlns:a16="http://schemas.microsoft.com/office/drawing/2014/main" id="{1FCADD6E-5531-2231-92B4-B388DA95A506}"/>
              </a:ext>
            </a:extLst>
          </p:cNvPr>
          <p:cNvSpPr txBox="1">
            <a:spLocks/>
          </p:cNvSpPr>
          <p:nvPr/>
        </p:nvSpPr>
        <p:spPr>
          <a:xfrm>
            <a:off x="2240143" y="760249"/>
            <a:ext cx="7661924" cy="484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US" sz="2000" dirty="0"/>
              <a:t>Any generic </a:t>
            </a:r>
            <a:r>
              <a:rPr lang="en-US" sz="2000" b="1" dirty="0"/>
              <a:t>AM-FM</a:t>
            </a:r>
            <a:r>
              <a:rPr lang="en-US" sz="2000" dirty="0"/>
              <a:t> sinusoidal discrete-time wave can be written as:</a:t>
            </a:r>
            <a:endParaRPr lang="en-GB" sz="2000" dirty="0"/>
          </a:p>
        </p:txBody>
      </p:sp>
      <mc:AlternateContent xmlns:mc="http://schemas.openxmlformats.org/markup-compatibility/2006">
        <mc:Choice xmlns:a14="http://schemas.microsoft.com/office/drawing/2010/main" Requires="a14">
          <p:sp>
            <p:nvSpPr>
              <p:cNvPr id="21" name="Title 1">
                <a:extLst>
                  <a:ext uri="{FF2B5EF4-FFF2-40B4-BE49-F238E27FC236}">
                    <a16:creationId xmlns:a16="http://schemas.microsoft.com/office/drawing/2014/main" id="{FCCA8F66-BE62-36C2-8671-4000B1D93A82}"/>
                  </a:ext>
                </a:extLst>
              </p:cNvPr>
              <p:cNvSpPr txBox="1">
                <a:spLocks/>
              </p:cNvSpPr>
              <p:nvPr/>
            </p:nvSpPr>
            <p:spPr>
              <a:xfrm>
                <a:off x="2356288" y="4424367"/>
                <a:ext cx="8542157" cy="3693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US" sz="2000" dirty="0"/>
                  <a:t>Therefore, a speech wave </a:t>
                </a:r>
                <a14:m>
                  <m:oMath xmlns:m="http://schemas.openxmlformats.org/officeDocument/2006/math">
                    <m:r>
                      <a:rPr lang="en-US" sz="2000" b="0" i="1" smtClean="0">
                        <a:latin typeface="Cambria Math" panose="02040503050406030204" pitchFamily="18" charset="0"/>
                      </a:rPr>
                      <m:t>𝑠</m:t>
                    </m:r>
                    <m:r>
                      <a:rPr lang="en-US" sz="2000" b="0" i="1" smtClean="0">
                        <a:latin typeface="Cambria Math" panose="02040503050406030204" pitchFamily="18" charset="0"/>
                      </a:rPr>
                      <m:t>[</m:t>
                    </m:r>
                    <m:r>
                      <a:rPr lang="en-US" sz="2000" b="0" i="1" smtClean="0">
                        <a:latin typeface="Cambria Math" panose="02040503050406030204" pitchFamily="18" charset="0"/>
                      </a:rPr>
                      <m:t>𝑛</m:t>
                    </m:r>
                    <m:r>
                      <a:rPr lang="en-US" sz="2000" b="0" i="1" smtClean="0">
                        <a:latin typeface="Cambria Math" panose="02040503050406030204" pitchFamily="18" charset="0"/>
                      </a:rPr>
                      <m:t>]</m:t>
                    </m:r>
                  </m:oMath>
                </a14:m>
                <a:r>
                  <a:rPr lang="en-US" sz="2000" dirty="0"/>
                  <a:t> can be approximated with AM-FM sinusoids as: </a:t>
                </a:r>
                <a:endParaRPr lang="en-GB" sz="2000" dirty="0"/>
              </a:p>
            </p:txBody>
          </p:sp>
        </mc:Choice>
        <mc:Fallback>
          <p:sp>
            <p:nvSpPr>
              <p:cNvPr id="21" name="Title 1">
                <a:extLst>
                  <a:ext uri="{FF2B5EF4-FFF2-40B4-BE49-F238E27FC236}">
                    <a16:creationId xmlns:a16="http://schemas.microsoft.com/office/drawing/2014/main" id="{FCCA8F66-BE62-36C2-8671-4000B1D93A82}"/>
                  </a:ext>
                </a:extLst>
              </p:cNvPr>
              <p:cNvSpPr txBox="1">
                <a:spLocks noRot="1" noChangeAspect="1" noMove="1" noResize="1" noEditPoints="1" noAdjustHandles="1" noChangeArrowheads="1" noChangeShapeType="1" noTextEdit="1"/>
              </p:cNvSpPr>
              <p:nvPr/>
            </p:nvSpPr>
            <p:spPr>
              <a:xfrm>
                <a:off x="2356288" y="4424367"/>
                <a:ext cx="8542157" cy="369332"/>
              </a:xfrm>
              <a:prstGeom prst="rect">
                <a:avLst/>
              </a:prstGeom>
              <a:blipFill>
                <a:blip r:embed="rId10"/>
                <a:stretch>
                  <a:fillRect l="-642" t="-18333" r="-714"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FDE1015-DD86-F99B-403A-F38AE2AB43E5}"/>
                  </a:ext>
                </a:extLst>
              </p:cNvPr>
              <p:cNvSpPr txBox="1"/>
              <p:nvPr/>
            </p:nvSpPr>
            <p:spPr>
              <a:xfrm>
                <a:off x="-1" y="5257562"/>
                <a:ext cx="3505201" cy="1600438"/>
              </a:xfrm>
              <a:prstGeom prst="rect">
                <a:avLst/>
              </a:prstGeom>
              <a:noFill/>
              <a:ln w="19050">
                <a:noFill/>
              </a:ln>
            </p:spPr>
            <p:txBody>
              <a:bodyPr wrap="square" rtlCol="0">
                <a:spAutoFit/>
              </a:bodyPr>
              <a:lstStyle/>
              <a:p>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𝑓</m:t>
                        </m:r>
                      </m:e>
                      <m:sub>
                        <m:r>
                          <a:rPr lang="en-US" sz="1400" b="0" i="1" smtClean="0">
                            <a:latin typeface="Cambria Math" panose="02040503050406030204" pitchFamily="18" charset="0"/>
                          </a:rPr>
                          <m:t>𝑠</m:t>
                        </m:r>
                      </m:sub>
                    </m:sSub>
                    <m:r>
                      <a:rPr lang="en-US" sz="1400" b="0" i="1" smtClean="0">
                        <a:latin typeface="Cambria Math" panose="02040503050406030204" pitchFamily="18" charset="0"/>
                      </a:rPr>
                      <m:t>=</m:t>
                    </m:r>
                  </m:oMath>
                </a14:m>
                <a:r>
                  <a:rPr lang="en-GB" sz="1400" dirty="0"/>
                  <a:t> Sampling rate </a:t>
                </a:r>
                <a:br>
                  <a:rPr lang="en-GB" sz="1400" dirty="0"/>
                </a:br>
                <a14:m>
                  <m:oMath xmlns:m="http://schemas.openxmlformats.org/officeDocument/2006/math">
                    <m:r>
                      <a:rPr lang="en-US" sz="1400" i="1">
                        <a:latin typeface="Cambria Math" panose="02040503050406030204" pitchFamily="18" charset="0"/>
                      </a:rPr>
                      <m:t>𝑠</m:t>
                    </m:r>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oMath>
                </a14:m>
                <a:r>
                  <a:rPr lang="en-US" sz="1400" dirty="0"/>
                  <a:t> Input speech wave</a:t>
                </a:r>
                <a:br>
                  <a:rPr lang="en-GB" sz="1400" dirty="0"/>
                </a:br>
                <a14:m>
                  <m:oMath xmlns:m="http://schemas.openxmlformats.org/officeDocument/2006/math">
                    <m:acc>
                      <m:accPr>
                        <m:chr m:val="̂"/>
                        <m:ctrlPr>
                          <a:rPr lang="en-US" sz="1400" i="1">
                            <a:latin typeface="Cambria Math" panose="02040503050406030204" pitchFamily="18" charset="0"/>
                          </a:rPr>
                        </m:ctrlPr>
                      </m:accPr>
                      <m:e>
                        <m:r>
                          <a:rPr lang="en-US" sz="1400" i="1">
                            <a:latin typeface="Cambria Math" panose="02040503050406030204" pitchFamily="18" charset="0"/>
                          </a:rPr>
                          <m:t>𝑠</m:t>
                        </m:r>
                      </m:e>
                    </m:acc>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𝑛</m:t>
                        </m:r>
                      </m:e>
                    </m:d>
                    <m:r>
                      <a:rPr lang="en-US" sz="1400" i="1">
                        <a:latin typeface="Cambria Math" panose="02040503050406030204" pitchFamily="18" charset="0"/>
                      </a:rPr>
                      <m:t>=</m:t>
                    </m:r>
                  </m:oMath>
                </a14:m>
                <a:r>
                  <a:rPr lang="en-GB" sz="1400" dirty="0"/>
                  <a:t> </a:t>
                </a:r>
                <a:r>
                  <a:rPr lang="en-US" sz="1400" dirty="0"/>
                  <a:t>Predicted output speech wave</a:t>
                </a:r>
                <a:br>
                  <a:rPr lang="en-GB" sz="1400" dirty="0"/>
                </a:br>
                <a14:m>
                  <m:oMath xmlns:m="http://schemas.openxmlformats.org/officeDocument/2006/math">
                    <m:r>
                      <a:rPr lang="en-US" sz="1400" b="0" i="1" smtClean="0">
                        <a:latin typeface="Cambria Math" panose="02040503050406030204" pitchFamily="18" charset="0"/>
                      </a:rPr>
                      <m:t>𝑀</m:t>
                    </m:r>
                    <m:r>
                      <a:rPr lang="en-US" sz="1400" b="0" i="1" smtClean="0">
                        <a:latin typeface="Cambria Math" panose="02040503050406030204" pitchFamily="18" charset="0"/>
                      </a:rPr>
                      <m:t>=</m:t>
                    </m:r>
                  </m:oMath>
                </a14:m>
                <a:r>
                  <a:rPr lang="en-GB" sz="1400" dirty="0"/>
                  <a:t> Total number of sinusoid pairs</a:t>
                </a:r>
                <a:br>
                  <a:rPr lang="en-GB" sz="1400" dirty="0"/>
                </a:b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𝑓</m:t>
                        </m:r>
                      </m:e>
                      <m:sub>
                        <m:r>
                          <a:rPr lang="en-US" sz="1400" b="0" i="1" smtClean="0">
                            <a:latin typeface="Cambria Math" panose="02040503050406030204" pitchFamily="18" charset="0"/>
                          </a:rPr>
                          <m:t>𝑚</m:t>
                        </m:r>
                      </m:sub>
                    </m:sSub>
                    <m:r>
                      <a:rPr lang="en-US" sz="1400" b="0" i="1" smtClean="0">
                        <a:latin typeface="Cambria Math" panose="02040503050406030204" pitchFamily="18" charset="0"/>
                      </a:rPr>
                      <m:t>=</m:t>
                    </m:r>
                  </m:oMath>
                </a14:m>
                <a:r>
                  <a:rPr lang="en-GB" sz="1400" dirty="0"/>
                  <a:t> Frequency of the </a:t>
                </a:r>
                <a14:m>
                  <m:oMath xmlns:m="http://schemas.openxmlformats.org/officeDocument/2006/math">
                    <m:r>
                      <a:rPr lang="en-US" sz="1400" b="0" i="1" smtClean="0">
                        <a:latin typeface="Cambria Math" panose="02040503050406030204" pitchFamily="18" charset="0"/>
                      </a:rPr>
                      <m:t>𝑚</m:t>
                    </m:r>
                  </m:oMath>
                </a14:m>
                <a:r>
                  <a:rPr lang="en-GB" sz="1400" dirty="0"/>
                  <a:t>-th sinusoid pair</a:t>
                </a:r>
                <a:br>
                  <a:rPr lang="en-GB" sz="1400" dirty="0"/>
                </a:b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𝛼</m:t>
                        </m:r>
                      </m:e>
                      <m:sub>
                        <m:r>
                          <a:rPr lang="en-US" sz="1400" b="0" i="1" smtClean="0">
                            <a:latin typeface="Cambria Math" panose="02040503050406030204" pitchFamily="18" charset="0"/>
                          </a:rPr>
                          <m:t>𝑚</m:t>
                        </m:r>
                      </m:sub>
                    </m:sSub>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𝑛</m:t>
                        </m:r>
                      </m:e>
                    </m:d>
                    <m:r>
                      <a:rPr lang="en-US" sz="1400" b="0" i="1" smtClean="0">
                        <a:latin typeface="Cambria Math" panose="02040503050406030204" pitchFamily="18" charset="0"/>
                      </a:rPr>
                      <m:t>=</m:t>
                    </m:r>
                  </m:oMath>
                </a14:m>
                <a:r>
                  <a:rPr lang="en-GB" sz="1400" dirty="0"/>
                  <a:t> Amplitudes of the </a:t>
                </a:r>
                <a14:m>
                  <m:oMath xmlns:m="http://schemas.openxmlformats.org/officeDocument/2006/math">
                    <m:r>
                      <a:rPr lang="en-US" sz="1400" i="1">
                        <a:latin typeface="Cambria Math" panose="02040503050406030204" pitchFamily="18" charset="0"/>
                      </a:rPr>
                      <m:t>𝑚</m:t>
                    </m:r>
                  </m:oMath>
                </a14:m>
                <a:r>
                  <a:rPr lang="en-GB" sz="1400" dirty="0"/>
                  <a:t>-th cosine wave</a:t>
                </a:r>
                <a:br>
                  <a:rPr lang="en-GB" sz="1400" dirty="0"/>
                </a:b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𝛽</m:t>
                        </m:r>
                      </m:e>
                      <m:sub>
                        <m:r>
                          <a:rPr lang="en-US" sz="1400" b="0" i="1" smtClean="0">
                            <a:latin typeface="Cambria Math" panose="02040503050406030204" pitchFamily="18" charset="0"/>
                          </a:rPr>
                          <m:t>𝑚</m:t>
                        </m:r>
                      </m:sub>
                    </m:sSub>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𝑛</m:t>
                        </m:r>
                      </m:e>
                    </m:d>
                    <m:r>
                      <a:rPr lang="en-US" sz="1400" b="0" i="1" smtClean="0">
                        <a:latin typeface="Cambria Math" panose="02040503050406030204" pitchFamily="18" charset="0"/>
                      </a:rPr>
                      <m:t>=</m:t>
                    </m:r>
                  </m:oMath>
                </a14:m>
                <a:r>
                  <a:rPr lang="en-GB" sz="1400" dirty="0"/>
                  <a:t> Amplitudes of the </a:t>
                </a:r>
                <a14:m>
                  <m:oMath xmlns:m="http://schemas.openxmlformats.org/officeDocument/2006/math">
                    <m:r>
                      <a:rPr lang="en-US" sz="1400" i="1">
                        <a:latin typeface="Cambria Math" panose="02040503050406030204" pitchFamily="18" charset="0"/>
                      </a:rPr>
                      <m:t>𝑚</m:t>
                    </m:r>
                  </m:oMath>
                </a14:m>
                <a:r>
                  <a:rPr lang="en-GB" sz="1400" dirty="0"/>
                  <a:t>-th sine wave</a:t>
                </a:r>
              </a:p>
            </p:txBody>
          </p:sp>
        </mc:Choice>
        <mc:Fallback xmlns="">
          <p:sp>
            <p:nvSpPr>
              <p:cNvPr id="22" name="TextBox 21">
                <a:extLst>
                  <a:ext uri="{FF2B5EF4-FFF2-40B4-BE49-F238E27FC236}">
                    <a16:creationId xmlns:a16="http://schemas.microsoft.com/office/drawing/2014/main" id="{8FDE1015-DD86-F99B-403A-F38AE2AB43E5}"/>
                  </a:ext>
                </a:extLst>
              </p:cNvPr>
              <p:cNvSpPr txBox="1">
                <a:spLocks noRot="1" noChangeAspect="1" noMove="1" noResize="1" noEditPoints="1" noAdjustHandles="1" noChangeArrowheads="1" noChangeShapeType="1" noTextEdit="1"/>
              </p:cNvSpPr>
              <p:nvPr/>
            </p:nvSpPr>
            <p:spPr>
              <a:xfrm>
                <a:off x="-1" y="5257562"/>
                <a:ext cx="3505201" cy="1600438"/>
              </a:xfrm>
              <a:prstGeom prst="rect">
                <a:avLst/>
              </a:prstGeom>
              <a:blipFill>
                <a:blip r:embed="rId11"/>
                <a:stretch>
                  <a:fillRect t="-380" b="-3042"/>
                </a:stretch>
              </a:blipFill>
              <a:ln w="19050">
                <a:noFill/>
              </a:ln>
            </p:spPr>
            <p:txBody>
              <a:bodyPr/>
              <a:lstStyle/>
              <a:p>
                <a:r>
                  <a:rPr lang="en-US">
                    <a:noFill/>
                  </a:rPr>
                  <a:t> </a:t>
                </a:r>
              </a:p>
            </p:txBody>
          </p:sp>
        </mc:Fallback>
      </mc:AlternateContent>
      <p:sp>
        <p:nvSpPr>
          <p:cNvPr id="25" name="Speech Bubble: Oval 24">
            <a:extLst>
              <a:ext uri="{FF2B5EF4-FFF2-40B4-BE49-F238E27FC236}">
                <a16:creationId xmlns:a16="http://schemas.microsoft.com/office/drawing/2014/main" id="{60157F44-E636-EB11-D0FA-B896364DF718}"/>
              </a:ext>
            </a:extLst>
          </p:cNvPr>
          <p:cNvSpPr/>
          <p:nvPr/>
        </p:nvSpPr>
        <p:spPr>
          <a:xfrm rot="10800000">
            <a:off x="9035717" y="1239671"/>
            <a:ext cx="3098800" cy="456681"/>
          </a:xfrm>
          <a:prstGeom prst="wedgeEllipseCallout">
            <a:avLst>
              <a:gd name="adj1" fmla="val -39030"/>
              <a:gd name="adj2" fmla="val 68062"/>
            </a:avLst>
          </a:prstGeom>
          <a:noFill/>
          <a:ln w="1905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ocumentclass{article}&#10;\usepackage{amsmath}&#10;\pagestyle{empty}&#10;\begin{document}&#10;&#10;&#10;$ s[n] \approx \hat{s}[n] = \sum_{m=1}^{M} \left[ \alpha_m[n] \sin\left( 2\pi f_m \frac{n}{f_s} \right) + \beta_m[n] \cos\left( 2\pi f_m \frac{n}{f_s} \right) \right].$&#10;&#10;\end{document}" title="IguanaTex Bitmap Display">
            <a:extLst>
              <a:ext uri="{FF2B5EF4-FFF2-40B4-BE49-F238E27FC236}">
                <a16:creationId xmlns:a16="http://schemas.microsoft.com/office/drawing/2014/main" id="{7A8A3193-F6AD-50E7-C51F-C295CA7071E7}"/>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2356288" y="4980890"/>
            <a:ext cx="9019783" cy="562675"/>
          </a:xfrm>
          <a:prstGeom prst="rect">
            <a:avLst/>
          </a:prstGeom>
        </p:spPr>
      </p:pic>
      <p:pic>
        <p:nvPicPr>
          <p:cNvPr id="8" name="Picture 7" descr="\documentclass{article}&#10;\usepackage{amsmath}&#10;\pagestyle{empty}&#10;\begin{document}&#10;&#10;&#10;$A[n]\sin \left(2\pi f_c \frac{n}{f_s} + \phi[n] \right)$&#10;&#10;\end{document}" title="IguanaTex Bitmap Display">
            <a:extLst>
              <a:ext uri="{FF2B5EF4-FFF2-40B4-BE49-F238E27FC236}">
                <a16:creationId xmlns:a16="http://schemas.microsoft.com/office/drawing/2014/main" id="{E0C5CC09-8D35-5286-0C0E-6C9A3AA7FD67}"/>
              </a:ext>
            </a:extLst>
          </p:cNvPr>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3961951" y="1311704"/>
            <a:ext cx="2641371" cy="454400"/>
          </a:xfrm>
          <a:prstGeom prst="rect">
            <a:avLst/>
          </a:prstGeom>
        </p:spPr>
      </p:pic>
      <p:pic>
        <p:nvPicPr>
          <p:cNvPr id="12" name="Picture 11" descr="\documentclass{article}&#10;\usepackage{amsmath}&#10;\pagestyle{empty}&#10;\begin{document}&#10;&#10;$=A[n]\left(\sin\left(2\pi f_c \frac{n}{f_s}\right)\cos(\phi[n]) + \cos\left(2\pi f_c \frac{n}{f_s}\right)\sin(\phi[n]) \right)$&#10;&#10;&#10;\end{document}" title="IguanaTex Bitmap Display">
            <a:extLst>
              <a:ext uri="{FF2B5EF4-FFF2-40B4-BE49-F238E27FC236}">
                <a16:creationId xmlns:a16="http://schemas.microsoft.com/office/drawing/2014/main" id="{A27EC03D-4CC5-8B5A-C7CE-0BAA02FEFE2F}"/>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3696145" y="1921541"/>
            <a:ext cx="6223543" cy="454400"/>
          </a:xfrm>
          <a:prstGeom prst="rect">
            <a:avLst/>
          </a:prstGeom>
        </p:spPr>
      </p:pic>
      <p:pic>
        <p:nvPicPr>
          <p:cNvPr id="14" name="Picture 13" descr="\documentclass{article}&#10;\usepackage{amsmath}&#10;\pagestyle{empty}&#10;\begin{document}&#10;&#10;$=A[n]\cos(\phi[n])\sin\left(2\pi f_c \frac{n}{f_s}\right) + A[n]\sin(\phi[n])\cos\left(2\pi f_c \frac{n}{f_s}\right)$&#10;&#10;&#10;\end{document}" title="IguanaTex Bitmap Display">
            <a:extLst>
              <a:ext uri="{FF2B5EF4-FFF2-40B4-BE49-F238E27FC236}">
                <a16:creationId xmlns:a16="http://schemas.microsoft.com/office/drawing/2014/main" id="{10C815C5-8873-88DA-164E-3B48BACCC02F}"/>
              </a:ext>
            </a:extLst>
          </p:cNvPr>
          <p:cNvPicPr>
            <a:picLocks noChangeAspect="1"/>
          </p:cNvPicPr>
          <p:nvPr>
            <p:custDataLst>
              <p:tags r:id="rId4"/>
            </p:custDataLst>
          </p:nvPr>
        </p:nvPicPr>
        <p:blipFill>
          <a:blip r:embed="rId15">
            <a:extLst>
              <a:ext uri="{28A0092B-C50C-407E-A947-70E740481C1C}">
                <a14:useLocalDpi xmlns:a14="http://schemas.microsoft.com/office/drawing/2010/main" val="0"/>
              </a:ext>
            </a:extLst>
          </a:blip>
          <a:stretch>
            <a:fillRect/>
          </a:stretch>
        </p:blipFill>
        <p:spPr>
          <a:xfrm>
            <a:off x="3696145" y="2523315"/>
            <a:ext cx="6444800" cy="454400"/>
          </a:xfrm>
          <a:prstGeom prst="rect">
            <a:avLst/>
          </a:prstGeom>
        </p:spPr>
      </p:pic>
      <p:pic>
        <p:nvPicPr>
          <p:cNvPr id="16" name="Picture 15" descr="\documentclass{article}&#10;\usepackage{amsmath}&#10;\pagestyle{empty}&#10;\begin{document}&#10;&#10;$=\alpha[n]\sin\left(2\pi f_c \frac{n}{f_s}\right) + \beta[n]\cos\left(2\pi f_c \frac{n}{f_s}\right), \ \mathrm{where}$&#10;&#10;&#10;\end{document}" title="IguanaTex Bitmap Display">
            <a:extLst>
              <a:ext uri="{FF2B5EF4-FFF2-40B4-BE49-F238E27FC236}">
                <a16:creationId xmlns:a16="http://schemas.microsoft.com/office/drawing/2014/main" id="{6F3B23EB-DBCF-C77D-5C0B-9DEB31270588}"/>
              </a:ext>
            </a:extLst>
          </p:cNvPr>
          <p:cNvPicPr>
            <a:picLocks noChangeAspect="1"/>
          </p:cNvPicPr>
          <p:nvPr>
            <p:custDataLst>
              <p:tags r:id="rId5"/>
            </p:custDataLst>
          </p:nvPr>
        </p:nvPicPr>
        <p:blipFill>
          <a:blip r:embed="rId16">
            <a:extLst>
              <a:ext uri="{28A0092B-C50C-407E-A947-70E740481C1C}">
                <a14:useLocalDpi xmlns:a14="http://schemas.microsoft.com/office/drawing/2010/main" val="0"/>
              </a:ext>
            </a:extLst>
          </a:blip>
          <a:stretch>
            <a:fillRect/>
          </a:stretch>
        </p:blipFill>
        <p:spPr>
          <a:xfrm>
            <a:off x="3696145" y="3201800"/>
            <a:ext cx="5295543" cy="454400"/>
          </a:xfrm>
          <a:prstGeom prst="rect">
            <a:avLst/>
          </a:prstGeom>
        </p:spPr>
      </p:pic>
      <p:pic>
        <p:nvPicPr>
          <p:cNvPr id="18" name="Picture 17" descr="\documentclass{article}&#10;\usepackage{amsmath}&#10;\pagestyle{empty}&#10;\begin{document}&#10;&#10;$\alpha[n]=A[n]\cos(\phi[n]), \ \mathrm{and}\ \beta[n]=A[n]\sin(\phi[n]).$&#10;&#10;&#10;\end{document}" title="IguanaTex Bitmap Display">
            <a:extLst>
              <a:ext uri="{FF2B5EF4-FFF2-40B4-BE49-F238E27FC236}">
                <a16:creationId xmlns:a16="http://schemas.microsoft.com/office/drawing/2014/main" id="{DF246FAA-C49A-9B43-D543-1A88F357321B}"/>
              </a:ext>
            </a:extLst>
          </p:cNvPr>
          <p:cNvPicPr>
            <a:picLocks noChangeAspect="1"/>
          </p:cNvPicPr>
          <p:nvPr>
            <p:custDataLst>
              <p:tags r:id="rId6"/>
            </p:custDataLst>
          </p:nvPr>
        </p:nvPicPr>
        <p:blipFill>
          <a:blip r:embed="rId17">
            <a:extLst>
              <a:ext uri="{28A0092B-C50C-407E-A947-70E740481C1C}">
                <a14:useLocalDpi xmlns:a14="http://schemas.microsoft.com/office/drawing/2010/main" val="0"/>
              </a:ext>
            </a:extLst>
          </a:blip>
          <a:stretch>
            <a:fillRect/>
          </a:stretch>
        </p:blipFill>
        <p:spPr>
          <a:xfrm>
            <a:off x="3696145" y="3880285"/>
            <a:ext cx="5286400" cy="254171"/>
          </a:xfrm>
          <a:prstGeom prst="rect">
            <a:avLst/>
          </a:prstGeom>
        </p:spPr>
      </p:pic>
      <p:pic>
        <p:nvPicPr>
          <p:cNvPr id="26" name="Picture 25" descr="\documentclass{article}&#10;\usepackage{amsmath}&#10;\pagestyle{empty}&#10;\begin{document}&#10;&#10;$\sin(a+b) = \sin(a)\cos(b) + \cos(a)\sin(b).$&#10;&#10;&#10;\end{document}" title="IguanaTex Bitmap Display">
            <a:extLst>
              <a:ext uri="{FF2B5EF4-FFF2-40B4-BE49-F238E27FC236}">
                <a16:creationId xmlns:a16="http://schemas.microsoft.com/office/drawing/2014/main" id="{8EE1DE06-6DF0-1BE2-826E-F75390A99DA9}"/>
              </a:ext>
            </a:extLst>
          </p:cNvPr>
          <p:cNvPicPr>
            <a:picLocks noChangeAspect="1"/>
          </p:cNvPicPr>
          <p:nvPr>
            <p:custDataLst>
              <p:tags r:id="rId7"/>
            </p:custDataLst>
          </p:nvPr>
        </p:nvPicPr>
        <p:blipFill>
          <a:blip r:embed="rId18">
            <a:extLst>
              <a:ext uri="{28A0092B-C50C-407E-A947-70E740481C1C}">
                <a14:useLocalDpi xmlns:a14="http://schemas.microsoft.com/office/drawing/2010/main" val="0"/>
              </a:ext>
            </a:extLst>
          </a:blip>
          <a:stretch>
            <a:fillRect/>
          </a:stretch>
        </p:blipFill>
        <p:spPr>
          <a:xfrm>
            <a:off x="9264157" y="1398720"/>
            <a:ext cx="2641920" cy="151954"/>
          </a:xfrm>
          <a:prstGeom prst="rect">
            <a:avLst/>
          </a:prstGeom>
        </p:spPr>
      </p:pic>
      <p:cxnSp>
        <p:nvCxnSpPr>
          <p:cNvPr id="5" name="Straight Connector 4">
            <a:extLst>
              <a:ext uri="{FF2B5EF4-FFF2-40B4-BE49-F238E27FC236}">
                <a16:creationId xmlns:a16="http://schemas.microsoft.com/office/drawing/2014/main" id="{51CFFA12-8FC4-B455-DB71-5157E3A74E70}"/>
              </a:ext>
            </a:extLst>
          </p:cNvPr>
          <p:cNvCxnSpPr/>
          <p:nvPr/>
        </p:nvCxnSpPr>
        <p:spPr>
          <a:xfrm>
            <a:off x="3961951" y="2977715"/>
            <a:ext cx="142443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226FBD-05D4-21E8-1112-639D12D8BD7C}"/>
              </a:ext>
            </a:extLst>
          </p:cNvPr>
          <p:cNvCxnSpPr/>
          <p:nvPr/>
        </p:nvCxnSpPr>
        <p:spPr>
          <a:xfrm>
            <a:off x="7221883" y="2977715"/>
            <a:ext cx="142443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67507E5-B6E5-9DD4-4F95-4689B4AB849A}"/>
              </a:ext>
            </a:extLst>
          </p:cNvPr>
          <p:cNvCxnSpPr>
            <a:cxnSpLocks/>
          </p:cNvCxnSpPr>
          <p:nvPr/>
        </p:nvCxnSpPr>
        <p:spPr>
          <a:xfrm>
            <a:off x="3961950" y="3678784"/>
            <a:ext cx="4171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CFBFE4-FB99-D6E4-B026-632BE8AC98CF}"/>
              </a:ext>
            </a:extLst>
          </p:cNvPr>
          <p:cNvCxnSpPr>
            <a:cxnSpLocks/>
          </p:cNvCxnSpPr>
          <p:nvPr/>
        </p:nvCxnSpPr>
        <p:spPr>
          <a:xfrm>
            <a:off x="6186153" y="3678784"/>
            <a:ext cx="4171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A80CEAD-A02C-7899-2886-CA0D6E2A592A}"/>
              </a:ext>
            </a:extLst>
          </p:cNvPr>
          <p:cNvSpPr/>
          <p:nvPr/>
        </p:nvSpPr>
        <p:spPr>
          <a:xfrm>
            <a:off x="2240143" y="4852280"/>
            <a:ext cx="9215438" cy="8105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08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par>
                          <p:cTn id="22" fill="hold">
                            <p:stCondLst>
                              <p:cond delay="1000"/>
                            </p:stCondLst>
                            <p:childTnLst>
                              <p:par>
                                <p:cTn id="23" presetID="21" presetClass="entr" presetSubtype="1"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heel(1)">
                                      <p:cBhvr>
                                        <p:cTn id="25" dur="10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10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1000"/>
                                        <p:tgtEl>
                                          <p:spTgt spid="6"/>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childTnLst>
                                </p:cTn>
                              </p:par>
                              <p:par>
                                <p:cTn id="46" presetID="16" presetClass="entr" presetSubtype="21"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1000"/>
                                        <p:tgtEl>
                                          <p:spTgt spid="7"/>
                                        </p:tgtEl>
                                      </p:cBhvr>
                                    </p:animEffect>
                                  </p:childTnLst>
                                </p:cTn>
                              </p:par>
                              <p:par>
                                <p:cTn id="49" presetID="16" presetClass="entr" presetSubtype="21"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1000"/>
                                        <p:tgtEl>
                                          <p:spTgt spid="13"/>
                                        </p:tgtEl>
                                      </p:cBhvr>
                                    </p:animEffec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childTnLst>
                                </p:cTn>
                              </p:par>
                            </p:childTnLst>
                          </p:cTn>
                        </p:par>
                        <p:par>
                          <p:cTn id="65" fill="hold">
                            <p:stCondLst>
                              <p:cond delay="2000"/>
                            </p:stCondLst>
                            <p:childTnLst>
                              <p:par>
                                <p:cTn id="66" presetID="16" presetClass="entr" presetSubtype="21"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Vertical)">
                                      <p:cBhvr>
                                        <p:cTn id="68" dur="1000"/>
                                        <p:tgtEl>
                                          <p:spTgt spid="15"/>
                                        </p:tgtEl>
                                      </p:cBhvr>
                                    </p:animEffect>
                                  </p:childTnLst>
                                </p:cTn>
                              </p:par>
                            </p:childTnLst>
                          </p:cTn>
                        </p:par>
                        <p:par>
                          <p:cTn id="69" fill="hold">
                            <p:stCondLst>
                              <p:cond delay="3000"/>
                            </p:stCondLst>
                            <p:childTnLst>
                              <p:par>
                                <p:cTn id="70" presetID="10" presetClass="entr" presetSubtype="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21" grpId="0"/>
      <p:bldP spid="22" grpId="0"/>
      <p:bldP spid="25"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1">
            <a:extLst>
              <a:ext uri="{FF2B5EF4-FFF2-40B4-BE49-F238E27FC236}">
                <a16:creationId xmlns:a16="http://schemas.microsoft.com/office/drawing/2014/main" id="{A92DC252-ECC5-382C-AEE5-22E08965EE01}"/>
              </a:ext>
            </a:extLst>
          </p:cNvPr>
          <p:cNvSpPr txBox="1">
            <a:spLocks/>
          </p:cNvSpPr>
          <p:nvPr/>
        </p:nvSpPr>
        <p:spPr>
          <a:xfrm>
            <a:off x="3069476" y="14126"/>
            <a:ext cx="6239194"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Redefining the problem: Frequencies</a:t>
            </a:r>
            <a:endParaRPr lang="en-GB" sz="3200" u="sng" dirty="0"/>
          </a:p>
        </p:txBody>
      </p:sp>
      <p:sp>
        <p:nvSpPr>
          <p:cNvPr id="5" name="Title 1 2">
            <a:extLst>
              <a:ext uri="{FF2B5EF4-FFF2-40B4-BE49-F238E27FC236}">
                <a16:creationId xmlns:a16="http://schemas.microsoft.com/office/drawing/2014/main" id="{51F98A25-CB6B-0821-1E1C-55C4766D13D6}"/>
              </a:ext>
            </a:extLst>
          </p:cNvPr>
          <p:cNvSpPr txBox="1">
            <a:spLocks/>
          </p:cNvSpPr>
          <p:nvPr/>
        </p:nvSpPr>
        <p:spPr>
          <a:xfrm>
            <a:off x="2305752" y="1545545"/>
            <a:ext cx="8243092" cy="4393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US" sz="2000" dirty="0"/>
              <a:t>In fact, we can represent </a:t>
            </a:r>
            <a:r>
              <a:rPr lang="en-US" sz="2000" b="1" dirty="0"/>
              <a:t>any arbitrary signal </a:t>
            </a:r>
            <a:r>
              <a:rPr lang="en-US" sz="2000" dirty="0"/>
              <a:t>using sums of </a:t>
            </a:r>
            <a:r>
              <a:rPr lang="en-US" sz="2000" b="1" dirty="0"/>
              <a:t>AM sinusoids</a:t>
            </a:r>
            <a:r>
              <a:rPr lang="en-US" sz="2000" dirty="0"/>
              <a:t>:</a:t>
            </a:r>
            <a:endParaRPr lang="en-GB" sz="2000" dirty="0"/>
          </a:p>
        </p:txBody>
      </p:sp>
      <p:sp>
        <p:nvSpPr>
          <p:cNvPr id="9" name="Title 1 4">
            <a:extLst>
              <a:ext uri="{FF2B5EF4-FFF2-40B4-BE49-F238E27FC236}">
                <a16:creationId xmlns:a16="http://schemas.microsoft.com/office/drawing/2014/main" id="{D02FAA3B-ED9F-C176-E797-B4BF250FCF8E}"/>
              </a:ext>
            </a:extLst>
          </p:cNvPr>
          <p:cNvSpPr txBox="1">
            <a:spLocks/>
          </p:cNvSpPr>
          <p:nvPr/>
        </p:nvSpPr>
        <p:spPr>
          <a:xfrm>
            <a:off x="2304693" y="6328226"/>
            <a:ext cx="7408502" cy="3662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GB" sz="2000" dirty="0"/>
              <a:t>Hence, we can work with </a:t>
            </a:r>
            <a:r>
              <a:rPr lang="en-GB" sz="2000" b="1" dirty="0"/>
              <a:t>constant frequencies</a:t>
            </a:r>
            <a:r>
              <a:rPr lang="en-GB" sz="2000" dirty="0"/>
              <a:t> over </a:t>
            </a:r>
            <a:r>
              <a:rPr lang="en-GB" sz="2000" b="1" dirty="0"/>
              <a:t>longer frames</a:t>
            </a:r>
            <a:r>
              <a:rPr lang="en-GB" sz="2000" dirty="0"/>
              <a:t>.</a:t>
            </a:r>
          </a:p>
        </p:txBody>
      </p:sp>
      <mc:AlternateContent xmlns:mc="http://schemas.openxmlformats.org/markup-compatibility/2006" xmlns:a14="http://schemas.microsoft.com/office/drawing/2010/main">
        <mc:Choice Requires="a14">
          <p:sp>
            <p:nvSpPr>
              <p:cNvPr id="10" name="Title 1 5">
                <a:extLst>
                  <a:ext uri="{FF2B5EF4-FFF2-40B4-BE49-F238E27FC236}">
                    <a16:creationId xmlns:a16="http://schemas.microsoft.com/office/drawing/2014/main" id="{EC00B5C5-8A2C-8824-8E8E-823C30D13978}"/>
                  </a:ext>
                </a:extLst>
              </p:cNvPr>
              <p:cNvSpPr txBox="1">
                <a:spLocks/>
              </p:cNvSpPr>
              <p:nvPr/>
            </p:nvSpPr>
            <p:spPr>
              <a:xfrm>
                <a:off x="125162" y="2114058"/>
                <a:ext cx="12127821" cy="3686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t>Let </a:t>
                </a:r>
                <a14:m>
                  <m:oMath xmlns:m="http://schemas.openxmlformats.org/officeDocument/2006/math">
                    <m:r>
                      <a:rPr lang="en-US" sz="2000" b="0" i="1" smtClean="0">
                        <a:latin typeface="Cambria Math" panose="02040503050406030204" pitchFamily="18" charset="0"/>
                      </a:rPr>
                      <m:t>h</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𝑛</m:t>
                        </m:r>
                      </m:e>
                    </m:d>
                  </m:oMath>
                </a14:m>
                <a:r>
                  <a:rPr lang="en-US" sz="2000" b="0" i="1" dirty="0">
                    <a:latin typeface="Cambria Math" panose="02040503050406030204" pitchFamily="18" charset="0"/>
                  </a:rPr>
                  <a:t> </a:t>
                </a:r>
                <a:r>
                  <a:rPr lang="en-GB" sz="2000" dirty="0"/>
                  <a:t>be an arbitrary discrete-time signal. Choose frequencies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2</m:t>
                        </m:r>
                      </m:sub>
                    </m:sSub>
                  </m:oMath>
                </a14:m>
                <a:r>
                  <a:rPr lang="en-US" sz="2000" b="0" dirty="0"/>
                  <a:t> s.t. </a:t>
                </a:r>
                <a14:m>
                  <m:oMath xmlns:m="http://schemas.openxmlformats.org/officeDocument/2006/math">
                    <m:r>
                      <m:rPr>
                        <m:sty m:val="p"/>
                      </m:rPr>
                      <a:rPr lang="en-US" sz="2000">
                        <a:latin typeface="Cambria Math" panose="02040503050406030204" pitchFamily="18" charset="0"/>
                      </a:rPr>
                      <m:t>L</m:t>
                    </m:r>
                    <m:r>
                      <m:rPr>
                        <m:sty m:val="p"/>
                      </m:rPr>
                      <a:rPr lang="en-US" sz="2000" b="0" i="0" smtClean="0">
                        <a:latin typeface="Cambria Math" panose="02040503050406030204" pitchFamily="18" charset="0"/>
                      </a:rPr>
                      <m:t>CM</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2</m:t>
                            </m:r>
                          </m:sub>
                        </m:sSub>
                      </m:e>
                    </m:d>
                    <m:r>
                      <a:rPr lang="en-US" sz="2000" b="0" i="1" smtClean="0">
                        <a:latin typeface="Cambria Math" panose="02040503050406030204" pitchFamily="18" charset="0"/>
                      </a:rPr>
                      <m:t>&lt;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𝑠</m:t>
                        </m:r>
                      </m:sub>
                    </m:sSub>
                    <m:r>
                      <a:rPr lang="en-US" sz="2000" b="0" i="1" smtClean="0">
                        <a:latin typeface="Cambria Math" panose="02040503050406030204" pitchFamily="18" charset="0"/>
                      </a:rPr>
                      <m:t>/2</m:t>
                    </m:r>
                    <m:r>
                      <a:rPr lang="en-US" sz="2000" b="0" i="0" smtClean="0">
                        <a:latin typeface="Cambria Math" panose="02040503050406030204" pitchFamily="18" charset="0"/>
                      </a:rPr>
                      <m:t>.</m:t>
                    </m:r>
                  </m:oMath>
                </a14:m>
                <a:r>
                  <a:rPr lang="en-US" sz="2000" b="0" dirty="0"/>
                  <a:t> We can write </a:t>
                </a:r>
                <a14:m>
                  <m:oMath xmlns:m="http://schemas.openxmlformats.org/officeDocument/2006/math">
                    <m:r>
                      <a:rPr lang="en-US" sz="2000" b="0" i="1" smtClean="0">
                        <a:latin typeface="Cambria Math" panose="02040503050406030204" pitchFamily="18" charset="0"/>
                      </a:rPr>
                      <m:t>h</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𝑛</m:t>
                        </m:r>
                      </m:e>
                    </m:d>
                  </m:oMath>
                </a14:m>
                <a:r>
                  <a:rPr lang="en-US" sz="2000" b="0" dirty="0"/>
                  <a:t> as:</a:t>
                </a:r>
              </a:p>
              <a:p>
                <a:endParaRPr lang="en-US" sz="2000" b="0" i="0" dirty="0">
                  <a:latin typeface="Cambria Math" panose="02040503050406030204" pitchFamily="18" charset="0"/>
                </a:endParaRPr>
              </a:p>
            </p:txBody>
          </p:sp>
        </mc:Choice>
        <mc:Fallback xmlns="">
          <p:sp>
            <p:nvSpPr>
              <p:cNvPr id="10" name="Title 1 5">
                <a:extLst>
                  <a:ext uri="{FF2B5EF4-FFF2-40B4-BE49-F238E27FC236}">
                    <a16:creationId xmlns:a16="http://schemas.microsoft.com/office/drawing/2014/main" id="{EC00B5C5-8A2C-8824-8E8E-823C30D13978}"/>
                  </a:ext>
                </a:extLst>
              </p:cNvPr>
              <p:cNvSpPr txBox="1">
                <a:spLocks noRot="1" noChangeAspect="1" noMove="1" noResize="1" noEditPoints="1" noAdjustHandles="1" noChangeArrowheads="1" noChangeShapeType="1" noTextEdit="1"/>
              </p:cNvSpPr>
              <p:nvPr/>
            </p:nvSpPr>
            <p:spPr>
              <a:xfrm>
                <a:off x="125162" y="2114058"/>
                <a:ext cx="12127821" cy="368693"/>
              </a:xfrm>
              <a:prstGeom prst="rect">
                <a:avLst/>
              </a:prstGeom>
              <a:blipFill>
                <a:blip r:embed="rId9"/>
                <a:stretch>
                  <a:fillRect l="-553" t="-18333" r="-302" b="-30000"/>
                </a:stretch>
              </a:blipFill>
            </p:spPr>
            <p:txBody>
              <a:bodyPr/>
              <a:lstStyle/>
              <a:p>
                <a:r>
                  <a:rPr lang="en-US">
                    <a:noFill/>
                  </a:rPr>
                  <a:t> </a:t>
                </a:r>
              </a:p>
            </p:txBody>
          </p:sp>
        </mc:Fallback>
      </mc:AlternateContent>
      <p:sp>
        <p:nvSpPr>
          <p:cNvPr id="14" name="Speech Bubble: Oval 13">
            <a:extLst>
              <a:ext uri="{FF2B5EF4-FFF2-40B4-BE49-F238E27FC236}">
                <a16:creationId xmlns:a16="http://schemas.microsoft.com/office/drawing/2014/main" id="{EB9A8EE2-A0CD-0218-4801-B4F81AAA6F15}"/>
              </a:ext>
            </a:extLst>
          </p:cNvPr>
          <p:cNvSpPr/>
          <p:nvPr/>
        </p:nvSpPr>
        <p:spPr>
          <a:xfrm rot="10800000">
            <a:off x="205004" y="3569247"/>
            <a:ext cx="2609200" cy="812924"/>
          </a:xfrm>
          <a:prstGeom prst="wedgeEllipseCallout">
            <a:avLst>
              <a:gd name="adj1" fmla="val 54643"/>
              <a:gd name="adj2" fmla="val 38120"/>
            </a:avLst>
          </a:prstGeom>
          <a:noFill/>
          <a:ln w="1905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ocumentclass{article}&#10;\usepackage{amsmath}&#10;\pagestyle{empty}&#10;\begin{document}&#10;&#10;&#10;$ s[n] \approx \hat{s}[n] = \sum_{m=1}^{M} \left[ \alpha_m[n] \sin\left( 2\pi f_m \frac{n}{f_s} \right) + \beta_m[n] \cos\left( 2\pi f_m \frac{n}{f_s} \right) \right].$&#10;&#10;\end{document}" title="IguanaTex Bitmap Display">
            <a:extLst>
              <a:ext uri="{FF2B5EF4-FFF2-40B4-BE49-F238E27FC236}">
                <a16:creationId xmlns:a16="http://schemas.microsoft.com/office/drawing/2014/main" id="{8B2F6341-8E19-3F6B-E757-BF650011C009}"/>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1586106" y="811636"/>
            <a:ext cx="9019783" cy="562675"/>
          </a:xfrm>
          <a:prstGeom prst="rect">
            <a:avLst/>
          </a:prstGeom>
        </p:spPr>
      </p:pic>
      <p:pic>
        <p:nvPicPr>
          <p:cNvPr id="17" name="Picture 16" descr="\documentclass{article}&#10;\usepackage{amsmath}&#10;\usepackage{amsfonts}&#10;\usepackage{dsfont}&#10;\pagestyle{empty}&#10;\begin{document}&#10;&#10;&#10;$h[n] = h[n] \mathds{1} \left\{f_2n=k\frac{f_s}{2}\right\} + h[n]\mathds{1}\left\{f_2n\neq k\frac{f_s}{2}\right\}, \ k \in \mathbb{N}.$&#10;&#10;\end{document}" title="IguanaTex Bitmap Display">
            <a:extLst>
              <a:ext uri="{FF2B5EF4-FFF2-40B4-BE49-F238E27FC236}">
                <a16:creationId xmlns:a16="http://schemas.microsoft.com/office/drawing/2014/main" id="{4AEE6F1D-3066-0AD8-D073-FEDD658690CF}"/>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3004797" y="2554877"/>
            <a:ext cx="6182400" cy="455314"/>
          </a:xfrm>
          <a:prstGeom prst="rect">
            <a:avLst/>
          </a:prstGeom>
        </p:spPr>
      </p:pic>
      <p:pic>
        <p:nvPicPr>
          <p:cNvPr id="19" name="Picture 18" descr="\documentclass{article}&#10;\usepackage{amsmath}&#10;\usepackage{amsfonts}&#10;\usepackage{dsfont}&#10;\pagestyle{empty}&#10;\begin{document}&#10;&#10;&#10;$= \frac{h[n] \mathds{1} \left\{f_2n=k\frac{f_s}{2}\right\}}{\cos\left(2\pi f_1\frac{n}{f_s}\right)}\cos\left(2\pi f_1\frac{n}{f_s}\right)+ \frac{h[n]\mathds{1} \left\{f_2n\neq k\frac{f_s}{2}\right\}}{\sin\left(2\pi f_2\frac{n}{f_s}\right)}\sin\left(2\pi f_2\frac{n}{f_s}\right), \ k \in \mathbb{N}$&#10;&#10;\end{document}" title="IguanaTex Bitmap Display">
            <a:extLst>
              <a:ext uri="{FF2B5EF4-FFF2-40B4-BE49-F238E27FC236}">
                <a16:creationId xmlns:a16="http://schemas.microsoft.com/office/drawing/2014/main" id="{D50B0098-27F8-EDD3-6C93-B3CBB6DF97CF}"/>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3491105" y="3190893"/>
            <a:ext cx="8495891" cy="603728"/>
          </a:xfrm>
          <a:prstGeom prst="rect">
            <a:avLst/>
          </a:prstGeom>
        </p:spPr>
      </p:pic>
      <p:pic>
        <p:nvPicPr>
          <p:cNvPr id="23" name="Picture 22" descr="\documentclass{article}&#10;\usepackage{amsmath}&#10;\pagestyle{empty}&#10;\begin{document}&#10;&#10;&#10;$=\alpha_2[n] \sin\left(2\pi f_2\frac{n}{f_s}\right) + \beta_1[n] \cos\left(2\pi f_1\frac{n}{f_s}\right), \ \mathrm{where}$&#10;&#10;\end{document}" title="IguanaTex Bitmap Display">
            <a:extLst>
              <a:ext uri="{FF2B5EF4-FFF2-40B4-BE49-F238E27FC236}">
                <a16:creationId xmlns:a16="http://schemas.microsoft.com/office/drawing/2014/main" id="{0E71AB39-76EC-2919-23EB-AFF4F6EB1E0C}"/>
              </a:ext>
            </a:extLst>
          </p:cNvPr>
          <p:cNvPicPr>
            <a:picLocks noChangeAspect="1"/>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3491105" y="3975323"/>
            <a:ext cx="5529600" cy="454400"/>
          </a:xfrm>
          <a:prstGeom prst="rect">
            <a:avLst/>
          </a:prstGeom>
        </p:spPr>
      </p:pic>
      <p:pic>
        <p:nvPicPr>
          <p:cNvPr id="25" name="Picture 24" descr="\documentclass{article}&#10;\usepackage{amsmath}&#10;\usepackage{amsfonts}&#10;\usepackage{dsfont}&#10;\pagestyle{empty}&#10;\begin{document}&#10;&#10;$\alpha_2[n] = \frac{h[n]\mathds{1}\left\{f_2n\neq k\frac{f_s}{2}\right\}}{\sin\left(2\pi f_2\frac{n}{f_s}\right)}, \ \mathrm{and} \&#10; \beta_1[n] = \frac{h[n] \mathds{1} \left\{f_2n=k\frac{f_s}{2}\right\}}{\cos\left(2\pi f_1\frac{n}{f_s}\right)}$.&#10;&#10;&#10;\end{document}" title="IguanaTex Bitmap Display">
            <a:extLst>
              <a:ext uri="{FF2B5EF4-FFF2-40B4-BE49-F238E27FC236}">
                <a16:creationId xmlns:a16="http://schemas.microsoft.com/office/drawing/2014/main" id="{658BDD0F-50B5-3BE6-2388-4D3A3AF52FDB}"/>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3545928" y="4629969"/>
            <a:ext cx="5474778" cy="515948"/>
          </a:xfrm>
          <a:prstGeom prst="rect">
            <a:avLst/>
          </a:prstGeom>
        </p:spPr>
      </p:pic>
      <p:grpSp>
        <p:nvGrpSpPr>
          <p:cNvPr id="30" name="Group 29">
            <a:extLst>
              <a:ext uri="{FF2B5EF4-FFF2-40B4-BE49-F238E27FC236}">
                <a16:creationId xmlns:a16="http://schemas.microsoft.com/office/drawing/2014/main" id="{1BA462EB-46D4-999C-6F2C-77444C884F94}"/>
              </a:ext>
            </a:extLst>
          </p:cNvPr>
          <p:cNvGrpSpPr/>
          <p:nvPr/>
        </p:nvGrpSpPr>
        <p:grpSpPr>
          <a:xfrm>
            <a:off x="292307" y="3837223"/>
            <a:ext cx="2587598" cy="439302"/>
            <a:chOff x="655571" y="4328651"/>
            <a:chExt cx="2587598" cy="439302"/>
          </a:xfrm>
        </p:grpSpPr>
        <p:sp>
          <p:nvSpPr>
            <p:cNvPr id="15" name="Title 1 7">
              <a:extLst>
                <a:ext uri="{FF2B5EF4-FFF2-40B4-BE49-F238E27FC236}">
                  <a16:creationId xmlns:a16="http://schemas.microsoft.com/office/drawing/2014/main" id="{4B50931F-93E7-4929-29A8-62B6F17D29E3}"/>
                </a:ext>
              </a:extLst>
            </p:cNvPr>
            <p:cNvSpPr txBox="1">
              <a:spLocks/>
            </p:cNvSpPr>
            <p:nvPr/>
          </p:nvSpPr>
          <p:spPr>
            <a:xfrm>
              <a:off x="1373285" y="4328651"/>
              <a:ext cx="1869884" cy="4393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Indicator function</a:t>
              </a:r>
              <a:endParaRPr lang="en-GB" sz="1800" dirty="0"/>
            </a:p>
          </p:txBody>
        </p:sp>
        <p:pic>
          <p:nvPicPr>
            <p:cNvPr id="29" name="Picture 28" descr="\documentclass{article}&#10;\usepackage{amsmath}&#10;\usepackage{dsfont}&#10;\pagestyle{empty}&#10;\begin{document}&#10;&#10;&#10;$\mathds{1}\{\cdot\} = $&#10;&#10;\end{document}" title="IguanaTex Bitmap Display">
              <a:extLst>
                <a:ext uri="{FF2B5EF4-FFF2-40B4-BE49-F238E27FC236}">
                  <a16:creationId xmlns:a16="http://schemas.microsoft.com/office/drawing/2014/main" id="{862D56AC-8B0F-2B9D-396F-D2BF93F5CD43}"/>
                </a:ext>
              </a:extLst>
            </p:cNvPr>
            <p:cNvPicPr>
              <a:picLocks noChangeAspect="1"/>
            </p:cNvPicPr>
            <p:nvPr>
              <p:custDataLst>
                <p:tags r:id="rId6"/>
              </p:custDataLst>
            </p:nvPr>
          </p:nvPicPr>
          <p:blipFill>
            <a:blip r:embed="rId15">
              <a:extLst>
                <a:ext uri="{28A0092B-C50C-407E-A947-70E740481C1C}">
                  <a14:useLocalDpi xmlns:a14="http://schemas.microsoft.com/office/drawing/2010/main" val="0"/>
                </a:ext>
              </a:extLst>
            </a:blip>
            <a:stretch>
              <a:fillRect/>
            </a:stretch>
          </p:blipFill>
          <p:spPr>
            <a:xfrm>
              <a:off x="655571" y="4361079"/>
              <a:ext cx="717714" cy="253257"/>
            </a:xfrm>
            <a:prstGeom prst="rect">
              <a:avLst/>
            </a:prstGeom>
          </p:spPr>
        </p:pic>
      </p:grpSp>
      <p:sp>
        <p:nvSpPr>
          <p:cNvPr id="6" name="TextBox 5">
            <a:extLst>
              <a:ext uri="{FF2B5EF4-FFF2-40B4-BE49-F238E27FC236}">
                <a16:creationId xmlns:a16="http://schemas.microsoft.com/office/drawing/2014/main" id="{6D21C7B6-EFEA-6C42-116D-000A82B7C7AA}"/>
              </a:ext>
            </a:extLst>
          </p:cNvPr>
          <p:cNvSpPr txBox="1"/>
          <p:nvPr/>
        </p:nvSpPr>
        <p:spPr>
          <a:xfrm>
            <a:off x="2305752" y="5274978"/>
            <a:ext cx="9829146" cy="923330"/>
          </a:xfrm>
          <a:prstGeom prst="rect">
            <a:avLst/>
          </a:prstGeom>
          <a:noFill/>
        </p:spPr>
        <p:txBody>
          <a:bodyPr wrap="square" rtlCol="0">
            <a:spAutoFit/>
          </a:bodyPr>
          <a:lstStyle/>
          <a:p>
            <a:pPr marL="342900" indent="-342900">
              <a:buFont typeface="Wingdings" panose="05000000000000000000" pitchFamily="2" charset="2"/>
              <a:buChar char="Ø"/>
            </a:pPr>
            <a:r>
              <a:rPr lang="en-US" b="1" dirty="0">
                <a:latin typeface="+mj-lt"/>
              </a:rPr>
              <a:t>Not</a:t>
            </a:r>
            <a:r>
              <a:rPr lang="en-US" dirty="0">
                <a:latin typeface="+mj-lt"/>
              </a:rPr>
              <a:t> a actual scenario we want </a:t>
            </a:r>
            <a:r>
              <a:rPr lang="en-US" b="1" dirty="0">
                <a:latin typeface="+mj-lt"/>
              </a:rPr>
              <a:t>in practice</a:t>
            </a:r>
            <a:r>
              <a:rPr lang="en-US" dirty="0">
                <a:latin typeface="+mj-lt"/>
              </a:rPr>
              <a:t>, i.e., directly synthesize a speech wave using two AM signals</a:t>
            </a:r>
          </a:p>
          <a:p>
            <a:pPr marL="800100" lvl="1" indent="-342900">
              <a:buFont typeface="Arial" panose="020B0604020202020204" pitchFamily="34" charset="0"/>
              <a:buChar char="•"/>
            </a:pPr>
            <a:r>
              <a:rPr lang="en-US" dirty="0">
                <a:latin typeface="+mj-lt"/>
              </a:rPr>
              <a:t>Ideally, </a:t>
            </a:r>
            <a:r>
              <a:rPr lang="en-US" b="1" dirty="0">
                <a:latin typeface="+mj-lt"/>
              </a:rPr>
              <a:t>many sinusoids </a:t>
            </a:r>
            <a:r>
              <a:rPr lang="en-US" dirty="0">
                <a:latin typeface="+mj-lt"/>
              </a:rPr>
              <a:t>should cooperate this an easier task</a:t>
            </a:r>
          </a:p>
          <a:p>
            <a:pPr marL="800100" lvl="1" indent="-342900">
              <a:buFont typeface="Arial" panose="020B0604020202020204" pitchFamily="34" charset="0"/>
              <a:buChar char="•"/>
            </a:pPr>
            <a:r>
              <a:rPr lang="en-US" dirty="0">
                <a:latin typeface="+mj-lt"/>
              </a:rPr>
              <a:t>This shows the </a:t>
            </a:r>
            <a:r>
              <a:rPr lang="en-US" b="1" dirty="0">
                <a:latin typeface="+mj-lt"/>
              </a:rPr>
              <a:t>limitless</a:t>
            </a:r>
            <a:r>
              <a:rPr lang="en-US" dirty="0">
                <a:latin typeface="+mj-lt"/>
              </a:rPr>
              <a:t> representation </a:t>
            </a:r>
            <a:r>
              <a:rPr lang="en-US" b="1" dirty="0">
                <a:latin typeface="+mj-lt"/>
              </a:rPr>
              <a:t>capabilities</a:t>
            </a:r>
            <a:r>
              <a:rPr lang="en-US" dirty="0">
                <a:latin typeface="+mj-lt"/>
              </a:rPr>
              <a:t> from a theoretical point of view</a:t>
            </a:r>
          </a:p>
        </p:txBody>
      </p:sp>
    </p:spTree>
    <p:extLst>
      <p:ext uri="{BB962C8B-B14F-4D97-AF65-F5344CB8AC3E}">
        <p14:creationId xmlns:p14="http://schemas.microsoft.com/office/powerpoint/2010/main" val="318297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cTn>
                              </p:par>
                            </p:childTnLst>
                          </p:cTn>
                        </p:par>
                        <p:par>
                          <p:cTn id="27" fill="hold">
                            <p:stCondLst>
                              <p:cond delay="1000"/>
                            </p:stCondLst>
                            <p:childTnLst>
                              <p:par>
                                <p:cTn id="28" presetID="21" presetClass="entr" presetSubtype="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10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P spid="10" grpId="0"/>
      <p:bldP spid="1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E773DF-BA77-4B2E-A68B-0F01DD6E5F86}"/>
              </a:ext>
            </a:extLst>
          </p:cNvPr>
          <p:cNvSpPr txBox="1">
            <a:spLocks/>
          </p:cNvSpPr>
          <p:nvPr/>
        </p:nvSpPr>
        <p:spPr>
          <a:xfrm>
            <a:off x="3368137" y="81013"/>
            <a:ext cx="5120273"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Redefining the problem: Input</a:t>
            </a:r>
            <a:endParaRPr lang="en-GB" sz="3200" u="sng" dirty="0"/>
          </a:p>
        </p:txBody>
      </p:sp>
      <p:pic>
        <p:nvPicPr>
          <p:cNvPr id="1030" name="Picture 6">
            <a:extLst>
              <a:ext uri="{FF2B5EF4-FFF2-40B4-BE49-F238E27FC236}">
                <a16:creationId xmlns:a16="http://schemas.microsoft.com/office/drawing/2014/main" id="{4FA6A07D-36FA-412E-B9DA-D0528492F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02175"/>
            <a:ext cx="5850260" cy="27758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pair of images show a linear audio spectrogram on the left and a mel audio spectrogram on the right. The shape of linear spectrogram resembles a triangle. The shape of the mel spectrogram resembles a dome.">
            <a:extLst>
              <a:ext uri="{FF2B5EF4-FFF2-40B4-BE49-F238E27FC236}">
                <a16:creationId xmlns:a16="http://schemas.microsoft.com/office/drawing/2014/main" id="{12C29B02-65C0-426C-8342-A869CAE95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8274" y="3888388"/>
            <a:ext cx="6203623" cy="2467717"/>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12EC37A3-70B0-49F6-B5B3-862224B57C7A}"/>
              </a:ext>
            </a:extLst>
          </p:cNvPr>
          <p:cNvSpPr txBox="1">
            <a:spLocks/>
          </p:cNvSpPr>
          <p:nvPr/>
        </p:nvSpPr>
        <p:spPr>
          <a:xfrm>
            <a:off x="6888716" y="6356105"/>
            <a:ext cx="1146969" cy="291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t>Spectrogram</a:t>
            </a:r>
            <a:endParaRPr lang="en-GB" sz="1400" dirty="0"/>
          </a:p>
        </p:txBody>
      </p:sp>
      <p:sp>
        <p:nvSpPr>
          <p:cNvPr id="16" name="Title 1">
            <a:extLst>
              <a:ext uri="{FF2B5EF4-FFF2-40B4-BE49-F238E27FC236}">
                <a16:creationId xmlns:a16="http://schemas.microsoft.com/office/drawing/2014/main" id="{DEABA3F7-2806-427F-9F27-0F213B669616}"/>
              </a:ext>
            </a:extLst>
          </p:cNvPr>
          <p:cNvSpPr txBox="1">
            <a:spLocks/>
          </p:cNvSpPr>
          <p:nvPr/>
        </p:nvSpPr>
        <p:spPr>
          <a:xfrm>
            <a:off x="9883600" y="6393954"/>
            <a:ext cx="1448597" cy="291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t>Mel-Spectrogram</a:t>
            </a:r>
            <a:endParaRPr lang="en-GB" sz="1400" dirty="0"/>
          </a:p>
        </p:txBody>
      </p:sp>
      <p:sp>
        <p:nvSpPr>
          <p:cNvPr id="17" name="Title 1">
            <a:extLst>
              <a:ext uri="{FF2B5EF4-FFF2-40B4-BE49-F238E27FC236}">
                <a16:creationId xmlns:a16="http://schemas.microsoft.com/office/drawing/2014/main" id="{C9F3C1A8-AAAD-4D80-9EB5-57E0C9AAB1EF}"/>
              </a:ext>
            </a:extLst>
          </p:cNvPr>
          <p:cNvSpPr txBox="1">
            <a:spLocks/>
          </p:cNvSpPr>
          <p:nvPr/>
        </p:nvSpPr>
        <p:spPr>
          <a:xfrm>
            <a:off x="6615827" y="3567317"/>
            <a:ext cx="4828516" cy="291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t>An increasing and decreasing tone from 20Hz to 22kHz and back:</a:t>
            </a:r>
            <a:endParaRPr lang="en-GB" sz="1400" dirty="0"/>
          </a:p>
        </p:txBody>
      </p:sp>
      <p:sp>
        <p:nvSpPr>
          <p:cNvPr id="30" name="Title 1">
            <a:extLst>
              <a:ext uri="{FF2B5EF4-FFF2-40B4-BE49-F238E27FC236}">
                <a16:creationId xmlns:a16="http://schemas.microsoft.com/office/drawing/2014/main" id="{5808426F-A666-4CD8-BAF1-C8E57F05DDDB}"/>
              </a:ext>
            </a:extLst>
          </p:cNvPr>
          <p:cNvSpPr txBox="1">
            <a:spLocks/>
          </p:cNvSpPr>
          <p:nvPr/>
        </p:nvSpPr>
        <p:spPr>
          <a:xfrm>
            <a:off x="7975599" y="2424569"/>
            <a:ext cx="4156298" cy="291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t>(Common conversion function from hertz to mel scale.)</a:t>
            </a:r>
            <a:endParaRPr lang="en-GB" sz="1400" dirty="0"/>
          </a:p>
        </p:txBody>
      </p:sp>
      <p:sp>
        <p:nvSpPr>
          <p:cNvPr id="31" name="Title 1">
            <a:extLst>
              <a:ext uri="{FF2B5EF4-FFF2-40B4-BE49-F238E27FC236}">
                <a16:creationId xmlns:a16="http://schemas.microsoft.com/office/drawing/2014/main" id="{4FB1CFD3-AE80-4E32-B94B-6BAFFB45B48C}"/>
              </a:ext>
            </a:extLst>
          </p:cNvPr>
          <p:cNvSpPr txBox="1">
            <a:spLocks/>
          </p:cNvSpPr>
          <p:nvPr/>
        </p:nvSpPr>
        <p:spPr>
          <a:xfrm>
            <a:off x="7975599" y="3077789"/>
            <a:ext cx="4156298" cy="291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t>(Common conversion function from mel to hertz scale.)</a:t>
            </a:r>
            <a:endParaRPr lang="en-GB" sz="1400" dirty="0"/>
          </a:p>
        </p:txBody>
      </p:sp>
      <p:sp>
        <p:nvSpPr>
          <p:cNvPr id="20" name="Title 1">
            <a:extLst>
              <a:ext uri="{FF2B5EF4-FFF2-40B4-BE49-F238E27FC236}">
                <a16:creationId xmlns:a16="http://schemas.microsoft.com/office/drawing/2014/main" id="{2D6E79EB-B1D5-4C35-B7FF-41FCAF4D0B0F}"/>
              </a:ext>
            </a:extLst>
          </p:cNvPr>
          <p:cNvSpPr txBox="1">
            <a:spLocks/>
          </p:cNvSpPr>
          <p:nvPr/>
        </p:nvSpPr>
        <p:spPr>
          <a:xfrm>
            <a:off x="1385316" y="3572100"/>
            <a:ext cx="3424942" cy="291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t>Plot of frequencies in Mel versus Hertz scale:</a:t>
            </a:r>
            <a:endParaRPr lang="en-GB" sz="1400" dirty="0"/>
          </a:p>
        </p:txBody>
      </p:sp>
      <p:sp>
        <p:nvSpPr>
          <p:cNvPr id="21" name="TextBox 20">
            <a:extLst>
              <a:ext uri="{FF2B5EF4-FFF2-40B4-BE49-F238E27FC236}">
                <a16:creationId xmlns:a16="http://schemas.microsoft.com/office/drawing/2014/main" id="{AC0477E3-FF7E-4686-AFDE-08B2754305A2}"/>
              </a:ext>
            </a:extLst>
          </p:cNvPr>
          <p:cNvSpPr txBox="1"/>
          <p:nvPr/>
        </p:nvSpPr>
        <p:spPr>
          <a:xfrm>
            <a:off x="-51515" y="6622717"/>
            <a:ext cx="7275275" cy="261610"/>
          </a:xfrm>
          <a:prstGeom prst="rect">
            <a:avLst/>
          </a:prstGeom>
          <a:noFill/>
        </p:spPr>
        <p:txBody>
          <a:bodyPr wrap="square" rtlCol="0">
            <a:spAutoFit/>
          </a:bodyPr>
          <a:lstStyle/>
          <a:p>
            <a:r>
              <a:rPr lang="en-US" sz="1100" i="1" dirty="0"/>
              <a:t>Speech Communications: Human and Machine by Douglas O'Shaughnessy Wiley-IEEE Press; 2nd edition (November 30, 1999) </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9C4A920-D862-92A1-DF82-7FE67C61D08F}"/>
                  </a:ext>
                </a:extLst>
              </p:cNvPr>
              <p:cNvSpPr txBox="1"/>
              <p:nvPr/>
            </p:nvSpPr>
            <p:spPr>
              <a:xfrm>
                <a:off x="208547" y="660047"/>
                <a:ext cx="11123650" cy="70788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Speech is non-stationary, therefore cannot be analyzed with a single DFT for long enough frames</a:t>
                </a:r>
              </a:p>
              <a:p>
                <a:pPr marL="1257300" lvl="2" indent="-342900">
                  <a:buBlip>
                    <a:blip r:embed="rId7"/>
                  </a:buBlip>
                </a:pPr>
                <a:r>
                  <a:rPr lang="en-US" sz="2000" dirty="0">
                    <a:latin typeface="+mj-lt"/>
                  </a:rPr>
                  <a:t>Discrete Short-Time Fourier Transform (DSTFT)</a:t>
                </a:r>
                <a:r>
                  <a:rPr lang="el-GR" sz="2000" dirty="0">
                    <a:latin typeface="+mj-lt"/>
                  </a:rPr>
                  <a:t>*</a:t>
                </a:r>
                <a:r>
                  <a:rPr lang="en-US" sz="2000" dirty="0">
                    <a:latin typeface="+mj-lt"/>
                  </a:rPr>
                  <a:t> </a:t>
                </a:r>
                <a14:m>
                  <m:oMath xmlns:m="http://schemas.openxmlformats.org/officeDocument/2006/math">
                    <m:r>
                      <a:rPr lang="en-US" sz="2000" i="1">
                        <a:latin typeface="Cambria Math" panose="02040503050406030204" pitchFamily="18" charset="0"/>
                      </a:rPr>
                      <m:t>→</m:t>
                    </m:r>
                  </m:oMath>
                </a14:m>
                <a:r>
                  <a:rPr lang="en-US" sz="2000" dirty="0">
                    <a:latin typeface="+mj-lt"/>
                  </a:rPr>
                  <a:t> Spectrogram</a:t>
                </a:r>
              </a:p>
            </p:txBody>
          </p:sp>
        </mc:Choice>
        <mc:Fallback xmlns="">
          <p:sp>
            <p:nvSpPr>
              <p:cNvPr id="24" name="TextBox 23">
                <a:extLst>
                  <a:ext uri="{FF2B5EF4-FFF2-40B4-BE49-F238E27FC236}">
                    <a16:creationId xmlns:a16="http://schemas.microsoft.com/office/drawing/2014/main" id="{D9C4A920-D862-92A1-DF82-7FE67C61D08F}"/>
                  </a:ext>
                </a:extLst>
              </p:cNvPr>
              <p:cNvSpPr txBox="1">
                <a:spLocks noRot="1" noChangeAspect="1" noMove="1" noResize="1" noEditPoints="1" noAdjustHandles="1" noChangeArrowheads="1" noChangeShapeType="1" noTextEdit="1"/>
              </p:cNvSpPr>
              <p:nvPr/>
            </p:nvSpPr>
            <p:spPr>
              <a:xfrm>
                <a:off x="208547" y="660047"/>
                <a:ext cx="11123650" cy="707886"/>
              </a:xfrm>
              <a:prstGeom prst="rect">
                <a:avLst/>
              </a:prstGeom>
              <a:blipFill>
                <a:blip r:embed="rId8"/>
                <a:stretch>
                  <a:fillRect l="-493" t="-4310" b="-14655"/>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0EE36BD1-773E-F467-8B25-399004771CA6}"/>
              </a:ext>
            </a:extLst>
          </p:cNvPr>
          <p:cNvSpPr txBox="1"/>
          <p:nvPr/>
        </p:nvSpPr>
        <p:spPr>
          <a:xfrm>
            <a:off x="208547" y="1354938"/>
            <a:ext cx="11123650" cy="70788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mj-lt"/>
              </a:rPr>
              <a:t>A linear spectrogram gives “equal importance” to all frequencies and requires a lot of space</a:t>
            </a:r>
          </a:p>
          <a:p>
            <a:pPr marL="1257300" lvl="2" indent="-342900">
              <a:buBlip>
                <a:blip r:embed="rId7"/>
              </a:buBlip>
            </a:pPr>
            <a:r>
              <a:rPr lang="en-US" sz="2000" b="1" dirty="0">
                <a:latin typeface="+mj-lt"/>
              </a:rPr>
              <a:t>Mel-Spectrogram </a:t>
            </a:r>
            <a:r>
              <a:rPr lang="en-US" sz="2000" dirty="0">
                <a:latin typeface="+mj-lt"/>
              </a:rPr>
              <a:t>scales the frequencies </a:t>
            </a:r>
            <a:r>
              <a:rPr lang="en-US" sz="2000" b="1" dirty="0">
                <a:latin typeface="+mj-lt"/>
              </a:rPr>
              <a:t>logarithmically </a:t>
            </a:r>
            <a:r>
              <a:rPr lang="en-US" sz="2000" dirty="0">
                <a:latin typeface="+mj-lt"/>
              </a:rPr>
              <a:t>and unites them into </a:t>
            </a:r>
            <a:r>
              <a:rPr lang="en-US" sz="2000" b="1" dirty="0">
                <a:latin typeface="+mj-lt"/>
              </a:rPr>
              <a:t>frequency bands</a:t>
            </a:r>
          </a:p>
        </p:txBody>
      </p:sp>
      <p:sp>
        <p:nvSpPr>
          <p:cNvPr id="26" name="Footer Placeholder 6">
            <a:extLst>
              <a:ext uri="{FF2B5EF4-FFF2-40B4-BE49-F238E27FC236}">
                <a16:creationId xmlns:a16="http://schemas.microsoft.com/office/drawing/2014/main" id="{68DB556A-FF6B-1FD8-FEF5-2152ABA01DB0}"/>
              </a:ext>
            </a:extLst>
          </p:cNvPr>
          <p:cNvSpPr>
            <a:spLocks noGrp="1"/>
          </p:cNvSpPr>
          <p:nvPr>
            <p:ph type="ftr" sz="quarter" idx="11"/>
          </p:nvPr>
        </p:nvSpPr>
        <p:spPr>
          <a:xfrm>
            <a:off x="7628665" y="6576660"/>
            <a:ext cx="4647155" cy="365125"/>
          </a:xfrm>
        </p:spPr>
        <p:txBody>
          <a:bodyPr/>
          <a:lstStyle/>
          <a:p>
            <a:r>
              <a:rPr lang="el-GR" dirty="0">
                <a:solidFill>
                  <a:schemeClr val="tx1"/>
                </a:solidFill>
              </a:rPr>
              <a:t>*</a:t>
            </a:r>
            <a:r>
              <a:rPr lang="en-US" dirty="0">
                <a:solidFill>
                  <a:schemeClr val="tx1"/>
                </a:solidFill>
              </a:rPr>
              <a:t>The exact formulas are explained in detail within the thesis document.</a:t>
            </a:r>
            <a:endParaRPr lang="en-GB" dirty="0">
              <a:solidFill>
                <a:schemeClr val="tx1"/>
              </a:solidFill>
            </a:endParaRPr>
          </a:p>
        </p:txBody>
      </p:sp>
      <p:pic>
        <p:nvPicPr>
          <p:cNvPr id="1024" name="Picture 1023" descr="\documentclass{article}&#10;\usepackage{amsmath}&#10;\usepackage{amsfonts}&#10;\pagestyle{empty}&#10;\begin{document}&#10;&#10;$f(m) = 700\left(10^{\frac{m}{2595}}-1\right) = 700\left(e^{\frac{m}{1127}}-1\right), \ m \in \mathbb{R^{+}}.$&#10;&#10;&#10;\end{document}" title="IguanaTex Bitmap Display">
            <a:extLst>
              <a:ext uri="{FF2B5EF4-FFF2-40B4-BE49-F238E27FC236}">
                <a16:creationId xmlns:a16="http://schemas.microsoft.com/office/drawing/2014/main" id="{8B33C859-AE48-C7BB-126E-087F69C69386}"/>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208547" y="3070277"/>
            <a:ext cx="7167466" cy="374733"/>
          </a:xfrm>
          <a:prstGeom prst="rect">
            <a:avLst/>
          </a:prstGeom>
        </p:spPr>
      </p:pic>
      <p:pic>
        <p:nvPicPr>
          <p:cNvPr id="1026" name="Picture 1025" descr="\documentclass{article}&#10;\usepackage{amsmath}&#10;\usepackage{amsfonts}&#10;\pagestyle{empty}&#10;\begin{document}&#10;&#10;$ m(f) = 2595\log_{10}\left(1+\frac{f}{700}\right) = 1127\ln\left(1+\frac{f}{700}\right), \ f \in \mathbb{R^{+}}.$&#10;&#10;&#10;\end{document}" title="IguanaTex Bitmap Display">
            <a:extLst>
              <a:ext uri="{FF2B5EF4-FFF2-40B4-BE49-F238E27FC236}">
                <a16:creationId xmlns:a16="http://schemas.microsoft.com/office/drawing/2014/main" id="{A79A5807-B544-5076-B702-9162D8118339}"/>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208547" y="2313029"/>
            <a:ext cx="7749173" cy="544051"/>
          </a:xfrm>
          <a:prstGeom prst="rect">
            <a:avLst/>
          </a:prstGeom>
        </p:spPr>
      </p:pic>
    </p:spTree>
    <p:extLst>
      <p:ext uri="{BB962C8B-B14F-4D97-AF65-F5344CB8AC3E}">
        <p14:creationId xmlns:p14="http://schemas.microsoft.com/office/powerpoint/2010/main" val="387725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024"/>
                                        </p:tgtEl>
                                        <p:attrNameLst>
                                          <p:attrName>style.visibility</p:attrName>
                                        </p:attrNameLst>
                                      </p:cBhvr>
                                      <p:to>
                                        <p:strVal val="visible"/>
                                      </p:to>
                                    </p:set>
                                    <p:animEffect transition="in" filter="fade">
                                      <p:cBhvr>
                                        <p:cTn id="34" dur="1000"/>
                                        <p:tgtEl>
                                          <p:spTgt spid="1024"/>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Effect transition="in" filter="fade">
                                      <p:cBhvr>
                                        <p:cTn id="51" dur="1000"/>
                                        <p:tgtEl>
                                          <p:spTgt spid="10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1032"/>
                                        </p:tgtEl>
                                        <p:attrNameLst>
                                          <p:attrName>style.visibility</p:attrName>
                                        </p:attrNameLst>
                                      </p:cBhvr>
                                      <p:to>
                                        <p:strVal val="visible"/>
                                      </p:to>
                                    </p:set>
                                    <p:animEffect transition="in" filter="fade">
                                      <p:cBhvr>
                                        <p:cTn id="67"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30" grpId="0"/>
      <p:bldP spid="31" grpId="0"/>
      <p:bldP spid="20" grpId="0"/>
      <p:bldP spid="21"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1">
            <a:extLst>
              <a:ext uri="{FF2B5EF4-FFF2-40B4-BE49-F238E27FC236}">
                <a16:creationId xmlns:a16="http://schemas.microsoft.com/office/drawing/2014/main" id="{C52E0372-A701-4B97-B527-D77077512047}"/>
              </a:ext>
            </a:extLst>
          </p:cNvPr>
          <p:cNvSpPr txBox="1">
            <a:spLocks/>
          </p:cNvSpPr>
          <p:nvPr/>
        </p:nvSpPr>
        <p:spPr>
          <a:xfrm>
            <a:off x="2355913" y="76554"/>
            <a:ext cx="8031599"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Redefining the problem: Input and Frequencies</a:t>
            </a:r>
            <a:endParaRPr lang="en-GB" sz="3200" u="sng" dirty="0"/>
          </a:p>
        </p:txBody>
      </p:sp>
      <p:pic>
        <p:nvPicPr>
          <p:cNvPr id="16" name="Picture 15">
            <a:extLst>
              <a:ext uri="{FF2B5EF4-FFF2-40B4-BE49-F238E27FC236}">
                <a16:creationId xmlns:a16="http://schemas.microsoft.com/office/drawing/2014/main" id="{18A68C34-B79B-4AA6-B6F4-DA9992EBD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39" y="1036456"/>
            <a:ext cx="6639059" cy="3614106"/>
          </a:xfrm>
          <a:prstGeom prst="rect">
            <a:avLst/>
          </a:prstGeom>
        </p:spPr>
      </p:pic>
      <p:sp>
        <p:nvSpPr>
          <p:cNvPr id="17" name="Arrow: Curved Right 16">
            <a:extLst>
              <a:ext uri="{FF2B5EF4-FFF2-40B4-BE49-F238E27FC236}">
                <a16:creationId xmlns:a16="http://schemas.microsoft.com/office/drawing/2014/main" id="{3DCA6B7E-83E4-4ADF-AACF-FE8049A255B1}"/>
              </a:ext>
            </a:extLst>
          </p:cNvPr>
          <p:cNvSpPr/>
          <p:nvPr/>
        </p:nvSpPr>
        <p:spPr>
          <a:xfrm>
            <a:off x="39849" y="848491"/>
            <a:ext cx="346824" cy="808671"/>
          </a:xfrm>
          <a:prstGeom prst="curved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0" name="Title 1 2">
                <a:extLst>
                  <a:ext uri="{FF2B5EF4-FFF2-40B4-BE49-F238E27FC236}">
                    <a16:creationId xmlns:a16="http://schemas.microsoft.com/office/drawing/2014/main" id="{8B96A08D-E0B1-4AF4-A576-78A907D777B7}"/>
                  </a:ext>
                </a:extLst>
              </p:cNvPr>
              <p:cNvSpPr txBox="1">
                <a:spLocks/>
              </p:cNvSpPr>
              <p:nvPr/>
            </p:nvSpPr>
            <p:spPr>
              <a:xfrm>
                <a:off x="291670" y="1107744"/>
                <a:ext cx="4998084" cy="8866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t>Then, we </a:t>
                </a:r>
                <a:r>
                  <a:rPr lang="en-US" sz="1800" b="1" dirty="0"/>
                  <a:t>filter</a:t>
                </a:r>
                <a:r>
                  <a:rPr lang="en-US" sz="1800" dirty="0"/>
                  <a:t> the </a:t>
                </a:r>
                <a:r>
                  <a:rPr lang="en-US" sz="1800" b="1" dirty="0"/>
                  <a:t>linear spectrogram </a:t>
                </a:r>
                <a:r>
                  <a:rPr lang="en-US" sz="1800" dirty="0"/>
                  <a:t>with</a:t>
                </a:r>
                <a:r>
                  <a:rPr lang="en-US" sz="1800" dirty="0">
                    <a:solidFill>
                      <a:srgbClr val="C00000"/>
                    </a:solidFill>
                  </a:rPr>
                  <a:t> </a:t>
                </a:r>
                <a14:m>
                  <m:oMath xmlns:m="http://schemas.openxmlformats.org/officeDocument/2006/math">
                    <m:r>
                      <a:rPr lang="en-US" sz="1800" i="1" smtClean="0">
                        <a:solidFill>
                          <a:srgbClr val="FF0000"/>
                        </a:solidFill>
                        <a:latin typeface="Cambria Math" panose="02040503050406030204" pitchFamily="18" charset="0"/>
                      </a:rPr>
                      <m:t>𝑀</m:t>
                    </m:r>
                  </m:oMath>
                </a14:m>
                <a:r>
                  <a:rPr lang="en-GB" sz="1800" dirty="0"/>
                  <a:t> overlapping </a:t>
                </a:r>
                <a:r>
                  <a:rPr lang="en-GB" sz="1800" b="1" dirty="0"/>
                  <a:t>triangular filters </a:t>
                </a:r>
                <a:r>
                  <a:rPr lang="en-GB" sz="1800" dirty="0"/>
                  <a:t>whose centres are the </a:t>
                </a:r>
                <a14:m>
                  <m:oMath xmlns:m="http://schemas.openxmlformats.org/officeDocument/2006/math">
                    <m:r>
                      <a:rPr lang="en-US" sz="1800" i="1">
                        <a:latin typeface="Cambria Math" panose="02040503050406030204" pitchFamily="18" charset="0"/>
                      </a:rPr>
                      <m:t>𝑓</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m:t>
                            </m:r>
                          </m:e>
                          <m:sub>
                            <m:r>
                              <a:rPr lang="en-US" sz="1800" i="1">
                                <a:latin typeface="Cambria Math" panose="02040503050406030204" pitchFamily="18" charset="0"/>
                              </a:rPr>
                              <m:t>𝑓</m:t>
                            </m:r>
                          </m:sub>
                        </m:sSub>
                      </m:e>
                    </m:d>
                  </m:oMath>
                </a14:m>
                <a:r>
                  <a:rPr lang="en-GB" sz="1800" dirty="0"/>
                  <a:t> frequencies to obtain the Mel-Spectrogram: </a:t>
                </a:r>
              </a:p>
            </p:txBody>
          </p:sp>
        </mc:Choice>
        <mc:Fallback xmlns="">
          <p:sp>
            <p:nvSpPr>
              <p:cNvPr id="20" name="Title 1 2">
                <a:extLst>
                  <a:ext uri="{FF2B5EF4-FFF2-40B4-BE49-F238E27FC236}">
                    <a16:creationId xmlns:a16="http://schemas.microsoft.com/office/drawing/2014/main" id="{8B96A08D-E0B1-4AF4-A576-78A907D777B7}"/>
                  </a:ext>
                </a:extLst>
              </p:cNvPr>
              <p:cNvSpPr txBox="1">
                <a:spLocks noRot="1" noChangeAspect="1" noMove="1" noResize="1" noEditPoints="1" noAdjustHandles="1" noChangeArrowheads="1" noChangeShapeType="1" noTextEdit="1"/>
              </p:cNvSpPr>
              <p:nvPr/>
            </p:nvSpPr>
            <p:spPr>
              <a:xfrm>
                <a:off x="291670" y="1107744"/>
                <a:ext cx="4998084" cy="886662"/>
              </a:xfrm>
              <a:prstGeom prst="rect">
                <a:avLst/>
              </a:prstGeom>
              <a:blipFill>
                <a:blip r:embed="rId5"/>
                <a:stretch>
                  <a:fillRect t="-6897" r="-732" b="-82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itle 1 3">
                <a:extLst>
                  <a:ext uri="{FF2B5EF4-FFF2-40B4-BE49-F238E27FC236}">
                    <a16:creationId xmlns:a16="http://schemas.microsoft.com/office/drawing/2014/main" id="{0DC0C260-4F92-4822-96D1-48D503320124}"/>
                  </a:ext>
                </a:extLst>
              </p:cNvPr>
              <p:cNvSpPr txBox="1">
                <a:spLocks/>
              </p:cNvSpPr>
              <p:nvPr/>
            </p:nvSpPr>
            <p:spPr>
              <a:xfrm>
                <a:off x="355243" y="638270"/>
                <a:ext cx="11120478" cy="3915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dirty="0"/>
                  <a:t>We create </a:t>
                </a:r>
                <a14:m>
                  <m:oMath xmlns:m="http://schemas.openxmlformats.org/officeDocument/2006/math">
                    <m:r>
                      <a:rPr lang="en-US" sz="1800" b="0" i="1" smtClean="0">
                        <a:solidFill>
                          <a:srgbClr val="FF0000"/>
                        </a:solidFill>
                        <a:latin typeface="Cambria Math" panose="02040503050406030204" pitchFamily="18" charset="0"/>
                      </a:rPr>
                      <m:t>𝑀</m:t>
                    </m:r>
                  </m:oMath>
                </a14:m>
                <a:r>
                  <a:rPr lang="en-GB" sz="1800" dirty="0"/>
                  <a:t> equally spaced frequencies </a:t>
                </a:r>
                <a14:m>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m</m:t>
                        </m:r>
                      </m:e>
                      <m:sub>
                        <m:r>
                          <a:rPr lang="en-US" sz="1800" b="0" i="1" smtClean="0">
                            <a:latin typeface="Cambria Math" panose="02040503050406030204" pitchFamily="18" charset="0"/>
                          </a:rPr>
                          <m:t>𝑓</m:t>
                        </m:r>
                      </m:sub>
                    </m:sSub>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𝑚</m:t>
                            </m:r>
                            <m:r>
                              <a:rPr lang="en-US" sz="1800" b="0" i="1" smtClean="0">
                                <a:latin typeface="Cambria Math" panose="02040503050406030204" pitchFamily="18" charset="0"/>
                              </a:rPr>
                              <m:t>(</m:t>
                            </m:r>
                            <m:r>
                              <a:rPr lang="en-US" sz="1800" b="0" i="1" smtClean="0">
                                <a:latin typeface="Cambria Math" panose="02040503050406030204" pitchFamily="18" charset="0"/>
                              </a:rPr>
                              <m:t>𝑓</m:t>
                            </m:r>
                          </m:e>
                          <m:sub>
                            <m:r>
                              <m:rPr>
                                <m:sty m:val="p"/>
                              </m:rPr>
                              <a:rPr lang="en-US" sz="1800" b="0" i="0" smtClean="0">
                                <a:latin typeface="Cambria Math" panose="02040503050406030204" pitchFamily="18" charset="0"/>
                              </a:rPr>
                              <m:t>min</m:t>
                            </m:r>
                          </m:sub>
                        </m:sSub>
                      </m:e>
                    </m:d>
                    <m:r>
                      <a:rPr lang="en-US" sz="1800" b="0" i="1" smtClean="0">
                        <a:latin typeface="Cambria Math" panose="02040503050406030204" pitchFamily="18" charset="0"/>
                      </a:rPr>
                      <m:t>,…, </m:t>
                    </m:r>
                    <m:r>
                      <a:rPr lang="en-US" sz="1800" b="0" i="1" smtClean="0">
                        <a:latin typeface="Cambria Math" panose="02040503050406030204" pitchFamily="18" charset="0"/>
                      </a:rPr>
                      <m:t>𝑚</m:t>
                    </m:r>
                    <m:d>
                      <m:dPr>
                        <m:ctrlPr>
                          <a:rPr lang="en-US" sz="1800" b="0" i="1" smtClean="0">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m:rPr>
                                <m:sty m:val="p"/>
                              </m:rPr>
                              <a:rPr lang="en-US" sz="1800" i="0">
                                <a:latin typeface="Cambria Math" panose="02040503050406030204" pitchFamily="18" charset="0"/>
                              </a:rPr>
                              <m:t>max</m:t>
                            </m:r>
                          </m:sub>
                        </m:sSub>
                      </m:e>
                    </m:d>
                    <m:r>
                      <a:rPr lang="en-US" sz="1800" b="0" i="1" smtClean="0">
                        <a:latin typeface="Cambria Math" panose="02040503050406030204" pitchFamily="18" charset="0"/>
                      </a:rPr>
                      <m:t>)</m:t>
                    </m:r>
                  </m:oMath>
                </a14:m>
                <a:r>
                  <a:rPr lang="en-GB" sz="1800" dirty="0"/>
                  <a:t> and then convert them back in Hz scale </a:t>
                </a:r>
                <a14:m>
                  <m:oMath xmlns:m="http://schemas.openxmlformats.org/officeDocument/2006/math">
                    <m:r>
                      <a:rPr lang="en-US" sz="1800" b="0" i="1" smtClean="0">
                        <a:latin typeface="Cambria Math" panose="02040503050406030204" pitchFamily="18" charset="0"/>
                      </a:rPr>
                      <m:t>𝑓</m:t>
                    </m:r>
                    <m:d>
                      <m:dPr>
                        <m:ctrlPr>
                          <a:rPr lang="en-US" sz="1800" b="0" i="1" smtClean="0">
                            <a:latin typeface="Cambria Math" panose="02040503050406030204" pitchFamily="18" charset="0"/>
                          </a:rPr>
                        </m:ctrlPr>
                      </m:dPr>
                      <m:e>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m:t>
                            </m:r>
                          </m:e>
                          <m:sub>
                            <m:r>
                              <a:rPr lang="en-US" sz="1800" i="1">
                                <a:latin typeface="Cambria Math" panose="02040503050406030204" pitchFamily="18" charset="0"/>
                              </a:rPr>
                              <m:t>𝑓</m:t>
                            </m:r>
                          </m:sub>
                        </m:sSub>
                      </m:e>
                    </m:d>
                  </m:oMath>
                </a14:m>
                <a:endParaRPr lang="en-GB" sz="1800" dirty="0"/>
              </a:p>
            </p:txBody>
          </p:sp>
        </mc:Choice>
        <mc:Fallback xmlns="">
          <p:sp>
            <p:nvSpPr>
              <p:cNvPr id="22" name="Title 1 3">
                <a:extLst>
                  <a:ext uri="{FF2B5EF4-FFF2-40B4-BE49-F238E27FC236}">
                    <a16:creationId xmlns:a16="http://schemas.microsoft.com/office/drawing/2014/main" id="{0DC0C260-4F92-4822-96D1-48D503320124}"/>
                  </a:ext>
                </a:extLst>
              </p:cNvPr>
              <p:cNvSpPr txBox="1">
                <a:spLocks noRot="1" noChangeAspect="1" noMove="1" noResize="1" noEditPoints="1" noAdjustHandles="1" noChangeArrowheads="1" noChangeShapeType="1" noTextEdit="1"/>
              </p:cNvSpPr>
              <p:nvPr/>
            </p:nvSpPr>
            <p:spPr>
              <a:xfrm>
                <a:off x="355243" y="638270"/>
                <a:ext cx="11120478" cy="391532"/>
              </a:xfrm>
              <a:prstGeom prst="rect">
                <a:avLst/>
              </a:prstGeom>
              <a:blipFill>
                <a:blip r:embed="rId6"/>
                <a:stretch>
                  <a:fillRect l="-438" t="-9375" b="-18750"/>
                </a:stretch>
              </a:blipFill>
            </p:spPr>
            <p:txBody>
              <a:bodyPr/>
              <a:lstStyle/>
              <a:p>
                <a:r>
                  <a:rPr lang="en-US">
                    <a:noFill/>
                  </a:rPr>
                  <a:t> </a:t>
                </a:r>
              </a:p>
            </p:txBody>
          </p:sp>
        </mc:Fallback>
      </mc:AlternateContent>
      <p:sp>
        <p:nvSpPr>
          <p:cNvPr id="23" name="Title 1 4">
            <a:extLst>
              <a:ext uri="{FF2B5EF4-FFF2-40B4-BE49-F238E27FC236}">
                <a16:creationId xmlns:a16="http://schemas.microsoft.com/office/drawing/2014/main" id="{F475EB47-054E-4EA4-8451-05BA3486F8E5}"/>
              </a:ext>
            </a:extLst>
          </p:cNvPr>
          <p:cNvSpPr txBox="1">
            <a:spLocks/>
          </p:cNvSpPr>
          <p:nvPr/>
        </p:nvSpPr>
        <p:spPr>
          <a:xfrm>
            <a:off x="10837409" y="1217627"/>
            <a:ext cx="1081289" cy="4519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dirty="0"/>
              <a:t>Example</a:t>
            </a:r>
            <a:endParaRPr lang="en-GB" sz="2000" b="1" i="1" dirty="0"/>
          </a:p>
        </p:txBody>
      </p:sp>
      <p:cxnSp>
        <p:nvCxnSpPr>
          <p:cNvPr id="25" name="Straight Arrow Connector 24">
            <a:extLst>
              <a:ext uri="{FF2B5EF4-FFF2-40B4-BE49-F238E27FC236}">
                <a16:creationId xmlns:a16="http://schemas.microsoft.com/office/drawing/2014/main" id="{DB00C495-F8BA-4145-A366-CED49E607086}"/>
              </a:ext>
            </a:extLst>
          </p:cNvPr>
          <p:cNvCxnSpPr>
            <a:cxnSpLocks/>
          </p:cNvCxnSpPr>
          <p:nvPr/>
        </p:nvCxnSpPr>
        <p:spPr>
          <a:xfrm flipV="1">
            <a:off x="5765850" y="4518452"/>
            <a:ext cx="0" cy="5350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2B2D63A-7E2E-4CEF-AF76-34AEAD4D9B4A}"/>
              </a:ext>
            </a:extLst>
          </p:cNvPr>
          <p:cNvCxnSpPr>
            <a:cxnSpLocks/>
          </p:cNvCxnSpPr>
          <p:nvPr/>
        </p:nvCxnSpPr>
        <p:spPr>
          <a:xfrm flipV="1">
            <a:off x="8958232" y="4531021"/>
            <a:ext cx="0" cy="5350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A6E6EFA-958D-41DB-95D2-AF47CE5EEDA7}"/>
              </a:ext>
            </a:extLst>
          </p:cNvPr>
          <p:cNvSpPr txBox="1"/>
          <p:nvPr/>
        </p:nvSpPr>
        <p:spPr>
          <a:xfrm>
            <a:off x="5821003" y="4567424"/>
            <a:ext cx="343364" cy="369332"/>
          </a:xfrm>
          <a:prstGeom prst="rect">
            <a:avLst/>
          </a:prstGeom>
          <a:noFill/>
        </p:spPr>
        <p:txBody>
          <a:bodyPr wrap="none" rtlCol="0">
            <a:spAutoFit/>
          </a:bodyPr>
          <a:lstStyle/>
          <a:p>
            <a:r>
              <a:rPr lang="en-US" dirty="0">
                <a:solidFill>
                  <a:srgbClr val="FF0000"/>
                </a:solidFill>
              </a:rPr>
              <a:t>…</a:t>
            </a:r>
          </a:p>
        </p:txBody>
      </p:sp>
      <p:cxnSp>
        <p:nvCxnSpPr>
          <p:cNvPr id="42" name="Straight Arrow Connector 41">
            <a:extLst>
              <a:ext uri="{FF2B5EF4-FFF2-40B4-BE49-F238E27FC236}">
                <a16:creationId xmlns:a16="http://schemas.microsoft.com/office/drawing/2014/main" id="{20E69A43-E05B-456B-BE7B-C8FF0CDAF666}"/>
              </a:ext>
            </a:extLst>
          </p:cNvPr>
          <p:cNvCxnSpPr>
            <a:cxnSpLocks/>
          </p:cNvCxnSpPr>
          <p:nvPr/>
        </p:nvCxnSpPr>
        <p:spPr>
          <a:xfrm flipV="1">
            <a:off x="10193606" y="4518452"/>
            <a:ext cx="0" cy="5350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79E4DFF-D67B-4231-954B-2CCA4985F255}"/>
              </a:ext>
            </a:extLst>
          </p:cNvPr>
          <p:cNvSpPr txBox="1"/>
          <p:nvPr/>
        </p:nvSpPr>
        <p:spPr>
          <a:xfrm>
            <a:off x="8558085" y="4552190"/>
            <a:ext cx="343364" cy="369332"/>
          </a:xfrm>
          <a:prstGeom prst="rect">
            <a:avLst/>
          </a:prstGeom>
          <a:noFill/>
        </p:spPr>
        <p:txBody>
          <a:bodyPr wrap="none" rtlCol="0">
            <a:spAutoFit/>
          </a:bodyPr>
          <a:lstStyle/>
          <a:p>
            <a:r>
              <a:rPr lang="en-US" dirty="0">
                <a:solidFill>
                  <a:srgbClr val="FF0000"/>
                </a:solidFill>
              </a:rPr>
              <a:t>…</a:t>
            </a:r>
          </a:p>
        </p:txBody>
      </p:sp>
      <mc:AlternateContent xmlns:mc="http://schemas.openxmlformats.org/markup-compatibility/2006" xmlns:a14="http://schemas.microsoft.com/office/drawing/2010/main">
        <mc:Choice Requires="a14">
          <p:sp>
            <p:nvSpPr>
              <p:cNvPr id="48" name="Title 1 5">
                <a:extLst>
                  <a:ext uri="{FF2B5EF4-FFF2-40B4-BE49-F238E27FC236}">
                    <a16:creationId xmlns:a16="http://schemas.microsoft.com/office/drawing/2014/main" id="{EEE00D41-14DF-426A-9613-FAD9E72F5728}"/>
                  </a:ext>
                </a:extLst>
              </p:cNvPr>
              <p:cNvSpPr txBox="1">
                <a:spLocks/>
              </p:cNvSpPr>
              <p:nvPr/>
            </p:nvSpPr>
            <p:spPr>
              <a:xfrm>
                <a:off x="5710698" y="5059154"/>
                <a:ext cx="4647156" cy="648156"/>
              </a:xfrm>
              <a:prstGeom prst="rect">
                <a:avLst/>
              </a:prstGeom>
              <a:ln w="1905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t>These central band frequencies are the choice for our constant frequencies </a:t>
                </a:r>
                <a14:m>
                  <m:oMath xmlns:m="http://schemas.openxmlformats.org/officeDocument/2006/math">
                    <m:sSub>
                      <m:sSubPr>
                        <m:ctrlPr>
                          <a:rPr lang="en-US" sz="1800" b="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𝑓</m:t>
                        </m:r>
                      </m:e>
                      <m:sub>
                        <m:r>
                          <a:rPr lang="en-US" sz="1800" b="0" i="1" smtClean="0">
                            <a:solidFill>
                              <a:srgbClr val="FF0000"/>
                            </a:solidFill>
                            <a:latin typeface="Cambria Math" panose="02040503050406030204" pitchFamily="18" charset="0"/>
                          </a:rPr>
                          <m:t>𝑚</m:t>
                        </m:r>
                      </m:sub>
                    </m:sSub>
                  </m:oMath>
                </a14:m>
                <a:r>
                  <a:rPr lang="en-GB" sz="1800" dirty="0">
                    <a:solidFill>
                      <a:srgbClr val="FF0000"/>
                    </a:solidFill>
                  </a:rPr>
                  <a:t> </a:t>
                </a:r>
                <a:r>
                  <a:rPr lang="en-GB" sz="1800" dirty="0"/>
                  <a:t>in the model</a:t>
                </a:r>
              </a:p>
            </p:txBody>
          </p:sp>
        </mc:Choice>
        <mc:Fallback xmlns="">
          <p:sp>
            <p:nvSpPr>
              <p:cNvPr id="48" name="Title 1 5">
                <a:extLst>
                  <a:ext uri="{FF2B5EF4-FFF2-40B4-BE49-F238E27FC236}">
                    <a16:creationId xmlns:a16="http://schemas.microsoft.com/office/drawing/2014/main" id="{EEE00D41-14DF-426A-9613-FAD9E72F5728}"/>
                  </a:ext>
                </a:extLst>
              </p:cNvPr>
              <p:cNvSpPr txBox="1">
                <a:spLocks noRot="1" noChangeAspect="1" noMove="1" noResize="1" noEditPoints="1" noAdjustHandles="1" noChangeArrowheads="1" noChangeShapeType="1" noTextEdit="1"/>
              </p:cNvSpPr>
              <p:nvPr/>
            </p:nvSpPr>
            <p:spPr>
              <a:xfrm>
                <a:off x="5710698" y="5059154"/>
                <a:ext cx="4647156" cy="648156"/>
              </a:xfrm>
              <a:prstGeom prst="rect">
                <a:avLst/>
              </a:prstGeom>
              <a:blipFill>
                <a:blip r:embed="rId7"/>
                <a:stretch>
                  <a:fillRect t="-8257" b="-3670"/>
                </a:stretch>
              </a:blipFill>
              <a:ln w="19050">
                <a:solidFill>
                  <a:schemeClr val="tx1"/>
                </a:solidFill>
              </a:ln>
            </p:spPr>
            <p:txBody>
              <a:bodyPr/>
              <a:lstStyle/>
              <a:p>
                <a:r>
                  <a:rPr lang="en-US">
                    <a:noFill/>
                  </a:rPr>
                  <a:t> </a:t>
                </a:r>
              </a:p>
            </p:txBody>
          </p:sp>
        </mc:Fallback>
      </mc:AlternateContent>
      <p:cxnSp>
        <p:nvCxnSpPr>
          <p:cNvPr id="54" name="Straight Connector 53">
            <a:extLst>
              <a:ext uri="{FF2B5EF4-FFF2-40B4-BE49-F238E27FC236}">
                <a16:creationId xmlns:a16="http://schemas.microsoft.com/office/drawing/2014/main" id="{D076C5E9-D9CB-4BE8-BF5C-F1484CE01594}"/>
              </a:ext>
            </a:extLst>
          </p:cNvPr>
          <p:cNvCxnSpPr>
            <a:cxnSpLocks/>
          </p:cNvCxnSpPr>
          <p:nvPr/>
        </p:nvCxnSpPr>
        <p:spPr>
          <a:xfrm>
            <a:off x="10070453" y="1258281"/>
            <a:ext cx="0" cy="1278784"/>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75F1A09-37EC-449A-9957-2DF481AD5F23}"/>
              </a:ext>
            </a:extLst>
          </p:cNvPr>
          <p:cNvCxnSpPr>
            <a:cxnSpLocks/>
          </p:cNvCxnSpPr>
          <p:nvPr/>
        </p:nvCxnSpPr>
        <p:spPr>
          <a:xfrm>
            <a:off x="8955465" y="1258281"/>
            <a:ext cx="0" cy="1259152"/>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1A00BBA-3A40-4730-BFDB-52E005D72E7D}"/>
              </a:ext>
            </a:extLst>
          </p:cNvPr>
          <p:cNvSpPr txBox="1"/>
          <p:nvPr/>
        </p:nvSpPr>
        <p:spPr>
          <a:xfrm>
            <a:off x="8729767" y="1682461"/>
            <a:ext cx="225697" cy="276999"/>
          </a:xfrm>
          <a:prstGeom prst="rect">
            <a:avLst/>
          </a:prstGeom>
          <a:noFill/>
        </p:spPr>
        <p:txBody>
          <a:bodyPr wrap="square" rtlCol="0">
            <a:spAutoFit/>
          </a:bodyPr>
          <a:lstStyle/>
          <a:p>
            <a:r>
              <a:rPr lang="en-US" sz="1200" dirty="0">
                <a:solidFill>
                  <a:srgbClr val="FF0000"/>
                </a:solidFill>
              </a:rPr>
              <a:t>…</a:t>
            </a:r>
          </a:p>
        </p:txBody>
      </p:sp>
      <p:cxnSp>
        <p:nvCxnSpPr>
          <p:cNvPr id="60" name="Straight Connector 59">
            <a:extLst>
              <a:ext uri="{FF2B5EF4-FFF2-40B4-BE49-F238E27FC236}">
                <a16:creationId xmlns:a16="http://schemas.microsoft.com/office/drawing/2014/main" id="{3975759B-785B-48D3-9FDA-41F8B40F53EE}"/>
              </a:ext>
            </a:extLst>
          </p:cNvPr>
          <p:cNvCxnSpPr>
            <a:cxnSpLocks/>
          </p:cNvCxnSpPr>
          <p:nvPr/>
        </p:nvCxnSpPr>
        <p:spPr>
          <a:xfrm>
            <a:off x="6044625" y="1258281"/>
            <a:ext cx="0" cy="1278784"/>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B036DFF-7607-439D-BE58-5BDD53C6994C}"/>
              </a:ext>
            </a:extLst>
          </p:cNvPr>
          <p:cNvSpPr txBox="1"/>
          <p:nvPr/>
        </p:nvSpPr>
        <p:spPr>
          <a:xfrm>
            <a:off x="5973521" y="1657163"/>
            <a:ext cx="290464" cy="276999"/>
          </a:xfrm>
          <a:prstGeom prst="rect">
            <a:avLst/>
          </a:prstGeom>
          <a:noFill/>
        </p:spPr>
        <p:txBody>
          <a:bodyPr wrap="none" rtlCol="0">
            <a:spAutoFit/>
          </a:bodyPr>
          <a:lstStyle/>
          <a:p>
            <a:r>
              <a:rPr lang="en-US" sz="1200" dirty="0">
                <a:solidFill>
                  <a:srgbClr val="FF0000"/>
                </a:solidFill>
              </a:rPr>
              <a:t>…</a:t>
            </a:r>
          </a:p>
        </p:txBody>
      </p:sp>
      <p:pic>
        <p:nvPicPr>
          <p:cNvPr id="1026" name="Picture 2" descr="A graphic contains a line chart that has a vertical scale measured in hertz, with the range zero to 20,000. The chart contains two lines. A straight line represents 16 mel frequencies, and a curved line under the mel line represents the corresponding frequency in hertz. ">
            <a:extLst>
              <a:ext uri="{FF2B5EF4-FFF2-40B4-BE49-F238E27FC236}">
                <a16:creationId xmlns:a16="http://schemas.microsoft.com/office/drawing/2014/main" id="{36EC42A0-4176-4213-817A-A28EE97E90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628" y="2253604"/>
            <a:ext cx="4449006" cy="2396958"/>
          </a:xfrm>
          <a:prstGeom prst="rect">
            <a:avLst/>
          </a:prstGeom>
          <a:noFill/>
          <a:extLst>
            <a:ext uri="{909E8E84-426E-40DD-AFC4-6F175D3DCCD1}">
              <a14:hiddenFill xmlns:a14="http://schemas.microsoft.com/office/drawing/2010/main">
                <a:solidFill>
                  <a:srgbClr val="FFFFFF"/>
                </a:solidFill>
              </a14:hiddenFill>
            </a:ext>
          </a:extLst>
        </p:spPr>
      </p:pic>
      <p:sp>
        <p:nvSpPr>
          <p:cNvPr id="77" name="Arrow: Curved Right 76">
            <a:extLst>
              <a:ext uri="{FF2B5EF4-FFF2-40B4-BE49-F238E27FC236}">
                <a16:creationId xmlns:a16="http://schemas.microsoft.com/office/drawing/2014/main" id="{42CB7D5D-82CE-4453-AB48-6BD0106229E5}"/>
              </a:ext>
            </a:extLst>
          </p:cNvPr>
          <p:cNvSpPr/>
          <p:nvPr/>
        </p:nvSpPr>
        <p:spPr>
          <a:xfrm>
            <a:off x="135794" y="4936756"/>
            <a:ext cx="438802" cy="426996"/>
          </a:xfrm>
          <a:prstGeom prst="curved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78" name="Title 1 7">
                <a:extLst>
                  <a:ext uri="{FF2B5EF4-FFF2-40B4-BE49-F238E27FC236}">
                    <a16:creationId xmlns:a16="http://schemas.microsoft.com/office/drawing/2014/main" id="{73FAA81A-7227-4993-A58E-306B2A150AFA}"/>
                  </a:ext>
                </a:extLst>
              </p:cNvPr>
              <p:cNvSpPr txBox="1">
                <a:spLocks/>
              </p:cNvSpPr>
              <p:nvPr/>
            </p:nvSpPr>
            <p:spPr>
              <a:xfrm>
                <a:off x="621010" y="4823150"/>
                <a:ext cx="4658629" cy="8866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t>So, the </a:t>
                </a:r>
                <a:r>
                  <a:rPr lang="en-GB" sz="1800" b="1" dirty="0"/>
                  <a:t>number</a:t>
                </a:r>
                <a:r>
                  <a:rPr lang="en-GB" sz="1800" dirty="0"/>
                  <a:t> of AM sinusoid </a:t>
                </a:r>
                <a:r>
                  <a:rPr lang="en-GB" sz="1800" b="1" dirty="0"/>
                  <a:t>pairs</a:t>
                </a:r>
                <a:r>
                  <a:rPr lang="en-GB" sz="1800" dirty="0"/>
                  <a:t> in our model will be </a:t>
                </a:r>
                <a:r>
                  <a:rPr lang="en-GB" sz="1800" b="1" dirty="0"/>
                  <a:t>equal </a:t>
                </a:r>
                <a:r>
                  <a:rPr lang="en-GB" sz="1800" dirty="0"/>
                  <a:t>to</a:t>
                </a:r>
                <a:r>
                  <a:rPr lang="en-GB" sz="1800" b="1" dirty="0"/>
                  <a:t> </a:t>
                </a:r>
                <a:r>
                  <a:rPr lang="en-GB" sz="1800" dirty="0"/>
                  <a:t>the number of </a:t>
                </a:r>
                <a:r>
                  <a:rPr lang="en-GB" sz="1800" b="1" dirty="0"/>
                  <a:t>mel bands</a:t>
                </a:r>
                <a:r>
                  <a:rPr lang="en-US" sz="1800" b="1" dirty="0"/>
                  <a:t> </a:t>
                </a:r>
                <a14:m>
                  <m:oMath xmlns:m="http://schemas.openxmlformats.org/officeDocument/2006/math">
                    <m:r>
                      <a:rPr lang="en-US" sz="1800" i="1" smtClean="0">
                        <a:solidFill>
                          <a:srgbClr val="FF0000"/>
                        </a:solidFill>
                        <a:latin typeface="Cambria Math" panose="02040503050406030204" pitchFamily="18" charset="0"/>
                      </a:rPr>
                      <m:t>𝑀</m:t>
                    </m:r>
                  </m:oMath>
                </a14:m>
                <a:r>
                  <a:rPr lang="en-GB" sz="1800" dirty="0"/>
                  <a:t> that we choose for our input spectrogram</a:t>
                </a:r>
              </a:p>
            </p:txBody>
          </p:sp>
        </mc:Choice>
        <mc:Fallback xmlns="">
          <p:sp>
            <p:nvSpPr>
              <p:cNvPr id="78" name="Title 1 7">
                <a:extLst>
                  <a:ext uri="{FF2B5EF4-FFF2-40B4-BE49-F238E27FC236}">
                    <a16:creationId xmlns:a16="http://schemas.microsoft.com/office/drawing/2014/main" id="{73FAA81A-7227-4993-A58E-306B2A150AFA}"/>
                  </a:ext>
                </a:extLst>
              </p:cNvPr>
              <p:cNvSpPr txBox="1">
                <a:spLocks noRot="1" noChangeAspect="1" noMove="1" noResize="1" noEditPoints="1" noAdjustHandles="1" noChangeArrowheads="1" noChangeShapeType="1" noTextEdit="1"/>
              </p:cNvSpPr>
              <p:nvPr/>
            </p:nvSpPr>
            <p:spPr>
              <a:xfrm>
                <a:off x="621010" y="4823150"/>
                <a:ext cx="4658629" cy="886663"/>
              </a:xfrm>
              <a:prstGeom prst="rect">
                <a:avLst/>
              </a:prstGeom>
              <a:blipFill>
                <a:blip r:embed="rId9"/>
                <a:stretch>
                  <a:fillRect l="-524" t="-6164" r="-262" b="-4795"/>
                </a:stretch>
              </a:blipFill>
            </p:spPr>
            <p:txBody>
              <a:bodyPr/>
              <a:lstStyle/>
              <a:p>
                <a:r>
                  <a:rPr lang="en-US">
                    <a:noFill/>
                  </a:rPr>
                  <a:t> </a:t>
                </a:r>
              </a:p>
            </p:txBody>
          </p:sp>
        </mc:Fallback>
      </mc:AlternateContent>
      <p:pic>
        <p:nvPicPr>
          <p:cNvPr id="62" name="Picture 61" descr="\documentclass{article}&#10;\usepackage{amsmath}&#10;\usepackage{xcolor}&#10;\pagestyle{empty}&#10;\begin{document}&#10;&#10;&#10;$ \hat{s}[n] =  \sum_{\mathbin{\color{red}m=1}}^{\color{red}{M}} \left[ \alpha_{\color{red}m}[n] \sin\left( 2\pi \color{red}{f}_{m} \color{black} \frac{n}{f_s} \right) + \beta_{\color{red}m}[n] \cos\left( 2\pi \color{red}{f}_{m} \color{black} \frac{n}{f_s} \right) \right]. $&#10;&#10;&#10;\end{document}" title="IguanaTex Bitmap Display">
            <a:extLst>
              <a:ext uri="{FF2B5EF4-FFF2-40B4-BE49-F238E27FC236}">
                <a16:creationId xmlns:a16="http://schemas.microsoft.com/office/drawing/2014/main" id="{B43DE1A2-419A-23E4-9D4E-562DF7B8F256}"/>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1156685" y="6019061"/>
            <a:ext cx="9775880" cy="679716"/>
          </a:xfrm>
          <a:prstGeom prst="rect">
            <a:avLst/>
          </a:prstGeom>
        </p:spPr>
      </p:pic>
    </p:spTree>
    <p:extLst>
      <p:ext uri="{BB962C8B-B14F-4D97-AF65-F5344CB8AC3E}">
        <p14:creationId xmlns:p14="http://schemas.microsoft.com/office/powerpoint/2010/main" val="389512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1000"/>
                                        <p:tgtEl>
                                          <p:spTgt spid="60"/>
                                        </p:tgtEl>
                                      </p:cBhvr>
                                    </p:animEffect>
                                  </p:childTnLst>
                                </p:cTn>
                              </p:par>
                              <p:par>
                                <p:cTn id="38" presetID="22" presetClass="entr" presetSubtype="4"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1000"/>
                                        <p:tgtEl>
                                          <p:spTgt spid="25"/>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1000"/>
                                        <p:tgtEl>
                                          <p:spTgt spid="6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1000"/>
                                        <p:tgtEl>
                                          <p:spTgt spid="5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1000"/>
                                        <p:tgtEl>
                                          <p:spTgt spid="47"/>
                                        </p:tgtEl>
                                      </p:cBhvr>
                                    </p:animEffect>
                                  </p:childTnLst>
                                </p:cTn>
                              </p:par>
                            </p:childTnLst>
                          </p:cTn>
                        </p:par>
                        <p:par>
                          <p:cTn id="55" fill="hold">
                            <p:stCondLst>
                              <p:cond delay="3000"/>
                            </p:stCondLst>
                            <p:childTnLst>
                              <p:par>
                                <p:cTn id="56" presetID="22" presetClass="entr" presetSubtype="4" fill="hold" nodeType="after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ipe(down)">
                                      <p:cBhvr>
                                        <p:cTn id="58" dur="1000"/>
                                        <p:tgtEl>
                                          <p:spTgt spid="56"/>
                                        </p:tgtEl>
                                      </p:cBhvr>
                                    </p:animEffect>
                                  </p:childTnLst>
                                </p:cTn>
                              </p:par>
                              <p:par>
                                <p:cTn id="59" presetID="22" presetClass="entr" presetSubtype="4"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1000"/>
                                        <p:tgtEl>
                                          <p:spTgt spid="26"/>
                                        </p:tgtEl>
                                      </p:cBhvr>
                                    </p:animEffect>
                                  </p:childTnLst>
                                </p:cTn>
                              </p:par>
                            </p:childTnLst>
                          </p:cTn>
                        </p:par>
                        <p:par>
                          <p:cTn id="62" fill="hold">
                            <p:stCondLst>
                              <p:cond delay="4000"/>
                            </p:stCondLst>
                            <p:childTnLst>
                              <p:par>
                                <p:cTn id="63" presetID="22" presetClass="entr" presetSubtype="4"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down)">
                                      <p:cBhvr>
                                        <p:cTn id="65" dur="1000"/>
                                        <p:tgtEl>
                                          <p:spTgt spid="54"/>
                                        </p:tgtEl>
                                      </p:cBhvr>
                                    </p:animEffect>
                                  </p:childTnLst>
                                </p:cTn>
                              </p:par>
                              <p:par>
                                <p:cTn id="66" presetID="22" presetClass="entr" presetSubtype="4"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wipe(down)">
                                      <p:cBhvr>
                                        <p:cTn id="68" dur="1000"/>
                                        <p:tgtEl>
                                          <p:spTgt spid="4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1000"/>
                                        <p:tgtEl>
                                          <p:spTgt spid="48"/>
                                        </p:tgtEl>
                                      </p:cBhvr>
                                    </p:animEffect>
                                  </p:childTnLst>
                                </p:cTn>
                              </p:par>
                            </p:childTnLst>
                          </p:cTn>
                        </p:par>
                        <p:par>
                          <p:cTn id="74" fill="hold">
                            <p:stCondLst>
                              <p:cond delay="1000"/>
                            </p:stCondLst>
                            <p:childTnLst>
                              <p:par>
                                <p:cTn id="75" presetID="10" presetClass="entr" presetSubtype="0" fill="hold"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10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1000"/>
                                        <p:tgtEl>
                                          <p:spTgt spid="7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8"/>
                                        </p:tgtEl>
                                        <p:attrNameLst>
                                          <p:attrName>style.visibility</p:attrName>
                                        </p:attrNameLst>
                                      </p:cBhvr>
                                      <p:to>
                                        <p:strVal val="visible"/>
                                      </p:to>
                                    </p:set>
                                    <p:animEffect transition="in" filter="fade">
                                      <p:cBhvr>
                                        <p:cTn id="85"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20" grpId="0"/>
      <p:bldP spid="22" grpId="0"/>
      <p:bldP spid="23" grpId="0"/>
      <p:bldP spid="41" grpId="0"/>
      <p:bldP spid="47" grpId="0"/>
      <p:bldP spid="48" grpId="0" animBg="1"/>
      <p:bldP spid="59" grpId="0"/>
      <p:bldP spid="64" grpId="0"/>
      <p:bldP spid="77" grpId="0" animBg="1"/>
      <p:bldP spid="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1">
            <a:extLst>
              <a:ext uri="{FF2B5EF4-FFF2-40B4-BE49-F238E27FC236}">
                <a16:creationId xmlns:a16="http://schemas.microsoft.com/office/drawing/2014/main" id="{F1456261-6039-CB86-2C98-46CF35A278E0}"/>
              </a:ext>
            </a:extLst>
          </p:cNvPr>
          <p:cNvSpPr txBox="1">
            <a:spLocks/>
          </p:cNvSpPr>
          <p:nvPr/>
        </p:nvSpPr>
        <p:spPr>
          <a:xfrm>
            <a:off x="3202009" y="42855"/>
            <a:ext cx="5989605" cy="56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a:t>Redefining the problem: Summary</a:t>
            </a:r>
            <a:endParaRPr lang="en-GB" sz="3200" u="sng" dirty="0"/>
          </a:p>
        </p:txBody>
      </p:sp>
      <mc:AlternateContent xmlns:mc="http://schemas.openxmlformats.org/markup-compatibility/2006" xmlns:a14="http://schemas.microsoft.com/office/drawing/2010/main">
        <mc:Choice Requires="a14">
          <p:sp>
            <p:nvSpPr>
              <p:cNvPr id="5" name="Title 1 2">
                <a:extLst>
                  <a:ext uri="{FF2B5EF4-FFF2-40B4-BE49-F238E27FC236}">
                    <a16:creationId xmlns:a16="http://schemas.microsoft.com/office/drawing/2014/main" id="{A3729F14-B64A-35DE-ECAE-33C93CCC0AF9}"/>
                  </a:ext>
                </a:extLst>
              </p:cNvPr>
              <p:cNvSpPr txBox="1">
                <a:spLocks/>
              </p:cNvSpPr>
              <p:nvPr/>
            </p:nvSpPr>
            <p:spPr>
              <a:xfrm>
                <a:off x="2846764" y="3878758"/>
                <a:ext cx="7092671" cy="2861737"/>
              </a:xfrm>
              <a:prstGeom prst="rect">
                <a:avLst/>
              </a:prstGeom>
              <a:ln w="28575">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t>1) Not constructing small frames with sums of sinusoids:</a:t>
                </a:r>
              </a:p>
              <a:p>
                <a:r>
                  <a:rPr lang="en-US" sz="2000" b="1" dirty="0"/>
                  <a:t>	</a:t>
                </a:r>
                <a14:m>
                  <m:oMath xmlns:m="http://schemas.openxmlformats.org/officeDocument/2006/math">
                    <m:r>
                      <a:rPr lang="en-US" sz="2000" b="1" i="1" smtClean="0">
                        <a:latin typeface="Cambria Math" panose="02040503050406030204" pitchFamily="18" charset="0"/>
                      </a:rPr>
                      <m:t>→</m:t>
                    </m:r>
                  </m:oMath>
                </a14:m>
                <a:r>
                  <a:rPr lang="en-GB" sz="2000" b="1" dirty="0"/>
                  <a:t> longer frames </a:t>
                </a:r>
                <a:r>
                  <a:rPr lang="en-GB" sz="2000" dirty="0"/>
                  <a:t>with sums of AM-FM sinusoids.</a:t>
                </a:r>
              </a:p>
              <a:p>
                <a:r>
                  <a:rPr lang="en-GB" sz="2000" dirty="0"/>
                  <a:t>2) No alternating frequency estimation methods:</a:t>
                </a:r>
              </a:p>
              <a:p>
                <a:r>
                  <a:rPr lang="en-GB" sz="2000" dirty="0"/>
                  <a:t>	</a:t>
                </a:r>
                <a14:m>
                  <m:oMath xmlns:m="http://schemas.openxmlformats.org/officeDocument/2006/math">
                    <m:r>
                      <a:rPr lang="en-US" sz="2000" b="0" i="1" smtClean="0">
                        <a:latin typeface="Cambria Math" panose="02040503050406030204" pitchFamily="18" charset="0"/>
                      </a:rPr>
                      <m:t>→</m:t>
                    </m:r>
                  </m:oMath>
                </a14:m>
                <a:r>
                  <a:rPr lang="en-GB" sz="2000" dirty="0"/>
                  <a:t> </a:t>
                </a:r>
                <a:r>
                  <a:rPr lang="en-GB" sz="2000" b="1" dirty="0"/>
                  <a:t>constant frequencies </a:t>
                </a:r>
                <a:r>
                  <a:rPr lang="en-GB" sz="2000" dirty="0"/>
                  <a:t>instead.</a:t>
                </a:r>
              </a:p>
              <a:p>
                <a:r>
                  <a:rPr lang="en-GB" sz="2000" dirty="0"/>
                  <a:t>3) No separate phase or amplitude interpolation:</a:t>
                </a:r>
                <a:br>
                  <a:rPr lang="en-GB" sz="2000" dirty="0"/>
                </a:br>
                <a:r>
                  <a:rPr lang="en-GB" sz="2000" dirty="0"/>
                  <a:t>	</a:t>
                </a:r>
                <a14:m>
                  <m:oMath xmlns:m="http://schemas.openxmlformats.org/officeDocument/2006/math">
                    <m:r>
                      <a:rPr lang="en-US" sz="2000" i="1">
                        <a:latin typeface="Cambria Math" panose="02040503050406030204" pitchFamily="18" charset="0"/>
                      </a:rPr>
                      <m:t>→</m:t>
                    </m:r>
                  </m:oMath>
                </a14:m>
                <a:r>
                  <a:rPr lang="en-GB" sz="2000" dirty="0"/>
                  <a:t> </a:t>
                </a:r>
                <a14:m>
                  <m:oMath xmlns:m="http://schemas.openxmlformats.org/officeDocument/2006/math">
                    <m:r>
                      <a:rPr lang="en-US" sz="2000" b="1" i="1" smtClean="0">
                        <a:latin typeface="Cambria Math" panose="02040503050406030204" pitchFamily="18" charset="0"/>
                      </a:rPr>
                      <m:t>𝜶</m:t>
                    </m:r>
                    <m:r>
                      <a:rPr lang="en-US" sz="2000" b="1" i="1" smtClean="0">
                        <a:latin typeface="Cambria Math" panose="02040503050406030204" pitchFamily="18" charset="0"/>
                      </a:rPr>
                      <m:t>[</m:t>
                    </m:r>
                    <m:r>
                      <a:rPr lang="en-US" sz="2000" b="1" i="1" smtClean="0">
                        <a:latin typeface="Cambria Math" panose="02040503050406030204" pitchFamily="18" charset="0"/>
                      </a:rPr>
                      <m:t>𝒏</m:t>
                    </m:r>
                    <m:r>
                      <a:rPr lang="en-US" sz="2000" b="1" i="1" smtClean="0">
                        <a:latin typeface="Cambria Math" panose="02040503050406030204" pitchFamily="18" charset="0"/>
                      </a:rPr>
                      <m:t>],</m:t>
                    </m:r>
                    <m:r>
                      <a:rPr lang="en-US" sz="2000" b="1" i="1" smtClean="0">
                        <a:latin typeface="Cambria Math" panose="02040503050406030204" pitchFamily="18" charset="0"/>
                      </a:rPr>
                      <m:t>𝜷</m:t>
                    </m:r>
                    <m:r>
                      <a:rPr lang="en-US" sz="2000" b="1" i="1" smtClean="0">
                        <a:latin typeface="Cambria Math" panose="02040503050406030204" pitchFamily="18" charset="0"/>
                      </a:rPr>
                      <m:t>[</m:t>
                    </m:r>
                    <m:r>
                      <a:rPr lang="en-US" sz="2000" b="1" i="1" smtClean="0">
                        <a:latin typeface="Cambria Math" panose="02040503050406030204" pitchFamily="18" charset="0"/>
                      </a:rPr>
                      <m:t>𝒏</m:t>
                    </m:r>
                    <m:r>
                      <a:rPr lang="en-US" sz="2000" b="1" i="1" smtClean="0">
                        <a:latin typeface="Cambria Math" panose="02040503050406030204" pitchFamily="18" charset="0"/>
                      </a:rPr>
                      <m:t>]</m:t>
                    </m:r>
                  </m:oMath>
                </a14:m>
                <a:r>
                  <a:rPr lang="en-US" sz="2000" b="1" dirty="0"/>
                  <a:t> amplitude modulators </a:t>
                </a:r>
                <a:r>
                  <a:rPr lang="en-US" sz="2000" dirty="0"/>
                  <a:t>compensate for them.</a:t>
                </a:r>
              </a:p>
              <a:p>
                <a:r>
                  <a:rPr lang="en-US" sz="2000" dirty="0"/>
                  <a:t>4) </a:t>
                </a:r>
                <a:r>
                  <a:rPr lang="en-GB" sz="2000" dirty="0"/>
                  <a:t>No DFT or linear spectrogram as input:</a:t>
                </a:r>
                <a:br>
                  <a:rPr lang="en-GB" sz="2000" dirty="0"/>
                </a:br>
                <a:r>
                  <a:rPr lang="en-GB" sz="2000" dirty="0"/>
                  <a:t>	</a:t>
                </a:r>
                <a14:m>
                  <m:oMath xmlns:m="http://schemas.openxmlformats.org/officeDocument/2006/math">
                    <m:r>
                      <a:rPr lang="en-US" sz="2000" i="1">
                        <a:latin typeface="Cambria Math" panose="02040503050406030204" pitchFamily="18" charset="0"/>
                      </a:rPr>
                      <m:t>→</m:t>
                    </m:r>
                  </m:oMath>
                </a14:m>
                <a:r>
                  <a:rPr lang="en-GB" sz="2000" b="1" dirty="0"/>
                  <a:t> Mel-Spectrogram</a:t>
                </a:r>
                <a:r>
                  <a:rPr lang="en-GB" sz="2000" dirty="0"/>
                  <a:t> instead.</a:t>
                </a:r>
              </a:p>
              <a:p>
                <a:r>
                  <a:rPr lang="en-GB" sz="2000" dirty="0"/>
                  <a:t>5) </a:t>
                </a:r>
                <a:r>
                  <a:rPr lang="en-US" sz="2000" u="sng" dirty="0"/>
                  <a:t>No analytical parameter estimation</a:t>
                </a:r>
                <a:r>
                  <a:rPr lang="en-US" sz="2000" dirty="0"/>
                  <a:t> from the input:</a:t>
                </a:r>
              </a:p>
              <a:p>
                <a:r>
                  <a:rPr lang="en-US" sz="2000" dirty="0"/>
                  <a:t>	</a:t>
                </a:r>
                <a14:m>
                  <m:oMath xmlns:m="http://schemas.openxmlformats.org/officeDocument/2006/math">
                    <m:r>
                      <a:rPr lang="en-US" sz="2000" i="1">
                        <a:latin typeface="Cambria Math" panose="02040503050406030204" pitchFamily="18" charset="0"/>
                      </a:rPr>
                      <m:t>→</m:t>
                    </m:r>
                  </m:oMath>
                </a14:m>
                <a:r>
                  <a:rPr lang="en-US" sz="2000" dirty="0"/>
                  <a:t> </a:t>
                </a:r>
                <a:r>
                  <a:rPr lang="en-US" sz="2000" b="1" u="sng" dirty="0"/>
                  <a:t>optimization</a:t>
                </a:r>
                <a:r>
                  <a:rPr lang="en-US" sz="2000" b="1" dirty="0"/>
                  <a:t> </a:t>
                </a:r>
                <a:r>
                  <a:rPr lang="en-US" sz="2000" dirty="0"/>
                  <a:t>approach instead.</a:t>
                </a:r>
                <a:endParaRPr lang="en-GB" sz="2000" dirty="0"/>
              </a:p>
              <a:p>
                <a:pPr marL="342900" indent="-342900">
                  <a:buAutoNum type="arabicParenR"/>
                </a:pPr>
                <a:endParaRPr lang="en-GB" sz="2000" dirty="0"/>
              </a:p>
            </p:txBody>
          </p:sp>
        </mc:Choice>
        <mc:Fallback xmlns="">
          <p:sp>
            <p:nvSpPr>
              <p:cNvPr id="5" name="Title 1 2">
                <a:extLst>
                  <a:ext uri="{FF2B5EF4-FFF2-40B4-BE49-F238E27FC236}">
                    <a16:creationId xmlns:a16="http://schemas.microsoft.com/office/drawing/2014/main" id="{A3729F14-B64A-35DE-ECAE-33C93CCC0AF9}"/>
                  </a:ext>
                </a:extLst>
              </p:cNvPr>
              <p:cNvSpPr txBox="1">
                <a:spLocks noRot="1" noChangeAspect="1" noMove="1" noResize="1" noEditPoints="1" noAdjustHandles="1" noChangeArrowheads="1" noChangeShapeType="1" noTextEdit="1"/>
              </p:cNvSpPr>
              <p:nvPr/>
            </p:nvSpPr>
            <p:spPr>
              <a:xfrm>
                <a:off x="2846764" y="3878758"/>
                <a:ext cx="7092671" cy="2861737"/>
              </a:xfrm>
              <a:prstGeom prst="rect">
                <a:avLst/>
              </a:prstGeom>
              <a:blipFill>
                <a:blip r:embed="rId5"/>
                <a:stretch>
                  <a:fillRect l="-771" t="-1684" r="-599" b="-2105"/>
                </a:stretch>
              </a:blipFill>
              <a:ln w="28575">
                <a:solidFill>
                  <a:schemeClr val="tx1"/>
                </a:solidFill>
              </a:ln>
            </p:spPr>
            <p:txBody>
              <a:bodyPr/>
              <a:lstStyle/>
              <a:p>
                <a:r>
                  <a:rPr lang="en-US">
                    <a:noFill/>
                  </a:rPr>
                  <a:t> </a:t>
                </a:r>
              </a:p>
            </p:txBody>
          </p:sp>
        </mc:Fallback>
      </mc:AlternateContent>
      <p:sp>
        <p:nvSpPr>
          <p:cNvPr id="6" name="Title 1 3">
            <a:extLst>
              <a:ext uri="{FF2B5EF4-FFF2-40B4-BE49-F238E27FC236}">
                <a16:creationId xmlns:a16="http://schemas.microsoft.com/office/drawing/2014/main" id="{673A41D6-D907-56F4-B916-B3BE7637C215}"/>
              </a:ext>
            </a:extLst>
          </p:cNvPr>
          <p:cNvSpPr txBox="1">
            <a:spLocks/>
          </p:cNvSpPr>
          <p:nvPr/>
        </p:nvSpPr>
        <p:spPr>
          <a:xfrm>
            <a:off x="4098294" y="3447408"/>
            <a:ext cx="4197023" cy="3693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US" sz="2400" dirty="0"/>
              <a:t>Main assumption differences:</a:t>
            </a:r>
            <a:endParaRPr lang="en-GB" sz="2400" dirty="0"/>
          </a:p>
        </p:txBody>
      </p:sp>
      <p:pic>
        <p:nvPicPr>
          <p:cNvPr id="14" name="Picture 13" descr="\documentclass{article}&#10;\usepackage{amsmath}&#10;\pagestyle{empty}&#10;\begin{document}&#10;&#10;$s[n] \approx \hat{s}[n] = \sum_{l=1}^{L(k)} \Big[ \hat{A}_l[n] \cos\left(\hat{\theta}_l[n]\right) \Big].$&#10;&#10;&#10;\end{document}" title="IguanaTex Bitmap Display">
            <a:extLst>
              <a:ext uri="{FF2B5EF4-FFF2-40B4-BE49-F238E27FC236}">
                <a16:creationId xmlns:a16="http://schemas.microsoft.com/office/drawing/2014/main" id="{3D62EA04-8D0B-756D-ABA5-5F3D928A6761}"/>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3522685" y="1219547"/>
            <a:ext cx="5348243" cy="562675"/>
          </a:xfrm>
          <a:prstGeom prst="rect">
            <a:avLst/>
          </a:prstGeom>
        </p:spPr>
      </p:pic>
      <p:pic>
        <p:nvPicPr>
          <p:cNvPr id="12" name="Picture 11" descr="\documentclass{article}&#10;\usepackage{amsmath}&#10;\pagestyle{empty}&#10;\begin{document}&#10;&#10;&#10;$ s[n] \approx \hat{s}[n] = \sum_{m=1}^{M} \left[ \alpha_m[n] \sin\left( 2\pi f_m \frac{n}{f_s} \right) + \beta_m[n] \cos\left( 2\pi f_m \frac{n}{f_s} \right) \right].$&#10;&#10;\end{document}" title="IguanaTex Bitmap Display">
            <a:extLst>
              <a:ext uri="{FF2B5EF4-FFF2-40B4-BE49-F238E27FC236}">
                <a16:creationId xmlns:a16="http://schemas.microsoft.com/office/drawing/2014/main" id="{7599AB7B-ED01-987F-47E9-8C7DB37DB7F9}"/>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019297" y="2574231"/>
            <a:ext cx="9019783" cy="562675"/>
          </a:xfrm>
          <a:prstGeom prst="rect">
            <a:avLst/>
          </a:prstGeom>
        </p:spPr>
      </p:pic>
      <p:sp>
        <p:nvSpPr>
          <p:cNvPr id="3" name="Title 1">
            <a:extLst>
              <a:ext uri="{FF2B5EF4-FFF2-40B4-BE49-F238E27FC236}">
                <a16:creationId xmlns:a16="http://schemas.microsoft.com/office/drawing/2014/main" id="{DD55FCF1-98C6-A3D8-CFE8-13271890487E}"/>
              </a:ext>
            </a:extLst>
          </p:cNvPr>
          <p:cNvSpPr txBox="1">
            <a:spLocks/>
          </p:cNvSpPr>
          <p:nvPr/>
        </p:nvSpPr>
        <p:spPr>
          <a:xfrm>
            <a:off x="4147971" y="730199"/>
            <a:ext cx="4097668" cy="484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US" sz="2000" dirty="0"/>
              <a:t>Original Sinusoidal Representation:</a:t>
            </a:r>
            <a:endParaRPr lang="en-GB" sz="2000" u="sng" dirty="0"/>
          </a:p>
        </p:txBody>
      </p:sp>
      <p:sp>
        <p:nvSpPr>
          <p:cNvPr id="7" name="Title 1">
            <a:extLst>
              <a:ext uri="{FF2B5EF4-FFF2-40B4-BE49-F238E27FC236}">
                <a16:creationId xmlns:a16="http://schemas.microsoft.com/office/drawing/2014/main" id="{14CA2D4F-3E1C-F5D5-4E14-BC180CD96DC1}"/>
              </a:ext>
            </a:extLst>
          </p:cNvPr>
          <p:cNvSpPr txBox="1">
            <a:spLocks/>
          </p:cNvSpPr>
          <p:nvPr/>
        </p:nvSpPr>
        <p:spPr>
          <a:xfrm>
            <a:off x="4167983" y="2089732"/>
            <a:ext cx="4434994" cy="484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US" sz="2000" dirty="0"/>
              <a:t>Proposed Sinusoidal Representation:</a:t>
            </a:r>
            <a:endParaRPr lang="en-GB" sz="2000" u="sng" dirty="0"/>
          </a:p>
        </p:txBody>
      </p:sp>
      <p:sp>
        <p:nvSpPr>
          <p:cNvPr id="9" name="Rectangle 8">
            <a:extLst>
              <a:ext uri="{FF2B5EF4-FFF2-40B4-BE49-F238E27FC236}">
                <a16:creationId xmlns:a16="http://schemas.microsoft.com/office/drawing/2014/main" id="{F97B796F-DE22-4978-E491-F9106E8D2505}"/>
              </a:ext>
            </a:extLst>
          </p:cNvPr>
          <p:cNvSpPr/>
          <p:nvPr/>
        </p:nvSpPr>
        <p:spPr>
          <a:xfrm>
            <a:off x="1921469" y="2448603"/>
            <a:ext cx="9215438" cy="8105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6C9B93-2560-FCEE-A6F1-151775A6CC26}"/>
              </a:ext>
            </a:extLst>
          </p:cNvPr>
          <p:cNvSpPr/>
          <p:nvPr/>
        </p:nvSpPr>
        <p:spPr>
          <a:xfrm>
            <a:off x="3398520" y="1088086"/>
            <a:ext cx="5570220" cy="8105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21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3" grpId="0"/>
      <p:bldP spid="7" grpId="0"/>
      <p:bldP spid="9"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3542.557"/>
  <p:tag name="LATEXADDIN" val="\documentclass{article}&#10;\usepackage{amsmath}&#10;\pagestyle{empty}&#10;\begin{document}&#10;&#10;$s[n] \approx \hat{s}[n] = \sum_{l=1}^{L(k)} \Big[ \hat{A}_l[n] \cos\left(\hat{\theta}_l[n]\right) \Big].$&#10;&#10;&#10;\end{document}"/>
  <p:tag name="IGUANATEXSIZE" val="20"/>
  <p:tag name="IGUANATEXCURSOR" val="185"/>
  <p:tag name="TRANSPARENCY" val="True"/>
  <p:tag name="LATEXENGINEID" val="0"/>
  <p:tag name="TEMPFOLDER" val=".\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2000"/>
  <p:tag name="ORIGINALHEIGHT" val="373.4533"/>
  <p:tag name="ORIGINALWIDTH" val="5070.866"/>
  <p:tag name="LATEXADDIN" val="\documentclass{article}&#10;\usepackage{amsmath}&#10;\usepackage{amsfonts}&#10;\usepackage{dsfont}&#10;\pagestyle{empty}&#10;\begin{document}&#10;&#10;&#10;$h[n] = h[n] \mathds{1} \left\{f_2n=k\frac{f_s}{2}\right\} + h[n]\mathds{1}\left\{f_2n\neq k\frac{f_s}{2}\right\}, \ k \in \mathbb{N}.$&#10;&#10;\end{document}"/>
  <p:tag name="IGUANATEXSIZE" val="20"/>
  <p:tag name="IGUANATEXCURSOR" val="131"/>
  <p:tag name="TRANSPARENCY" val="True"/>
  <p:tag name="LATEXENGINEID" val="0"/>
  <p:tag name="TEMPFOLDER" val=".\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2000"/>
  <p:tag name="ORIGINALHEIGHT" val="445.4443"/>
  <p:tag name="ORIGINALWIDTH" val="6268.466"/>
  <p:tag name="LATEXADDIN" val="\documentclass{article}&#10;\usepackage{amsmath}&#10;\usepackage{amsfonts}&#10;\usepackage{dsfont}&#10;\pagestyle{empty}&#10;\begin{document}&#10;&#10;&#10;$= \frac{h[n] \mathds{1} \left\{f_2n=k\frac{f_s}{2}\right\}}{\cos\left(2\pi f_1\frac{n}{f_s}\right)}\cos\left(2\pi f_1\frac{n}{f_s}\right)+ \frac{h[n]\mathds{1} \left\{f_2n\neq k\frac{f_s}{2}\right\}}{\sin\left(2\pi f_2\frac{n}{f_s}\right)}\sin\left(2\pi f_2\frac{n}{f_s}\right), \ k \in \mathbb{N}$&#10;&#10;\end{document}"/>
  <p:tag name="IGUANATEXSIZE" val="20"/>
  <p:tag name="IGUANATEXCURSOR" val="122"/>
  <p:tag name="TRANSPARENCY" val="True"/>
  <p:tag name="LATEXENGINEID" val="0"/>
  <p:tag name="TEMPFOLDER" val=".\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4535.433"/>
  <p:tag name="LATEXADDIN" val="\documentclass{article}&#10;\usepackage{amsmath}&#10;\pagestyle{empty}&#10;\begin{document}&#10;&#10;&#10;$=\alpha_2[n] \sin\left(2\pi f_2\frac{n}{f_s}\right) + \beta_1[n] \cos\left(2\pi f_1\frac{n}{f_s}\right), \ \mathrm{where}$&#10;&#10;\end{document}"/>
  <p:tag name="IGUANATEXSIZE" val="20"/>
  <p:tag name="IGUANATEXCURSOR" val="84"/>
  <p:tag name="TRANSPARENCY" val="True"/>
  <p:tag name="LATEXENGINEID" val="0"/>
  <p:tag name="TEMPFOLDER" val=".\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2000"/>
  <p:tag name="ORIGINALHEIGHT" val="445.4443"/>
  <p:tag name="ORIGINALWIDTH" val="4726.659"/>
  <p:tag name="LATEXADDIN" val="\documentclass{article}&#10;\usepackage{amsmath}&#10;\usepackage{amsfonts}&#10;\usepackage{dsfont}&#10;\pagestyle{empty}&#10;\begin{document}&#10;&#10;$\alpha_2[n] = \frac{h[n]\mathds{1}\left\{f_2n\neq k\frac{f_s}{2}\right\}}{\sin\left(2\pi f_2\frac{n}{f_s}\right)}, \ \mathrm{and} \&#10; \beta_1[n] = \frac{h[n] \mathds{1} \left\{f_2n=k\frac{f_s}{2}\right\}}{\cos\left(2\pi f_1\frac{n}{f_s}\right)}$.&#10;&#10;&#10;\end{document}"/>
  <p:tag name="IGUANATEXSIZE" val="20"/>
  <p:tag name="IGUANATEXCURSOR" val="86"/>
  <p:tag name="TRANSPARENCY" val="True"/>
  <p:tag name="LATEXENGINEID" val="0"/>
  <p:tag name="TEMPFOLDER" val=".\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2000"/>
  <p:tag name="ORIGINALHEIGHT" val="207.724"/>
  <p:tag name="ORIGINALWIDTH" val="588.6764"/>
  <p:tag name="LATEXADDIN" val="\documentclass{article}&#10;\usepackage{amsmath}&#10;\usepackage{dsfont}&#10;\pagestyle{empty}&#10;\begin{document}&#10;&#10;&#10;$\mathds{1}\{\cdot\} = $&#10;&#10;\end{document}"/>
  <p:tag name="IGUANATEXSIZE" val="20"/>
  <p:tag name="IGUANATEXCURSOR" val="125"/>
  <p:tag name="TRANSPARENCY" val="True"/>
  <p:tag name="LATEXENGINEID" val="0"/>
  <p:tag name="TEMPFOLDER" val=".\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2000"/>
  <p:tag name="ORIGINALHEIGHT" val="248.219"/>
  <p:tag name="ORIGINALWIDTH" val="4747.656"/>
  <p:tag name="LATEXADDIN" val="\documentclass{article}&#10;\usepackage{amsmath}&#10;\usepackage{amsfonts}&#10;\pagestyle{empty}&#10;\begin{document}&#10;&#10;$f(m) = 700\left(10^{\frac{m}{2595}}-1\right) = 700\left(e^{\frac{m}{1127}}-1\right), \ m \in \mathbb{R^{+}}.$&#10;&#10;&#10;\end{document}"/>
  <p:tag name="IGUANATEXSIZE" val="20"/>
  <p:tag name="IGUANATEXCURSOR" val="66"/>
  <p:tag name="TRANSPARENCY" val="True"/>
  <p:tag name="LATEXENGINEID" val="0"/>
  <p:tag name="TEMPFOLDER" val=".\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5308.586"/>
  <p:tag name="LATEXADDIN" val="\documentclass{article}&#10;\usepackage{amsmath}&#10;\usepackage{amsfonts}&#10;\pagestyle{empty}&#10;\begin{document}&#10;&#10;$ m(f) = 2595\log_{10}\left(1+\frac{f}{700}\right) = 1127\ln\left(1+\frac{f}{700}\right), \ f \in \mathbb{R^{+}}.$&#10;&#10;&#10;\end{document}"/>
  <p:tag name="IGUANATEXSIZE" val="20"/>
  <p:tag name="IGUANATEXCURSOR" val="66"/>
  <p:tag name="TRANSPARENCY" val="True"/>
  <p:tag name="LATEXENGINEID" val="0"/>
  <p:tag name="TEMPFOLDER" val=".\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5360.33"/>
  <p:tag name="LATEXADDIN" val="\documentclass{article}&#10;\usepackage{amsmath}&#10;\usepackage{xcolor}&#10;\pagestyle{empty}&#10;\begin{document}&#10;&#10;&#10;$ \hat{s}[n] =  \sum_{\mathbin{\color{red}m=1}}^{\color{red}{M}} \left[ \alpha_{\color{red}m}[n] \sin\left( 2\pi \color{red}{f}_{m} \color{black} \frac{n}{f_s} \right) + \beta_{\color{red}m}[n] \cos\left( 2\pi \color{red}{f}_{m} \color{black} \frac{n}{f_s} \right) \right]. $&#10;&#10;&#10;\end{document}"/>
  <p:tag name="IGUANATEXSIZE" val="20"/>
  <p:tag name="IGUANATEXCURSOR" val="345"/>
  <p:tag name="TRANSPARENCY" val="True"/>
  <p:tag name="LATEXENGINEID" val="0"/>
  <p:tag name="TEMPFOLDER" val=".\temp\"/>
  <p:tag name="LATEXFORMHEIGHT" val="456"/>
  <p:tag name="LATEXFORMWIDTH" val="1497"/>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3542.557"/>
  <p:tag name="LATEXADDIN" val="\documentclass{article}&#10;\usepackage{amsmath}&#10;\pagestyle{empty}&#10;\begin{document}&#10;&#10;$s[n] \approx \hat{s}[n] = \sum_{l=1}^{L(k)} \Big[ \hat{A}_l[n] \cos\left(\hat{\theta}_l[n]\right) \Big].$&#10;&#10;&#10;\end{document}"/>
  <p:tag name="IGUANATEXSIZE" val="20"/>
  <p:tag name="IGUANATEXCURSOR" val="186"/>
  <p:tag name="TRANSPARENCY" val="True"/>
  <p:tag name="LATEXENGINEID" val="0"/>
  <p:tag name="TEMPFOLDER" val=".\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5974.503"/>
  <p:tag name="LATEXADDIN" val="\documentclass{article}&#10;\usepackage{amsmath}&#10;\pagestyle{empty}&#10;\begin{document}&#10;&#10;&#10;$ s[n] \approx \hat{s}[n] = \sum_{m=1}^{M} \left[ \alpha_m[n] \sin\left( 2\pi f_m \frac{n}{f_s} \right) + \beta_m[n] \cos\left( 2\pi f_m \frac{n}{f_s} \right) \right].$&#10;&#10;\end{document}"/>
  <p:tag name="IGUANATEXSIZE" val="20"/>
  <p:tag name="IGUANATEXCURSOR" val="250"/>
  <p:tag name="TRANSPARENCY" val="True"/>
  <p:tag name="LATEXENGINEID" val="0"/>
  <p:tag name="TEMPFOLDER" val=".\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5974.503"/>
  <p:tag name="LATEXADDIN" val="\documentclass{article}&#10;\usepackage{amsmath}&#10;\pagestyle{empty}&#10;\begin{document}&#10;&#10;&#10;$ s[n] \approx \hat{s}[n] = \sum_{m=1}^{M} \left[ \alpha_m[n] \sin\left( 2\pi f_m \frac{n}{f_s} \right) + \beta_m[n] \cos\left( 2\pi f_m \frac{n}{f_s} \right) \right].$&#10;&#10;\end{document}"/>
  <p:tag name="IGUANATEXSIZE" val="20"/>
  <p:tag name="IGUANATEXCURSOR" val="250"/>
  <p:tag name="TRANSPARENCY" val="True"/>
  <p:tag name="LATEXENGINEID" val="0"/>
  <p:tag name="TEMPFOLDER" val=".\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5974.503"/>
  <p:tag name="LATEXADDIN" val="\documentclass{article}&#10;\usepackage{amsmath}&#10;\pagestyle{empty}&#10;\begin{document}&#10;&#10;&#10;$ s[n] \approx \hat{s}[n] = \sum_{m=1}^{M} \left[ \alpha_m[n] \sin\left( 2\pi f_m \frac{n}{f_s} \right) + \beta_m[n] \cos\left( 2\pi f_m \frac{n}{f_s} \right) \right].$&#10;&#10;\end{document}"/>
  <p:tag name="IGUANATEXSIZE" val="20"/>
  <p:tag name="IGUANATEXCURSOR" val="250"/>
  <p:tag name="TRANSPARENCY" val="True"/>
  <p:tag name="LATEXENGINEID" val="0"/>
  <p:tag name="TEMPFOLDER" val=".\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2000"/>
  <p:tag name="ORIGINALHEIGHT" val="417.6978"/>
  <p:tag name="ORIGINALWIDTH" val="3407.574"/>
  <p:tag name="LATEXADDIN" val="\documentclass{article}&#10;\usepackage{amsmath}&#10;\pagestyle{empty}&#10;\begin{document}&#10;&#10;$ \mathcal{L}(s[n], \hat{s}[n]) = \frac{1}{N}\sum_{n=1}^{N} \Big[s[n] - \hat{s}[n]\Big]^2.$&#10;&#10;&#10;\end{document}"/>
  <p:tag name="IGUANATEXSIZE" val="20"/>
  <p:tag name="IGUANATEXCURSOR" val="94"/>
  <p:tag name="TRANSPARENCY" val="True"/>
  <p:tag name="LATEXENGINEID" val="0"/>
  <p:tag name="TEMPFOLDER" val=".\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2000"/>
  <p:tag name="ORIGINALHEIGHT" val="292.4635"/>
  <p:tag name="ORIGINALWIDTH" val="944.8819"/>
  <p:tag name="LATEXADDIN" val="\documentclass{article}&#10;\usepackage{amsmath}&#10;\pagestyle{empty}&#10;\begin{document}&#10;&#10;&#10;&#10;$\min\limits_{\theta}\mathcal{L}(s,\hat{s})$&#10;&#10;&#10;&#10;\end{document}"/>
  <p:tag name="IGUANATEXSIZE" val="20"/>
  <p:tag name="IGUANATEXCURSOR" val="126"/>
  <p:tag name="TRANSPARENCY" val="True"/>
  <p:tag name="LATEXENGINEID" val="0"/>
  <p:tag name="TEMPFOLDER" val=".\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2000"/>
  <p:tag name="ORIGINALHEIGHT" val="207.724"/>
  <p:tag name="ORIGINALWIDTH" val="1310.086"/>
  <p:tag name="LATEXADDIN" val="\documentclass{article}&#10;\usepackage{amsmath}&#10;\pagestyle{empty}&#10;\begin{document}&#10;&#10;&#10;$\alpha, \beta = F(S,\theta).$&#10;&#10;\end{document}"/>
  <p:tag name="IGUANATEXSIZE" val="20"/>
  <p:tag name="IGUANATEXCURSOR" val="112"/>
  <p:tag name="TRANSPARENCY" val="True"/>
  <p:tag name="LATEXENGINEID" val="0"/>
  <p:tag name="TEMPFOLDER" val=".\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2000"/>
  <p:tag name="ORIGINALHEIGHT" val="292.4635"/>
  <p:tag name="ORIGINALWIDTH" val="944.8819"/>
  <p:tag name="LATEXADDIN" val="\documentclass{article}&#10;\usepackage{amsmath}&#10;\pagestyle{empty}&#10;\begin{document}&#10;&#10;&#10;&#10;$\min\limits_{\theta}\mathcal{L}(s,\hat{s})$&#10;&#10;&#10;&#10;\end{document}"/>
  <p:tag name="IGUANATEXSIZE" val="20"/>
  <p:tag name="IGUANATEXCURSOR" val="126"/>
  <p:tag name="TRANSPARENCY" val="True"/>
  <p:tag name="LATEXENGINEID" val="0"/>
  <p:tag name="TEMPFOLDER" val=".\te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2000"/>
  <p:tag name="ORIGINALHEIGHT" val="207.724"/>
  <p:tag name="ORIGINALWIDTH" val="1310.086"/>
  <p:tag name="LATEXADDIN" val="\documentclass{article}&#10;\usepackage{amsmath}&#10;\pagestyle{empty}&#10;\begin{document}&#10;&#10;&#10;$\alpha, \beta = F(S,\theta).$&#10;&#10;\end{document}"/>
  <p:tag name="IGUANATEXSIZE" val="20"/>
  <p:tag name="IGUANATEXCURSOR" val="112"/>
  <p:tag name="TRANSPARENCY" val="True"/>
  <p:tag name="LATEXENGINEID" val="0"/>
  <p:tag name="TEMPFOLDER" val=".\temp\"/>
  <p:tag name="LATEXFORMHEIGHT" val="312"/>
  <p:tag name="LATEXFORMWIDTH" val="38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2000"/>
  <p:tag name="ORIGINALHEIGHT" val="497.9377"/>
  <p:tag name="ORIGINALWIDTH" val="3707.536"/>
  <p:tag name="LATEXADDIN" val="\documentclass{article}&#10;\usepackage{amsmath}&#10;\pagestyle{empty}&#10;\begin{document}&#10;&#10;&#10;$ y_{j} =  \sum_{k=1}^{K} \bigg[w_{k} \cdot x_{j'}\bigg]+b , \ j' = j-1+k.$&#10;&#10;\end{document}"/>
  <p:tag name="IGUANATEXSIZE" val="20"/>
  <p:tag name="IGUANATEXCURSOR" val="157"/>
  <p:tag name="TRANSPARENCY" val="True"/>
  <p:tag name="LATEXENGINEID" val="0"/>
  <p:tag name="TEMPFOLDER" val=".\temp\"/>
  <p:tag name="LATEXFORMHEIGHT" val="312"/>
  <p:tag name="LATEXFORMWIDTH" val="384"/>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2000"/>
  <p:tag name="ORIGINALHEIGHT" val="497.9377"/>
  <p:tag name="ORIGINALWIDTH" val="5103.112"/>
  <p:tag name="LATEXADDIN" val="\documentclass{article}&#10;\usepackage{amsmath}&#10;\pagestyle{empty}&#10;\begin{document}&#10;&#10;$ y_{i,j} = \sum_{i'=1}^{C_\mathrm{in}} \sum_{k=1}^{K} \bigg[w_{i',k}^{(i)} \cdot x_{i',j'}\bigg]+b_{i}, \ j' = S(j-1)+k.$&#10;&#10;&#10;\end{document}"/>
  <p:tag name="IGUANATEXSIZE" val="20"/>
  <p:tag name="IGUANATEXCURSOR" val="203"/>
  <p:tag name="TRANSPARENCY" val="True"/>
  <p:tag name="LATEXENGINEID" val="0"/>
  <p:tag name="TEMPFOLDER" val=".\temp\"/>
  <p:tag name="LATEXFORMHEIGHT" val="312"/>
  <p:tag name="LATEXFORMWIDTH" val="384"/>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2000"/>
  <p:tag name="ORIGINALHEIGHT" val="621.6723"/>
  <p:tag name="ORIGINALWIDTH" val="2984.627"/>
  <p:tag name="LATEXADDIN" val="\documentclass{article}&#10;\usepackage{amsmath}&#10;\pagestyle{empty}&#10;\begin{document}&#10;&#10;\begin{equation*}&#10; x'_{i,j} = &#10; \begin{cases}&#10;  x_{i,j'}, &amp; \ j=S(j'-1)+1 \\&#10;  0, &amp; \mathrm{otherwise.}&#10; \end{cases}&#10;\end{equation*}&#10;&#10;&#10;\end{document}"/>
  <p:tag name="IGUANATEXSIZE" val="20"/>
  <p:tag name="IGUANATEXCURSOR" val="183"/>
  <p:tag name="TRANSPARENCY" val="True"/>
  <p:tag name="LATEXENGINEID" val="0"/>
  <p:tag name="TEMPFOLDER" val=".\temp\"/>
  <p:tag name="LATEXFORMHEIGHT" val="312"/>
  <p:tag name="LATEXFORMWIDTH" val="384"/>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2000"/>
  <p:tag name="ORIGINALHEIGHT" val="296.9629"/>
  <p:tag name="ORIGINALWIDTH" val="1642.295"/>
  <p:tag name="LATEXADDIN" val="\documentclass{article}&#10;\usepackage{amsmath}&#10;\pagestyle{empty}&#10;\begin{document}&#10;&#10;&#10;$\frac{\partial}{\partial x} \left(f \circ g \right) = \frac{\partial f}{\partial g} \frac{\partial g}{\partial x}.$&#10;&#10;\end{document}"/>
  <p:tag name="IGUANATEXSIZE" val="20"/>
  <p:tag name="IGUANATEXCURSOR" val="198"/>
  <p:tag name="TRANSPARENCY" val="True"/>
  <p:tag name="LATEXENGINEID" val="0"/>
  <p:tag name="TEMPFOLDER" val=".\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2166.479"/>
  <p:tag name="LATEXADDIN" val="\documentclass{article}&#10;\usepackage{amsmath}&#10;\pagestyle{empty}&#10;\begin{document}&#10;&#10;&#10;$A[n]\sin \left(2\pi f_c \frac{n}{f_s} + \phi[n] \right)$&#10;&#10;\end{document}"/>
  <p:tag name="IGUANATEXSIZE" val="20"/>
  <p:tag name="IGUANATEXCURSOR" val="139"/>
  <p:tag name="TRANSPARENCY" val="True"/>
  <p:tag name="LATEXENGINEID" val="0"/>
  <p:tag name="TEMPFOLDER" val=".\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2000"/>
  <p:tag name="ORIGINALHEIGHT" val="248.219"/>
  <p:tag name="ORIGINALWIDTH" val="5005.624"/>
  <p:tag name="LATEXADDIN" val="\documentclass{article}&#10;\usepackage{amsmath}&#10;\pagestyle{empty}&#10;\begin{document}&#10;&#10;$ f(x) = g^{L}\left(W^{L}g^{L-1}\left(W^{L-1}\cdots g^{2}\left(W^{2}g^{1}\left(W^{1}x\right)\cdots \right) \right) \right).$&#10;&#10;&#10;\end{document}"/>
  <p:tag name="IGUANATEXSIZE" val="20"/>
  <p:tag name="IGUANATEXCURSOR" val="204"/>
  <p:tag name="TRANSPARENCY" val="True"/>
  <p:tag name="LATEXENGINEID" val="0"/>
  <p:tag name="TEMPFOLDER" val=".\temp\"/>
  <p:tag name="LATEXFORMHEIGHT" val="312"/>
  <p:tag name="LATEXFORMWIDTH" val="38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2000"/>
  <p:tag name="ORIGINALHEIGHT" val="296.9629"/>
  <p:tag name="ORIGINALWIDTH" val="1642.295"/>
  <p:tag name="LATEXADDIN" val="\documentclass{article}&#10;\usepackage{amsmath}&#10;\pagestyle{empty}&#10;\begin{document}&#10;&#10;&#10;$\frac{\partial}{\partial x} \left(f \circ g \right) = \frac{\partial f}{\partial g} \frac{\partial g}{\partial x}.$&#10;&#10;\end{document}"/>
  <p:tag name="IGUANATEXSIZE" val="20"/>
  <p:tag name="IGUANATEXCURSOR" val="198"/>
  <p:tag name="TRANSPARENCY" val="True"/>
  <p:tag name="LATEXENGINEID" val="0"/>
  <p:tag name="TEMPFOLDER" val=".\temp\"/>
  <p:tag name="LATEXFORMHEIGHT" val="312"/>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5974.503"/>
  <p:tag name="LATEXADDIN" val="\documentclass{article}&#10;\usepackage{amsmath}&#10;\pagestyle{empty}&#10;\begin{document}&#10;&#10;&#10;$ s[n] \approx \hat{s}[n] = \sum_{m=1}^{M} \left[ \alpha_m[n] \sin\left( 2\pi f_m \frac{n}{f_s} \right) + \beta_m[n] \cos\left( 2\pi f_m \frac{n}{f_s} \right) \right].$&#10;&#10;\end{document}"/>
  <p:tag name="IGUANATEXSIZE" val="20"/>
  <p:tag name="IGUANATEXCURSOR" val="250"/>
  <p:tag name="TRANSPARENCY" val="True"/>
  <p:tag name="LATEXENGINEID" val="0"/>
  <p:tag name="TEMPFOLDER" val=".\temp\"/>
  <p:tag name="LATEXFORMHEIGHT" val="312"/>
  <p:tag name="LATEXFORMWIDTH" val="384"/>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2000"/>
  <p:tag name="ORIGINALHEIGHT" val="265.4669"/>
  <p:tag name="ORIGINALWIDTH" val="6539.182"/>
  <p:tag name="LATEXADDIN" val="\documentclass{article}&#10;\usepackage{amsmath}&#10;\pagestyle{empty}&#10;\begin{document}&#10;&#10;&#10;$ \mathcal{L}_D(D(s),D(G(\mathbf{S})))= \sum_{k=1}^{3} \max(0, 1-D_k(s)) + \max(0,1+D_k(G(\mathbf{S}))).$&#10;&#10;\end{document}"/>
  <p:tag name="IGUANATEXSIZE" val="20"/>
  <p:tag name="IGUANATEXCURSOR" val="187"/>
  <p:tag name="TRANSPARENCY" val="True"/>
  <p:tag name="LATEXENGINEID" val="0"/>
  <p:tag name="TEMPFOLDER" val=".\temp\"/>
  <p:tag name="LATEXFORMHEIGHT" val="312"/>
  <p:tag name="LATEXFORMWIDTH" val="384"/>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2000"/>
  <p:tag name="ORIGINALHEIGHT" val="388.4514"/>
  <p:tag name="ORIGINALWIDTH" val="5498.313"/>
  <p:tag name="LATEXADDIN" val="\documentclass{article}&#10;\usepackage{amsmath}&#10;\pagestyle{empty}&#10;\begin{document}&#10;&#10;$ \mathcal{L}_G^{\mathrm{FMAP}}(D(s),D(G(\mathbf{S}))) = \sum_{i=1}^{T} \frac{1}{N_i} \left \lVert D_k^{(i)}(s) - D_k^{(i)}(G(\mathbf{S}))  \right \rVert_1.$&#10;&#10;&#10;\end{document}"/>
  <p:tag name="IGUANATEXSIZE" val="20"/>
  <p:tag name="IGUANATEXCURSOR" val="238"/>
  <p:tag name="TRANSPARENCY" val="True"/>
  <p:tag name="LATEXENGINEID" val="0"/>
  <p:tag name="TEMPFOLDER" val=".\temp\"/>
  <p:tag name="LATEXFORMHEIGHT" val="312"/>
  <p:tag name="LATEXFORMWIDTH" val="384"/>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2000"/>
  <p:tag name="ORIGINALHEIGHT" val="265.4669"/>
  <p:tag name="ORIGINALWIDTH" val="3519.31"/>
  <p:tag name="LATEXADDIN" val="\documentclass{article}&#10;\usepackage{amsmath}&#10;\pagestyle{empty}&#10;\begin{document}&#10;&#10;&#10;$ \mathcal{L}_G^{\mathrm{BASE}}(D(G(\mathbf{S}))) = -\sum_{k=1}^{3} D_k(G(\mathbf{S})).$&#10;&#10;\end{document}"/>
  <p:tag name="IGUANATEXSIZE" val="20"/>
  <p:tag name="IGUANATEXCURSOR" val="170"/>
  <p:tag name="TRANSPARENCY" val="True"/>
  <p:tag name="LATEXENGINEID" val="0"/>
  <p:tag name="TEMPFOLDER" val=".\temp\"/>
  <p:tag name="LATEXFORMHEIGHT" val="312"/>
  <p:tag name="LATEXFORMWIDTH" val="384"/>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2000"/>
  <p:tag name="ORIGINALHEIGHT" val="239.2201"/>
  <p:tag name="ORIGINALWIDTH" val="6288.714"/>
  <p:tag name="LATEXADDIN" val="\documentclass{article}&#10;\usepackage{amsmath}&#10;\pagestyle{empty}&#10;\begin{document}&#10;&#10;&#10;$\mathcal{L}_G(D(s),D(G(\mathbf{S}))) = \mathcal{L}_G^{\mathrm{BASE}}(D(G(\mathbf{S}))) + \lambda \cdot \mathcal{L}_G^{\mathrm{FMAP}}(D(s),D(G(\mathbf{S}))).$&#10;&#10;\end{document}"/>
  <p:tag name="IGUANATEXSIZE" val="20"/>
  <p:tag name="IGUANATEXCURSOR" val="240"/>
  <p:tag name="TRANSPARENCY" val="True"/>
  <p:tag name="LATEXENGINEID" val="0"/>
  <p:tag name="TEMPFOLDER" val=".\temp\"/>
  <p:tag name="LATEXFORMHEIGHT" val="312"/>
  <p:tag name="LATEXFORMWIDTH" val="384"/>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2000"/>
  <p:tag name="ORIGINALHEIGHT" val="591.6761"/>
  <p:tag name="ORIGINALWIDTH" val="3340.833"/>
  <p:tag name="LATEXADDIN" val="\documentclass{article}&#10;\usepackage{amsmath}&#10;\pagestyle{empty}&#10;\begin{document}&#10;&#10;&#10;$ \mathcal{L}_{\mathrm{sc}}(s[n], \hat{s}[n]) = \frac{\left \lVert \big|\mathbf{X}[k, m] \big| - \big|\mathbf{\hat{X}}[k,m] \big| \right \rVert_F} {\left \lVert \big|\mathbf{X}[k, m]\big| \right \rVert_F}.$&#10;&#10;\end{document}"/>
  <p:tag name="IGUANATEXSIZE" val="20"/>
  <p:tag name="IGUANATEXCURSOR" val="288"/>
  <p:tag name="TRANSPARENCY" val="True"/>
  <p:tag name="LATEXENGINEID" val="0"/>
  <p:tag name="TEMPFOLDER" val=".\temp\"/>
  <p:tag name="LATEXFORMHEIGHT" val="312"/>
  <p:tag name="LATEXFORMWIDTH" val="384"/>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2000"/>
  <p:tag name="ORIGINALHEIGHT" val="388.4514"/>
  <p:tag name="ORIGINALWIDTH" val="5156.355"/>
  <p:tag name="LATEXADDIN" val="\documentclass{article}&#10;\usepackage{amsmath}&#10;\pagestyle{empty}&#10;\begin{document}&#10;&#10;&#10;$\mathcal{L}_{\mathrm{lm}}(s[n], \hat{s}[n]) = \frac{1}{N} \left \lVert \ln \big|\mathbf{X}[k, m] + \epsilon \big| -\ln\big|\mathbf{\hat{X}}[k,m] + \epsilon \big| \right \rVert_1.$&#10;&#10;\end{document}"/>
  <p:tag name="IGUANATEXSIZE" val="20"/>
  <p:tag name="IGUANATEXCURSOR" val="261"/>
  <p:tag name="TRANSPARENCY" val="True"/>
  <p:tag name="LATEXENGINEID" val="0"/>
  <p:tag name="TEMPFOLDER" val=".\temp\"/>
  <p:tag name="LATEXFORMHEIGHT" val="312"/>
  <p:tag name="LATEXFORMWIDTH" val="384"/>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2000"/>
  <p:tag name="ORIGINALHEIGHT" val="295.4631"/>
  <p:tag name="ORIGINALWIDTH" val="3623.547"/>
  <p:tag name="LATEXADDIN" val="\documentclass{article}&#10;\usepackage{amsmath}&#10;\usepackage{amsfonts}&#10;\usepackage{amssymb}&#10;\pagestyle{empty}&#10;\begin{document}&#10;&#10;&#10;&#10;$\label{sinvoc:eq:l1}&#10; \left \lVert \mathbf{A} \right \rVert_1 \triangleq \sum_{i=0}^{N-1}\sum_{j=0}^{K-1} |a_{i,j}|, \ \mathbf{A} \in \mathbb{C}^{N\times K}.$&#10;\end{document}"/>
  <p:tag name="IGUANATEXSIZE" val="20"/>
  <p:tag name="IGUANATEXCURSOR" val="245"/>
  <p:tag name="TRANSPARENCY" val="True"/>
  <p:tag name="LATEXENGINEID" val="0"/>
  <p:tag name="TEMPFOLDER" val=".\temp\"/>
  <p:tag name="LATEXFORMHEIGHT" val="384.6"/>
  <p:tag name="LATEXFORMWIDTH" val="422.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5104.612"/>
  <p:tag name="LATEXADDIN" val="\documentclass{article}&#10;\usepackage{amsmath}&#10;\pagestyle{empty}&#10;\begin{document}&#10;&#10;$=A[n]\left(\sin\left(2\pi f_c \frac{n}{f_s}\right)\cos(\phi[n]) + \cos\left(2\pi f_c \frac{n}{f_s}\right)\sin(\phi[n]) \right)$&#10;&#10;&#10;\end{document}"/>
  <p:tag name="IGUANATEXSIZE" val="20"/>
  <p:tag name="IGUANATEXCURSOR" val="209"/>
  <p:tag name="TRANSPARENCY" val="True"/>
  <p:tag name="LATEXENGINEID" val="0"/>
  <p:tag name="TEMPFOLDER" val=".\temp\"/>
  <p:tag name="LATEXFORMHEIGHT" val="312"/>
  <p:tag name="LATEXFORMWIDTH" val="384"/>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2000"/>
  <p:tag name="ORIGINALHEIGHT" val="374.2032"/>
  <p:tag name="ORIGINALWIDTH" val="3969.254"/>
  <p:tag name="LATEXADDIN" val="\documentclass{article}&#10;\usepackage{amsmath}&#10;\usepackage{amsfonts}&#10;\usepackage{amssymb}&#10;\pagestyle{empty}&#10;\begin{document}&#10;&#10;$\left \lVert \mathbf{A} \right \rVert_F \triangleq \sqrt{\sum_{i=0}^{N-1}\sum_{j=0}^{K-1}|a_{i,j}|^2}, \ \mathbf{A} \in \mathbb{C}^{N\times K}.$&#10;&#10;&#10;\end{document}"/>
  <p:tag name="IGUANATEXSIZE" val="20"/>
  <p:tag name="IGUANATEXCURSOR" val="229"/>
  <p:tag name="TRANSPARENCY" val="True"/>
  <p:tag name="LATEXENGINEID" val="0"/>
  <p:tag name="TEMPFOLDER" val=".\temp\"/>
  <p:tag name="LATEXFORMHEIGHT" val="312"/>
  <p:tag name="LATEXFORMWIDTH" val="384"/>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2000"/>
  <p:tag name="ORIGINALHEIGHT" val="208.4739"/>
  <p:tag name="ORIGINALWIDTH" val="3611.548"/>
  <p:tag name="LATEXADDIN" val="\documentclass{article}&#10;\usepackage{amsmath}&#10;\pagestyle{empty}&#10;\newcommand{\di}[1]{[\![ #1 ]\!]}&#10;\begin{document}&#10;&#10;$\Delta x[n] = x[n+1] - x[n], \ n \in \di{0, N-2}.$&#10;&#10;&#10;\end{document}"/>
  <p:tag name="IGUANATEXSIZE" val="20"/>
  <p:tag name="IGUANATEXCURSOR" val="166"/>
  <p:tag name="TRANSPARENCY" val="True"/>
  <p:tag name="LATEXENGINEID" val="0"/>
  <p:tag name="TEMPFOLDER" val=".\temp\"/>
  <p:tag name="LATEXFORMHEIGHT" val="312"/>
  <p:tag name="LATEXFORMWIDTH" val="384"/>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2000"/>
  <p:tag name="ORIGINALHEIGHT" val="280.465"/>
  <p:tag name="ORIGINALWIDTH" val="3622.047"/>
  <p:tag name="LATEXADDIN" val="\documentclass{article}&#10;\usepackage{amsmath}&#10;\pagestyle{empty}&#10;\begin{document}&#10;&#10;$L_{s}(s,\hat{s})=\sum_{i=1}^{3} L_{\mathrm{sc}}^{(i)}(s,\hat{s}) + \lambda \cdot L_{\mathrm{lm}}^{(i)}(s,\hat{s}).$&#10;&#10;&#10;\end{document}"/>
  <p:tag name="IGUANATEXSIZE" val="20"/>
  <p:tag name="IGUANATEXCURSOR" val="156"/>
  <p:tag name="TRANSPARENCY" val="True"/>
  <p:tag name="LATEXENGINEID" val="0"/>
  <p:tag name="TEMPFOLDER" val=".\temp\"/>
  <p:tag name="LATEXFORMHEIGHT" val="312"/>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2000"/>
  <p:tag name="ORIGINALHEIGHT" val="207.724"/>
  <p:tag name="ORIGINALWIDTH" val="2858.643"/>
  <p:tag name="LATEXADDIN" val="\documentclass{article}&#10;\usepackage{amsmath}&#10;\pagestyle{empty}&#10;\begin{document}&#10;&#10;&#10;$\mathcal{L}(s,\hat{s})=L_s(s,\hat{s})+L_s(\Delta s, \Delta \hat{s}).$&#10;&#10;\end{document}"/>
  <p:tag name="IGUANATEXSIZE" val="20"/>
  <p:tag name="IGUANATEXCURSOR" val="150"/>
  <p:tag name="TRANSPARENCY" val="True"/>
  <p:tag name="LATEXENGINEID" val="0"/>
  <p:tag name="TEMPFOLDER" val=".\temp\"/>
  <p:tag name="LATEXFORMHEIGHT" val="312"/>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3542.557"/>
  <p:tag name="LATEXADDIN" val="\documentclass{article}&#10;\usepackage{amsmath}&#10;\pagestyle{empty}&#10;\begin{document}&#10;&#10;&#10;$\mathcal{F} \{x[n] - x[n-1]\} = \left(1-e^{\frac{j2\pi k}{K}}\right)X[k].$&#10;&#10;\end{document}"/>
  <p:tag name="IGUANATEXSIZE" val="20"/>
  <p:tag name="IGUANATEXCURSOR" val="157"/>
  <p:tag name="TRANSPARENCY" val="True"/>
  <p:tag name="LATEXENGINEID" val="0"/>
  <p:tag name="TEMPFOLDER" val=".\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5286.089"/>
  <p:tag name="LATEXADDIN" val="\documentclass{article}&#10;\usepackage{amsmath}&#10;\pagestyle{empty}&#10;\begin{document}&#10;&#10;$=A[n]\cos(\phi[n])\sin\left(2\pi f_c \frac{n}{f_s}\right) + A[n]\sin(\phi[n])\cos\left(2\pi f_c \frac{n}{f_s}\right)$&#10;&#10;&#10;\end{document}"/>
  <p:tag name="IGUANATEXSIZE" val="20"/>
  <p:tag name="IGUANATEXCURSOR" val="199"/>
  <p:tag name="TRANSPARENCY" val="True"/>
  <p:tag name="LATEXENGINEID" val="0"/>
  <p:tag name="TEMPFOLDER" val=".\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4343.457"/>
  <p:tag name="LATEXADDIN" val="\documentclass{article}&#10;\usepackage{amsmath}&#10;\pagestyle{empty}&#10;\begin{document}&#10;&#10;$=\alpha[n]\sin\left(2\pi f_c \frac{n}{f_s}\right) + \beta[n]\cos\left(2\pi f_c \frac{n}{f_s}\right), \ \mathrm{where}$&#10;&#10;&#10;\end{document}"/>
  <p:tag name="IGUANATEXSIZE" val="20"/>
  <p:tag name="IGUANATEXCURSOR" val="83"/>
  <p:tag name="TRANSPARENCY" val="True"/>
  <p:tag name="LATEXENGINEID" val="0"/>
  <p:tag name="TEMPFOLDER" val=".\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2000"/>
  <p:tag name="ORIGINALHEIGHT" val="208.4739"/>
  <p:tag name="ORIGINALWIDTH" val="4335.958"/>
  <p:tag name="LATEXADDIN" val="\documentclass{article}&#10;\usepackage{amsmath}&#10;\pagestyle{empty}&#10;\begin{document}&#10;&#10;$\alpha[n]=A[n]\cos(\phi[n]), \ \mathrm{and}\ \beta[n]=A[n]\sin(\phi[n]).$&#10;&#10;&#10;\end{document}"/>
  <p:tag name="IGUANATEXSIZE" val="20"/>
  <p:tag name="IGUANATEXCURSOR" val="113"/>
  <p:tag name="TRANSPARENCY" val="True"/>
  <p:tag name="LATEXENGINEID" val="0"/>
  <p:tag name="TEMPFOLDER" val=".\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2000"/>
  <p:tag name="ORIGINALHEIGHT" val="207.724"/>
  <p:tag name="ORIGINALWIDTH" val="3611.548"/>
  <p:tag name="LATEXADDIN" val="\documentclass{article}&#10;\usepackage{amsmath}&#10;\pagestyle{empty}&#10;\begin{document}&#10;&#10;$\sin(a+b) = \sin(a)\cos(b) + \cos(a)\sin(b).$&#10;&#10;&#10;\end{document}"/>
  <p:tag name="IGUANATEXSIZE" val="12"/>
  <p:tag name="IGUANATEXCURSOR" val="126"/>
  <p:tag name="TRANSPARENCY" val="True"/>
  <p:tag name="LATEXENGINEID" val="0"/>
  <p:tag name="TEMPFOLDER" val=".\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2000"/>
  <p:tag name="ORIGINALHEIGHT" val="372.7034"/>
  <p:tag name="ORIGINALWIDTH" val="5974.503"/>
  <p:tag name="LATEXADDIN" val="\documentclass{article}&#10;\usepackage{amsmath}&#10;\pagestyle{empty}&#10;\begin{document}&#10;&#10;&#10;$ s[n] \approx \hat{s}[n] = \sum_{m=1}^{M} \left[ \alpha_m[n] \sin\left( 2\pi f_m \frac{n}{f_s} \right) + \beta_m[n] \cos\left( 2\pi f_m \frac{n}{f_s} \right) \right].$&#10;&#10;\end{document}"/>
  <p:tag name="IGUANATEXSIZE" val="20"/>
  <p:tag name="IGUANATEXCURSOR" val="250"/>
  <p:tag name="TRANSPARENCY" val="True"/>
  <p:tag name="LATEXENGINEID" val="0"/>
  <p:tag name="TEMPFOLDER" val=".\temp\"/>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9136</TotalTime>
  <Words>7411</Words>
  <Application>Microsoft Office PowerPoint</Application>
  <PresentationFormat>Widescreen</PresentationFormat>
  <Paragraphs>835</Paragraphs>
  <Slides>42</Slides>
  <Notes>30</Notes>
  <HiddenSlides>0</HiddenSlides>
  <MMClips>20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Abril Fatface</vt:lpstr>
      <vt:lpstr>Arial</vt:lpstr>
      <vt:lpstr>Calibri</vt:lpstr>
      <vt:lpstr>Calibri Light</vt:lpstr>
      <vt:lpstr>Cambria Math</vt:lpstr>
      <vt:lpstr>Wingdings</vt:lpstr>
      <vt:lpstr>Office Theme</vt:lpstr>
      <vt:lpstr>1_Office Theme</vt:lpstr>
      <vt:lpstr>Neural Sinusoidal Modeling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Spectral Loss Function</vt:lpstr>
      <vt:lpstr>Spectral Loss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Neural Sinusoidal Modeling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Raptakis</dc:creator>
  <cp:lastModifiedBy>Michail Raptakis</cp:lastModifiedBy>
  <cp:revision>493</cp:revision>
  <dcterms:created xsi:type="dcterms:W3CDTF">2021-11-29T22:50:47Z</dcterms:created>
  <dcterms:modified xsi:type="dcterms:W3CDTF">2022-11-06T12:02:58Z</dcterms:modified>
</cp:coreProperties>
</file>