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</p:sldIdLst>
  <p:sldSz cy="5143500" cx="9144000"/>
  <p:notesSz cx="6858000" cy="9144000"/>
  <p:embeddedFontLst>
    <p:embeddedFont>
      <p:font typeface="PT Sans Narrow"/>
      <p:regular r:id="rId78"/>
      <p:bold r:id="rId79"/>
    </p:embeddedFont>
    <p:embeddedFont>
      <p:font typeface="Open Sans"/>
      <p:regular r:id="rId80"/>
      <p:bold r:id="rId81"/>
      <p:italic r:id="rId82"/>
      <p:boldItalic r:id="rId8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3" Type="http://schemas.openxmlformats.org/officeDocument/2006/relationships/font" Target="fonts/OpenSans-boldItalic.fntdata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0" Type="http://schemas.openxmlformats.org/officeDocument/2006/relationships/font" Target="fonts/OpenSans-regular.fntdata"/><Relationship Id="rId82" Type="http://schemas.openxmlformats.org/officeDocument/2006/relationships/font" Target="fonts/OpenSans-italic.fntdata"/><Relationship Id="rId81" Type="http://schemas.openxmlformats.org/officeDocument/2006/relationships/font" Target="fonts/Open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font" Target="fonts/PTSansNarrow-bold.fntdata"/><Relationship Id="rId34" Type="http://schemas.openxmlformats.org/officeDocument/2006/relationships/slide" Target="slides/slide29.xml"/><Relationship Id="rId78" Type="http://schemas.openxmlformats.org/officeDocument/2006/relationships/font" Target="fonts/PTSansNarrow-regular.fntdata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7d8b1a426_0_3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7d8b1a426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7d8b1a426_0_3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7d8b1a426_0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7d8b1a426_0_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7d8b1a426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7d8b1a426_0_4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7d8b1a426_0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7d8b1a426_0_4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7d8b1a426_0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7d8b1a426_0_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77d8b1a426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b683e88b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db683e88b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7d8b1a426_0_4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7d8b1a426_0_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d8b1a426_0_4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d8b1a426_0_4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7d8b1a426_0_4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77d8b1a426_0_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7d8b1a426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7d8b1a426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77d8b1a426_0_4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77d8b1a426_0_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77d8b1a426_0_4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77d8b1a426_0_4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db388a4284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db388a4284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db388a4284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db388a4284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1c440fdc5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1c440fdc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db388a4284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db388a4284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db683e88b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db683e88b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db683e88b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db683e88b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77d8b1a426_0_6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77d8b1a426_0_6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7d8b1a426_0_6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7d8b1a426_0_6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7d8b1a426_0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7d8b1a426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77d8b1a426_0_6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77d8b1a426_0_6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77d8b1a426_0_6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77d8b1a426_0_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da4f9a004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da4f9a004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da4f9a004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da4f9a004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da4f9a0044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da4f9a004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da4f9a0044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da4f9a0044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da4f9a0044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da4f9a0044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77d8b1a426_0_6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77d8b1a426_0_6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77d8b1a426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77d8b1a426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77d8b1a426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77d8b1a426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da4f9a004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da4f9a004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77d8b1a426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77d8b1a426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77d8b1a426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77d8b1a426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7d8b1a426_0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77d8b1a426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8043b92fa2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8043b92fa2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77d8b1a426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77d8b1a426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77d8b1a426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77d8b1a426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77d8b1a426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77d8b1a426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77d8b1a426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77d8b1a426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77d8b1a426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77d8b1a426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77d8b1a426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77d8b1a426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7d8b1a426_0_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7d8b1a426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77d8b1a426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77d8b1a426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77d8b1a426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77d8b1a426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da4f9a0044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da4f9a0044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da4f9a0044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da4f9a0044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da4f9a0044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da4f9a0044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8043b92fa2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8043b92fa2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db1322914c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db1322914c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db1322914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db1322914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db388a4284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db388a428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db388a4284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db388a4284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7d8b1a426_0_3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7d8b1a426_0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db388a4284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db388a4284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db388a4284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db388a4284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db388a4284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db388a4284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db388a4284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db388a4284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db388a4284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db388a4284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db388c72b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db388c72b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da4f9a0044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da4f9a0044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db388c72bf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db388c72b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db388c72bf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db388c72bf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77d8b1a426_0_5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77d8b1a426_0_5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7d8b1a426_0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7d8b1a426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db388c72b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db388c72b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77d8b1a426_0_6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77d8b1a426_0_6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77d8b1a426_0_4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77d8b1a426_0_4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7d8b1a426_0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7d8b1a426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7d8b1a426_0_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7d8b1a426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Relationship Id="rId4" Type="http://schemas.openxmlformats.org/officeDocument/2006/relationships/image" Target="../media/image32.png"/><Relationship Id="rId5" Type="http://schemas.openxmlformats.org/officeDocument/2006/relationships/image" Target="../media/image27.png"/><Relationship Id="rId6" Type="http://schemas.openxmlformats.org/officeDocument/2006/relationships/image" Target="../media/image29.png"/><Relationship Id="rId7" Type="http://schemas.openxmlformats.org/officeDocument/2006/relationships/image" Target="../media/image2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4.png"/><Relationship Id="rId4" Type="http://schemas.openxmlformats.org/officeDocument/2006/relationships/image" Target="../media/image3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5.png"/><Relationship Id="rId4" Type="http://schemas.openxmlformats.org/officeDocument/2006/relationships/image" Target="../media/image37.png"/><Relationship Id="rId5" Type="http://schemas.openxmlformats.org/officeDocument/2006/relationships/image" Target="../media/image46.png"/><Relationship Id="rId6" Type="http://schemas.openxmlformats.org/officeDocument/2006/relationships/image" Target="../media/image4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8.png"/><Relationship Id="rId4" Type="http://schemas.openxmlformats.org/officeDocument/2006/relationships/image" Target="../media/image51.png"/><Relationship Id="rId5" Type="http://schemas.openxmlformats.org/officeDocument/2006/relationships/image" Target="../media/image5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9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://www.kecl.ntt.co.jp/people/kaneko.takuhiro/projects/cyclegan-vc/" TargetMode="Externa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60.png"/><Relationship Id="rId4" Type="http://schemas.openxmlformats.org/officeDocument/2006/relationships/image" Target="../media/image55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2.png"/><Relationship Id="rId4" Type="http://schemas.openxmlformats.org/officeDocument/2006/relationships/image" Target="../media/image6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0.png"/><Relationship Id="rId4" Type="http://schemas.openxmlformats.org/officeDocument/2006/relationships/image" Target="../media/image59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4.png"/><Relationship Id="rId4" Type="http://schemas.openxmlformats.org/officeDocument/2006/relationships/image" Target="../media/image56.png"/><Relationship Id="rId5" Type="http://schemas.openxmlformats.org/officeDocument/2006/relationships/image" Target="../media/image64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7.png"/><Relationship Id="rId4" Type="http://schemas.openxmlformats.org/officeDocument/2006/relationships/image" Target="../media/image6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62.png"/><Relationship Id="rId4" Type="http://schemas.openxmlformats.org/officeDocument/2006/relationships/image" Target="../media/image58.png"/><Relationship Id="rId5" Type="http://schemas.openxmlformats.org/officeDocument/2006/relationships/image" Target="../media/image61.png"/><Relationship Id="rId6" Type="http://schemas.openxmlformats.org/officeDocument/2006/relationships/image" Target="../media/image66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65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68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75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73.png"/><Relationship Id="rId4" Type="http://schemas.openxmlformats.org/officeDocument/2006/relationships/image" Target="../media/image71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hyperlink" Target="http://www.kecl.ntt.co.jp/people/kameoka.hirokazu/Demos/stargan-vc/" TargetMode="External"/><Relationship Id="rId4" Type="http://schemas.openxmlformats.org/officeDocument/2006/relationships/hyperlink" Target="http://www.kecl.ntt.co.jp/people/kaneko.takuhiro/projects/stargan-vc2/index.html" TargetMode="Externa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69.png"/><Relationship Id="rId4" Type="http://schemas.openxmlformats.org/officeDocument/2006/relationships/image" Target="../media/image72.png"/><Relationship Id="rId5" Type="http://schemas.openxmlformats.org/officeDocument/2006/relationships/image" Target="../media/image74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70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9" Type="http://schemas.openxmlformats.org/officeDocument/2006/relationships/image" Target="../media/image83.png"/><Relationship Id="rId5" Type="http://schemas.openxmlformats.org/officeDocument/2006/relationships/image" Target="../media/image78.png"/><Relationship Id="rId6" Type="http://schemas.openxmlformats.org/officeDocument/2006/relationships/image" Target="../media/image77.png"/><Relationship Id="rId7" Type="http://schemas.openxmlformats.org/officeDocument/2006/relationships/image" Target="../media/image76.png"/><Relationship Id="rId8" Type="http://schemas.openxmlformats.org/officeDocument/2006/relationships/image" Target="../media/image82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8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6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85.png"/><Relationship Id="rId4" Type="http://schemas.openxmlformats.org/officeDocument/2006/relationships/image" Target="../media/image81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89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84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86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88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Relationship Id="rId3" Type="http://schemas.openxmlformats.org/officeDocument/2006/relationships/hyperlink" Target="http://spcc.csd.uoc.gr/SPCC2019/Lectures/SPCC2019_VC_Lecture_TomokiTODA.pdf" TargetMode="Externa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9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5231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Voice Conversion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Dipjyoti Paul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University of </a:t>
            </a:r>
            <a:r>
              <a:rPr lang="en">
                <a:solidFill>
                  <a:srgbClr val="000000"/>
                </a:solidFill>
              </a:rPr>
              <a:t>Crete, </a:t>
            </a:r>
            <a:r>
              <a:rPr lang="en">
                <a:solidFill>
                  <a:srgbClr val="000000"/>
                </a:solidFill>
              </a:rPr>
              <a:t>Greece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8" name="Google Shape;6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title"/>
          </p:nvPr>
        </p:nvSpPr>
        <p:spPr>
          <a:xfrm>
            <a:off x="311700" y="3688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Frame-based VC</a:t>
            </a:r>
            <a:endParaRPr/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8475" y="1581850"/>
            <a:ext cx="2680225" cy="293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525" y="3170613"/>
            <a:ext cx="5683674" cy="149868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 txBox="1"/>
          <p:nvPr/>
        </p:nvSpPr>
        <p:spPr>
          <a:xfrm>
            <a:off x="967300" y="1438250"/>
            <a:ext cx="53190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Source feature: x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Target feature: y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Converted feature: ŷ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title"/>
          </p:nvPr>
        </p:nvSpPr>
        <p:spPr>
          <a:xfrm>
            <a:off x="311700" y="1402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Vector Quantization-based VC</a:t>
            </a:r>
            <a:endParaRPr/>
          </a:p>
        </p:txBody>
      </p:sp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325" y="967725"/>
            <a:ext cx="7703675" cy="399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3"/>
          <p:cNvSpPr txBox="1"/>
          <p:nvPr/>
        </p:nvSpPr>
        <p:spPr>
          <a:xfrm>
            <a:off x="7385250" y="290900"/>
            <a:ext cx="19092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[Abe et. al. 1990]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43" name="Google Shape;14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>
            <p:ph type="title"/>
          </p:nvPr>
        </p:nvSpPr>
        <p:spPr>
          <a:xfrm>
            <a:off x="427150" y="1402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Discontinuous</a:t>
            </a:r>
            <a:r>
              <a:rPr lang="en"/>
              <a:t> to </a:t>
            </a:r>
            <a:r>
              <a:rPr lang="en"/>
              <a:t>Continuous</a:t>
            </a:r>
            <a:r>
              <a:rPr lang="en"/>
              <a:t> Conversion</a:t>
            </a:r>
            <a:endParaRPr/>
          </a:p>
        </p:txBody>
      </p:sp>
      <p:pic>
        <p:nvPicPr>
          <p:cNvPr id="149" name="Google Shape;149;p24"/>
          <p:cNvPicPr preferRelativeResize="0"/>
          <p:nvPr/>
        </p:nvPicPr>
        <p:blipFill rotWithShape="1">
          <a:blip r:embed="rId3">
            <a:alphaModFix/>
          </a:blip>
          <a:srcRect b="0" l="0" r="54096" t="0"/>
          <a:stretch/>
        </p:blipFill>
        <p:spPr>
          <a:xfrm>
            <a:off x="891150" y="1009350"/>
            <a:ext cx="3326626" cy="408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4">
            <a:alphaModFix/>
          </a:blip>
          <a:srcRect b="0" l="51851" r="0" t="0"/>
          <a:stretch/>
        </p:blipFill>
        <p:spPr>
          <a:xfrm>
            <a:off x="5549677" y="1076225"/>
            <a:ext cx="3441922" cy="399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GMM based Conversion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1200" y="1240175"/>
            <a:ext cx="7121606" cy="368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/>
          <p:nvPr>
            <p:ph type="title"/>
          </p:nvPr>
        </p:nvSpPr>
        <p:spPr>
          <a:xfrm>
            <a:off x="311700" y="1402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GMM based Conversion</a:t>
            </a:r>
            <a:endParaRPr/>
          </a:p>
        </p:txBody>
      </p:sp>
      <p:sp>
        <p:nvSpPr>
          <p:cNvPr id="164" name="Google Shape;164;p26"/>
          <p:cNvSpPr txBox="1"/>
          <p:nvPr/>
        </p:nvSpPr>
        <p:spPr>
          <a:xfrm>
            <a:off x="7098850" y="288600"/>
            <a:ext cx="21957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[Stylianou et. al. 1998]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65" name="Google Shape;165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6" name="Google Shape;16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6575" y="847625"/>
            <a:ext cx="6480551" cy="395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/>
          <p:nvPr>
            <p:ph type="title"/>
          </p:nvPr>
        </p:nvSpPr>
        <p:spPr>
          <a:xfrm>
            <a:off x="311700" y="2926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Sequence</a:t>
            </a:r>
            <a:r>
              <a:rPr lang="en"/>
              <a:t>-based VC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27"/>
          <p:cNvPicPr preferRelativeResize="0"/>
          <p:nvPr/>
        </p:nvPicPr>
        <p:blipFill rotWithShape="1">
          <a:blip r:embed="rId3">
            <a:alphaModFix/>
          </a:blip>
          <a:srcRect b="0" l="0" r="58489" t="0"/>
          <a:stretch/>
        </p:blipFill>
        <p:spPr>
          <a:xfrm>
            <a:off x="392500" y="1212475"/>
            <a:ext cx="3548250" cy="368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7"/>
          <p:cNvPicPr preferRelativeResize="0"/>
          <p:nvPr/>
        </p:nvPicPr>
        <p:blipFill rotWithShape="1">
          <a:blip r:embed="rId4">
            <a:alphaModFix/>
          </a:blip>
          <a:srcRect b="0" l="49228" r="0" t="0"/>
          <a:stretch/>
        </p:blipFill>
        <p:spPr>
          <a:xfrm>
            <a:off x="5124900" y="1245850"/>
            <a:ext cx="3548250" cy="36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7"/>
          <p:cNvSpPr txBox="1"/>
          <p:nvPr/>
        </p:nvSpPr>
        <p:spPr>
          <a:xfrm>
            <a:off x="7385250" y="519500"/>
            <a:ext cx="19092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[Toda et. al. 2007]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75" name="Google Shape;17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1" name="Google Shape;18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700" y="1270025"/>
            <a:ext cx="7965076" cy="355329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8"/>
          <p:cNvSpPr txBox="1"/>
          <p:nvPr>
            <p:ph type="title"/>
          </p:nvPr>
        </p:nvSpPr>
        <p:spPr>
          <a:xfrm>
            <a:off x="311700" y="2926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Sequence-based VC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3025" y="1076225"/>
            <a:ext cx="6119926" cy="388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9"/>
          <p:cNvSpPr txBox="1"/>
          <p:nvPr>
            <p:ph type="title"/>
          </p:nvPr>
        </p:nvSpPr>
        <p:spPr>
          <a:xfrm>
            <a:off x="311700" y="2164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Sequence-based VC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>
            <p:ph type="title"/>
          </p:nvPr>
        </p:nvSpPr>
        <p:spPr>
          <a:xfrm>
            <a:off x="159300" y="2926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 of JD-GMM</a:t>
            </a:r>
            <a:endParaRPr/>
          </a:p>
        </p:txBody>
      </p:sp>
      <p:pic>
        <p:nvPicPr>
          <p:cNvPr id="195" name="Google Shape;19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375" y="1000025"/>
            <a:ext cx="7021450" cy="3723276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/>
          <p:nvPr>
            <p:ph type="title"/>
          </p:nvPr>
        </p:nvSpPr>
        <p:spPr>
          <a:xfrm>
            <a:off x="387900" y="20032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VC based on Deep Neural Networks</a:t>
            </a:r>
            <a:endParaRPr/>
          </a:p>
        </p:txBody>
      </p:sp>
      <p:sp>
        <p:nvSpPr>
          <p:cNvPr id="202" name="Google Shape;202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311700" y="2926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Information in Speech</a:t>
            </a: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 rotWithShape="1">
          <a:blip r:embed="rId3">
            <a:alphaModFix/>
          </a:blip>
          <a:srcRect b="3105" l="0" r="0" t="4736"/>
          <a:stretch/>
        </p:blipFill>
        <p:spPr>
          <a:xfrm>
            <a:off x="1592950" y="1006550"/>
            <a:ext cx="6069200" cy="39245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152425"/>
            <a:ext cx="7334250" cy="362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2"/>
          <p:cNvSpPr txBox="1"/>
          <p:nvPr>
            <p:ph type="title"/>
          </p:nvPr>
        </p:nvSpPr>
        <p:spPr>
          <a:xfrm>
            <a:off x="311700" y="2164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Sequence‐based </a:t>
            </a:r>
            <a:r>
              <a:rPr lang="en"/>
              <a:t>VC</a:t>
            </a:r>
            <a:endParaRPr/>
          </a:p>
        </p:txBody>
      </p:sp>
      <p:sp>
        <p:nvSpPr>
          <p:cNvPr id="209" name="Google Shape;209;p32"/>
          <p:cNvSpPr txBox="1"/>
          <p:nvPr/>
        </p:nvSpPr>
        <p:spPr>
          <a:xfrm>
            <a:off x="69300" y="4608000"/>
            <a:ext cx="30000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[</a:t>
            </a:r>
            <a:r>
              <a:rPr lang="en">
                <a:solidFill>
                  <a:srgbClr val="0000FF"/>
                </a:solidFill>
              </a:rPr>
              <a:t>Kaneko</a:t>
            </a:r>
            <a:r>
              <a:rPr lang="en">
                <a:solidFill>
                  <a:srgbClr val="0000FF"/>
                </a:solidFill>
              </a:rPr>
              <a:t> et. al. 2017]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10" name="Google Shape;210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Sequence‐based VC</a:t>
            </a:r>
            <a:endParaRPr/>
          </a:p>
        </p:txBody>
      </p:sp>
      <p:pic>
        <p:nvPicPr>
          <p:cNvPr id="216" name="Google Shape;21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8200" y="1228625"/>
            <a:ext cx="7101225" cy="3686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3"/>
          <p:cNvSpPr txBox="1"/>
          <p:nvPr/>
        </p:nvSpPr>
        <p:spPr>
          <a:xfrm>
            <a:off x="69300" y="4684200"/>
            <a:ext cx="30000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[Sun et. al. 2015]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18" name="Google Shape;21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/>
          <p:nvPr>
            <p:ph type="title"/>
          </p:nvPr>
        </p:nvSpPr>
        <p:spPr>
          <a:xfrm>
            <a:off x="311700" y="3688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Variational</a:t>
            </a:r>
            <a:r>
              <a:rPr lang="en"/>
              <a:t> Autoencoder (VAE)-VC</a:t>
            </a:r>
            <a:endParaRPr/>
          </a:p>
        </p:txBody>
      </p:sp>
      <p:sp>
        <p:nvSpPr>
          <p:cNvPr id="224" name="Google Shape;224;p34"/>
          <p:cNvSpPr txBox="1"/>
          <p:nvPr/>
        </p:nvSpPr>
        <p:spPr>
          <a:xfrm>
            <a:off x="7457000" y="4561725"/>
            <a:ext cx="19830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[</a:t>
            </a:r>
            <a:r>
              <a:rPr lang="en">
                <a:solidFill>
                  <a:srgbClr val="0000FF"/>
                </a:solidFill>
              </a:rPr>
              <a:t>Hsu</a:t>
            </a:r>
            <a:r>
              <a:rPr lang="en">
                <a:solidFill>
                  <a:srgbClr val="0000FF"/>
                </a:solidFill>
              </a:rPr>
              <a:t> et al, 16]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25" name="Google Shape;225;p34"/>
          <p:cNvSpPr txBox="1"/>
          <p:nvPr/>
        </p:nvSpPr>
        <p:spPr>
          <a:xfrm>
            <a:off x="486900" y="1216650"/>
            <a:ext cx="8058600" cy="30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 core of VAE-VC is an encoder-decoder network. 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During training, given an observed (source or target) spectral frame </a:t>
            </a:r>
            <a:r>
              <a:rPr b="1" i="1" lang="en" sz="1800"/>
              <a:t>x</a:t>
            </a:r>
            <a:r>
              <a:rPr lang="en" sz="1800"/>
              <a:t>, a speaker-independent encoder </a:t>
            </a:r>
            <a:r>
              <a:rPr b="1" i="1" lang="en" sz="1800"/>
              <a:t>E</a:t>
            </a:r>
            <a:r>
              <a:rPr b="1" baseline="-25000" i="1" lang="en" sz="1800"/>
              <a:t>θ</a:t>
            </a:r>
            <a:r>
              <a:rPr lang="en" sz="1800"/>
              <a:t> with parameter set </a:t>
            </a:r>
            <a:r>
              <a:rPr b="1" i="1" lang="en" sz="1800"/>
              <a:t>θ</a:t>
            </a:r>
            <a:r>
              <a:rPr lang="en" sz="1800"/>
              <a:t> encodes </a:t>
            </a:r>
            <a:r>
              <a:rPr b="1" i="1" lang="en" sz="1800"/>
              <a:t>x</a:t>
            </a:r>
            <a:r>
              <a:rPr lang="en" sz="1800"/>
              <a:t> into a latent code: 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 speaker code </a:t>
            </a:r>
            <a:r>
              <a:rPr b="1" i="1" lang="en" sz="1800"/>
              <a:t>y</a:t>
            </a:r>
            <a:r>
              <a:rPr lang="en" sz="1800"/>
              <a:t> of the input frame is then concatenated with the latent code, and passed to a conditional decoder </a:t>
            </a:r>
            <a:r>
              <a:rPr b="1" i="1" lang="en" sz="1800"/>
              <a:t>G</a:t>
            </a:r>
            <a:r>
              <a:rPr b="1" baseline="-25000" i="1" lang="en" sz="1800"/>
              <a:t>Φ</a:t>
            </a:r>
            <a:r>
              <a:rPr lang="en" sz="1800"/>
              <a:t> with parameter set </a:t>
            </a:r>
            <a:r>
              <a:rPr b="1" i="1" lang="en" sz="1800"/>
              <a:t>Φ</a:t>
            </a:r>
            <a:r>
              <a:rPr lang="en" sz="1800"/>
              <a:t> to reconstruct the input.</a:t>
            </a:r>
            <a:endParaRPr sz="1800"/>
          </a:p>
        </p:txBody>
      </p:sp>
      <p:sp>
        <p:nvSpPr>
          <p:cNvPr id="226" name="Google Shape;226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7" name="Google Shape;22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5225" y="2512600"/>
            <a:ext cx="1224775" cy="30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8788" y="4276475"/>
            <a:ext cx="3452925" cy="36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5"/>
          <p:cNvSpPr txBox="1"/>
          <p:nvPr>
            <p:ph type="title"/>
          </p:nvPr>
        </p:nvSpPr>
        <p:spPr>
          <a:xfrm>
            <a:off x="311700" y="3688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VAE-VC</a:t>
            </a:r>
            <a:endParaRPr/>
          </a:p>
        </p:txBody>
      </p:sp>
      <p:sp>
        <p:nvSpPr>
          <p:cNvPr id="234" name="Google Shape;234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5" name="Google Shape;235;p35"/>
          <p:cNvPicPr preferRelativeResize="0"/>
          <p:nvPr/>
        </p:nvPicPr>
        <p:blipFill rotWithShape="1">
          <a:blip r:embed="rId3">
            <a:alphaModFix/>
          </a:blip>
          <a:srcRect b="0" l="0" r="0" t="8155"/>
          <a:stretch/>
        </p:blipFill>
        <p:spPr>
          <a:xfrm>
            <a:off x="273075" y="1306225"/>
            <a:ext cx="8520599" cy="3025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VAE</a:t>
            </a:r>
            <a:endParaRPr/>
          </a:p>
        </p:txBody>
      </p:sp>
      <p:sp>
        <p:nvSpPr>
          <p:cNvPr id="241" name="Google Shape;241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2" name="Google Shape;24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725" y="1224800"/>
            <a:ext cx="7589390" cy="36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7"/>
          <p:cNvSpPr txBox="1"/>
          <p:nvPr>
            <p:ph type="title"/>
          </p:nvPr>
        </p:nvSpPr>
        <p:spPr>
          <a:xfrm>
            <a:off x="311700" y="3688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VAE</a:t>
            </a:r>
            <a:endParaRPr/>
          </a:p>
        </p:txBody>
      </p:sp>
      <p:sp>
        <p:nvSpPr>
          <p:cNvPr id="248" name="Google Shape;248;p37"/>
          <p:cNvSpPr txBox="1"/>
          <p:nvPr/>
        </p:nvSpPr>
        <p:spPr>
          <a:xfrm>
            <a:off x="7457000" y="4561725"/>
            <a:ext cx="19830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[Hsu et al, 16]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49" name="Google Shape;249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0" name="Google Shape;25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3200" y="4469200"/>
            <a:ext cx="3921179" cy="36042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7"/>
          <p:cNvSpPr txBox="1"/>
          <p:nvPr/>
        </p:nvSpPr>
        <p:spPr>
          <a:xfrm>
            <a:off x="583625" y="4029100"/>
            <a:ext cx="80586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Conversion phase:</a:t>
            </a:r>
            <a:endParaRPr b="1" sz="1800"/>
          </a:p>
        </p:txBody>
      </p:sp>
      <p:sp>
        <p:nvSpPr>
          <p:cNvPr id="252" name="Google Shape;252;p37"/>
          <p:cNvSpPr txBox="1"/>
          <p:nvPr/>
        </p:nvSpPr>
        <p:spPr>
          <a:xfrm>
            <a:off x="515250" y="1126375"/>
            <a:ext cx="8113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model parameters can be obtained by maximizing the variational lower bound:</a:t>
            </a:r>
            <a:endParaRPr sz="1600"/>
          </a:p>
        </p:txBody>
      </p:sp>
      <p:pic>
        <p:nvPicPr>
          <p:cNvPr id="253" name="Google Shape;2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1325" y="2974250"/>
            <a:ext cx="850325" cy="2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2150" y="3295125"/>
            <a:ext cx="989506" cy="2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53200" y="3615988"/>
            <a:ext cx="476823" cy="26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7"/>
          <p:cNvSpPr txBox="1"/>
          <p:nvPr/>
        </p:nvSpPr>
        <p:spPr>
          <a:xfrm>
            <a:off x="2151163" y="28949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: </a:t>
            </a:r>
            <a:r>
              <a:rPr lang="en"/>
              <a:t>approximate posterior.</a:t>
            </a:r>
            <a:endParaRPr/>
          </a:p>
        </p:txBody>
      </p:sp>
      <p:sp>
        <p:nvSpPr>
          <p:cNvPr id="257" name="Google Shape;257;p37"/>
          <p:cNvSpPr txBox="1"/>
          <p:nvPr/>
        </p:nvSpPr>
        <p:spPr>
          <a:xfrm>
            <a:off x="2151163" y="32176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: </a:t>
            </a:r>
            <a:r>
              <a:rPr lang="en"/>
              <a:t>data likelihood</a:t>
            </a:r>
            <a:r>
              <a:rPr lang="en"/>
              <a:t>.</a:t>
            </a:r>
            <a:endParaRPr/>
          </a:p>
        </p:txBody>
      </p:sp>
      <p:sp>
        <p:nvSpPr>
          <p:cNvPr id="258" name="Google Shape;258;p37"/>
          <p:cNvSpPr txBox="1"/>
          <p:nvPr/>
        </p:nvSpPr>
        <p:spPr>
          <a:xfrm>
            <a:off x="2151175" y="3522475"/>
            <a:ext cx="319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: </a:t>
            </a:r>
            <a:r>
              <a:rPr lang="en"/>
              <a:t>prior distribution of the latent space.</a:t>
            </a:r>
            <a:endParaRPr/>
          </a:p>
        </p:txBody>
      </p:sp>
      <p:pic>
        <p:nvPicPr>
          <p:cNvPr id="259" name="Google Shape;259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62025" y="1624438"/>
            <a:ext cx="4660346" cy="1045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Intuitions about Regularization</a:t>
            </a:r>
            <a:endParaRPr/>
          </a:p>
        </p:txBody>
      </p:sp>
      <p:sp>
        <p:nvSpPr>
          <p:cNvPr id="265" name="Google Shape;265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6" name="Google Shape;26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04825"/>
            <a:ext cx="8782446" cy="3205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2" name="Google Shape;27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42825"/>
            <a:ext cx="8782451" cy="337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0"/>
          <p:cNvSpPr txBox="1"/>
          <p:nvPr>
            <p:ph type="title"/>
          </p:nvPr>
        </p:nvSpPr>
        <p:spPr>
          <a:xfrm>
            <a:off x="311700" y="3688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Vector Quantization VAE (VQ-VAE)</a:t>
            </a:r>
            <a:endParaRPr/>
          </a:p>
        </p:txBody>
      </p:sp>
      <p:pic>
        <p:nvPicPr>
          <p:cNvPr id="278" name="Google Shape;27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650" y="2371425"/>
            <a:ext cx="7296150" cy="22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0"/>
          <p:cNvSpPr txBox="1"/>
          <p:nvPr/>
        </p:nvSpPr>
        <p:spPr>
          <a:xfrm>
            <a:off x="7228400" y="4561725"/>
            <a:ext cx="19830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[van den Oord; ’17]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80" name="Google Shape;280;p40"/>
          <p:cNvSpPr txBox="1"/>
          <p:nvPr/>
        </p:nvSpPr>
        <p:spPr>
          <a:xfrm>
            <a:off x="182100" y="1216650"/>
            <a:ext cx="88560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Directly encode speech waveform into a discrete symbol sequence capturing long‐term dependencies (including prosodic features!) by using a dilated convolution network</a:t>
            </a:r>
            <a:endParaRPr sz="1800"/>
          </a:p>
        </p:txBody>
      </p:sp>
      <p:sp>
        <p:nvSpPr>
          <p:cNvPr id="281" name="Google Shape;281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1"/>
          <p:cNvSpPr txBox="1"/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VC based on VQ VAE</a:t>
            </a:r>
            <a:endParaRPr/>
          </a:p>
        </p:txBody>
      </p:sp>
      <p:pic>
        <p:nvPicPr>
          <p:cNvPr id="287" name="Google Shape;28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7800" y="1152425"/>
            <a:ext cx="6343775" cy="372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1"/>
          <p:cNvSpPr txBox="1"/>
          <p:nvPr/>
        </p:nvSpPr>
        <p:spPr>
          <a:xfrm>
            <a:off x="406350" y="699475"/>
            <a:ext cx="89181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Extract phoneme posteriorgram (PPG) as speaker‐independent contextual features.</a:t>
            </a:r>
            <a:endParaRPr sz="1600"/>
          </a:p>
        </p:txBody>
      </p:sp>
      <p:sp>
        <p:nvSpPr>
          <p:cNvPr id="289" name="Google Shape;289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311700" y="2926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Voice Conversion (VC)</a:t>
            </a:r>
            <a:endParaRPr/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311700" y="1113925"/>
            <a:ext cx="8520600" cy="172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Technique to convert the utterance of a source speaker to create the perception as if spoken by a specified target speaker.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Only transform the speaker timbre (para-linguistic information) and keep the linguistic message in the utterance unchanged.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250" y="2918125"/>
            <a:ext cx="7259461" cy="19967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2"/>
          <p:cNvSpPr txBox="1"/>
          <p:nvPr>
            <p:ph type="title"/>
          </p:nvPr>
        </p:nvSpPr>
        <p:spPr>
          <a:xfrm>
            <a:off x="311700" y="64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Phoneme Posteriogram VC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5" name="Google Shape;295;p42"/>
          <p:cNvPicPr preferRelativeResize="0"/>
          <p:nvPr/>
        </p:nvPicPr>
        <p:blipFill rotWithShape="1">
          <a:blip r:embed="rId3">
            <a:alphaModFix/>
          </a:blip>
          <a:srcRect b="2940" l="0" r="0" t="0"/>
          <a:stretch/>
        </p:blipFill>
        <p:spPr>
          <a:xfrm>
            <a:off x="1200600" y="1466450"/>
            <a:ext cx="7007400" cy="35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2"/>
          <p:cNvSpPr txBox="1"/>
          <p:nvPr/>
        </p:nvSpPr>
        <p:spPr>
          <a:xfrm>
            <a:off x="95050" y="4606650"/>
            <a:ext cx="1507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[Sun et. al. 16]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97" name="Google Shape;297;p42"/>
          <p:cNvSpPr txBox="1"/>
          <p:nvPr/>
        </p:nvSpPr>
        <p:spPr>
          <a:xfrm>
            <a:off x="221600" y="759050"/>
            <a:ext cx="82080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Extract phoneme posteriorgram (PPG) as speaker‐independent contextual features and use them as input of the conversion network.</a:t>
            </a:r>
            <a:endParaRPr sz="1800"/>
          </a:p>
        </p:txBody>
      </p:sp>
      <p:sp>
        <p:nvSpPr>
          <p:cNvPr id="298" name="Google Shape;298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3"/>
          <p:cNvSpPr txBox="1"/>
          <p:nvPr>
            <p:ph type="title"/>
          </p:nvPr>
        </p:nvSpPr>
        <p:spPr>
          <a:xfrm>
            <a:off x="387900" y="19270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VC based on Generative Adversarial Networks</a:t>
            </a:r>
            <a:endParaRPr/>
          </a:p>
        </p:txBody>
      </p:sp>
      <p:sp>
        <p:nvSpPr>
          <p:cNvPr id="304" name="Google Shape;304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4"/>
          <p:cNvSpPr txBox="1"/>
          <p:nvPr>
            <p:ph type="title"/>
          </p:nvPr>
        </p:nvSpPr>
        <p:spPr>
          <a:xfrm>
            <a:off x="387900" y="64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 Formulation</a:t>
            </a:r>
            <a:endParaRPr/>
          </a:p>
        </p:txBody>
      </p:sp>
      <p:pic>
        <p:nvPicPr>
          <p:cNvPr id="310" name="Google Shape;31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7400" y="895925"/>
            <a:ext cx="6268124" cy="3941824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Discriminator Training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7" name="Google Shape;31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100" y="1266325"/>
            <a:ext cx="8030074" cy="352787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Generator Training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4" name="Google Shape;32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49400"/>
            <a:ext cx="8164130" cy="368627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7"/>
          <p:cNvSpPr txBox="1"/>
          <p:nvPr>
            <p:ph type="title"/>
          </p:nvPr>
        </p:nvSpPr>
        <p:spPr>
          <a:xfrm>
            <a:off x="311700" y="3568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Mathematical Notations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1" name="Google Shape;33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00" y="1745150"/>
            <a:ext cx="8681525" cy="203525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8"/>
          <p:cNvSpPr txBox="1"/>
          <p:nvPr>
            <p:ph type="title"/>
          </p:nvPr>
        </p:nvSpPr>
        <p:spPr>
          <a:xfrm>
            <a:off x="311700" y="2926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GANs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8" name="Google Shape;33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7225" y="4486519"/>
            <a:ext cx="2505075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325" y="1152425"/>
            <a:ext cx="8049024" cy="3372176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9"/>
          <p:cNvSpPr txBox="1"/>
          <p:nvPr>
            <p:ph type="title"/>
          </p:nvPr>
        </p:nvSpPr>
        <p:spPr>
          <a:xfrm>
            <a:off x="311700" y="2164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GAN-based VC</a:t>
            </a:r>
            <a:endParaRPr/>
          </a:p>
        </p:txBody>
      </p:sp>
      <p:pic>
        <p:nvPicPr>
          <p:cNvPr id="346" name="Google Shape;34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00" y="1032925"/>
            <a:ext cx="7382601" cy="3881976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49"/>
          <p:cNvSpPr txBox="1"/>
          <p:nvPr/>
        </p:nvSpPr>
        <p:spPr>
          <a:xfrm>
            <a:off x="69300" y="4684200"/>
            <a:ext cx="30000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[Saito et. al. 2018]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348" name="Google Shape;348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CycleGAN Voice Conversion</a:t>
            </a:r>
            <a:endParaRPr/>
          </a:p>
        </p:txBody>
      </p:sp>
      <p:sp>
        <p:nvSpPr>
          <p:cNvPr id="354" name="Google Shape;354;p50"/>
          <p:cNvSpPr txBox="1"/>
          <p:nvPr/>
        </p:nvSpPr>
        <p:spPr>
          <a:xfrm>
            <a:off x="378625" y="1375900"/>
            <a:ext cx="8317800" cy="30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</a:t>
            </a:r>
            <a:r>
              <a:rPr lang="en" sz="1800"/>
              <a:t> non-parallel voice-conversion (VC) method that can learn a mapping from source to target speech without relying on parallel data.</a:t>
            </a:r>
            <a:endParaRPr sz="18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 a CycleGAN, forward and inverse mappings are simultaneously learned using an adversarial loss and cycle-consistency loss.</a:t>
            </a:r>
            <a:endParaRPr sz="18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Two important losses are introduced: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Adversarial loss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cycle-consistency loss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identity-mapping loss</a:t>
            </a:r>
            <a:endParaRPr sz="1800"/>
          </a:p>
        </p:txBody>
      </p:sp>
      <p:sp>
        <p:nvSpPr>
          <p:cNvPr id="355" name="Google Shape;355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CycleGAN</a:t>
            </a:r>
            <a:r>
              <a:rPr lang="en"/>
              <a:t> losses</a:t>
            </a:r>
            <a:endParaRPr/>
          </a:p>
        </p:txBody>
      </p:sp>
      <p:pic>
        <p:nvPicPr>
          <p:cNvPr id="361" name="Google Shape;361;p51"/>
          <p:cNvPicPr preferRelativeResize="0"/>
          <p:nvPr/>
        </p:nvPicPr>
        <p:blipFill rotWithShape="1">
          <a:blip r:embed="rId3">
            <a:alphaModFix/>
          </a:blip>
          <a:srcRect b="0" l="29378" r="0" t="0"/>
          <a:stretch/>
        </p:blipFill>
        <p:spPr>
          <a:xfrm>
            <a:off x="514838" y="1835325"/>
            <a:ext cx="8114324" cy="2688025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51"/>
          <p:cNvSpPr txBox="1"/>
          <p:nvPr/>
        </p:nvSpPr>
        <p:spPr>
          <a:xfrm>
            <a:off x="1216625" y="1500550"/>
            <a:ext cx="15699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Adversarial loss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3" name="Google Shape;363;p51"/>
          <p:cNvSpPr txBox="1"/>
          <p:nvPr/>
        </p:nvSpPr>
        <p:spPr>
          <a:xfrm>
            <a:off x="5179025" y="1576750"/>
            <a:ext cx="15699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Adversarial loss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4" name="Google Shape;364;p51"/>
          <p:cNvSpPr txBox="1"/>
          <p:nvPr/>
        </p:nvSpPr>
        <p:spPr>
          <a:xfrm>
            <a:off x="175450" y="4534025"/>
            <a:ext cx="30000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[</a:t>
            </a:r>
            <a:r>
              <a:rPr lang="en">
                <a:solidFill>
                  <a:srgbClr val="0000FF"/>
                </a:solidFill>
              </a:rPr>
              <a:t>Kaneko</a:t>
            </a:r>
            <a:r>
              <a:rPr lang="en">
                <a:solidFill>
                  <a:srgbClr val="0000FF"/>
                </a:solidFill>
              </a:rPr>
              <a:t> et. al. 2018]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365" name="Google Shape;365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Voice Conversion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3">
            <a:alphaModFix/>
          </a:blip>
          <a:srcRect b="-9" l="0" r="0" t="1244"/>
          <a:stretch/>
        </p:blipFill>
        <p:spPr>
          <a:xfrm>
            <a:off x="192625" y="1457125"/>
            <a:ext cx="8758751" cy="29094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52"/>
          <p:cNvPicPr preferRelativeResize="0"/>
          <p:nvPr/>
        </p:nvPicPr>
        <p:blipFill rotWithShape="1">
          <a:blip r:embed="rId3">
            <a:alphaModFix/>
          </a:blip>
          <a:srcRect b="0" l="41093" r="0" t="0"/>
          <a:stretch/>
        </p:blipFill>
        <p:spPr>
          <a:xfrm>
            <a:off x="5876925" y="1766550"/>
            <a:ext cx="3125929" cy="24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52"/>
          <p:cNvPicPr preferRelativeResize="0"/>
          <p:nvPr/>
        </p:nvPicPr>
        <p:blipFill rotWithShape="1">
          <a:blip r:embed="rId4">
            <a:alphaModFix/>
          </a:blip>
          <a:srcRect b="0" l="52075" r="0" t="0"/>
          <a:stretch/>
        </p:blipFill>
        <p:spPr>
          <a:xfrm>
            <a:off x="3165575" y="2675625"/>
            <a:ext cx="2282025" cy="24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52"/>
          <p:cNvPicPr preferRelativeResize="0"/>
          <p:nvPr/>
        </p:nvPicPr>
        <p:blipFill rotWithShape="1">
          <a:blip r:embed="rId5">
            <a:alphaModFix/>
          </a:blip>
          <a:srcRect b="0" l="54065" r="0" t="0"/>
          <a:stretch/>
        </p:blipFill>
        <p:spPr>
          <a:xfrm>
            <a:off x="3176200" y="3072575"/>
            <a:ext cx="1986350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52"/>
          <p:cNvSpPr txBox="1"/>
          <p:nvPr/>
        </p:nvSpPr>
        <p:spPr>
          <a:xfrm>
            <a:off x="446725" y="1446100"/>
            <a:ext cx="7203900" cy="15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Two mapping function (Adversarial loss): </a:t>
            </a:r>
            <a:r>
              <a:rPr i="1" lang="en" sz="1700"/>
              <a:t>G</a:t>
            </a:r>
            <a:r>
              <a:rPr lang="en" sz="1700"/>
              <a:t> and </a:t>
            </a:r>
            <a:r>
              <a:rPr i="1" lang="en" sz="1700"/>
              <a:t>F</a:t>
            </a:r>
            <a:r>
              <a:rPr lang="en" sz="1700"/>
              <a:t>.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Cycle-consistency loss: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Forward: 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Backward:</a:t>
            </a:r>
            <a:endParaRPr sz="1800"/>
          </a:p>
        </p:txBody>
      </p:sp>
      <p:pic>
        <p:nvPicPr>
          <p:cNvPr id="374" name="Google Shape;374;p52"/>
          <p:cNvPicPr preferRelativeResize="0"/>
          <p:nvPr/>
        </p:nvPicPr>
        <p:blipFill rotWithShape="1">
          <a:blip r:embed="rId6">
            <a:alphaModFix/>
          </a:blip>
          <a:srcRect b="0" l="10976" r="0" t="0"/>
          <a:stretch/>
        </p:blipFill>
        <p:spPr>
          <a:xfrm>
            <a:off x="1613700" y="4198050"/>
            <a:ext cx="6505150" cy="30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52"/>
          <p:cNvSpPr txBox="1"/>
          <p:nvPr/>
        </p:nvSpPr>
        <p:spPr>
          <a:xfrm>
            <a:off x="457200" y="3581400"/>
            <a:ext cx="59214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Adversarial loss + c</a:t>
            </a:r>
            <a:r>
              <a:rPr lang="en" sz="1800"/>
              <a:t>ycle-consistency loss:</a:t>
            </a:r>
            <a:r>
              <a:rPr lang="en" sz="1700"/>
              <a:t> </a:t>
            </a:r>
            <a:endParaRPr/>
          </a:p>
        </p:txBody>
      </p:sp>
      <p:sp>
        <p:nvSpPr>
          <p:cNvPr id="376" name="Google Shape;376;p52"/>
          <p:cNvSpPr txBox="1"/>
          <p:nvPr>
            <p:ph type="title"/>
          </p:nvPr>
        </p:nvSpPr>
        <p:spPr>
          <a:xfrm>
            <a:off x="464100" y="5974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CycleGAN losses</a:t>
            </a:r>
            <a:endParaRPr/>
          </a:p>
        </p:txBody>
      </p:sp>
      <p:sp>
        <p:nvSpPr>
          <p:cNvPr id="377" name="Google Shape;377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3"/>
          <p:cNvSpPr txBox="1"/>
          <p:nvPr/>
        </p:nvSpPr>
        <p:spPr>
          <a:xfrm>
            <a:off x="556450" y="1154500"/>
            <a:ext cx="8031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To encourage linguistic-information preservation, an identity-mapping loss is implemented.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It encourages the generator to find the mapping that preserves composition between the input and output.</a:t>
            </a:r>
            <a:endParaRPr/>
          </a:p>
        </p:txBody>
      </p:sp>
      <p:sp>
        <p:nvSpPr>
          <p:cNvPr id="383" name="Google Shape;383;p53"/>
          <p:cNvSpPr txBox="1"/>
          <p:nvPr>
            <p:ph type="title"/>
          </p:nvPr>
        </p:nvSpPr>
        <p:spPr>
          <a:xfrm>
            <a:off x="311700" y="2926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I</a:t>
            </a:r>
            <a:r>
              <a:rPr lang="en"/>
              <a:t>dentity-mapping loss</a:t>
            </a:r>
            <a:endParaRPr/>
          </a:p>
        </p:txBody>
      </p:sp>
      <p:pic>
        <p:nvPicPr>
          <p:cNvPr id="384" name="Google Shape;384;p53"/>
          <p:cNvPicPr preferRelativeResize="0"/>
          <p:nvPr/>
        </p:nvPicPr>
        <p:blipFill rotWithShape="1">
          <a:blip r:embed="rId3">
            <a:alphaModFix/>
          </a:blip>
          <a:srcRect b="12430" l="54810" r="0" t="21414"/>
          <a:stretch/>
        </p:blipFill>
        <p:spPr>
          <a:xfrm>
            <a:off x="2149250" y="2756275"/>
            <a:ext cx="5043500" cy="13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950" y="4491650"/>
            <a:ext cx="4624475" cy="3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6350" y="4481525"/>
            <a:ext cx="3436156" cy="30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4"/>
          <p:cNvSpPr txBox="1"/>
          <p:nvPr>
            <p:ph type="title"/>
          </p:nvPr>
        </p:nvSpPr>
        <p:spPr>
          <a:xfrm>
            <a:off x="311700" y="2926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CycleGAN Architecture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3" name="Google Shape;39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381025"/>
            <a:ext cx="8839207" cy="3336302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Sound Samples</a:t>
            </a:r>
            <a:endParaRPr/>
          </a:p>
        </p:txBody>
      </p:sp>
      <p:sp>
        <p:nvSpPr>
          <p:cNvPr id="400" name="Google Shape;400;p55"/>
          <p:cNvSpPr txBox="1"/>
          <p:nvPr/>
        </p:nvSpPr>
        <p:spPr>
          <a:xfrm>
            <a:off x="904975" y="2179300"/>
            <a:ext cx="7578900" cy="11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http://www.kecl.ntt.co.jp/people/kaneko.takuhiro/projects/cyclegan-vc/</a:t>
            </a:r>
            <a:endParaRPr sz="1800"/>
          </a:p>
        </p:txBody>
      </p:sp>
      <p:sp>
        <p:nvSpPr>
          <p:cNvPr id="401" name="Google Shape;401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StarGAN Voice Conversion</a:t>
            </a:r>
            <a:endParaRPr/>
          </a:p>
        </p:txBody>
      </p:sp>
      <p:sp>
        <p:nvSpPr>
          <p:cNvPr id="407" name="Google Shape;407;p56"/>
          <p:cNvSpPr txBox="1"/>
          <p:nvPr/>
        </p:nvSpPr>
        <p:spPr>
          <a:xfrm>
            <a:off x="203150" y="1348200"/>
            <a:ext cx="8327100" cy="23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 non-parallel many-to-many voice conversion (VC) by using a variant of a genitive adversarial network called StarGAN.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Generator (G) takes an acoustic feature with an attribute c as the inputs and generates an acoustic feature sequence y′ = G(x, c).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Discriminator (D) is designed to produce a probability D(y, c) that an input y is a real speech feature.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 A domain classifier (C) predicts classes of the input.</a:t>
            </a:r>
            <a:endParaRPr sz="1800"/>
          </a:p>
        </p:txBody>
      </p:sp>
      <p:sp>
        <p:nvSpPr>
          <p:cNvPr id="408" name="Google Shape;408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7"/>
          <p:cNvSpPr txBox="1"/>
          <p:nvPr>
            <p:ph type="title"/>
          </p:nvPr>
        </p:nvSpPr>
        <p:spPr>
          <a:xfrm>
            <a:off x="311700" y="1402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StarGAN training</a:t>
            </a:r>
            <a:endParaRPr/>
          </a:p>
        </p:txBody>
      </p:sp>
      <p:sp>
        <p:nvSpPr>
          <p:cNvPr id="414" name="Google Shape;414;p57"/>
          <p:cNvSpPr txBox="1"/>
          <p:nvPr/>
        </p:nvSpPr>
        <p:spPr>
          <a:xfrm>
            <a:off x="175450" y="4534025"/>
            <a:ext cx="30000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[</a:t>
            </a:r>
            <a:r>
              <a:rPr lang="en">
                <a:solidFill>
                  <a:srgbClr val="0000FF"/>
                </a:solidFill>
              </a:rPr>
              <a:t>Kameoka et. al. 2018]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415" name="Google Shape;415;p57"/>
          <p:cNvSpPr txBox="1"/>
          <p:nvPr/>
        </p:nvSpPr>
        <p:spPr>
          <a:xfrm>
            <a:off x="1308950" y="1071125"/>
            <a:ext cx="18666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CycleGAN</a:t>
            </a:r>
            <a:endParaRPr b="1" sz="1800">
              <a:solidFill>
                <a:srgbClr val="FF99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6" name="Google Shape;416;p57"/>
          <p:cNvSpPr txBox="1"/>
          <p:nvPr/>
        </p:nvSpPr>
        <p:spPr>
          <a:xfrm>
            <a:off x="6247250" y="1071125"/>
            <a:ext cx="18666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StarGAN</a:t>
            </a:r>
            <a:endParaRPr b="1" sz="1800">
              <a:solidFill>
                <a:srgbClr val="FF99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17" name="Google Shape;41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43925"/>
            <a:ext cx="4098375" cy="2299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3675" y="1482025"/>
            <a:ext cx="4129875" cy="2742499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8"/>
          <p:cNvSpPr txBox="1"/>
          <p:nvPr>
            <p:ph type="title"/>
          </p:nvPr>
        </p:nvSpPr>
        <p:spPr>
          <a:xfrm>
            <a:off x="311700" y="1402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StarGAN training losses</a:t>
            </a:r>
            <a:endParaRPr/>
          </a:p>
        </p:txBody>
      </p:sp>
      <p:sp>
        <p:nvSpPr>
          <p:cNvPr id="425" name="Google Shape;425;p58"/>
          <p:cNvSpPr txBox="1"/>
          <p:nvPr/>
        </p:nvSpPr>
        <p:spPr>
          <a:xfrm>
            <a:off x="457200" y="1920800"/>
            <a:ext cx="8409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Adversarial losses for discriminator </a:t>
            </a:r>
            <a:r>
              <a:rPr i="1" lang="en" sz="1800"/>
              <a:t>D</a:t>
            </a:r>
            <a:r>
              <a:rPr lang="en" sz="1800"/>
              <a:t> and generator </a:t>
            </a:r>
            <a:r>
              <a:rPr i="1" lang="en" sz="1800"/>
              <a:t>G</a:t>
            </a:r>
            <a:r>
              <a:rPr lang="en" sz="1800"/>
              <a:t>, respectively, where y denotes a training example of an acoustic feature sequence of real speech with attribute </a:t>
            </a:r>
            <a:r>
              <a:rPr i="1" lang="en" sz="1800"/>
              <a:t>c</a:t>
            </a:r>
            <a:r>
              <a:rPr lang="en" sz="1800"/>
              <a:t> and </a:t>
            </a:r>
            <a:r>
              <a:rPr i="1" lang="en" sz="1800"/>
              <a:t>x</a:t>
            </a:r>
            <a:r>
              <a:rPr lang="en" sz="1800"/>
              <a:t> denotes that with an arbitrary attribute.</a:t>
            </a:r>
            <a:endParaRPr sz="1800"/>
          </a:p>
        </p:txBody>
      </p:sp>
      <p:pic>
        <p:nvPicPr>
          <p:cNvPr id="426" name="Google Shape;426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1000025"/>
            <a:ext cx="23812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7800" y="3148548"/>
            <a:ext cx="6447476" cy="14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9"/>
          <p:cNvSpPr txBox="1"/>
          <p:nvPr>
            <p:ph type="title"/>
          </p:nvPr>
        </p:nvSpPr>
        <p:spPr>
          <a:xfrm>
            <a:off x="311700" y="1402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StarGAN training losses</a:t>
            </a:r>
            <a:endParaRPr/>
          </a:p>
        </p:txBody>
      </p:sp>
      <p:sp>
        <p:nvSpPr>
          <p:cNvPr id="434" name="Google Shape;434;p59"/>
          <p:cNvSpPr txBox="1"/>
          <p:nvPr/>
        </p:nvSpPr>
        <p:spPr>
          <a:xfrm>
            <a:off x="381000" y="1920800"/>
            <a:ext cx="8409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Domain classification losses for classifier C and generator G is described.</a:t>
            </a:r>
            <a:endParaRPr sz="1800"/>
          </a:p>
        </p:txBody>
      </p:sp>
      <p:pic>
        <p:nvPicPr>
          <p:cNvPr id="435" name="Google Shape;43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076225"/>
            <a:ext cx="370522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9300" y="2664051"/>
            <a:ext cx="6264900" cy="11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0"/>
          <p:cNvSpPr txBox="1"/>
          <p:nvPr>
            <p:ph type="title"/>
          </p:nvPr>
        </p:nvSpPr>
        <p:spPr>
          <a:xfrm>
            <a:off x="311700" y="1402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StarGAN training losses</a:t>
            </a:r>
            <a:endParaRPr/>
          </a:p>
        </p:txBody>
      </p:sp>
      <p:sp>
        <p:nvSpPr>
          <p:cNvPr id="443" name="Google Shape;443;p60"/>
          <p:cNvSpPr txBox="1"/>
          <p:nvPr/>
        </p:nvSpPr>
        <p:spPr>
          <a:xfrm>
            <a:off x="381000" y="1920800"/>
            <a:ext cx="8409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To encourage </a:t>
            </a:r>
            <a:r>
              <a:rPr i="1" lang="en" sz="1800"/>
              <a:t>G(x, c)</a:t>
            </a:r>
            <a:r>
              <a:rPr lang="en" sz="1800"/>
              <a:t> to be a bijection, a cycle consistency loss is implemented, where x denotes an acoustic feature sequence of real speech with attribute </a:t>
            </a:r>
            <a:r>
              <a:rPr i="1" lang="en" sz="1800"/>
              <a:t>c</a:t>
            </a:r>
            <a:r>
              <a:rPr lang="en" sz="1800"/>
              <a:t>′.</a:t>
            </a:r>
            <a:endParaRPr sz="1800"/>
          </a:p>
        </p:txBody>
      </p:sp>
      <p:pic>
        <p:nvPicPr>
          <p:cNvPr id="444" name="Google Shape;444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152425"/>
            <a:ext cx="33147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0975" y="3330400"/>
            <a:ext cx="6073417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2000" y="3385325"/>
            <a:ext cx="1168975" cy="434025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1"/>
          <p:cNvSpPr txBox="1"/>
          <p:nvPr>
            <p:ph type="title"/>
          </p:nvPr>
        </p:nvSpPr>
        <p:spPr>
          <a:xfrm>
            <a:off x="311700" y="1402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StarGAN training losses</a:t>
            </a:r>
            <a:endParaRPr/>
          </a:p>
        </p:txBody>
      </p:sp>
      <p:sp>
        <p:nvSpPr>
          <p:cNvPr id="453" name="Google Shape;453;p61"/>
          <p:cNvSpPr txBox="1"/>
          <p:nvPr/>
        </p:nvSpPr>
        <p:spPr>
          <a:xfrm>
            <a:off x="381000" y="1997000"/>
            <a:ext cx="8409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Ensure that an input into </a:t>
            </a:r>
            <a:r>
              <a:rPr i="1" lang="en" sz="1800"/>
              <a:t>G</a:t>
            </a:r>
            <a:r>
              <a:rPr lang="en" sz="1800"/>
              <a:t> will remain unchanged when the input already belongs to the target attribute </a:t>
            </a:r>
            <a:r>
              <a:rPr i="1" lang="en" sz="1800"/>
              <a:t>c′</a:t>
            </a:r>
            <a:r>
              <a:rPr lang="en" sz="1800"/>
              <a:t>.</a:t>
            </a:r>
            <a:endParaRPr sz="1800"/>
          </a:p>
        </p:txBody>
      </p:sp>
      <p:pic>
        <p:nvPicPr>
          <p:cNvPr id="454" name="Google Shape;454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1000025"/>
            <a:ext cx="309562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5400" y="3148373"/>
            <a:ext cx="6205001" cy="56185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Applications</a:t>
            </a:r>
            <a:endParaRPr/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311700" y="14949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Text-To-Speech (TTS) customization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Film dubbing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Design of speaking aids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Education etc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7" name="Google Shape;9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2"/>
          <p:cNvSpPr txBox="1"/>
          <p:nvPr>
            <p:ph type="title"/>
          </p:nvPr>
        </p:nvSpPr>
        <p:spPr>
          <a:xfrm>
            <a:off x="311700" y="1402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StarGAN Objective Function </a:t>
            </a:r>
            <a:endParaRPr/>
          </a:p>
        </p:txBody>
      </p:sp>
      <p:pic>
        <p:nvPicPr>
          <p:cNvPr id="462" name="Google Shape;462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152425"/>
            <a:ext cx="2771775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62"/>
          <p:cNvSpPr txBox="1"/>
          <p:nvPr/>
        </p:nvSpPr>
        <p:spPr>
          <a:xfrm>
            <a:off x="381000" y="1920800"/>
            <a:ext cx="8409900" cy="27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 full objectives of StarGAN-VC to be minimized with respect to </a:t>
            </a:r>
            <a:r>
              <a:rPr i="1" lang="en" sz="1800"/>
              <a:t>G, D</a:t>
            </a:r>
            <a:r>
              <a:rPr lang="en" sz="1800"/>
              <a:t> and </a:t>
            </a:r>
            <a:r>
              <a:rPr i="1" lang="en" sz="1800"/>
              <a:t>C</a:t>
            </a:r>
            <a:r>
              <a:rPr lang="en" sz="1800"/>
              <a:t> are</a:t>
            </a:r>
            <a:endParaRPr sz="1800"/>
          </a:p>
        </p:txBody>
      </p:sp>
      <p:pic>
        <p:nvPicPr>
          <p:cNvPr id="464" name="Google Shape;464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4300" y="2887225"/>
            <a:ext cx="3635575" cy="38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9450" y="2858350"/>
            <a:ext cx="3188202" cy="38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14625" y="3352800"/>
            <a:ext cx="2330075" cy="915025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00" y="392500"/>
            <a:ext cx="8750700" cy="449015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63"/>
          <p:cNvSpPr txBox="1"/>
          <p:nvPr/>
        </p:nvSpPr>
        <p:spPr>
          <a:xfrm>
            <a:off x="6923600" y="4485525"/>
            <a:ext cx="19830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[Kameoka et. al. 2018]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474" name="Google Shape;474;p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4"/>
          <p:cNvSpPr txBox="1"/>
          <p:nvPr>
            <p:ph type="title"/>
          </p:nvPr>
        </p:nvSpPr>
        <p:spPr>
          <a:xfrm>
            <a:off x="311700" y="1402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Modified</a:t>
            </a:r>
            <a:r>
              <a:rPr lang="en"/>
              <a:t> </a:t>
            </a:r>
            <a:r>
              <a:rPr lang="en"/>
              <a:t>StarGAN</a:t>
            </a:r>
            <a:endParaRPr/>
          </a:p>
        </p:txBody>
      </p:sp>
      <p:sp>
        <p:nvSpPr>
          <p:cNvPr id="480" name="Google Shape;480;p64"/>
          <p:cNvSpPr txBox="1"/>
          <p:nvPr/>
        </p:nvSpPr>
        <p:spPr>
          <a:xfrm>
            <a:off x="175450" y="4534025"/>
            <a:ext cx="30000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[</a:t>
            </a:r>
            <a:r>
              <a:rPr lang="en">
                <a:solidFill>
                  <a:srgbClr val="0000FF"/>
                </a:solidFill>
              </a:rPr>
              <a:t>Kaneko</a:t>
            </a:r>
            <a:r>
              <a:rPr lang="en">
                <a:solidFill>
                  <a:srgbClr val="0000FF"/>
                </a:solidFill>
              </a:rPr>
              <a:t> et. al. 2019]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481" name="Google Shape;481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00025"/>
            <a:ext cx="8839204" cy="3198169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5"/>
          <p:cNvSpPr txBox="1"/>
          <p:nvPr>
            <p:ph type="title"/>
          </p:nvPr>
        </p:nvSpPr>
        <p:spPr>
          <a:xfrm>
            <a:off x="311700" y="1402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Rethinking Conditional Methods</a:t>
            </a:r>
            <a:endParaRPr/>
          </a:p>
        </p:txBody>
      </p:sp>
      <p:pic>
        <p:nvPicPr>
          <p:cNvPr id="488" name="Google Shape;488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1300" y="2373925"/>
            <a:ext cx="6723799" cy="1045925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65"/>
          <p:cNvSpPr txBox="1"/>
          <p:nvPr/>
        </p:nvSpPr>
        <p:spPr>
          <a:xfrm>
            <a:off x="386775" y="1541325"/>
            <a:ext cx="6060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source-and-target conditional adversarial loss defined as</a:t>
            </a:r>
            <a:endParaRPr sz="1700"/>
          </a:p>
        </p:txBody>
      </p:sp>
      <p:sp>
        <p:nvSpPr>
          <p:cNvPr id="490" name="Google Shape;490;p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6"/>
          <p:cNvSpPr txBox="1"/>
          <p:nvPr>
            <p:ph type="title"/>
          </p:nvPr>
        </p:nvSpPr>
        <p:spPr>
          <a:xfrm>
            <a:off x="311700" y="1402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Rethinking Conditional Methods</a:t>
            </a:r>
            <a:endParaRPr/>
          </a:p>
        </p:txBody>
      </p:sp>
      <p:sp>
        <p:nvSpPr>
          <p:cNvPr id="496" name="Google Shape;496;p66"/>
          <p:cNvSpPr txBox="1"/>
          <p:nvPr/>
        </p:nvSpPr>
        <p:spPr>
          <a:xfrm>
            <a:off x="201850" y="1084125"/>
            <a:ext cx="8665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Given the feature </a:t>
            </a:r>
            <a:r>
              <a:rPr b="1" i="1" lang="en" sz="1700"/>
              <a:t>f</a:t>
            </a:r>
            <a:r>
              <a:rPr lang="en" sz="1700"/>
              <a:t>, conditional instance normalization (CIN) conducts the following procedure:</a:t>
            </a:r>
            <a:endParaRPr sz="1700"/>
          </a:p>
        </p:txBody>
      </p:sp>
      <p:pic>
        <p:nvPicPr>
          <p:cNvPr id="497" name="Google Shape;497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3125" y="1590525"/>
            <a:ext cx="3115400" cy="588325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66"/>
          <p:cNvSpPr txBox="1"/>
          <p:nvPr/>
        </p:nvSpPr>
        <p:spPr>
          <a:xfrm>
            <a:off x="99250" y="4610225"/>
            <a:ext cx="30000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[Kaneko et. al. 2019]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499" name="Google Shape;499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1975" y="2971901"/>
            <a:ext cx="4836324" cy="1599075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66"/>
          <p:cNvSpPr txBox="1"/>
          <p:nvPr/>
        </p:nvSpPr>
        <p:spPr>
          <a:xfrm>
            <a:off x="847450" y="2245600"/>
            <a:ext cx="7602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where µ(</a:t>
            </a:r>
            <a:r>
              <a:rPr b="1" i="1" lang="en" sz="1200"/>
              <a:t>f</a:t>
            </a:r>
            <a:r>
              <a:rPr lang="en" sz="1200"/>
              <a:t>) and σ(</a:t>
            </a:r>
            <a:r>
              <a:rPr b="1" i="1" lang="en" sz="1200"/>
              <a:t>f</a:t>
            </a:r>
            <a:r>
              <a:rPr lang="en" sz="1200"/>
              <a:t>) are the average and standard deviation of </a:t>
            </a:r>
            <a:r>
              <a:rPr b="1" i="1" lang="en" sz="1200"/>
              <a:t>f</a:t>
            </a:r>
            <a:r>
              <a:rPr lang="en" sz="1200"/>
              <a:t> that are calculated over for each instance.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γc'</a:t>
            </a:r>
            <a:r>
              <a:rPr lang="en" sz="1200"/>
              <a:t> and </a:t>
            </a:r>
            <a:r>
              <a:rPr lang="en" sz="1200"/>
              <a:t>βc'</a:t>
            </a:r>
            <a:r>
              <a:rPr lang="en" sz="1200"/>
              <a:t> are domain-specific scale and bias parameters that allow the modulation to be transformed in a domain-specific manner.</a:t>
            </a:r>
            <a:endParaRPr sz="1200"/>
          </a:p>
        </p:txBody>
      </p:sp>
      <p:sp>
        <p:nvSpPr>
          <p:cNvPr id="501" name="Google Shape;501;p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6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Sound Samples</a:t>
            </a:r>
            <a:endParaRPr/>
          </a:p>
        </p:txBody>
      </p:sp>
      <p:sp>
        <p:nvSpPr>
          <p:cNvPr id="507" name="Google Shape;507;p67"/>
          <p:cNvSpPr txBox="1"/>
          <p:nvPr/>
        </p:nvSpPr>
        <p:spPr>
          <a:xfrm>
            <a:off x="513100" y="2211550"/>
            <a:ext cx="84972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http://www.kecl.ntt.co.jp/people/kameoka.hirokazu/Demos/stargan-vc/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http://www.kecl.ntt.co.jp/people/kaneko.takuhiro/projects/stargan-vc2/index.html</a:t>
            </a:r>
            <a:endParaRPr sz="1800"/>
          </a:p>
        </p:txBody>
      </p:sp>
      <p:sp>
        <p:nvSpPr>
          <p:cNvPr id="508" name="Google Shape;508;p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8"/>
          <p:cNvSpPr txBox="1"/>
          <p:nvPr>
            <p:ph type="title"/>
          </p:nvPr>
        </p:nvSpPr>
        <p:spPr>
          <a:xfrm>
            <a:off x="311700" y="2926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Style Conversion  (VoiceGAN)</a:t>
            </a:r>
            <a:endParaRPr/>
          </a:p>
        </p:txBody>
      </p:sp>
      <p:sp>
        <p:nvSpPr>
          <p:cNvPr id="514" name="Google Shape;514;p68"/>
          <p:cNvSpPr txBox="1"/>
          <p:nvPr/>
        </p:nvSpPr>
        <p:spPr>
          <a:xfrm>
            <a:off x="381000" y="1143000"/>
            <a:ext cx="81357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Voice style impersonation, where one person attempts to mimic the voice of another to sound like the other person, is a complex phenomenon.</a:t>
            </a:r>
            <a:endParaRPr sz="1700"/>
          </a:p>
        </p:txBody>
      </p:sp>
      <p:pic>
        <p:nvPicPr>
          <p:cNvPr id="515" name="Google Shape;515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8550" y="4450477"/>
            <a:ext cx="1496525" cy="302475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68"/>
          <p:cNvSpPr txBox="1"/>
          <p:nvPr/>
        </p:nvSpPr>
        <p:spPr>
          <a:xfrm>
            <a:off x="140575" y="3740750"/>
            <a:ext cx="24546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Mathematical notations:</a:t>
            </a:r>
            <a:endParaRPr/>
          </a:p>
        </p:txBody>
      </p:sp>
      <p:pic>
        <p:nvPicPr>
          <p:cNvPr id="517" name="Google Shape;517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7075" y="1804125"/>
            <a:ext cx="4985332" cy="1543087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68"/>
          <p:cNvSpPr txBox="1"/>
          <p:nvPr/>
        </p:nvSpPr>
        <p:spPr>
          <a:xfrm>
            <a:off x="1435975" y="3283550"/>
            <a:ext cx="24546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original GAN model</a:t>
            </a:r>
            <a:endParaRPr/>
          </a:p>
        </p:txBody>
      </p:sp>
      <p:sp>
        <p:nvSpPr>
          <p:cNvPr id="519" name="Google Shape;519;p68"/>
          <p:cNvSpPr txBox="1"/>
          <p:nvPr/>
        </p:nvSpPr>
        <p:spPr>
          <a:xfrm>
            <a:off x="4488550" y="32454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Style transfer by GAN</a:t>
            </a:r>
            <a:endParaRPr/>
          </a:p>
        </p:txBody>
      </p:sp>
      <p:pic>
        <p:nvPicPr>
          <p:cNvPr id="520" name="Google Shape;520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2900" y="4197948"/>
            <a:ext cx="6269107" cy="707400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6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Style Conversion  (VoiceGAN)</a:t>
            </a:r>
            <a:endParaRPr/>
          </a:p>
        </p:txBody>
      </p:sp>
      <p:pic>
        <p:nvPicPr>
          <p:cNvPr id="527" name="Google Shape;527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925" y="1708500"/>
            <a:ext cx="5281000" cy="2982575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69"/>
          <p:cNvSpPr txBox="1"/>
          <p:nvPr/>
        </p:nvSpPr>
        <p:spPr>
          <a:xfrm>
            <a:off x="5573575" y="1419475"/>
            <a:ext cx="34188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</a:t>
            </a:r>
            <a:r>
              <a:rPr baseline="-25000" lang="en" sz="1600"/>
              <a:t>A</a:t>
            </a:r>
            <a:r>
              <a:rPr lang="en" sz="1600"/>
              <a:t> and D</a:t>
            </a:r>
            <a:r>
              <a:rPr baseline="-25000" lang="en" sz="1600"/>
              <a:t>B  </a:t>
            </a:r>
            <a:r>
              <a:rPr lang="en" sz="1600"/>
              <a:t>discriminate between real and fake data.</a:t>
            </a:r>
            <a:endParaRPr sz="16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</a:t>
            </a:r>
            <a:r>
              <a:rPr baseline="-25000" lang="en" sz="1600"/>
              <a:t>AB </a:t>
            </a:r>
            <a:r>
              <a:rPr lang="en" sz="1600"/>
              <a:t>transforms for style A to style B, where as G</a:t>
            </a:r>
            <a:r>
              <a:rPr baseline="-25000" lang="en" sz="1600"/>
              <a:t>BA</a:t>
            </a:r>
            <a:r>
              <a:rPr lang="en" sz="1600"/>
              <a:t> is the opposite.</a:t>
            </a:r>
            <a:endParaRPr sz="16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discriminator D</a:t>
            </a:r>
            <a:r>
              <a:rPr baseline="-25000" lang="en" sz="1600"/>
              <a:t>style</a:t>
            </a:r>
            <a:r>
              <a:rPr lang="en" sz="1600"/>
              <a:t> determines if the original and transformed signals match the desired style.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70"/>
          <p:cNvSpPr txBox="1"/>
          <p:nvPr>
            <p:ph type="title"/>
          </p:nvPr>
        </p:nvSpPr>
        <p:spPr>
          <a:xfrm>
            <a:off x="311700" y="2164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Style Conversion  (VoiceGAN)</a:t>
            </a:r>
            <a:endParaRPr/>
          </a:p>
        </p:txBody>
      </p:sp>
      <p:grpSp>
        <p:nvGrpSpPr>
          <p:cNvPr id="535" name="Google Shape;535;p70"/>
          <p:cNvGrpSpPr/>
          <p:nvPr/>
        </p:nvGrpSpPr>
        <p:grpSpPr>
          <a:xfrm>
            <a:off x="1007775" y="1804525"/>
            <a:ext cx="7406771" cy="359125"/>
            <a:chOff x="855375" y="1499725"/>
            <a:chExt cx="7406771" cy="359125"/>
          </a:xfrm>
        </p:grpSpPr>
        <p:pic>
          <p:nvPicPr>
            <p:cNvPr id="536" name="Google Shape;536;p7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55375" y="1499725"/>
              <a:ext cx="3063150" cy="359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7" name="Google Shape;537;p7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952600" y="1499725"/>
              <a:ext cx="4309546" cy="3591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38" name="Google Shape;538;p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7350" y="2240200"/>
            <a:ext cx="3247553" cy="391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9" name="Google Shape;539;p70"/>
          <p:cNvGrpSpPr/>
          <p:nvPr/>
        </p:nvGrpSpPr>
        <p:grpSpPr>
          <a:xfrm>
            <a:off x="242875" y="4509625"/>
            <a:ext cx="8449418" cy="391050"/>
            <a:chOff x="242875" y="4433425"/>
            <a:chExt cx="8449418" cy="391050"/>
          </a:xfrm>
        </p:grpSpPr>
        <p:pic>
          <p:nvPicPr>
            <p:cNvPr id="540" name="Google Shape;540;p7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42875" y="4433425"/>
              <a:ext cx="6028150" cy="391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1" name="Google Shape;541;p7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271025" y="4482425"/>
              <a:ext cx="2421268" cy="2930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42" name="Google Shape;542;p7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42275" y="4152950"/>
            <a:ext cx="4657833" cy="35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7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68000" y="3078050"/>
            <a:ext cx="3584474" cy="359125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70"/>
          <p:cNvSpPr txBox="1"/>
          <p:nvPr/>
        </p:nvSpPr>
        <p:spPr>
          <a:xfrm>
            <a:off x="311700" y="1071675"/>
            <a:ext cx="8597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</a:t>
            </a:r>
            <a:r>
              <a:rPr lang="en" sz="1600"/>
              <a:t>raining objectives to be minimized for the generator and discriminator are represented by </a:t>
            </a:r>
            <a:r>
              <a:rPr i="1" lang="en" sz="1600"/>
              <a:t>L</a:t>
            </a:r>
            <a:r>
              <a:rPr baseline="-25000" i="1" lang="en" sz="1600"/>
              <a:t>G</a:t>
            </a:r>
            <a:r>
              <a:rPr lang="en" sz="1600"/>
              <a:t> and </a:t>
            </a:r>
            <a:r>
              <a:rPr i="1" lang="en" sz="1600"/>
              <a:t>L</a:t>
            </a:r>
            <a:r>
              <a:rPr baseline="-25000" i="1" lang="en" sz="1600"/>
              <a:t>D</a:t>
            </a:r>
            <a:r>
              <a:rPr lang="en" sz="1600"/>
              <a:t> respectively as follows:</a:t>
            </a:r>
            <a:endParaRPr sz="1600"/>
          </a:p>
        </p:txBody>
      </p:sp>
      <p:sp>
        <p:nvSpPr>
          <p:cNvPr id="545" name="Google Shape;545;p70"/>
          <p:cNvSpPr txBox="1"/>
          <p:nvPr/>
        </p:nvSpPr>
        <p:spPr>
          <a:xfrm>
            <a:off x="304800" y="259080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</a:t>
            </a:r>
            <a:r>
              <a:rPr lang="en" sz="1600"/>
              <a:t>econstruction loss:</a:t>
            </a:r>
            <a:endParaRPr sz="1600"/>
          </a:p>
        </p:txBody>
      </p:sp>
      <p:sp>
        <p:nvSpPr>
          <p:cNvPr id="546" name="Google Shape;546;p70"/>
          <p:cNvSpPr txBox="1"/>
          <p:nvPr/>
        </p:nvSpPr>
        <p:spPr>
          <a:xfrm>
            <a:off x="334800" y="3525175"/>
            <a:ext cx="8289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discriminator </a:t>
            </a:r>
            <a:r>
              <a:rPr i="1" lang="en" sz="1600"/>
              <a:t>D</a:t>
            </a:r>
            <a:r>
              <a:rPr baseline="-25000" i="1" lang="en" sz="1600"/>
              <a:t>S</a:t>
            </a:r>
            <a:r>
              <a:rPr lang="en" sz="1600"/>
              <a:t> determines if the original and transformed signals match the desired style:</a:t>
            </a:r>
            <a:endParaRPr sz="1600"/>
          </a:p>
        </p:txBody>
      </p:sp>
      <p:sp>
        <p:nvSpPr>
          <p:cNvPr id="547" name="Google Shape;547;p7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71"/>
          <p:cNvSpPr txBox="1"/>
          <p:nvPr>
            <p:ph type="title"/>
          </p:nvPr>
        </p:nvSpPr>
        <p:spPr>
          <a:xfrm>
            <a:off x="311700" y="2164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MelGAN VC</a:t>
            </a:r>
            <a:endParaRPr/>
          </a:p>
        </p:txBody>
      </p:sp>
      <p:sp>
        <p:nvSpPr>
          <p:cNvPr id="553" name="Google Shape;553;p7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4" name="Google Shape;554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6025" y="923825"/>
            <a:ext cx="7371973" cy="3655901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71"/>
          <p:cNvSpPr txBox="1"/>
          <p:nvPr/>
        </p:nvSpPr>
        <p:spPr>
          <a:xfrm>
            <a:off x="99250" y="4610225"/>
            <a:ext cx="30000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[</a:t>
            </a:r>
            <a:r>
              <a:rPr lang="en">
                <a:solidFill>
                  <a:srgbClr val="0000FF"/>
                </a:solidFill>
              </a:rPr>
              <a:t>Pasini</a:t>
            </a:r>
            <a:r>
              <a:rPr lang="en">
                <a:solidFill>
                  <a:srgbClr val="0000FF"/>
                </a:solidFill>
              </a:rPr>
              <a:t> 2020]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556" name="Google Shape;556;p71"/>
          <p:cNvSpPr txBox="1"/>
          <p:nvPr/>
        </p:nvSpPr>
        <p:spPr>
          <a:xfrm>
            <a:off x="2774100" y="448737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TraVeL (Transformation Vector Learning loss) loss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311700" y="2164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Statistical VC</a:t>
            </a: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923825"/>
            <a:ext cx="8229600" cy="332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063" y="4276725"/>
            <a:ext cx="7839075" cy="5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72"/>
          <p:cNvSpPr txBox="1"/>
          <p:nvPr>
            <p:ph type="title"/>
          </p:nvPr>
        </p:nvSpPr>
        <p:spPr>
          <a:xfrm>
            <a:off x="387900" y="18508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Various Vocoders in VC</a:t>
            </a:r>
            <a:endParaRPr/>
          </a:p>
        </p:txBody>
      </p:sp>
      <p:sp>
        <p:nvSpPr>
          <p:cNvPr id="562" name="Google Shape;562;p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Google Shape;567;p73"/>
          <p:cNvPicPr preferRelativeResize="0"/>
          <p:nvPr/>
        </p:nvPicPr>
        <p:blipFill rotWithShape="1">
          <a:blip r:embed="rId3">
            <a:alphaModFix/>
          </a:blip>
          <a:srcRect b="-8" l="0" r="0" t="56707"/>
          <a:stretch/>
        </p:blipFill>
        <p:spPr>
          <a:xfrm>
            <a:off x="324125" y="3159875"/>
            <a:ext cx="8278524" cy="1275575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73"/>
          <p:cNvSpPr/>
          <p:nvPr/>
        </p:nvSpPr>
        <p:spPr>
          <a:xfrm>
            <a:off x="3330300" y="1392775"/>
            <a:ext cx="2011500" cy="12756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73"/>
          <p:cNvSpPr/>
          <p:nvPr/>
        </p:nvSpPr>
        <p:spPr>
          <a:xfrm>
            <a:off x="3482700" y="1545175"/>
            <a:ext cx="784500" cy="4323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 GMM</a:t>
            </a:r>
            <a:endParaRPr b="1" sz="1300"/>
          </a:p>
        </p:txBody>
      </p:sp>
      <p:sp>
        <p:nvSpPr>
          <p:cNvPr id="570" name="Google Shape;570;p73"/>
          <p:cNvSpPr/>
          <p:nvPr/>
        </p:nvSpPr>
        <p:spPr>
          <a:xfrm>
            <a:off x="4397100" y="1545175"/>
            <a:ext cx="784500" cy="4323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  CNN</a:t>
            </a:r>
            <a:endParaRPr b="1" sz="1300"/>
          </a:p>
        </p:txBody>
      </p:sp>
      <p:sp>
        <p:nvSpPr>
          <p:cNvPr id="571" name="Google Shape;571;p73"/>
          <p:cNvSpPr/>
          <p:nvPr/>
        </p:nvSpPr>
        <p:spPr>
          <a:xfrm>
            <a:off x="3482700" y="2078575"/>
            <a:ext cx="784500" cy="432300"/>
          </a:xfrm>
          <a:prstGeom prst="roundRect">
            <a:avLst>
              <a:gd fmla="val 16667" name="adj"/>
            </a:avLst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 GANs</a:t>
            </a:r>
            <a:endParaRPr b="1" sz="1300"/>
          </a:p>
        </p:txBody>
      </p:sp>
      <p:sp>
        <p:nvSpPr>
          <p:cNvPr id="572" name="Google Shape;572;p73"/>
          <p:cNvSpPr/>
          <p:nvPr/>
        </p:nvSpPr>
        <p:spPr>
          <a:xfrm>
            <a:off x="4397100" y="2078575"/>
            <a:ext cx="784500" cy="4323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 VAEs</a:t>
            </a:r>
            <a:endParaRPr b="1" sz="1300"/>
          </a:p>
        </p:txBody>
      </p:sp>
      <p:sp>
        <p:nvSpPr>
          <p:cNvPr id="573" name="Google Shape;573;p73"/>
          <p:cNvSpPr/>
          <p:nvPr/>
        </p:nvSpPr>
        <p:spPr>
          <a:xfrm>
            <a:off x="6149700" y="1545175"/>
            <a:ext cx="2370900" cy="12756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73"/>
          <p:cNvSpPr/>
          <p:nvPr/>
        </p:nvSpPr>
        <p:spPr>
          <a:xfrm>
            <a:off x="6302100" y="1697575"/>
            <a:ext cx="986700" cy="4323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 WaveNet</a:t>
            </a:r>
            <a:endParaRPr b="1" sz="1300"/>
          </a:p>
        </p:txBody>
      </p:sp>
      <p:sp>
        <p:nvSpPr>
          <p:cNvPr id="575" name="Google Shape;575;p73"/>
          <p:cNvSpPr/>
          <p:nvPr/>
        </p:nvSpPr>
        <p:spPr>
          <a:xfrm>
            <a:off x="7368900" y="1697575"/>
            <a:ext cx="1019400" cy="4323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WaveRNN</a:t>
            </a:r>
            <a:endParaRPr b="1" sz="1300"/>
          </a:p>
        </p:txBody>
      </p:sp>
      <p:sp>
        <p:nvSpPr>
          <p:cNvPr id="576" name="Google Shape;576;p73"/>
          <p:cNvSpPr/>
          <p:nvPr/>
        </p:nvSpPr>
        <p:spPr>
          <a:xfrm>
            <a:off x="6302100" y="2230975"/>
            <a:ext cx="986700" cy="432300"/>
          </a:xfrm>
          <a:prstGeom prst="roundRect">
            <a:avLst>
              <a:gd fmla="val 16667" name="adj"/>
            </a:avLst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MelGAN</a:t>
            </a:r>
            <a:endParaRPr b="1" sz="1300"/>
          </a:p>
        </p:txBody>
      </p:sp>
      <p:sp>
        <p:nvSpPr>
          <p:cNvPr id="577" name="Google Shape;577;p73"/>
          <p:cNvSpPr/>
          <p:nvPr/>
        </p:nvSpPr>
        <p:spPr>
          <a:xfrm>
            <a:off x="7368900" y="2230975"/>
            <a:ext cx="986700" cy="432300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 WORLD</a:t>
            </a:r>
            <a:endParaRPr b="1" sz="1300"/>
          </a:p>
        </p:txBody>
      </p:sp>
      <p:sp>
        <p:nvSpPr>
          <p:cNvPr id="578" name="Google Shape;578;p73"/>
          <p:cNvSpPr txBox="1"/>
          <p:nvPr>
            <p:ph type="title"/>
          </p:nvPr>
        </p:nvSpPr>
        <p:spPr>
          <a:xfrm>
            <a:off x="345800" y="2439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Framework</a:t>
            </a:r>
            <a:endParaRPr/>
          </a:p>
        </p:txBody>
      </p:sp>
      <p:sp>
        <p:nvSpPr>
          <p:cNvPr id="579" name="Google Shape;579;p73"/>
          <p:cNvSpPr/>
          <p:nvPr/>
        </p:nvSpPr>
        <p:spPr>
          <a:xfrm rot="5400000">
            <a:off x="4247125" y="2772050"/>
            <a:ext cx="338100" cy="264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73"/>
          <p:cNvSpPr/>
          <p:nvPr/>
        </p:nvSpPr>
        <p:spPr>
          <a:xfrm rot="7773997">
            <a:off x="6327798" y="3202370"/>
            <a:ext cx="911810" cy="26465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73"/>
          <p:cNvSpPr txBox="1"/>
          <p:nvPr/>
        </p:nvSpPr>
        <p:spPr>
          <a:xfrm>
            <a:off x="6807525" y="1068775"/>
            <a:ext cx="137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Vocoders</a:t>
            </a:r>
            <a:endParaRPr b="1"/>
          </a:p>
        </p:txBody>
      </p:sp>
      <p:sp>
        <p:nvSpPr>
          <p:cNvPr id="582" name="Google Shape;582;p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Google Shape;587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350" y="1744038"/>
            <a:ext cx="5095500" cy="2352775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74"/>
          <p:cNvSpPr txBox="1"/>
          <p:nvPr>
            <p:ph type="title"/>
          </p:nvPr>
        </p:nvSpPr>
        <p:spPr>
          <a:xfrm>
            <a:off x="345800" y="4725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WaveNet Vocoder in VAE-VC</a:t>
            </a:r>
            <a:endParaRPr/>
          </a:p>
        </p:txBody>
      </p:sp>
      <p:sp>
        <p:nvSpPr>
          <p:cNvPr id="589" name="Google Shape;589;p74"/>
          <p:cNvSpPr/>
          <p:nvPr/>
        </p:nvSpPr>
        <p:spPr>
          <a:xfrm>
            <a:off x="5568400" y="2321113"/>
            <a:ext cx="1044000" cy="10998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WaveNet</a:t>
            </a:r>
            <a:endParaRPr b="1"/>
          </a:p>
        </p:txBody>
      </p:sp>
      <p:cxnSp>
        <p:nvCxnSpPr>
          <p:cNvPr id="590" name="Google Shape;590;p74"/>
          <p:cNvCxnSpPr>
            <a:stCxn id="589" idx="3"/>
          </p:cNvCxnSpPr>
          <p:nvPr/>
        </p:nvCxnSpPr>
        <p:spPr>
          <a:xfrm flipH="1" rot="10800000">
            <a:off x="6612400" y="2867413"/>
            <a:ext cx="556500" cy="3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591" name="Google Shape;591;p74"/>
          <p:cNvPicPr preferRelativeResize="0"/>
          <p:nvPr/>
        </p:nvPicPr>
        <p:blipFill rotWithShape="1">
          <a:blip r:embed="rId4">
            <a:alphaModFix/>
          </a:blip>
          <a:srcRect b="17297" l="19500" r="19082" t="9624"/>
          <a:stretch/>
        </p:blipFill>
        <p:spPr>
          <a:xfrm>
            <a:off x="7237750" y="2621025"/>
            <a:ext cx="1225175" cy="4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74"/>
          <p:cNvSpPr txBox="1"/>
          <p:nvPr/>
        </p:nvSpPr>
        <p:spPr>
          <a:xfrm>
            <a:off x="7014675" y="3132400"/>
            <a:ext cx="1920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Converted waveform</a:t>
            </a:r>
            <a:endParaRPr sz="1200"/>
          </a:p>
        </p:txBody>
      </p:sp>
      <p:sp>
        <p:nvSpPr>
          <p:cNvPr id="593" name="Google Shape;593;p74"/>
          <p:cNvSpPr txBox="1"/>
          <p:nvPr/>
        </p:nvSpPr>
        <p:spPr>
          <a:xfrm>
            <a:off x="1735675" y="4096800"/>
            <a:ext cx="533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general framework of WaveNet vocoder in voice conversion.</a:t>
            </a:r>
            <a:endParaRPr/>
          </a:p>
        </p:txBody>
      </p:sp>
      <p:sp>
        <p:nvSpPr>
          <p:cNvPr id="594" name="Google Shape;594;p74"/>
          <p:cNvSpPr txBox="1"/>
          <p:nvPr/>
        </p:nvSpPr>
        <p:spPr>
          <a:xfrm>
            <a:off x="7059675" y="4482350"/>
            <a:ext cx="17997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[</a:t>
            </a:r>
            <a:r>
              <a:rPr lang="en">
                <a:solidFill>
                  <a:srgbClr val="0000FF"/>
                </a:solidFill>
              </a:rPr>
              <a:t>Huang</a:t>
            </a:r>
            <a:r>
              <a:rPr lang="en">
                <a:solidFill>
                  <a:srgbClr val="0000FF"/>
                </a:solidFill>
              </a:rPr>
              <a:t> et. al. 2019]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595" name="Google Shape;595;p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75"/>
          <p:cNvSpPr txBox="1"/>
          <p:nvPr>
            <p:ph type="title"/>
          </p:nvPr>
        </p:nvSpPr>
        <p:spPr>
          <a:xfrm>
            <a:off x="311700" y="3688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</a:t>
            </a:r>
            <a:r>
              <a:rPr lang="en"/>
              <a:t> Protocol</a:t>
            </a:r>
            <a:endParaRPr/>
          </a:p>
        </p:txBody>
      </p:sp>
      <p:pic>
        <p:nvPicPr>
          <p:cNvPr id="601" name="Google Shape;601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575" y="1263050"/>
            <a:ext cx="7594150" cy="3491976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7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76"/>
          <p:cNvSpPr txBox="1"/>
          <p:nvPr>
            <p:ph type="title"/>
          </p:nvPr>
        </p:nvSpPr>
        <p:spPr>
          <a:xfrm>
            <a:off x="881000" y="209475"/>
            <a:ext cx="76590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Jointly Trained Conversion Model and Vocoder</a:t>
            </a:r>
            <a:endParaRPr/>
          </a:p>
        </p:txBody>
      </p:sp>
      <p:sp>
        <p:nvSpPr>
          <p:cNvPr id="608" name="Google Shape;608;p7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9" name="Google Shape;609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938" y="1138875"/>
            <a:ext cx="8486131" cy="3441542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76"/>
          <p:cNvSpPr txBox="1"/>
          <p:nvPr/>
        </p:nvSpPr>
        <p:spPr>
          <a:xfrm>
            <a:off x="237375" y="4630375"/>
            <a:ext cx="17610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[</a:t>
            </a:r>
            <a:r>
              <a:rPr lang="en">
                <a:solidFill>
                  <a:srgbClr val="0000FF"/>
                </a:solidFill>
              </a:rPr>
              <a:t>Liu</a:t>
            </a:r>
            <a:r>
              <a:rPr lang="en">
                <a:solidFill>
                  <a:srgbClr val="0000FF"/>
                </a:solidFill>
              </a:rPr>
              <a:t> et. al. 2019]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7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WaveNet Auto-encoders</a:t>
            </a:r>
            <a:endParaRPr/>
          </a:p>
        </p:txBody>
      </p:sp>
      <p:sp>
        <p:nvSpPr>
          <p:cNvPr id="616" name="Google Shape;616;p7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7" name="Google Shape;617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5525" y="2329000"/>
            <a:ext cx="5553075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77"/>
          <p:cNvSpPr txBox="1"/>
          <p:nvPr/>
        </p:nvSpPr>
        <p:spPr>
          <a:xfrm>
            <a:off x="737100" y="1395825"/>
            <a:ext cx="7669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WaveNet is used as the decoder and to generate waveform data directly from the latent representation.</a:t>
            </a:r>
            <a:endParaRPr/>
          </a:p>
        </p:txBody>
      </p:sp>
      <p:sp>
        <p:nvSpPr>
          <p:cNvPr id="619" name="Google Shape;619;p77"/>
          <p:cNvSpPr txBox="1"/>
          <p:nvPr/>
        </p:nvSpPr>
        <p:spPr>
          <a:xfrm>
            <a:off x="279125" y="4512075"/>
            <a:ext cx="17610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[Chen et. al. 2020]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78"/>
          <p:cNvSpPr txBox="1"/>
          <p:nvPr>
            <p:ph type="title"/>
          </p:nvPr>
        </p:nvSpPr>
        <p:spPr>
          <a:xfrm>
            <a:off x="768900" y="1850850"/>
            <a:ext cx="69621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One-shot Voice Conversion</a:t>
            </a:r>
            <a:endParaRPr/>
          </a:p>
        </p:txBody>
      </p:sp>
      <p:sp>
        <p:nvSpPr>
          <p:cNvPr id="625" name="Google Shape;625;p7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7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1" name="Google Shape;631;p79"/>
          <p:cNvSpPr txBox="1"/>
          <p:nvPr/>
        </p:nvSpPr>
        <p:spPr>
          <a:xfrm>
            <a:off x="737775" y="1190175"/>
            <a:ext cx="7892700" cy="3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highlight>
                  <a:srgbClr val="FFFFFF"/>
                </a:highlight>
              </a:rPr>
              <a:t>T</a:t>
            </a:r>
            <a:r>
              <a:rPr lang="en" sz="1600">
                <a:highlight>
                  <a:srgbClr val="FFFFFF"/>
                </a:highlight>
              </a:rPr>
              <a:t>he target speaker is unseen in training dataset or both source and target speakers are unseen in the training dataset.</a:t>
            </a:r>
            <a:endParaRPr sz="1600">
              <a:highlight>
                <a:srgbClr val="FFFFFF"/>
              </a:highlight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highlight>
                <a:srgbClr val="FFFFFF"/>
              </a:highlight>
            </a:endParaRPr>
          </a:p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highlight>
                  <a:srgbClr val="FFFFFF"/>
                </a:highlight>
              </a:rPr>
              <a:t>An universal embedding vector is used to represent speaker ID.</a:t>
            </a:r>
            <a:endParaRPr sz="1600"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highlight>
                <a:srgbClr val="FFFFFF"/>
              </a:highlight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highlight>
                  <a:srgbClr val="FFFFFF"/>
                </a:highlight>
              </a:rPr>
              <a:t>The idea is to represent any arbitrary unseen speaker ID with an embedding vector. </a:t>
            </a:r>
            <a:endParaRPr sz="1600"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highlight>
                <a:srgbClr val="FFFFFF"/>
              </a:highlight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highlight>
                  <a:srgbClr val="FFFFFF"/>
                </a:highlight>
              </a:rPr>
              <a:t>Such embedding vector represents unseen speaker’s timbre would be a weighted combination of the timbres the speakers seen in the dataset.</a:t>
            </a:r>
            <a:endParaRPr sz="1600">
              <a:highlight>
                <a:srgbClr val="FFFFFF"/>
              </a:highlight>
            </a:endParaRPr>
          </a:p>
        </p:txBody>
      </p:sp>
      <p:sp>
        <p:nvSpPr>
          <p:cNvPr id="632" name="Google Shape;632;p79"/>
          <p:cNvSpPr txBox="1"/>
          <p:nvPr>
            <p:ph type="title"/>
          </p:nvPr>
        </p:nvSpPr>
        <p:spPr>
          <a:xfrm>
            <a:off x="1073700" y="98250"/>
            <a:ext cx="69621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One-shot VC</a:t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8" name="Google Shape;638;p80"/>
          <p:cNvSpPr txBox="1"/>
          <p:nvPr>
            <p:ph type="title"/>
          </p:nvPr>
        </p:nvSpPr>
        <p:spPr>
          <a:xfrm>
            <a:off x="921300" y="98250"/>
            <a:ext cx="69621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One-shot StarGAN VC</a:t>
            </a:r>
            <a:endParaRPr/>
          </a:p>
        </p:txBody>
      </p:sp>
      <p:pic>
        <p:nvPicPr>
          <p:cNvPr id="639" name="Google Shape;639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881850"/>
            <a:ext cx="6899236" cy="4033051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80"/>
          <p:cNvSpPr txBox="1"/>
          <p:nvPr/>
        </p:nvSpPr>
        <p:spPr>
          <a:xfrm>
            <a:off x="50525" y="4588275"/>
            <a:ext cx="17610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[</a:t>
            </a:r>
            <a:r>
              <a:rPr lang="en">
                <a:solidFill>
                  <a:srgbClr val="0000FF"/>
                </a:solidFill>
              </a:rPr>
              <a:t>Wang</a:t>
            </a:r>
            <a:r>
              <a:rPr lang="en">
                <a:solidFill>
                  <a:srgbClr val="0000FF"/>
                </a:solidFill>
              </a:rPr>
              <a:t> et. al. 2020]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81"/>
          <p:cNvSpPr txBox="1"/>
          <p:nvPr>
            <p:ph type="title"/>
          </p:nvPr>
        </p:nvSpPr>
        <p:spPr>
          <a:xfrm>
            <a:off x="311700" y="2164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Bibliography</a:t>
            </a:r>
            <a:endParaRPr/>
          </a:p>
        </p:txBody>
      </p:sp>
      <p:sp>
        <p:nvSpPr>
          <p:cNvPr id="646" name="Google Shape;646;p81"/>
          <p:cNvSpPr txBox="1"/>
          <p:nvPr/>
        </p:nvSpPr>
        <p:spPr>
          <a:xfrm>
            <a:off x="311700" y="1143000"/>
            <a:ext cx="8485800" cy="40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I. Goodfellow et al. “Generative adversarial nets,” in Proc. NIPS, 2014.</a:t>
            </a:r>
            <a:endParaRPr sz="1000"/>
          </a:p>
          <a:p>
            <a:pPr indent="-2921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Arjovsky et al. “Wasserstein GAN,” arXiv preprint arXiv:1701.07875, 2017.</a:t>
            </a:r>
            <a:endParaRPr sz="1000"/>
          </a:p>
          <a:p>
            <a:pPr indent="-2921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I. Gulrajani et al., “Improved training of Wasserstein GANs,” in Advances in Neural Information Processing Systems, 2017, pp. 5767–5777.</a:t>
            </a:r>
            <a:endParaRPr sz="1000"/>
          </a:p>
          <a:p>
            <a:pPr indent="-2921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Hung-yi Lee, and Yu Tsao. ”Generative Adversarial Network and its Applications to Speech Signal and Natural Language Processing.” tutorial in ICASSP, 2018.</a:t>
            </a:r>
            <a:endParaRPr sz="1000"/>
          </a:p>
          <a:p>
            <a:pPr indent="-2921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Hsu, Chin-Cheng, Hsin-Te Hwang, Yi-Chiao Wu, Yu Tsao, and Hsin-Min Wang. "Voice conversion from non-parallel corpora using variational auto-encoder." In </a:t>
            </a:r>
            <a:r>
              <a:rPr i="1" lang="en" sz="1000">
                <a:solidFill>
                  <a:srgbClr val="222222"/>
                </a:solidFill>
                <a:highlight>
                  <a:srgbClr val="FFFFFF"/>
                </a:highlight>
              </a:rPr>
              <a:t>2016 Asia-Pacific Signal and Information Processing Association Annual Summit and Conference (APSIPA)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, pp. 1-6. IEEE, 2016.</a:t>
            </a:r>
            <a:endParaRPr sz="1000"/>
          </a:p>
          <a:p>
            <a:pPr indent="-2921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A. Kain and M. W. Macon. Spectral voice conversion for text‐to‐speech synthesis. Proc. IEEE ICASSP, pp. 285–288, 1998.</a:t>
            </a:r>
            <a:endParaRPr sz="1000"/>
          </a:p>
          <a:p>
            <a:pPr indent="-2921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T. Kaneko, H. Kameoka. CycleGAN‐VC: non‐parallel voice conversion using cycle‐consistent</a:t>
            </a:r>
            <a:endParaRPr sz="1000"/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adversarial networks. Proc. EUSIPCO, pp. 2114–2118, 2018.</a:t>
            </a:r>
            <a:endParaRPr sz="1000"/>
          </a:p>
          <a:p>
            <a:pPr indent="-2921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H. Kameoka, T. Kaneko, K. Tanaka, N. Hojo. StarGAN‐VC: non‐parallel many‐to‐many voice conversion using star generative adversarial networks. Proc. IEEE SLT, pp. 266–272, 2018.</a:t>
            </a:r>
            <a:endParaRPr sz="1000"/>
          </a:p>
          <a:p>
            <a:pPr indent="-2921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Kaneko, T., Kameoka, H., Tanaka, K. and Hojo, N., 2019. StarGAN-VC2: Rethinking Conditional Methods for StarGAN-Based Voice Conversion}}. Proc. Interspeech 2019, pp. 679-683.</a:t>
            </a:r>
            <a:endParaRPr sz="1000"/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647" name="Google Shape;647;p8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311700" y="2926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VC Training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228625"/>
            <a:ext cx="7157231" cy="368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82"/>
          <p:cNvSpPr txBox="1"/>
          <p:nvPr>
            <p:ph type="title"/>
          </p:nvPr>
        </p:nvSpPr>
        <p:spPr>
          <a:xfrm>
            <a:off x="311700" y="2164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Bibliography</a:t>
            </a:r>
            <a:endParaRPr/>
          </a:p>
        </p:txBody>
      </p:sp>
      <p:sp>
        <p:nvSpPr>
          <p:cNvPr id="653" name="Google Shape;653;p82"/>
          <p:cNvSpPr txBox="1"/>
          <p:nvPr/>
        </p:nvSpPr>
        <p:spPr>
          <a:xfrm>
            <a:off x="540300" y="1066800"/>
            <a:ext cx="7908300" cy="40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Char char="●"/>
            </a:pPr>
            <a:r>
              <a:rPr lang="en" sz="1000">
                <a:solidFill>
                  <a:srgbClr val="222222"/>
                </a:solidFill>
                <a:highlight>
                  <a:schemeClr val="lt1"/>
                </a:highlight>
              </a:rPr>
              <a:t>Gao, Yang, Rita Singh, and Bhiksha Raj. "Voice impersonation using generative adversarial networks." In </a:t>
            </a:r>
            <a:r>
              <a:rPr i="1" lang="en" sz="1000">
                <a:solidFill>
                  <a:srgbClr val="222222"/>
                </a:solidFill>
                <a:highlight>
                  <a:schemeClr val="lt1"/>
                </a:highlight>
              </a:rPr>
              <a:t>2018 IEEE International Conference on Acoustics, Speech and Signal Processing (ICASSP)</a:t>
            </a:r>
            <a:r>
              <a:rPr lang="en" sz="1000">
                <a:solidFill>
                  <a:srgbClr val="222222"/>
                </a:solidFill>
                <a:highlight>
                  <a:schemeClr val="lt1"/>
                </a:highlight>
              </a:rPr>
              <a:t>, pp. 2506-2510. IEEE, 2018.</a:t>
            </a:r>
            <a:endParaRPr sz="10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-2921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Char char="●"/>
            </a:pPr>
            <a:r>
              <a:rPr lang="en" sz="1000">
                <a:solidFill>
                  <a:srgbClr val="222222"/>
                </a:solidFill>
                <a:highlight>
                  <a:schemeClr val="lt1"/>
                </a:highlight>
              </a:rPr>
              <a:t>Huang, Wen-Chin, Yi-Chiao Wu, Hsin-Te Hwang, Patrick Lumban Tobing, Tomoki Hayashi, Kazuhiro Kobayashi, Tomoki Toda, Yu Tsao, and Hsin-Min Wang. "Refined wavenet vocoder for variational autoencoder based voice conversion." In </a:t>
            </a:r>
            <a:r>
              <a:rPr i="1" lang="en" sz="1000">
                <a:solidFill>
                  <a:srgbClr val="222222"/>
                </a:solidFill>
                <a:highlight>
                  <a:schemeClr val="lt1"/>
                </a:highlight>
              </a:rPr>
              <a:t>2019 27th European Signal Processing Conference (EUSIPCO)</a:t>
            </a:r>
            <a:r>
              <a:rPr lang="en" sz="1000">
                <a:solidFill>
                  <a:srgbClr val="222222"/>
                </a:solidFill>
                <a:highlight>
                  <a:schemeClr val="lt1"/>
                </a:highlight>
              </a:rPr>
              <a:t>, pp. 1-5. IEEE, 2019.</a:t>
            </a:r>
            <a:endParaRPr sz="10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-2921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Char char="●"/>
            </a:pPr>
            <a:r>
              <a:rPr lang="en" sz="1000">
                <a:solidFill>
                  <a:srgbClr val="222222"/>
                </a:solidFill>
                <a:highlight>
                  <a:schemeClr val="lt1"/>
                </a:highlight>
              </a:rPr>
              <a:t>Liu, Songxiang, Yuewen Cao, Xixin Wu, Lifa Sun, Xunying Liu, and Helen Meng. "Jointly Trained Conversion Model and WaveNet Vocoder for Non-Parallel Voice Conversion Using Mel-Spectrograms and Phonetic Posteriorgrams." In </a:t>
            </a:r>
            <a:r>
              <a:rPr i="1" lang="en" sz="1000">
                <a:solidFill>
                  <a:srgbClr val="222222"/>
                </a:solidFill>
                <a:highlight>
                  <a:schemeClr val="lt1"/>
                </a:highlight>
              </a:rPr>
              <a:t>INTERSPEECH</a:t>
            </a:r>
            <a:r>
              <a:rPr lang="en" sz="1000">
                <a:solidFill>
                  <a:srgbClr val="222222"/>
                </a:solidFill>
                <a:highlight>
                  <a:schemeClr val="lt1"/>
                </a:highlight>
              </a:rPr>
              <a:t>, pp. 714-718. 2019.</a:t>
            </a:r>
            <a:endParaRPr sz="10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-2921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Char char="●"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Pasini, Marco. "Melgan-vc: Voice conversion and audio style transfer on arbitrarily long samples using spectrograms." </a:t>
            </a:r>
            <a:r>
              <a:rPr i="1" lang="en" sz="1000">
                <a:solidFill>
                  <a:srgbClr val="222222"/>
                </a:solidFill>
                <a:highlight>
                  <a:srgbClr val="FFFFFF"/>
                </a:highlight>
              </a:rPr>
              <a:t>arXiv preprint arXiv:1910.03713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 (2020).</a:t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2921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Char char="●"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Chen, Mingjie, and Thomas Hain. "Unsupervised acoustic unit representation learning for voice conversion using wavenet auto-encoders." </a:t>
            </a:r>
            <a:r>
              <a:rPr i="1" lang="en" sz="1000">
                <a:solidFill>
                  <a:srgbClr val="222222"/>
                </a:solidFill>
                <a:highlight>
                  <a:srgbClr val="FFFFFF"/>
                </a:highlight>
              </a:rPr>
              <a:t>arXiv preprint arXiv:2008.06892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 (2020).</a:t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2921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Char char="●"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Wang, Ruobai, Yu Ding, Lincheng Li, and Changjie Fan. "One-Shot Voice Conversion Using Star-Gan." In </a:t>
            </a:r>
            <a:r>
              <a:rPr i="1" lang="en" sz="1000">
                <a:solidFill>
                  <a:srgbClr val="222222"/>
                </a:solidFill>
                <a:highlight>
                  <a:srgbClr val="FFFFFF"/>
                </a:highlight>
              </a:rPr>
              <a:t>ICASSP 2020-2020 IEEE International Conference on Acoustics, Speech and Signal Processing (ICASSP)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, pp. 7729-7733. IEEE, 2020.</a:t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2921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Char char="●"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Chou, Ju-chieh, and Hung-Yi Lee. "One-Shot Voice Conversion by Separating Speaker and Content Representations with Instance Normalization}}." </a:t>
            </a:r>
            <a:r>
              <a:rPr i="1" lang="en" sz="1000">
                <a:solidFill>
                  <a:srgbClr val="222222"/>
                </a:solidFill>
                <a:highlight>
                  <a:srgbClr val="FFFFFF"/>
                </a:highlight>
              </a:rPr>
              <a:t>Proc. Interspeech 2019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 (2019): 664-668.</a:t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654" name="Google Shape;654;p8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83"/>
          <p:cNvSpPr txBox="1"/>
          <p:nvPr>
            <p:ph type="title"/>
          </p:nvPr>
        </p:nvSpPr>
        <p:spPr>
          <a:xfrm>
            <a:off x="311700" y="2164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Bibliography</a:t>
            </a:r>
            <a:endParaRPr/>
          </a:p>
        </p:txBody>
      </p:sp>
      <p:sp>
        <p:nvSpPr>
          <p:cNvPr id="660" name="Google Shape;660;p83"/>
          <p:cNvSpPr txBox="1"/>
          <p:nvPr/>
        </p:nvSpPr>
        <p:spPr>
          <a:xfrm>
            <a:off x="381000" y="990600"/>
            <a:ext cx="8332800" cy="40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M. Abe, S. Nakamura, K. Shikano, H. Kuwabara. Voice conversion through vector quantization. J. Acoust. Soc. Jpn (E), Vol. 11, No. 2, pp. 71–76, 1990.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Y. Stylianou, O. Cappe, E. Moulines. Continuous probabilistic transform for voice conversion. IEEE Trans. Speech &amp; Audio Process., Vol. 6, No. 2, pp. 131–142, 1998.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L. Sun, K. Li, H. Wang, S. Kang, H.M. Meng. Phonetic posteriorgrams for many‐to‐one voice conversion without parallel data training. Proc. IEEE ICME, 6 pages, 2016.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T. Toda, A.W. Black, K. Tokuda. Voice conversion based on maximum likelihood estimation of spectral parameter trajectory. IEEE Trans. Audio, Speech &amp; Lang. Process., Vol. 15, No. 8, pp. 2222–2235, 2007.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http://spcc.csd.uoc.gr/SPCC2019/Lectures/SPCC2019_VC_Lecture_TomokiTODA.pdf</a:t>
            </a:r>
            <a:endParaRPr sz="10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Pantazis et al. , ” https://www.csd.uoc.gr/~spcc/ ”</a:t>
            </a:r>
            <a:endParaRPr sz="1800"/>
          </a:p>
        </p:txBody>
      </p:sp>
      <p:sp>
        <p:nvSpPr>
          <p:cNvPr id="661" name="Google Shape;661;p8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Google Shape;666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8600"/>
            <a:ext cx="8191500" cy="42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8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311700" y="64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VC Inference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847625"/>
            <a:ext cx="7334225" cy="417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311700" y="2164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of VC Research</a:t>
            </a:r>
            <a:endParaRPr/>
          </a:p>
        </p:txBody>
      </p:sp>
      <p:pic>
        <p:nvPicPr>
          <p:cNvPr id="125" name="Google Shape;125;p21"/>
          <p:cNvPicPr preferRelativeResize="0"/>
          <p:nvPr/>
        </p:nvPicPr>
        <p:blipFill rotWithShape="1">
          <a:blip r:embed="rId3">
            <a:alphaModFix/>
          </a:blip>
          <a:srcRect b="0" l="0" r="0" t="1136"/>
          <a:stretch/>
        </p:blipFill>
        <p:spPr>
          <a:xfrm>
            <a:off x="838200" y="1193500"/>
            <a:ext cx="7553325" cy="356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