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6" r:id="rId2"/>
    <p:sldId id="277" r:id="rId3"/>
    <p:sldId id="326" r:id="rId4"/>
    <p:sldId id="276" r:id="rId5"/>
    <p:sldId id="314" r:id="rId6"/>
    <p:sldId id="278" r:id="rId7"/>
    <p:sldId id="280" r:id="rId8"/>
    <p:sldId id="281" r:id="rId9"/>
    <p:sldId id="279" r:id="rId10"/>
    <p:sldId id="282" r:id="rId11"/>
    <p:sldId id="322" r:id="rId12"/>
    <p:sldId id="315" r:id="rId13"/>
    <p:sldId id="283" r:id="rId14"/>
    <p:sldId id="284" r:id="rId15"/>
    <p:sldId id="285" r:id="rId16"/>
    <p:sldId id="316" r:id="rId17"/>
    <p:sldId id="286" r:id="rId18"/>
    <p:sldId id="290" r:id="rId19"/>
    <p:sldId id="289" r:id="rId20"/>
    <p:sldId id="291" r:id="rId21"/>
    <p:sldId id="292" r:id="rId22"/>
    <p:sldId id="295" r:id="rId23"/>
    <p:sldId id="293" r:id="rId24"/>
    <p:sldId id="296" r:id="rId25"/>
    <p:sldId id="317" r:id="rId26"/>
    <p:sldId id="294" r:id="rId27"/>
    <p:sldId id="297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18" r:id="rId36"/>
    <p:sldId id="306" r:id="rId37"/>
    <p:sldId id="298" r:id="rId38"/>
    <p:sldId id="308" r:id="rId39"/>
    <p:sldId id="307" r:id="rId40"/>
    <p:sldId id="319" r:id="rId41"/>
    <p:sldId id="309" r:id="rId42"/>
    <p:sldId id="310" r:id="rId43"/>
    <p:sldId id="320" r:id="rId44"/>
    <p:sldId id="311" r:id="rId45"/>
    <p:sldId id="312" r:id="rId46"/>
    <p:sldId id="321" r:id="rId47"/>
    <p:sldId id="327" r:id="rId48"/>
    <p:sldId id="288" r:id="rId49"/>
    <p:sldId id="323" r:id="rId50"/>
    <p:sldId id="324" r:id="rId51"/>
    <p:sldId id="325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6405" autoAdjust="0"/>
  </p:normalViewPr>
  <p:slideViewPr>
    <p:cSldViewPr snapToObjects="1">
      <p:cViewPr varScale="1">
        <p:scale>
          <a:sx n="88" d="100"/>
          <a:sy n="88" d="100"/>
        </p:scale>
        <p:origin x="571" y="62"/>
      </p:cViewPr>
      <p:guideLst>
        <p:guide orient="horz" pos="220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1F67A-07B7-034A-972E-61485126A780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F131F3-1677-3A4E-9398-F625EEB286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824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FC399D-F6F6-2149-ACD8-ECC5EF010B96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D914C-2579-EC43-94EE-382442AF06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6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D914C-2579-EC43-94EE-382442AF069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37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D914C-2579-EC43-94EE-382442AF069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02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D914C-2579-EC43-94EE-382442AF069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74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D914C-2579-EC43-94EE-382442AF069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72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D914C-2579-EC43-94EE-382442AF069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6895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D914C-2579-EC43-94EE-382442AF069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044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D914C-2579-EC43-94EE-382442AF069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0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D914C-2579-EC43-94EE-382442AF069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719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D914C-2579-EC43-94EE-382442AF069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995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D914C-2579-EC43-94EE-382442AF069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89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D914C-2579-EC43-94EE-382442AF069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38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D914C-2579-EC43-94EE-382442AF069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042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D914C-2579-EC43-94EE-382442AF069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4837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D914C-2579-EC43-94EE-382442AF069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26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D914C-2579-EC43-94EE-382442AF069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626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D914C-2579-EC43-94EE-382442AF069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626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D914C-2579-EC43-94EE-382442AF0695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643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D914C-2579-EC43-94EE-382442AF0695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748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D914C-2579-EC43-94EE-382442AF0695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937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D914C-2579-EC43-94EE-382442AF0695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65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D914C-2579-EC43-94EE-382442AF069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78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D914C-2579-EC43-94EE-382442AF069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82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D914C-2579-EC43-94EE-382442AF069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65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D914C-2579-EC43-94EE-382442AF069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09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D914C-2579-EC43-94EE-382442AF069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024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D914C-2579-EC43-94EE-382442AF069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38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D914C-2579-EC43-94EE-382442AF069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626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731A-8F3F-7144-A2CB-A7CBD30328FF}" type="datetime1">
              <a:rPr lang="en-US" smtClean="0"/>
              <a:pPr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C0FF-5A92-B142-A583-58235BE636C0}" type="datetime1">
              <a:rPr lang="en-US" smtClean="0"/>
              <a:pPr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C94F2-DBDF-6C4A-8A2A-1FF91FAD355C}" type="datetime1">
              <a:rPr lang="en-US" smtClean="0"/>
              <a:pPr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AF66E-89FC-3B43-9AA4-CB98FFA2CD92}" type="datetime1">
              <a:rPr lang="en-US" smtClean="0"/>
              <a:pPr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9563A-830A-3443-BDB0-E8617DD0A846}" type="datetime1">
              <a:rPr lang="en-US" smtClean="0"/>
              <a:pPr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67EBE-91A8-BA4F-98FC-0CED03CAD76D}" type="datetime1">
              <a:rPr lang="en-US" smtClean="0"/>
              <a:pPr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5068-6AAB-3B4F-A421-840CCF7CF3B8}" type="datetime1">
              <a:rPr lang="en-US" smtClean="0"/>
              <a:pPr/>
              <a:t>4/20/2021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81A9-DB0F-2145-BD51-27151ED9819C}" type="datetime1">
              <a:rPr lang="en-US" smtClean="0"/>
              <a:pPr/>
              <a:t>4/20/2021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16436-509F-BC4C-BF7A-D01D9694C4EC}" type="datetime1">
              <a:rPr lang="en-US" smtClean="0"/>
              <a:pPr/>
              <a:t>4/20/2021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F508-5391-0248-9175-4B7176DF9B6B}" type="datetime1">
              <a:rPr lang="en-US" smtClean="0"/>
              <a:pPr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15D32-CB49-DF40-858B-A1BF4E7545E7}" type="datetime1">
              <a:rPr lang="en-US" smtClean="0"/>
              <a:pPr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faded.pdf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3447" y="0"/>
            <a:ext cx="9170894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57500-5628-1D42-ACC7-141B2768D498}" type="datetime1">
              <a:rPr lang="en-US" smtClean="0"/>
              <a:pPr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6D94D-6E62-064E-A02E-8A7613AD6DD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1219200"/>
            <a:ext cx="82296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implogo_row.pdf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57200" y="6435505"/>
            <a:ext cx="2514600" cy="28755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Myriad Pro"/>
          <a:ea typeface="+mj-ea"/>
          <a:cs typeface="Myriad Pro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Myriad Pro"/>
          <a:ea typeface="+mn-ea"/>
          <a:cs typeface="Myriad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 spc="40">
          <a:solidFill>
            <a:schemeClr val="tx1"/>
          </a:solidFill>
          <a:latin typeface="Myriad Pro"/>
          <a:ea typeface="+mn-ea"/>
          <a:cs typeface="Myriad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Myriad Pro"/>
          <a:ea typeface="+mn-ea"/>
          <a:cs typeface="Myriad Pro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Myriad Pro"/>
          <a:ea typeface="+mn-ea"/>
          <a:cs typeface="Myriad Pro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Myriad Pro"/>
          <a:ea typeface="+mn-ea"/>
          <a:cs typeface="Myriad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em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3" Type="http://schemas.microsoft.com/office/2007/relationships/media" Target="../media/media10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media1.wav"/><Relationship Id="rId11" Type="http://schemas.openxmlformats.org/officeDocument/2006/relationships/image" Target="../media/image3.png"/><Relationship Id="rId5" Type="http://schemas.microsoft.com/office/2007/relationships/media" Target="../media/media1.wav"/><Relationship Id="rId10" Type="http://schemas.openxmlformats.org/officeDocument/2006/relationships/image" Target="../media/image40.emf"/><Relationship Id="rId4" Type="http://schemas.openxmlformats.org/officeDocument/2006/relationships/audio" Target="../media/media10.wav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jpeg"/><Relationship Id="rId2" Type="http://schemas.openxmlformats.org/officeDocument/2006/relationships/video" Target="file:///C:\Users\Yannis\Documents\Portege\STG\25th%20CRL%20Anniversary\page3.mpg" TargetMode="External"/><Relationship Id="rId1" Type="http://schemas.microsoft.com/office/2007/relationships/media" Target="file:///C:\Users\Yannis\Documents\Portege\STG\25th%20CRL%20Anniversary\page3.mpg" TargetMode="Externa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spcc.csd.uoc.g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synsig.org/index.php/Main_Page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oogle.github.io/tacotron/" TargetMode="External"/><Relationship Id="rId5" Type="http://schemas.openxmlformats.org/officeDocument/2006/relationships/hyperlink" Target="http://festvox.org/" TargetMode="External"/><Relationship Id="rId4" Type="http://schemas.openxmlformats.org/officeDocument/2006/relationships/hyperlink" Target="http://www.speech.zone/courses/speech-synthesis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image" Target="../media/image3.pn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microsoft.com/office/2007/relationships/media" Target="../media/media8.wav"/><Relationship Id="rId10" Type="http://schemas.openxmlformats.org/officeDocument/2006/relationships/audio" Target="../media/media5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517775"/>
          </a:xfrm>
        </p:spPr>
        <p:txBody>
          <a:bodyPr>
            <a:normAutofit/>
          </a:bodyPr>
          <a:lstStyle/>
          <a:p>
            <a:r>
              <a:rPr lang="en-US" dirty="0" smtClean="0"/>
              <a:t>(Text to) Speech Synthesis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sz="2222" dirty="0" smtClean="0"/>
              <a:t>Yannis Stylianou</a:t>
            </a:r>
            <a:r>
              <a:rPr lang="en-US" sz="2222" dirty="0"/>
              <a:t/>
            </a:r>
            <a:br>
              <a:rPr lang="en-US" sz="2222" dirty="0"/>
            </a:br>
            <a:r>
              <a:rPr lang="en-US" sz="2222" dirty="0" smtClean="0"/>
              <a:t>February 2021</a:t>
            </a:r>
            <a:endParaRPr lang="en-US" sz="2222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0" y="2924944"/>
            <a:ext cx="90260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Text-to-Speech … a mapping problem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593156" y="1484784"/>
            <a:ext cx="7957688" cy="1848994"/>
            <a:chOff x="501184" y="4221088"/>
            <a:chExt cx="7957688" cy="1848994"/>
          </a:xfrm>
        </p:grpSpPr>
        <p:sp>
          <p:nvSpPr>
            <p:cNvPr id="13" name="TextBox 12"/>
            <p:cNvSpPr txBox="1"/>
            <p:nvPr/>
          </p:nvSpPr>
          <p:spPr>
            <a:xfrm>
              <a:off x="722434" y="4221088"/>
              <a:ext cx="609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Text</a:t>
              </a:r>
              <a:endParaRPr lang="en-US" sz="2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44208" y="4361930"/>
              <a:ext cx="9380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Speech</a:t>
              </a:r>
              <a:endParaRPr lang="en-US" sz="2000" dirty="0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941577" y="4717159"/>
              <a:ext cx="1133805" cy="200055"/>
            </a:xfrm>
            <a:prstGeom prst="rightArrow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075382" y="4421143"/>
              <a:ext cx="3960240" cy="792088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9130"/>
            <a:stretch/>
          </p:blipFill>
          <p:spPr>
            <a:xfrm>
              <a:off x="5879982" y="5045865"/>
              <a:ext cx="2578890" cy="102421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01184" y="5252192"/>
              <a:ext cx="20145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“Author of the …”</a:t>
              </a:r>
              <a:endParaRPr lang="en-US" sz="2000" dirty="0"/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6035622" y="4717159"/>
              <a:ext cx="1133805" cy="200055"/>
            </a:xfrm>
            <a:prstGeom prst="rightArrow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39090" y="3761789"/>
            <a:ext cx="652127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 smtClean="0"/>
              <a:t>Characters to samples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 smtClean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 smtClean="0"/>
              <a:t>Phonemes to speech features and then to samples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 smtClean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 smtClean="0"/>
              <a:t>Linguistic features to speech features and then to samples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 smtClean="0"/>
              <a:t>Linguistic features to samples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520256" y="3302396"/>
            <a:ext cx="1820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Options: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804248" y="3662953"/>
            <a:ext cx="2561296" cy="1849031"/>
            <a:chOff x="6553200" y="3631881"/>
            <a:chExt cx="2561296" cy="1849031"/>
          </a:xfrm>
        </p:grpSpPr>
        <p:sp>
          <p:nvSpPr>
            <p:cNvPr id="6" name="Cloud Callout 5"/>
            <p:cNvSpPr/>
            <p:nvPr/>
          </p:nvSpPr>
          <p:spPr>
            <a:xfrm>
              <a:off x="6886600" y="3631881"/>
              <a:ext cx="1800200" cy="1849031"/>
            </a:xfrm>
            <a:prstGeom prst="cloudCallou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553200" y="3956233"/>
              <a:ext cx="2561296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 sequence</a:t>
              </a:r>
            </a:p>
            <a:p>
              <a:pPr algn="ctr"/>
              <a:r>
                <a:rPr lang="en-US" dirty="0"/>
                <a:t>t</a:t>
              </a:r>
              <a:r>
                <a:rPr lang="en-US" dirty="0" smtClean="0"/>
                <a:t>o</a:t>
              </a:r>
            </a:p>
            <a:p>
              <a:pPr algn="ctr"/>
              <a:r>
                <a:rPr lang="en-US" dirty="0" smtClean="0"/>
                <a:t>sequence </a:t>
              </a:r>
            </a:p>
            <a:p>
              <a:pPr algn="ctr"/>
              <a:r>
                <a:rPr lang="en-US" dirty="0" smtClean="0"/>
                <a:t>problem</a:t>
              </a:r>
              <a:endParaRPr lang="en-US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620761" y="1820454"/>
            <a:ext cx="3119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sequence-to</a:t>
            </a:r>
            <a:r>
              <a:rPr lang="en-US" sz="2400" dirty="0"/>
              <a:t>-</a:t>
            </a:r>
            <a:r>
              <a:rPr lang="en-US" sz="2400" dirty="0" smtClean="0"/>
              <a:t>sequence </a:t>
            </a:r>
          </a:p>
        </p:txBody>
      </p:sp>
    </p:spTree>
    <p:extLst>
      <p:ext uri="{BB962C8B-B14F-4D97-AF65-F5344CB8AC3E}">
        <p14:creationId xmlns:p14="http://schemas.microsoft.com/office/powerpoint/2010/main" val="129241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Text-to-Speech: the general framework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593156" y="1484784"/>
            <a:ext cx="7957688" cy="1848994"/>
            <a:chOff x="501184" y="4221088"/>
            <a:chExt cx="7957688" cy="1848994"/>
          </a:xfrm>
        </p:grpSpPr>
        <p:sp>
          <p:nvSpPr>
            <p:cNvPr id="13" name="TextBox 12"/>
            <p:cNvSpPr txBox="1"/>
            <p:nvPr/>
          </p:nvSpPr>
          <p:spPr>
            <a:xfrm>
              <a:off x="722434" y="4221088"/>
              <a:ext cx="609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Text</a:t>
              </a:r>
              <a:endParaRPr lang="en-US" sz="2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44208" y="4361930"/>
              <a:ext cx="9380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Speech</a:t>
              </a:r>
              <a:endParaRPr lang="en-US" sz="2000" dirty="0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941577" y="4717159"/>
              <a:ext cx="1133805" cy="200055"/>
            </a:xfrm>
            <a:prstGeom prst="rightArrow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075382" y="4421143"/>
              <a:ext cx="3960240" cy="792088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9130"/>
            <a:stretch/>
          </p:blipFill>
          <p:spPr>
            <a:xfrm>
              <a:off x="5879982" y="5045865"/>
              <a:ext cx="2578890" cy="102421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01184" y="5252192"/>
              <a:ext cx="20145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“Author of the …”</a:t>
              </a:r>
              <a:endParaRPr lang="en-US" sz="2000" dirty="0"/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6035622" y="4717159"/>
              <a:ext cx="1133805" cy="200055"/>
            </a:xfrm>
            <a:prstGeom prst="rightArrow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620761" y="1820454"/>
            <a:ext cx="3119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End-to-end training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42839" y="4102522"/>
            <a:ext cx="8328527" cy="1176067"/>
            <a:chOff x="442839" y="4102522"/>
            <a:chExt cx="8328527" cy="1176067"/>
          </a:xfrm>
        </p:grpSpPr>
        <p:sp>
          <p:nvSpPr>
            <p:cNvPr id="20" name="TextBox 19"/>
            <p:cNvSpPr txBox="1"/>
            <p:nvPr/>
          </p:nvSpPr>
          <p:spPr>
            <a:xfrm>
              <a:off x="442839" y="4178187"/>
              <a:ext cx="609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Text</a:t>
              </a:r>
              <a:endParaRPr lang="en-US" sz="2000" dirty="0"/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635320" y="4578297"/>
              <a:ext cx="524598" cy="200055"/>
            </a:xfrm>
            <a:prstGeom prst="rightArrow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186279" y="4102522"/>
              <a:ext cx="1652773" cy="1126678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70372" y="4412741"/>
              <a:ext cx="13983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Front end</a:t>
              </a:r>
              <a:endParaRPr lang="en-US" sz="2400" dirty="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3416319" y="4112889"/>
              <a:ext cx="2219307" cy="1151605"/>
              <a:chOff x="3206679" y="4102521"/>
              <a:chExt cx="2219307" cy="1151605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3206679" y="4102521"/>
                <a:ext cx="2219307" cy="1151605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313418" y="4276921"/>
                <a:ext cx="204895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 smtClean="0"/>
                  <a:t>Some mapping</a:t>
                </a:r>
              </a:p>
              <a:p>
                <a:pPr algn="ctr"/>
                <a:r>
                  <a:rPr lang="en-US" sz="2400" dirty="0" smtClean="0"/>
                  <a:t>(if any)</a:t>
                </a:r>
                <a:endParaRPr lang="en-US" sz="2400" dirty="0"/>
              </a:p>
            </p:txBody>
          </p:sp>
        </p:grpSp>
        <p:sp>
          <p:nvSpPr>
            <p:cNvPr id="30" name="Right Arrow 29"/>
            <p:cNvSpPr/>
            <p:nvPr/>
          </p:nvSpPr>
          <p:spPr>
            <a:xfrm>
              <a:off x="2865386" y="4563851"/>
              <a:ext cx="524598" cy="200055"/>
            </a:xfrm>
            <a:prstGeom prst="rightArrow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Arrow 30"/>
            <p:cNvSpPr/>
            <p:nvPr/>
          </p:nvSpPr>
          <p:spPr>
            <a:xfrm>
              <a:off x="5661961" y="4563850"/>
              <a:ext cx="524598" cy="200055"/>
            </a:xfrm>
            <a:prstGeom prst="rightArrow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212893" y="4126984"/>
              <a:ext cx="1512168" cy="1151605"/>
              <a:chOff x="5867381" y="4126984"/>
              <a:chExt cx="1512168" cy="1151605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5867381" y="4126984"/>
                <a:ext cx="1512168" cy="1151605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011445" y="4409802"/>
                <a:ext cx="13147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Back end</a:t>
                </a:r>
                <a:endParaRPr lang="en-US" sz="2400" dirty="0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7833289" y="4212686"/>
              <a:ext cx="9380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Speech</a:t>
              </a:r>
              <a:endParaRPr lang="en-US" sz="2000" dirty="0"/>
            </a:p>
          </p:txBody>
        </p:sp>
        <p:sp>
          <p:nvSpPr>
            <p:cNvPr id="35" name="Right Arrow 34"/>
            <p:cNvSpPr/>
            <p:nvPr/>
          </p:nvSpPr>
          <p:spPr>
            <a:xfrm>
              <a:off x="7746539" y="4563851"/>
              <a:ext cx="524598" cy="200055"/>
            </a:xfrm>
            <a:prstGeom prst="rightArrow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9814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5642"/>
            <a:ext cx="8229600" cy="4754563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Short overview</a:t>
            </a:r>
          </a:p>
          <a:p>
            <a:endParaRPr lang="en-GB" dirty="0"/>
          </a:p>
          <a:p>
            <a:r>
              <a:rPr lang="en-GB" dirty="0" smtClean="0"/>
              <a:t>Current </a:t>
            </a:r>
            <a:r>
              <a:rPr lang="en-GB" dirty="0" err="1" smtClean="0"/>
              <a:t>concatenative</a:t>
            </a:r>
            <a:r>
              <a:rPr lang="en-GB" dirty="0" smtClean="0"/>
              <a:t> systems – in a nutshell</a:t>
            </a:r>
          </a:p>
          <a:p>
            <a:endParaRPr lang="en-GB" dirty="0"/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Statistical models – Regression</a:t>
            </a:r>
          </a:p>
          <a:p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Quick review of DNNs – a fast tour</a:t>
            </a:r>
          </a:p>
          <a:p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Neural TTS – sequence-to-sequence models</a:t>
            </a:r>
          </a:p>
          <a:p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Current Issues</a:t>
            </a:r>
          </a:p>
          <a:p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Applications</a:t>
            </a:r>
          </a:p>
          <a:p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Learning more …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8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Features from text - linguistics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1751543"/>
            <a:ext cx="2014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“Author of the …”</a:t>
            </a:r>
            <a:endParaRPr lang="en-US" sz="2000" dirty="0"/>
          </a:p>
        </p:txBody>
      </p:sp>
      <p:pic>
        <p:nvPicPr>
          <p:cNvPr id="24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513465"/>
            <a:ext cx="8136904" cy="239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2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Features from text - linguistics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95536" y="1751543"/>
            <a:ext cx="2014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“Author of the …”</a:t>
            </a:r>
            <a:endParaRPr lang="en-US" sz="2000" dirty="0"/>
          </a:p>
        </p:txBody>
      </p:sp>
      <p:pic>
        <p:nvPicPr>
          <p:cNvPr id="24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465816"/>
            <a:ext cx="3306150" cy="97156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410126" y="2348880"/>
            <a:ext cx="3240360" cy="135166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59832" y="2636912"/>
            <a:ext cx="22074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Front end</a:t>
            </a:r>
            <a:endParaRPr lang="en-US" sz="4000" dirty="0"/>
          </a:p>
        </p:txBody>
      </p:sp>
      <p:sp>
        <p:nvSpPr>
          <p:cNvPr id="8" name="Right Arrow 7"/>
          <p:cNvSpPr/>
          <p:nvPr/>
        </p:nvSpPr>
        <p:spPr>
          <a:xfrm>
            <a:off x="5650486" y="2856667"/>
            <a:ext cx="1133805" cy="336086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1276321" y="2822812"/>
            <a:ext cx="1133805" cy="336086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116145" y="3660537"/>
            <a:ext cx="9046044" cy="2576775"/>
            <a:chOff x="116145" y="3660537"/>
            <a:chExt cx="9046044" cy="2576775"/>
          </a:xfrm>
        </p:grpSpPr>
        <p:sp>
          <p:nvSpPr>
            <p:cNvPr id="10" name="Rounded Rectangle 9"/>
            <p:cNvSpPr/>
            <p:nvPr/>
          </p:nvSpPr>
          <p:spPr>
            <a:xfrm>
              <a:off x="1115616" y="4400922"/>
              <a:ext cx="6912768" cy="183639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259940" y="5162880"/>
              <a:ext cx="1080120" cy="648072"/>
              <a:chOff x="1518501" y="4910550"/>
              <a:chExt cx="1080120" cy="648072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1518501" y="4910550"/>
                <a:ext cx="1080120" cy="648072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550224" y="5038401"/>
                <a:ext cx="9866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Tokenize</a:t>
                </a:r>
                <a:endParaRPr lang="en-US" dirty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2463256" y="5162880"/>
              <a:ext cx="1080120" cy="648072"/>
              <a:chOff x="1518501" y="4910550"/>
              <a:chExt cx="1080120" cy="648072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1518501" y="4910550"/>
                <a:ext cx="1080120" cy="648072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830910" y="5028506"/>
                <a:ext cx="5613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POS</a:t>
                </a:r>
                <a:endParaRPr lang="en-US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3738857" y="5167224"/>
              <a:ext cx="1080120" cy="648072"/>
              <a:chOff x="1518501" y="4910550"/>
              <a:chExt cx="1080120" cy="648072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1518501" y="4910550"/>
                <a:ext cx="1080120" cy="648072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830910" y="5028506"/>
                <a:ext cx="4823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LTS</a:t>
                </a:r>
                <a:endParaRPr lang="en-US" dirty="0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5012236" y="5167224"/>
              <a:ext cx="1084909" cy="653858"/>
              <a:chOff x="1518501" y="4910550"/>
              <a:chExt cx="1084909" cy="653858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1518501" y="4910550"/>
                <a:ext cx="1080120" cy="648072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630434" y="4918077"/>
                <a:ext cx="97297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Phrase breaks</a:t>
                </a:r>
                <a:endParaRPr lang="en-US" dirty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338398" y="5174748"/>
              <a:ext cx="1449715" cy="678939"/>
              <a:chOff x="1518501" y="4910550"/>
              <a:chExt cx="1080120" cy="648072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1518501" y="4910550"/>
                <a:ext cx="1080120" cy="648072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630435" y="5045334"/>
                <a:ext cx="914912" cy="366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Intonation</a:t>
                </a:r>
                <a:endParaRPr lang="en-US" dirty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249950" y="4428063"/>
              <a:ext cx="13983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/>
                <a:t>Front end</a:t>
              </a:r>
              <a:endParaRPr lang="en-US" sz="2400" dirty="0"/>
            </a:p>
          </p:txBody>
        </p:sp>
        <p:sp>
          <p:nvSpPr>
            <p:cNvPr id="27" name="Right Arrow 26"/>
            <p:cNvSpPr/>
            <p:nvPr/>
          </p:nvSpPr>
          <p:spPr>
            <a:xfrm>
              <a:off x="179512" y="5280836"/>
              <a:ext cx="936104" cy="336086"/>
            </a:xfrm>
            <a:prstGeom prst="rightArrow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Arrow 27"/>
            <p:cNvSpPr/>
            <p:nvPr/>
          </p:nvSpPr>
          <p:spPr>
            <a:xfrm>
              <a:off x="8042560" y="5294216"/>
              <a:ext cx="936104" cy="336086"/>
            </a:xfrm>
            <a:prstGeom prst="rightArrow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16145" y="4029869"/>
              <a:ext cx="6937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/>
                <a:t>Text</a:t>
              </a:r>
              <a:endParaRPr lang="en-US" sz="2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407221" y="3660537"/>
              <a:ext cx="175496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/>
                <a:t>Linguistic</a:t>
              </a:r>
            </a:p>
            <a:p>
              <a:r>
                <a:rPr lang="en-GB" sz="2400" dirty="0" smtClean="0"/>
                <a:t>specification</a:t>
              </a:r>
              <a:endParaRPr lang="en-US" sz="2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941203" y="5799199"/>
              <a:ext cx="51667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Modules individually learned from labelled data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802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Concatenative</a:t>
            </a:r>
            <a:r>
              <a:rPr lang="en-GB" dirty="0" smtClean="0"/>
              <a:t> systems  (pure)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36096" y="5550925"/>
            <a:ext cx="3394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400" dirty="0" smtClean="0"/>
              <a:t>Target and concatenation costs</a:t>
            </a:r>
            <a:endParaRPr lang="en-US" sz="24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420888"/>
            <a:ext cx="6677349" cy="374441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55576" y="1404545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 smtClean="0"/>
              <a:t>From linguistic features to units (samples)</a:t>
            </a:r>
            <a:endParaRPr lang="en-US" sz="2400" dirty="0"/>
          </a:p>
        </p:txBody>
      </p:sp>
      <p:pic>
        <p:nvPicPr>
          <p:cNvPr id="33" name="UnitSelection-22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3534" y="41055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3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5642"/>
            <a:ext cx="8229600" cy="4754563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Short overview</a:t>
            </a:r>
          </a:p>
          <a:p>
            <a:endParaRPr lang="en-GB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Current </a:t>
            </a:r>
            <a:r>
              <a:rPr lang="en-GB" dirty="0" err="1" smtClean="0">
                <a:solidFill>
                  <a:schemeClr val="bg1">
                    <a:lumMod val="75000"/>
                  </a:schemeClr>
                </a:solidFill>
              </a:rPr>
              <a:t>concatenative</a:t>
            </a: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systems – in a nutshell</a:t>
            </a:r>
          </a:p>
          <a:p>
            <a:endParaRPr lang="en-GB" dirty="0"/>
          </a:p>
          <a:p>
            <a:r>
              <a:rPr lang="en-GB" dirty="0" smtClean="0"/>
              <a:t>Statistical models – Regression</a:t>
            </a:r>
          </a:p>
          <a:p>
            <a:endParaRPr lang="en-GB" dirty="0" smtClean="0"/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Quick review of DNNs – a fast tour</a:t>
            </a:r>
          </a:p>
          <a:p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Neural TTS – sequence-to-sequence models</a:t>
            </a:r>
          </a:p>
          <a:p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Current Issues</a:t>
            </a:r>
          </a:p>
          <a:p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Applications</a:t>
            </a:r>
          </a:p>
          <a:p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Learning more …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0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Start learning from data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3916" y="1908121"/>
            <a:ext cx="590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text</a:t>
            </a:r>
            <a:endParaRPr lang="en-US" sz="2000" dirty="0"/>
          </a:p>
        </p:txBody>
      </p:sp>
      <p:sp>
        <p:nvSpPr>
          <p:cNvPr id="10" name="Rounded Rectangle 9"/>
          <p:cNvSpPr/>
          <p:nvPr/>
        </p:nvSpPr>
        <p:spPr>
          <a:xfrm>
            <a:off x="4334449" y="1700808"/>
            <a:ext cx="3240360" cy="13516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468830" y="1786824"/>
            <a:ext cx="29715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Statistical model</a:t>
            </a:r>
            <a:endParaRPr lang="en-US" sz="4000" dirty="0"/>
          </a:p>
        </p:txBody>
      </p:sp>
      <p:sp>
        <p:nvSpPr>
          <p:cNvPr id="13" name="Right Arrow 12"/>
          <p:cNvSpPr/>
          <p:nvPr/>
        </p:nvSpPr>
        <p:spPr>
          <a:xfrm>
            <a:off x="473752" y="2266594"/>
            <a:ext cx="663838" cy="220089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920075"/>
            <a:ext cx="2102497" cy="913128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3196139" y="2229611"/>
            <a:ext cx="1134522" cy="257072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7574809" y="2229610"/>
            <a:ext cx="663838" cy="220089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114057" y="2652520"/>
            <a:ext cx="11532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Linguistic</a:t>
            </a:r>
          </a:p>
          <a:p>
            <a:pPr algn="ctr"/>
            <a:r>
              <a:rPr lang="en-GB" sz="2000" dirty="0" smtClean="0"/>
              <a:t>features</a:t>
            </a:r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1325593" y="4194578"/>
            <a:ext cx="7086386" cy="1553053"/>
            <a:chOff x="1325593" y="4194578"/>
            <a:chExt cx="7086386" cy="1553053"/>
          </a:xfrm>
        </p:grpSpPr>
        <p:sp>
          <p:nvSpPr>
            <p:cNvPr id="12" name="Right Arrow 11"/>
            <p:cNvSpPr/>
            <p:nvPr/>
          </p:nvSpPr>
          <p:spPr>
            <a:xfrm>
              <a:off x="1810104" y="4845963"/>
              <a:ext cx="1133805" cy="336086"/>
            </a:xfrm>
            <a:prstGeom prst="rightArrow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473902" y="4792363"/>
              <a:ext cx="9380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Speech</a:t>
              </a:r>
              <a:endParaRPr lang="en-US" sz="2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25593" y="4306120"/>
              <a:ext cx="11532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Linguistic</a:t>
              </a:r>
            </a:p>
            <a:p>
              <a:pPr algn="ctr"/>
              <a:r>
                <a:rPr lang="en-GB" sz="2000" dirty="0" smtClean="0"/>
                <a:t>features</a:t>
              </a:r>
              <a:endParaRPr lang="en-US" sz="2000" dirty="0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79676" y="4338176"/>
              <a:ext cx="3240360" cy="135166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114057" y="4424192"/>
              <a:ext cx="297159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smtClean="0"/>
                <a:t>Statistical model</a:t>
              </a:r>
              <a:endParaRPr lang="en-US" sz="4000" dirty="0"/>
            </a:p>
          </p:txBody>
        </p:sp>
        <p:sp>
          <p:nvSpPr>
            <p:cNvPr id="24" name="Right Arrow 23"/>
            <p:cNvSpPr/>
            <p:nvPr/>
          </p:nvSpPr>
          <p:spPr>
            <a:xfrm rot="10800000">
              <a:off x="6234621" y="4845963"/>
              <a:ext cx="1133805" cy="336086"/>
            </a:xfrm>
            <a:prstGeom prst="rightArrow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325512" y="4194578"/>
              <a:ext cx="10429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Speech</a:t>
              </a:r>
            </a:p>
            <a:p>
              <a:pPr algn="ctr"/>
              <a:r>
                <a:rPr lang="en-GB" sz="2000" dirty="0" smtClean="0"/>
                <a:t>features</a:t>
              </a:r>
              <a:endParaRPr lang="en-US" sz="20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822146" y="1866484"/>
            <a:ext cx="938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Speech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5975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424" y="274638"/>
            <a:ext cx="8229600" cy="944562"/>
          </a:xfrm>
        </p:spPr>
        <p:txBody>
          <a:bodyPr/>
          <a:lstStyle/>
          <a:p>
            <a:r>
              <a:rPr lang="en-GB" dirty="0" smtClean="0"/>
              <a:t>STRAIGHT Analysis-Synthesis</a:t>
            </a:r>
            <a:r>
              <a:rPr lang="en-GB" sz="1400" dirty="0" smtClean="0"/>
              <a:t>(H. Kawahara)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504" y="1772816"/>
            <a:ext cx="8763068" cy="34734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0980" y="5692606"/>
            <a:ext cx="2497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Figure from H. Kawahara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83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3183523" y="1461394"/>
            <a:ext cx="1388478" cy="43204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1264736" y="1461394"/>
            <a:ext cx="1717983" cy="43204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Speech features – STRAIGHT </a:t>
            </a:r>
            <a:r>
              <a:rPr lang="en-GB" sz="1400" dirty="0" smtClean="0"/>
              <a:t>(H. Kawahara)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03648" y="1987898"/>
            <a:ext cx="1440160" cy="8650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13743" y="1987898"/>
            <a:ext cx="11834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Spectral </a:t>
            </a:r>
          </a:p>
          <a:p>
            <a:pPr algn="ctr"/>
            <a:r>
              <a:rPr lang="en-GB" dirty="0" smtClean="0"/>
              <a:t>Envelope</a:t>
            </a:r>
          </a:p>
          <a:p>
            <a:pPr algn="ctr"/>
            <a:r>
              <a:rPr lang="en-GB" dirty="0" smtClean="0"/>
              <a:t>estimation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1403648" y="3284984"/>
            <a:ext cx="1440160" cy="7200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531999" y="3326904"/>
            <a:ext cx="1183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F0 </a:t>
            </a:r>
          </a:p>
          <a:p>
            <a:pPr algn="ctr"/>
            <a:r>
              <a:rPr lang="en-GB" dirty="0" smtClean="0"/>
              <a:t>estimation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403648" y="4437112"/>
            <a:ext cx="1440160" cy="7200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465539" y="4581128"/>
            <a:ext cx="1316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Aperiodicity</a:t>
            </a:r>
          </a:p>
          <a:p>
            <a:pPr algn="ctr"/>
            <a:r>
              <a:rPr lang="en-GB" dirty="0" smtClean="0"/>
              <a:t>estimation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27" idx="0"/>
            <a:endCxn id="6" idx="2"/>
          </p:cNvCxnSpPr>
          <p:nvPr/>
        </p:nvCxnSpPr>
        <p:spPr>
          <a:xfrm flipV="1">
            <a:off x="2123728" y="2852936"/>
            <a:ext cx="0" cy="4320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7" idx="2"/>
            <a:endCxn id="29" idx="0"/>
          </p:cNvCxnSpPr>
          <p:nvPr/>
        </p:nvCxnSpPr>
        <p:spPr>
          <a:xfrm>
            <a:off x="2123728" y="4005064"/>
            <a:ext cx="0" cy="4320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ight Arrow 30"/>
          <p:cNvSpPr/>
          <p:nvPr/>
        </p:nvSpPr>
        <p:spPr>
          <a:xfrm>
            <a:off x="2843808" y="2420888"/>
            <a:ext cx="432048" cy="7200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>
            <a:off x="2843808" y="3621634"/>
            <a:ext cx="432048" cy="7200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>
            <a:off x="2843808" y="4773762"/>
            <a:ext cx="432048" cy="7200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>
            <a:endCxn id="27" idx="1"/>
          </p:cNvCxnSpPr>
          <p:nvPr/>
        </p:nvCxnSpPr>
        <p:spPr>
          <a:xfrm flipV="1">
            <a:off x="611560" y="3645024"/>
            <a:ext cx="792088" cy="126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/>
          <p:nvPr/>
        </p:nvCxnSpPr>
        <p:spPr>
          <a:xfrm rot="5400000" flipH="1" flipV="1">
            <a:off x="575322" y="2867845"/>
            <a:ext cx="1224607" cy="432048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endCxn id="29" idx="1"/>
          </p:cNvCxnSpPr>
          <p:nvPr/>
        </p:nvCxnSpPr>
        <p:spPr>
          <a:xfrm rot="16200000" flipH="1">
            <a:off x="617868" y="4011372"/>
            <a:ext cx="1139512" cy="432048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3277996" y="2106630"/>
            <a:ext cx="1165210" cy="685866"/>
            <a:chOff x="5190759" y="2057716"/>
            <a:chExt cx="1165210" cy="685866"/>
          </a:xfrm>
        </p:grpSpPr>
        <p:sp>
          <p:nvSpPr>
            <p:cNvPr id="52" name="Rounded Rectangle 51"/>
            <p:cNvSpPr/>
            <p:nvPr/>
          </p:nvSpPr>
          <p:spPr>
            <a:xfrm>
              <a:off x="5190759" y="2097251"/>
              <a:ext cx="1165210" cy="646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80061" y="2057716"/>
              <a:ext cx="10441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/>
                <a:t>Spectral </a:t>
              </a:r>
            </a:p>
            <a:p>
              <a:pPr algn="ctr"/>
              <a:r>
                <a:rPr lang="en-GB" dirty="0" smtClean="0"/>
                <a:t>Envelope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277996" y="3326904"/>
            <a:ext cx="1165210" cy="646331"/>
            <a:chOff x="5190759" y="2097251"/>
            <a:chExt cx="1165210" cy="646331"/>
          </a:xfrm>
        </p:grpSpPr>
        <p:sp>
          <p:nvSpPr>
            <p:cNvPr id="55" name="Rounded Rectangle 54"/>
            <p:cNvSpPr/>
            <p:nvPr/>
          </p:nvSpPr>
          <p:spPr>
            <a:xfrm>
              <a:off x="5190759" y="2097251"/>
              <a:ext cx="1165210" cy="646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607175" y="2235750"/>
              <a:ext cx="407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/>
                <a:t>F0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292239" y="4550130"/>
            <a:ext cx="1211829" cy="646331"/>
            <a:chOff x="5190759" y="2097251"/>
            <a:chExt cx="1211829" cy="646331"/>
          </a:xfrm>
        </p:grpSpPr>
        <p:sp>
          <p:nvSpPr>
            <p:cNvPr id="58" name="Rounded Rectangle 57"/>
            <p:cNvSpPr/>
            <p:nvPr/>
          </p:nvSpPr>
          <p:spPr>
            <a:xfrm>
              <a:off x="5190759" y="2097251"/>
              <a:ext cx="1165210" cy="646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219252" y="2097251"/>
              <a:ext cx="11833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/>
                <a:t>Non-</a:t>
              </a:r>
            </a:p>
            <a:p>
              <a:pPr algn="ctr"/>
              <a:r>
                <a:rPr lang="en-GB" dirty="0" smtClean="0"/>
                <a:t>periodicity</a:t>
              </a: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1636694" y="1497469"/>
            <a:ext cx="937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Analysis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11053" y="3305821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Speech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3402121" y="1497469"/>
            <a:ext cx="992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Features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6056" y="1496658"/>
            <a:ext cx="3132574" cy="2387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0072" y="4161924"/>
            <a:ext cx="3097340" cy="1802932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912252"/>
              </p:ext>
            </p:extLst>
          </p:nvPr>
        </p:nvGraphicFramePr>
        <p:xfrm>
          <a:off x="8520833" y="1537397"/>
          <a:ext cx="383703" cy="45007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3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50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063">
                <a:tc>
                  <a:txBody>
                    <a:bodyPr/>
                    <a:lstStyle/>
                    <a:p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0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0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0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0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0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50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50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50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50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50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903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</a:t>
            </a:r>
            <a:r>
              <a:rPr lang="en-US"/>
              <a:t>Synthesis </a:t>
            </a:r>
            <a:r>
              <a:rPr lang="en-US" smtClean="0"/>
              <a:t>– common </a:t>
            </a:r>
            <a:r>
              <a:rPr lang="en-US" u="sng" smtClean="0"/>
              <a:t>past</a:t>
            </a:r>
            <a:r>
              <a:rPr lang="en-US" smtClean="0"/>
              <a:t>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spelling of words doesn’t match their sound</a:t>
            </a:r>
          </a:p>
          <a:p>
            <a:pPr lvl="1"/>
            <a:r>
              <a:rPr lang="en-US" dirty="0"/>
              <a:t>Pronunciation rules + an exceptions dictionary</a:t>
            </a:r>
          </a:p>
          <a:p>
            <a:r>
              <a:rPr lang="en-US" dirty="0"/>
              <a:t>Some words have </a:t>
            </a:r>
            <a:r>
              <a:rPr lang="en-US"/>
              <a:t>multiple </a:t>
            </a:r>
            <a:r>
              <a:rPr lang="en-US" smtClean="0"/>
              <a:t>meanings + sounds</a:t>
            </a:r>
            <a:endParaRPr lang="en-US" dirty="0"/>
          </a:p>
          <a:p>
            <a:pPr lvl="1"/>
            <a:r>
              <a:rPr lang="en-US" dirty="0"/>
              <a:t>Must guess which is the correct sound</a:t>
            </a:r>
          </a:p>
          <a:p>
            <a:r>
              <a:rPr lang="en-US" dirty="0"/>
              <a:t>Simplistic speech models sound mechanical</a:t>
            </a:r>
          </a:p>
          <a:p>
            <a:pPr lvl="1"/>
            <a:r>
              <a:rPr lang="en-US" dirty="0"/>
              <a:t>Can use extracts from real speech</a:t>
            </a:r>
          </a:p>
          <a:p>
            <a:r>
              <a:rPr lang="en-US" dirty="0"/>
              <a:t>Speech sounds are influenced by adjacent phonemes</a:t>
            </a:r>
          </a:p>
          <a:p>
            <a:pPr lvl="1"/>
            <a:r>
              <a:rPr lang="en-US" dirty="0"/>
              <a:t>Use phoneme pairs from real speech</a:t>
            </a:r>
          </a:p>
          <a:p>
            <a:r>
              <a:rPr lang="en-US" dirty="0"/>
              <a:t>Important words must be slightly louder</a:t>
            </a:r>
          </a:p>
          <a:p>
            <a:pPr lvl="1"/>
            <a:r>
              <a:rPr lang="en-US" dirty="0"/>
              <a:t>Must try to understand the text</a:t>
            </a:r>
          </a:p>
          <a:p>
            <a:r>
              <a:rPr lang="en-US" dirty="0"/>
              <a:t>Voice pitch and talking speed must vary smoothly throughout a sentence</a:t>
            </a:r>
          </a:p>
          <a:p>
            <a:pPr lvl="1"/>
            <a:r>
              <a:rPr lang="en-US" dirty="0"/>
              <a:t>Must be able to change pitch and speed without affecting formant frequencies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8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Start learning from data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99592" y="1556792"/>
            <a:ext cx="7086386" cy="1553053"/>
            <a:chOff x="1325593" y="4194578"/>
            <a:chExt cx="7086386" cy="1553053"/>
          </a:xfrm>
        </p:grpSpPr>
        <p:sp>
          <p:nvSpPr>
            <p:cNvPr id="12" name="Right Arrow 11"/>
            <p:cNvSpPr/>
            <p:nvPr/>
          </p:nvSpPr>
          <p:spPr>
            <a:xfrm>
              <a:off x="1810104" y="4845963"/>
              <a:ext cx="1133805" cy="336086"/>
            </a:xfrm>
            <a:prstGeom prst="rightArrow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473902" y="4792363"/>
              <a:ext cx="9380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Speech</a:t>
              </a:r>
              <a:endParaRPr lang="en-US" sz="2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25593" y="4306120"/>
              <a:ext cx="11532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Linguistic</a:t>
              </a:r>
            </a:p>
            <a:p>
              <a:pPr algn="ctr"/>
              <a:r>
                <a:rPr lang="en-GB" sz="2000" dirty="0" smtClean="0"/>
                <a:t>features</a:t>
              </a:r>
              <a:endParaRPr lang="en-US" sz="2000" dirty="0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79676" y="4338176"/>
              <a:ext cx="3240360" cy="135166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114057" y="4424192"/>
              <a:ext cx="297159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smtClean="0"/>
                <a:t>Statistical model</a:t>
              </a:r>
              <a:endParaRPr lang="en-US" sz="4000" dirty="0"/>
            </a:p>
          </p:txBody>
        </p:sp>
        <p:sp>
          <p:nvSpPr>
            <p:cNvPr id="24" name="Right Arrow 23"/>
            <p:cNvSpPr/>
            <p:nvPr/>
          </p:nvSpPr>
          <p:spPr>
            <a:xfrm rot="10800000">
              <a:off x="6234621" y="4845963"/>
              <a:ext cx="1133805" cy="336086"/>
            </a:xfrm>
            <a:prstGeom prst="rightArrow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325512" y="4194578"/>
              <a:ext cx="10429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Speech</a:t>
              </a:r>
            </a:p>
            <a:p>
              <a:pPr algn="ctr"/>
              <a:r>
                <a:rPr lang="en-GB" sz="2000" dirty="0" smtClean="0"/>
                <a:t>features</a:t>
              </a:r>
              <a:endParaRPr lang="en-US" sz="2000" dirty="0"/>
            </a:p>
          </p:txBody>
        </p:sp>
      </p:grp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147044"/>
              </p:ext>
            </p:extLst>
          </p:nvPr>
        </p:nvGraphicFramePr>
        <p:xfrm>
          <a:off x="6213775" y="2780928"/>
          <a:ext cx="383703" cy="3657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3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67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7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7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7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7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7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7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7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67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67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1166175" y="6120078"/>
            <a:ext cx="15696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Figure from J. Yamagishi</a:t>
            </a:r>
            <a:endParaRPr lang="en-US" sz="1100" dirty="0"/>
          </a:p>
        </p:txBody>
      </p:sp>
      <p:grpSp>
        <p:nvGrpSpPr>
          <p:cNvPr id="3" name="Group 2"/>
          <p:cNvGrpSpPr/>
          <p:nvPr/>
        </p:nvGrpSpPr>
        <p:grpSpPr>
          <a:xfrm>
            <a:off x="457200" y="2851995"/>
            <a:ext cx="3249900" cy="3054566"/>
            <a:chOff x="457200" y="2851995"/>
            <a:chExt cx="3249900" cy="30545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7200" y="3312894"/>
              <a:ext cx="3249900" cy="2593667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849473" y="2851995"/>
              <a:ext cx="15776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Decision Tree</a:t>
              </a:r>
              <a:endParaRPr lang="en-US" sz="20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880852" y="3770296"/>
            <a:ext cx="1728192" cy="975310"/>
            <a:chOff x="3779912" y="4469914"/>
            <a:chExt cx="1728192" cy="975310"/>
          </a:xfrm>
        </p:grpSpPr>
        <p:sp>
          <p:nvSpPr>
            <p:cNvPr id="7" name="Rounded Rectangle 6"/>
            <p:cNvSpPr/>
            <p:nvPr/>
          </p:nvSpPr>
          <p:spPr>
            <a:xfrm>
              <a:off x="3779912" y="4469914"/>
              <a:ext cx="1728192" cy="97531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033943" y="4725144"/>
              <a:ext cx="1313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Regression</a:t>
              </a:r>
              <a:endParaRPr lang="en-US" sz="2000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958353" y="5386652"/>
            <a:ext cx="16136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In practice we use </a:t>
            </a:r>
          </a:p>
          <a:p>
            <a:pPr algn="ctr"/>
            <a:r>
              <a:rPr lang="en-US" sz="1400" dirty="0" smtClean="0"/>
              <a:t>context dependent </a:t>
            </a:r>
          </a:p>
          <a:p>
            <a:pPr algn="ctr"/>
            <a:r>
              <a:rPr lang="en-US" sz="1400" dirty="0" smtClean="0"/>
              <a:t>HMMs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1821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Text-to-features using CART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502398" y="3119893"/>
            <a:ext cx="3931330" cy="509162"/>
            <a:chOff x="1166175" y="2014019"/>
            <a:chExt cx="3931330" cy="509162"/>
          </a:xfrm>
        </p:grpSpPr>
        <p:sp>
          <p:nvSpPr>
            <p:cNvPr id="3" name="Oval 2"/>
            <p:cNvSpPr/>
            <p:nvPr/>
          </p:nvSpPr>
          <p:spPr>
            <a:xfrm>
              <a:off x="1166175" y="2019125"/>
              <a:ext cx="525505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003992" y="2014019"/>
              <a:ext cx="525505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841809" y="2019125"/>
              <a:ext cx="525505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679626" y="2019125"/>
              <a:ext cx="525505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572000" y="2014019"/>
              <a:ext cx="525505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2247391" y="2780928"/>
            <a:ext cx="4404156" cy="1152128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08936" y="2785857"/>
            <a:ext cx="319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 5-state HMM phoneme model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4911687" y="2276872"/>
            <a:ext cx="104162" cy="5040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911687" y="1586703"/>
            <a:ext cx="288032" cy="7136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3667189" y="2169635"/>
            <a:ext cx="1244498" cy="1273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793" y="2008981"/>
            <a:ext cx="1457531" cy="404870"/>
          </a:xfrm>
          <a:prstGeom prst="rect">
            <a:avLst/>
          </a:prstGeom>
        </p:spPr>
      </p:pic>
      <p:cxnSp>
        <p:nvCxnSpPr>
          <p:cNvPr id="49" name="Straight Connector 48"/>
          <p:cNvCxnSpPr>
            <a:stCxn id="55" idx="0"/>
          </p:cNvCxnSpPr>
          <p:nvPr/>
        </p:nvCxnSpPr>
        <p:spPr>
          <a:xfrm flipH="1" flipV="1">
            <a:off x="5199719" y="1586704"/>
            <a:ext cx="1451828" cy="7226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 flipV="1">
            <a:off x="4651456" y="1382020"/>
            <a:ext cx="548263" cy="2042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781" y="2309339"/>
            <a:ext cx="1457531" cy="404870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4940707" y="2289127"/>
            <a:ext cx="309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Y</a:t>
            </a:r>
            <a:endParaRPr lang="en-US" sz="2000" dirty="0"/>
          </a:p>
        </p:txBody>
      </p:sp>
      <p:sp>
        <p:nvSpPr>
          <p:cNvPr id="79" name="TextBox 78"/>
          <p:cNvSpPr txBox="1"/>
          <p:nvPr/>
        </p:nvSpPr>
        <p:spPr>
          <a:xfrm>
            <a:off x="4818543" y="1585987"/>
            <a:ext cx="309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Y</a:t>
            </a:r>
            <a:endParaRPr lang="en-US" sz="2000" dirty="0"/>
          </a:p>
        </p:txBody>
      </p:sp>
      <p:sp>
        <p:nvSpPr>
          <p:cNvPr id="80" name="TextBox 79"/>
          <p:cNvSpPr txBox="1"/>
          <p:nvPr/>
        </p:nvSpPr>
        <p:spPr>
          <a:xfrm>
            <a:off x="4395164" y="1943667"/>
            <a:ext cx="349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N</a:t>
            </a:r>
            <a:endParaRPr lang="en-US" sz="2000" dirty="0"/>
          </a:p>
        </p:txBody>
      </p:sp>
      <p:sp>
        <p:nvSpPr>
          <p:cNvPr id="81" name="TextBox 80"/>
          <p:cNvSpPr txBox="1"/>
          <p:nvPr/>
        </p:nvSpPr>
        <p:spPr>
          <a:xfrm>
            <a:off x="5366466" y="1353290"/>
            <a:ext cx="349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N</a:t>
            </a:r>
            <a:endParaRPr lang="en-US" sz="20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5659830" y="4839597"/>
            <a:ext cx="2149242" cy="1579320"/>
            <a:chOff x="5659830" y="4839597"/>
            <a:chExt cx="2149242" cy="1579320"/>
          </a:xfrm>
        </p:grpSpPr>
        <p:sp>
          <p:nvSpPr>
            <p:cNvPr id="15" name="TextBox 14"/>
            <p:cNvSpPr txBox="1"/>
            <p:nvPr/>
          </p:nvSpPr>
          <p:spPr>
            <a:xfrm>
              <a:off x="6766158" y="4839597"/>
              <a:ext cx="10429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Speech</a:t>
              </a:r>
            </a:p>
            <a:p>
              <a:pPr algn="ctr"/>
              <a:r>
                <a:rPr lang="en-GB" sz="2000" dirty="0" smtClean="0"/>
                <a:t>features</a:t>
              </a:r>
              <a:endParaRPr lang="en-US" sz="2000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841022" y="6018807"/>
              <a:ext cx="6639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 smtClean="0"/>
                <a:t>time</a:t>
              </a:r>
              <a:endParaRPr lang="en-US" sz="2000" dirty="0"/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>
              <a:off x="5659830" y="6418917"/>
              <a:ext cx="209995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6651547" y="3119893"/>
            <a:ext cx="2336294" cy="400110"/>
            <a:chOff x="6651547" y="3119893"/>
            <a:chExt cx="2336294" cy="400110"/>
          </a:xfrm>
        </p:grpSpPr>
        <p:sp>
          <p:nvSpPr>
            <p:cNvPr id="85" name="TextBox 84"/>
            <p:cNvSpPr txBox="1"/>
            <p:nvPr/>
          </p:nvSpPr>
          <p:spPr>
            <a:xfrm>
              <a:off x="7170933" y="3119893"/>
              <a:ext cx="1816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 smtClean="0"/>
                <a:t>Duration model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H="1">
              <a:off x="6651547" y="3520003"/>
              <a:ext cx="96845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979712" y="3629055"/>
            <a:ext cx="1237331" cy="2622119"/>
            <a:chOff x="1979712" y="3629055"/>
            <a:chExt cx="1237331" cy="2622119"/>
          </a:xfrm>
        </p:grpSpPr>
        <p:grpSp>
          <p:nvGrpSpPr>
            <p:cNvPr id="6" name="Group 5"/>
            <p:cNvGrpSpPr/>
            <p:nvPr/>
          </p:nvGrpSpPr>
          <p:grpSpPr>
            <a:xfrm>
              <a:off x="1979712" y="4379919"/>
              <a:ext cx="1237331" cy="1871255"/>
              <a:chOff x="1979712" y="4379919"/>
              <a:chExt cx="1237331" cy="1871255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79712" y="4380210"/>
                <a:ext cx="207508" cy="1870673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35866" y="4380501"/>
                <a:ext cx="207508" cy="1870673"/>
              </a:xfrm>
              <a:prstGeom prst="rect">
                <a:avLst/>
              </a:prstGeom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90004" y="4380501"/>
                <a:ext cx="207508" cy="1870673"/>
              </a:xfrm>
              <a:prstGeom prst="rect">
                <a:avLst/>
              </a:prstGeom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53381" y="4379919"/>
                <a:ext cx="207508" cy="1870673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09535" y="4380210"/>
                <a:ext cx="207508" cy="1870673"/>
              </a:xfrm>
              <a:prstGeom prst="rect">
                <a:avLst/>
              </a:prstGeom>
            </p:spPr>
          </p:pic>
        </p:grpSp>
        <p:cxnSp>
          <p:nvCxnSpPr>
            <p:cNvPr id="89" name="Straight Connector 88"/>
            <p:cNvCxnSpPr>
              <a:stCxn id="3" idx="4"/>
            </p:cNvCxnSpPr>
            <p:nvPr/>
          </p:nvCxnSpPr>
          <p:spPr>
            <a:xfrm flipH="1">
              <a:off x="1979712" y="3629055"/>
              <a:ext cx="785439" cy="6640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stCxn id="3" idx="4"/>
            </p:cNvCxnSpPr>
            <p:nvPr/>
          </p:nvCxnSpPr>
          <p:spPr>
            <a:xfrm>
              <a:off x="2765151" y="3629055"/>
              <a:ext cx="420652" cy="6431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263673" y="3623949"/>
            <a:ext cx="767083" cy="2627516"/>
            <a:chOff x="3263673" y="3623949"/>
            <a:chExt cx="767083" cy="2627516"/>
          </a:xfrm>
        </p:grpSpPr>
        <p:grpSp>
          <p:nvGrpSpPr>
            <p:cNvPr id="12" name="Group 11"/>
            <p:cNvGrpSpPr/>
            <p:nvPr/>
          </p:nvGrpSpPr>
          <p:grpSpPr>
            <a:xfrm>
              <a:off x="3263673" y="4380210"/>
              <a:ext cx="767083" cy="1871255"/>
              <a:chOff x="3263673" y="4380210"/>
              <a:chExt cx="767083" cy="1871255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63673" y="4380210"/>
                <a:ext cx="207508" cy="1870673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67094" y="4380501"/>
                <a:ext cx="207508" cy="1870673"/>
              </a:xfrm>
              <a:prstGeom prst="rect">
                <a:avLst/>
              </a:prstGeom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23248" y="4380792"/>
                <a:ext cx="207508" cy="1870673"/>
              </a:xfrm>
              <a:prstGeom prst="rect">
                <a:avLst/>
              </a:prstGeom>
            </p:spPr>
          </p:pic>
        </p:grpSp>
        <p:cxnSp>
          <p:nvCxnSpPr>
            <p:cNvPr id="93" name="Straight Connector 92"/>
            <p:cNvCxnSpPr>
              <a:stCxn id="17" idx="4"/>
            </p:cNvCxnSpPr>
            <p:nvPr/>
          </p:nvCxnSpPr>
          <p:spPr>
            <a:xfrm flipH="1">
              <a:off x="3290656" y="3623949"/>
              <a:ext cx="312312" cy="6431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>
              <a:stCxn id="17" idx="4"/>
            </p:cNvCxnSpPr>
            <p:nvPr/>
          </p:nvCxnSpPr>
          <p:spPr>
            <a:xfrm>
              <a:off x="3602968" y="3623949"/>
              <a:ext cx="350051" cy="6431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386" y="3629055"/>
            <a:ext cx="981177" cy="2622410"/>
            <a:chOff x="4077386" y="3629055"/>
            <a:chExt cx="981177" cy="2622410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77386" y="4380792"/>
              <a:ext cx="207508" cy="1870673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0763" y="4380210"/>
              <a:ext cx="207508" cy="1870673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6917" y="4380501"/>
              <a:ext cx="207508" cy="187067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51055" y="4380501"/>
              <a:ext cx="207508" cy="1870673"/>
            </a:xfrm>
            <a:prstGeom prst="rect">
              <a:avLst/>
            </a:prstGeom>
          </p:spPr>
        </p:pic>
        <p:cxnSp>
          <p:nvCxnSpPr>
            <p:cNvPr id="99" name="Straight Connector 98"/>
            <p:cNvCxnSpPr>
              <a:stCxn id="18" idx="4"/>
            </p:cNvCxnSpPr>
            <p:nvPr/>
          </p:nvCxnSpPr>
          <p:spPr>
            <a:xfrm flipH="1">
              <a:off x="4105419" y="3629055"/>
              <a:ext cx="335366" cy="63803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18" idx="4"/>
            </p:cNvCxnSpPr>
            <p:nvPr/>
          </p:nvCxnSpPr>
          <p:spPr>
            <a:xfrm>
              <a:off x="4440785" y="3629055"/>
              <a:ext cx="590344" cy="6640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5134984" y="3629055"/>
            <a:ext cx="478216" cy="2622119"/>
            <a:chOff x="5134984" y="3629055"/>
            <a:chExt cx="478216" cy="2622119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49538" y="4380210"/>
              <a:ext cx="207508" cy="1870673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5692" y="4380501"/>
              <a:ext cx="207508" cy="1870673"/>
            </a:xfrm>
            <a:prstGeom prst="rect">
              <a:avLst/>
            </a:prstGeom>
          </p:spPr>
        </p:pic>
        <p:cxnSp>
          <p:nvCxnSpPr>
            <p:cNvPr id="105" name="Straight Connector 104"/>
            <p:cNvCxnSpPr>
              <a:stCxn id="20" idx="4"/>
            </p:cNvCxnSpPr>
            <p:nvPr/>
          </p:nvCxnSpPr>
          <p:spPr>
            <a:xfrm flipH="1">
              <a:off x="5134984" y="3629055"/>
              <a:ext cx="143618" cy="6640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>
              <a:stCxn id="20" idx="4"/>
            </p:cNvCxnSpPr>
            <p:nvPr/>
          </p:nvCxnSpPr>
          <p:spPr>
            <a:xfrm>
              <a:off x="5278602" y="3629055"/>
              <a:ext cx="303232" cy="63803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659830" y="3623949"/>
            <a:ext cx="981177" cy="2627225"/>
            <a:chOff x="5659830" y="3623949"/>
            <a:chExt cx="981177" cy="2627225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9830" y="4380501"/>
              <a:ext cx="207508" cy="1870673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3207" y="4379919"/>
              <a:ext cx="207508" cy="1870673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9361" y="4380210"/>
              <a:ext cx="207508" cy="1870673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3499" y="4380210"/>
              <a:ext cx="207508" cy="1870673"/>
            </a:xfrm>
            <a:prstGeom prst="rect">
              <a:avLst/>
            </a:prstGeom>
          </p:spPr>
        </p:pic>
        <p:cxnSp>
          <p:nvCxnSpPr>
            <p:cNvPr id="111" name="Straight Connector 110"/>
            <p:cNvCxnSpPr>
              <a:stCxn id="26" idx="4"/>
            </p:cNvCxnSpPr>
            <p:nvPr/>
          </p:nvCxnSpPr>
          <p:spPr>
            <a:xfrm flipH="1">
              <a:off x="5734234" y="3623949"/>
              <a:ext cx="436742" cy="6482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>
              <a:stCxn id="26" idx="4"/>
            </p:cNvCxnSpPr>
            <p:nvPr/>
          </p:nvCxnSpPr>
          <p:spPr>
            <a:xfrm>
              <a:off x="6170976" y="3623949"/>
              <a:ext cx="418414" cy="5882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411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Generating trajectories – example with F0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909349" y="4846315"/>
            <a:ext cx="9419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F0</a:t>
            </a:r>
          </a:p>
          <a:p>
            <a:pPr algn="ctr"/>
            <a:r>
              <a:rPr lang="en-GB" sz="2000" dirty="0" smtClean="0"/>
              <a:t>feature</a:t>
            </a:r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2502398" y="3119893"/>
            <a:ext cx="3931330" cy="509162"/>
            <a:chOff x="1166175" y="2014019"/>
            <a:chExt cx="3931330" cy="509162"/>
          </a:xfrm>
        </p:grpSpPr>
        <p:sp>
          <p:nvSpPr>
            <p:cNvPr id="3" name="Oval 2"/>
            <p:cNvSpPr/>
            <p:nvPr/>
          </p:nvSpPr>
          <p:spPr>
            <a:xfrm>
              <a:off x="1166175" y="2019125"/>
              <a:ext cx="525505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003992" y="2014019"/>
              <a:ext cx="525505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841809" y="2019125"/>
              <a:ext cx="525505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679626" y="2019125"/>
              <a:ext cx="525505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572000" y="2014019"/>
              <a:ext cx="525505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2247391" y="2780928"/>
            <a:ext cx="4404156" cy="1152128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08936" y="2785857"/>
            <a:ext cx="319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 5-state HMM phoneme model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4911687" y="2276872"/>
            <a:ext cx="104162" cy="5040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911687" y="1586703"/>
            <a:ext cx="288032" cy="7136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3667189" y="2169635"/>
            <a:ext cx="1244498" cy="1273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793" y="2008981"/>
            <a:ext cx="1457531" cy="404870"/>
          </a:xfrm>
          <a:prstGeom prst="rect">
            <a:avLst/>
          </a:prstGeom>
        </p:spPr>
      </p:pic>
      <p:cxnSp>
        <p:nvCxnSpPr>
          <p:cNvPr id="49" name="Straight Connector 48"/>
          <p:cNvCxnSpPr>
            <a:stCxn id="55" idx="0"/>
          </p:cNvCxnSpPr>
          <p:nvPr/>
        </p:nvCxnSpPr>
        <p:spPr>
          <a:xfrm flipH="1" flipV="1">
            <a:off x="5199719" y="1586704"/>
            <a:ext cx="1451828" cy="7226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 flipV="1">
            <a:off x="4651456" y="1382020"/>
            <a:ext cx="548263" cy="2042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781" y="2309339"/>
            <a:ext cx="1457531" cy="404870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4940707" y="2289127"/>
            <a:ext cx="309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Y</a:t>
            </a:r>
            <a:endParaRPr lang="en-US" sz="2000" dirty="0"/>
          </a:p>
        </p:txBody>
      </p:sp>
      <p:sp>
        <p:nvSpPr>
          <p:cNvPr id="79" name="TextBox 78"/>
          <p:cNvSpPr txBox="1"/>
          <p:nvPr/>
        </p:nvSpPr>
        <p:spPr>
          <a:xfrm>
            <a:off x="4818543" y="1585987"/>
            <a:ext cx="309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Y</a:t>
            </a:r>
            <a:endParaRPr lang="en-US" sz="2000" dirty="0"/>
          </a:p>
        </p:txBody>
      </p:sp>
      <p:sp>
        <p:nvSpPr>
          <p:cNvPr id="80" name="TextBox 79"/>
          <p:cNvSpPr txBox="1"/>
          <p:nvPr/>
        </p:nvSpPr>
        <p:spPr>
          <a:xfrm>
            <a:off x="4395164" y="1943667"/>
            <a:ext cx="349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N</a:t>
            </a:r>
            <a:endParaRPr lang="en-US" sz="2000" dirty="0"/>
          </a:p>
        </p:txBody>
      </p:sp>
      <p:sp>
        <p:nvSpPr>
          <p:cNvPr id="81" name="TextBox 80"/>
          <p:cNvSpPr txBox="1"/>
          <p:nvPr/>
        </p:nvSpPr>
        <p:spPr>
          <a:xfrm>
            <a:off x="5366466" y="1353290"/>
            <a:ext cx="349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N</a:t>
            </a:r>
            <a:endParaRPr lang="en-US" sz="2000" dirty="0"/>
          </a:p>
        </p:txBody>
      </p:sp>
      <p:sp>
        <p:nvSpPr>
          <p:cNvPr id="82" name="TextBox 81"/>
          <p:cNvSpPr txBox="1"/>
          <p:nvPr/>
        </p:nvSpPr>
        <p:spPr>
          <a:xfrm>
            <a:off x="6841022" y="6018807"/>
            <a:ext cx="663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time</a:t>
            </a:r>
            <a:endParaRPr lang="en-US" sz="2000" dirty="0"/>
          </a:p>
        </p:txBody>
      </p:sp>
      <p:cxnSp>
        <p:nvCxnSpPr>
          <p:cNvPr id="84" name="Straight Arrow Connector 83"/>
          <p:cNvCxnSpPr/>
          <p:nvPr/>
        </p:nvCxnSpPr>
        <p:spPr>
          <a:xfrm>
            <a:off x="5659830" y="6418917"/>
            <a:ext cx="209995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7170933" y="3119893"/>
            <a:ext cx="1816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Duration model</a:t>
            </a:r>
          </a:p>
        </p:txBody>
      </p:sp>
      <p:cxnSp>
        <p:nvCxnSpPr>
          <p:cNvPr id="87" name="Straight Arrow Connector 86"/>
          <p:cNvCxnSpPr/>
          <p:nvPr/>
        </p:nvCxnSpPr>
        <p:spPr>
          <a:xfrm flipH="1">
            <a:off x="6651547" y="3520003"/>
            <a:ext cx="96845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907704" y="4509120"/>
            <a:ext cx="4933318" cy="184723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979712" y="3629055"/>
            <a:ext cx="1206091" cy="1400635"/>
            <a:chOff x="1979712" y="3629055"/>
            <a:chExt cx="1206091" cy="1400635"/>
          </a:xfrm>
        </p:grpSpPr>
        <p:cxnSp>
          <p:nvCxnSpPr>
            <p:cNvPr id="89" name="Straight Connector 88"/>
            <p:cNvCxnSpPr>
              <a:stCxn id="3" idx="4"/>
            </p:cNvCxnSpPr>
            <p:nvPr/>
          </p:nvCxnSpPr>
          <p:spPr>
            <a:xfrm flipH="1">
              <a:off x="1979712" y="3629055"/>
              <a:ext cx="785439" cy="6640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stCxn id="3" idx="4"/>
            </p:cNvCxnSpPr>
            <p:nvPr/>
          </p:nvCxnSpPr>
          <p:spPr>
            <a:xfrm>
              <a:off x="2765151" y="3629055"/>
              <a:ext cx="420652" cy="6431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051720" y="5029690"/>
              <a:ext cx="113408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3290656" y="3623949"/>
            <a:ext cx="662363" cy="1808786"/>
            <a:chOff x="3290656" y="3623949"/>
            <a:chExt cx="662363" cy="1808786"/>
          </a:xfrm>
        </p:grpSpPr>
        <p:cxnSp>
          <p:nvCxnSpPr>
            <p:cNvPr id="93" name="Straight Connector 92"/>
            <p:cNvCxnSpPr>
              <a:stCxn id="17" idx="4"/>
            </p:cNvCxnSpPr>
            <p:nvPr/>
          </p:nvCxnSpPr>
          <p:spPr>
            <a:xfrm flipH="1">
              <a:off x="3290656" y="3623949"/>
              <a:ext cx="312312" cy="6431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>
              <a:stCxn id="17" idx="4"/>
            </p:cNvCxnSpPr>
            <p:nvPr/>
          </p:nvCxnSpPr>
          <p:spPr>
            <a:xfrm>
              <a:off x="3602968" y="3623949"/>
              <a:ext cx="350051" cy="6431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3306873" y="5432735"/>
              <a:ext cx="59219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4105419" y="3629055"/>
            <a:ext cx="925710" cy="1212300"/>
            <a:chOff x="4105419" y="3629055"/>
            <a:chExt cx="925710" cy="1212300"/>
          </a:xfrm>
        </p:grpSpPr>
        <p:cxnSp>
          <p:nvCxnSpPr>
            <p:cNvPr id="99" name="Straight Connector 98"/>
            <p:cNvCxnSpPr>
              <a:stCxn id="18" idx="4"/>
            </p:cNvCxnSpPr>
            <p:nvPr/>
          </p:nvCxnSpPr>
          <p:spPr>
            <a:xfrm flipH="1">
              <a:off x="4105419" y="3629055"/>
              <a:ext cx="335366" cy="63803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18" idx="4"/>
            </p:cNvCxnSpPr>
            <p:nvPr/>
          </p:nvCxnSpPr>
          <p:spPr>
            <a:xfrm>
              <a:off x="4440785" y="3629055"/>
              <a:ext cx="590344" cy="6640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4143767" y="4841355"/>
              <a:ext cx="82962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5134984" y="3629055"/>
            <a:ext cx="446850" cy="2176209"/>
            <a:chOff x="5134984" y="3629055"/>
            <a:chExt cx="446850" cy="2176209"/>
          </a:xfrm>
        </p:grpSpPr>
        <p:cxnSp>
          <p:nvCxnSpPr>
            <p:cNvPr id="105" name="Straight Connector 104"/>
            <p:cNvCxnSpPr>
              <a:stCxn id="20" idx="4"/>
            </p:cNvCxnSpPr>
            <p:nvPr/>
          </p:nvCxnSpPr>
          <p:spPr>
            <a:xfrm flipH="1">
              <a:off x="5134984" y="3629055"/>
              <a:ext cx="143618" cy="6640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>
              <a:stCxn id="20" idx="4"/>
            </p:cNvCxnSpPr>
            <p:nvPr/>
          </p:nvCxnSpPr>
          <p:spPr>
            <a:xfrm>
              <a:off x="5278602" y="3629055"/>
              <a:ext cx="303232" cy="63803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5134984" y="5805264"/>
              <a:ext cx="44685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5734234" y="3623949"/>
            <a:ext cx="975575" cy="1576309"/>
            <a:chOff x="5734234" y="3623949"/>
            <a:chExt cx="975575" cy="1576309"/>
          </a:xfrm>
        </p:grpSpPr>
        <p:cxnSp>
          <p:nvCxnSpPr>
            <p:cNvPr id="111" name="Straight Connector 110"/>
            <p:cNvCxnSpPr>
              <a:stCxn id="26" idx="4"/>
            </p:cNvCxnSpPr>
            <p:nvPr/>
          </p:nvCxnSpPr>
          <p:spPr>
            <a:xfrm flipH="1">
              <a:off x="5734234" y="3623949"/>
              <a:ext cx="436742" cy="6482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>
              <a:stCxn id="26" idx="4"/>
            </p:cNvCxnSpPr>
            <p:nvPr/>
          </p:nvCxnSpPr>
          <p:spPr>
            <a:xfrm>
              <a:off x="6170976" y="3623949"/>
              <a:ext cx="418414" cy="5882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5826021" y="5200258"/>
              <a:ext cx="88378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639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424" y="274638"/>
            <a:ext cx="8229600" cy="944562"/>
          </a:xfrm>
        </p:spPr>
        <p:txBody>
          <a:bodyPr/>
          <a:lstStyle/>
          <a:p>
            <a:r>
              <a:rPr lang="en-GB" dirty="0" smtClean="0"/>
              <a:t>STRAIGHT Synthesis</a:t>
            </a:r>
            <a:r>
              <a:rPr lang="en-GB" sz="1400" dirty="0" smtClean="0"/>
              <a:t>(H. Kawahara)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233"/>
          <a:stretch/>
        </p:blipFill>
        <p:spPr>
          <a:xfrm>
            <a:off x="4067944" y="1268760"/>
            <a:ext cx="4010540" cy="34734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73214" y="4365104"/>
            <a:ext cx="1723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Figure from H. Kawahara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2200837"/>
            <a:ext cx="2822693" cy="187773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051720" y="4991200"/>
            <a:ext cx="4719601" cy="969332"/>
            <a:chOff x="2051720" y="4991200"/>
            <a:chExt cx="4719601" cy="96933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51720" y="4991200"/>
              <a:ext cx="4719601" cy="69233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058337" y="5683533"/>
              <a:ext cx="13399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Figure from H. Zen</a:t>
              </a:r>
              <a:endParaRPr lang="en-US" sz="1200" dirty="0"/>
            </a:p>
          </p:txBody>
        </p:sp>
      </p:grpSp>
      <p:pic>
        <p:nvPicPr>
          <p:cNvPr id="12" name="HMM-based-ne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78484" y="20608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3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Concatenative</a:t>
            </a:r>
            <a:r>
              <a:rPr lang="en-GB" dirty="0" smtClean="0"/>
              <a:t> systems  (hybrid)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36096" y="5550925"/>
            <a:ext cx="3394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400" dirty="0" smtClean="0"/>
              <a:t>Target and concatenation costs</a:t>
            </a:r>
            <a:endParaRPr lang="en-US" sz="24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420888"/>
            <a:ext cx="6677349" cy="374441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55576" y="1404545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 smtClean="0"/>
              <a:t>From linguistic features to units (samples)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Prediction of targets using HMMs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Hybr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1771" y="41055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9332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5642"/>
            <a:ext cx="8229600" cy="4754563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Short overview</a:t>
            </a:r>
          </a:p>
          <a:p>
            <a:endParaRPr lang="en-GB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Current </a:t>
            </a:r>
            <a:r>
              <a:rPr lang="en-GB" dirty="0" err="1" smtClean="0">
                <a:solidFill>
                  <a:schemeClr val="bg1">
                    <a:lumMod val="75000"/>
                  </a:schemeClr>
                </a:solidFill>
              </a:rPr>
              <a:t>concatenative</a:t>
            </a: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systems – in a nutshell</a:t>
            </a:r>
          </a:p>
          <a:p>
            <a:endParaRPr lang="en-GB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Statistical models – Regression</a:t>
            </a:r>
          </a:p>
          <a:p>
            <a:endParaRPr lang="en-GB" dirty="0" smtClean="0"/>
          </a:p>
          <a:p>
            <a:r>
              <a:rPr lang="en-GB" dirty="0" smtClean="0"/>
              <a:t>Quick review of DNNs – a fast tour</a:t>
            </a:r>
          </a:p>
          <a:p>
            <a:endParaRPr lang="en-GB" dirty="0" smtClean="0"/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Neural TTS – sequence-to-sequence models</a:t>
            </a:r>
          </a:p>
          <a:p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Current Issues</a:t>
            </a:r>
          </a:p>
          <a:p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Applications</a:t>
            </a:r>
          </a:p>
          <a:p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Learning more …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1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Towards neural (based) TTS - DNN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217" name="Group 216"/>
          <p:cNvGrpSpPr/>
          <p:nvPr/>
        </p:nvGrpSpPr>
        <p:grpSpPr>
          <a:xfrm>
            <a:off x="2627784" y="1700808"/>
            <a:ext cx="3600400" cy="2494120"/>
            <a:chOff x="2627784" y="1700808"/>
            <a:chExt cx="3600400" cy="2494120"/>
          </a:xfrm>
        </p:grpSpPr>
        <p:sp>
          <p:nvSpPr>
            <p:cNvPr id="6" name="Oval 5"/>
            <p:cNvSpPr/>
            <p:nvPr/>
          </p:nvSpPr>
          <p:spPr>
            <a:xfrm>
              <a:off x="2627784" y="1988840"/>
              <a:ext cx="504056" cy="50405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2627784" y="2645296"/>
              <a:ext cx="504056" cy="50405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2627784" y="3322448"/>
              <a:ext cx="504056" cy="50405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3635896" y="1700808"/>
              <a:ext cx="504056" cy="504056"/>
            </a:xfrm>
            <a:prstGeom prst="ellipse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3635896" y="2357264"/>
              <a:ext cx="504056" cy="504056"/>
            </a:xfrm>
            <a:prstGeom prst="ellipse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3635896" y="3034416"/>
              <a:ext cx="504056" cy="504056"/>
            </a:xfrm>
            <a:prstGeom prst="ellipse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3635896" y="3690872"/>
              <a:ext cx="504056" cy="504056"/>
            </a:xfrm>
            <a:prstGeom prst="ellipse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4661833" y="1700808"/>
              <a:ext cx="504056" cy="504056"/>
            </a:xfrm>
            <a:prstGeom prst="ellipse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4661833" y="2357264"/>
              <a:ext cx="504056" cy="504056"/>
            </a:xfrm>
            <a:prstGeom prst="ellipse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4661833" y="3034416"/>
              <a:ext cx="504056" cy="504056"/>
            </a:xfrm>
            <a:prstGeom prst="ellipse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4661833" y="3690872"/>
              <a:ext cx="504056" cy="504056"/>
            </a:xfrm>
            <a:prstGeom prst="ellipse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5724128" y="2377960"/>
              <a:ext cx="504056" cy="50405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5724128" y="3034416"/>
              <a:ext cx="504056" cy="50405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>
              <a:stCxn id="6" idx="6"/>
              <a:endCxn id="83" idx="2"/>
            </p:cNvCxnSpPr>
            <p:nvPr/>
          </p:nvCxnSpPr>
          <p:spPr>
            <a:xfrm flipV="1">
              <a:off x="3131840" y="1952836"/>
              <a:ext cx="504056" cy="28803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6" idx="6"/>
              <a:endCxn id="86" idx="2"/>
            </p:cNvCxnSpPr>
            <p:nvPr/>
          </p:nvCxnSpPr>
          <p:spPr>
            <a:xfrm>
              <a:off x="3131840" y="2240868"/>
              <a:ext cx="504056" cy="36842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>
              <a:endCxn id="88" idx="2"/>
            </p:cNvCxnSpPr>
            <p:nvPr/>
          </p:nvCxnSpPr>
          <p:spPr>
            <a:xfrm>
              <a:off x="3122928" y="2276872"/>
              <a:ext cx="512968" cy="100957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>
              <a:stCxn id="6" idx="6"/>
              <a:endCxn id="91" idx="2"/>
            </p:cNvCxnSpPr>
            <p:nvPr/>
          </p:nvCxnSpPr>
          <p:spPr>
            <a:xfrm>
              <a:off x="3131840" y="2240868"/>
              <a:ext cx="504056" cy="170203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>
              <a:stCxn id="58" idx="6"/>
              <a:endCxn id="83" idx="2"/>
            </p:cNvCxnSpPr>
            <p:nvPr/>
          </p:nvCxnSpPr>
          <p:spPr>
            <a:xfrm flipV="1">
              <a:off x="3131840" y="1952836"/>
              <a:ext cx="504056" cy="9444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stCxn id="58" idx="6"/>
              <a:endCxn id="86" idx="2"/>
            </p:cNvCxnSpPr>
            <p:nvPr/>
          </p:nvCxnSpPr>
          <p:spPr>
            <a:xfrm flipV="1">
              <a:off x="3131840" y="2609292"/>
              <a:ext cx="504056" cy="28803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>
              <a:stCxn id="58" idx="6"/>
              <a:endCxn id="88" idx="2"/>
            </p:cNvCxnSpPr>
            <p:nvPr/>
          </p:nvCxnSpPr>
          <p:spPr>
            <a:xfrm>
              <a:off x="3131840" y="2897324"/>
              <a:ext cx="504056" cy="38912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>
              <a:stCxn id="58" idx="6"/>
              <a:endCxn id="91" idx="2"/>
            </p:cNvCxnSpPr>
            <p:nvPr/>
          </p:nvCxnSpPr>
          <p:spPr>
            <a:xfrm>
              <a:off x="3131840" y="2897324"/>
              <a:ext cx="504056" cy="104557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>
              <a:stCxn id="78" idx="6"/>
              <a:endCxn id="83" idx="2"/>
            </p:cNvCxnSpPr>
            <p:nvPr/>
          </p:nvCxnSpPr>
          <p:spPr>
            <a:xfrm flipV="1">
              <a:off x="3131840" y="1952836"/>
              <a:ext cx="504056" cy="162164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>
              <a:stCxn id="78" idx="6"/>
              <a:endCxn id="86" idx="2"/>
            </p:cNvCxnSpPr>
            <p:nvPr/>
          </p:nvCxnSpPr>
          <p:spPr>
            <a:xfrm flipV="1">
              <a:off x="3131840" y="2609292"/>
              <a:ext cx="504056" cy="96518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>
              <a:stCxn id="78" idx="6"/>
              <a:endCxn id="88" idx="2"/>
            </p:cNvCxnSpPr>
            <p:nvPr/>
          </p:nvCxnSpPr>
          <p:spPr>
            <a:xfrm flipV="1">
              <a:off x="3131840" y="3286444"/>
              <a:ext cx="504056" cy="28803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>
              <a:stCxn id="78" idx="6"/>
              <a:endCxn id="91" idx="2"/>
            </p:cNvCxnSpPr>
            <p:nvPr/>
          </p:nvCxnSpPr>
          <p:spPr>
            <a:xfrm>
              <a:off x="3131840" y="3574476"/>
              <a:ext cx="504056" cy="36842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4139952" y="3942900"/>
              <a:ext cx="521881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4139952" y="3322448"/>
              <a:ext cx="521881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4139952" y="2629988"/>
              <a:ext cx="521881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4139952" y="1943305"/>
              <a:ext cx="521881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>
              <a:stCxn id="83" idx="6"/>
              <a:endCxn id="94" idx="2"/>
            </p:cNvCxnSpPr>
            <p:nvPr/>
          </p:nvCxnSpPr>
          <p:spPr>
            <a:xfrm>
              <a:off x="4139952" y="1952836"/>
              <a:ext cx="521881" cy="65645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>
              <a:stCxn id="83" idx="6"/>
              <a:endCxn id="95" idx="2"/>
            </p:cNvCxnSpPr>
            <p:nvPr/>
          </p:nvCxnSpPr>
          <p:spPr>
            <a:xfrm>
              <a:off x="4139952" y="1952836"/>
              <a:ext cx="521881" cy="133360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>
              <a:stCxn id="83" idx="6"/>
              <a:endCxn id="97" idx="2"/>
            </p:cNvCxnSpPr>
            <p:nvPr/>
          </p:nvCxnSpPr>
          <p:spPr>
            <a:xfrm>
              <a:off x="4139952" y="1952836"/>
              <a:ext cx="521881" cy="199006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>
              <a:stCxn id="86" idx="6"/>
              <a:endCxn id="92" idx="2"/>
            </p:cNvCxnSpPr>
            <p:nvPr/>
          </p:nvCxnSpPr>
          <p:spPr>
            <a:xfrm flipV="1">
              <a:off x="4139952" y="1952836"/>
              <a:ext cx="521881" cy="65645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86" idx="6"/>
              <a:endCxn id="95" idx="2"/>
            </p:cNvCxnSpPr>
            <p:nvPr/>
          </p:nvCxnSpPr>
          <p:spPr>
            <a:xfrm>
              <a:off x="4139952" y="2609292"/>
              <a:ext cx="521881" cy="67715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>
              <a:stCxn id="86" idx="6"/>
              <a:endCxn id="97" idx="2"/>
            </p:cNvCxnSpPr>
            <p:nvPr/>
          </p:nvCxnSpPr>
          <p:spPr>
            <a:xfrm>
              <a:off x="4139952" y="2609292"/>
              <a:ext cx="521881" cy="133360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88" idx="6"/>
              <a:endCxn id="92" idx="2"/>
            </p:cNvCxnSpPr>
            <p:nvPr/>
          </p:nvCxnSpPr>
          <p:spPr>
            <a:xfrm flipV="1">
              <a:off x="4139952" y="1952836"/>
              <a:ext cx="521881" cy="133360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>
              <a:stCxn id="88" idx="6"/>
              <a:endCxn id="94" idx="2"/>
            </p:cNvCxnSpPr>
            <p:nvPr/>
          </p:nvCxnSpPr>
          <p:spPr>
            <a:xfrm flipV="1">
              <a:off x="4139952" y="2609292"/>
              <a:ext cx="521881" cy="67715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>
              <a:stCxn id="88" idx="6"/>
              <a:endCxn id="97" idx="2"/>
            </p:cNvCxnSpPr>
            <p:nvPr/>
          </p:nvCxnSpPr>
          <p:spPr>
            <a:xfrm>
              <a:off x="4139952" y="3286444"/>
              <a:ext cx="521881" cy="65645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>
              <a:stCxn id="91" idx="6"/>
              <a:endCxn id="92" idx="2"/>
            </p:cNvCxnSpPr>
            <p:nvPr/>
          </p:nvCxnSpPr>
          <p:spPr>
            <a:xfrm flipV="1">
              <a:off x="4139952" y="1952836"/>
              <a:ext cx="521881" cy="199006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>
              <a:stCxn id="91" idx="6"/>
              <a:endCxn id="94" idx="2"/>
            </p:cNvCxnSpPr>
            <p:nvPr/>
          </p:nvCxnSpPr>
          <p:spPr>
            <a:xfrm flipV="1">
              <a:off x="4139952" y="2609292"/>
              <a:ext cx="521881" cy="133360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>
              <a:stCxn id="91" idx="6"/>
              <a:endCxn id="95" idx="2"/>
            </p:cNvCxnSpPr>
            <p:nvPr/>
          </p:nvCxnSpPr>
          <p:spPr>
            <a:xfrm flipV="1">
              <a:off x="4139952" y="3286444"/>
              <a:ext cx="521881" cy="65645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>
              <a:stCxn id="92" idx="6"/>
              <a:endCxn id="98" idx="2"/>
            </p:cNvCxnSpPr>
            <p:nvPr/>
          </p:nvCxnSpPr>
          <p:spPr>
            <a:xfrm>
              <a:off x="5165889" y="1952836"/>
              <a:ext cx="558239" cy="67715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>
              <a:stCxn id="92" idx="6"/>
              <a:endCxn id="100" idx="2"/>
            </p:cNvCxnSpPr>
            <p:nvPr/>
          </p:nvCxnSpPr>
          <p:spPr>
            <a:xfrm>
              <a:off x="5165889" y="1952836"/>
              <a:ext cx="558239" cy="133360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>
              <a:stCxn id="94" idx="6"/>
              <a:endCxn id="98" idx="2"/>
            </p:cNvCxnSpPr>
            <p:nvPr/>
          </p:nvCxnSpPr>
          <p:spPr>
            <a:xfrm>
              <a:off x="5165889" y="2609292"/>
              <a:ext cx="558239" cy="2069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>
              <a:stCxn id="94" idx="6"/>
              <a:endCxn id="100" idx="2"/>
            </p:cNvCxnSpPr>
            <p:nvPr/>
          </p:nvCxnSpPr>
          <p:spPr>
            <a:xfrm>
              <a:off x="5165889" y="2609292"/>
              <a:ext cx="558239" cy="67715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>
              <a:stCxn id="95" idx="6"/>
              <a:endCxn id="98" idx="2"/>
            </p:cNvCxnSpPr>
            <p:nvPr/>
          </p:nvCxnSpPr>
          <p:spPr>
            <a:xfrm flipV="1">
              <a:off x="5165889" y="2629988"/>
              <a:ext cx="558239" cy="65645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>
              <a:stCxn id="95" idx="6"/>
              <a:endCxn id="100" idx="2"/>
            </p:cNvCxnSpPr>
            <p:nvPr/>
          </p:nvCxnSpPr>
          <p:spPr>
            <a:xfrm>
              <a:off x="5165889" y="3286444"/>
              <a:ext cx="55823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>
              <a:stCxn id="97" idx="6"/>
              <a:endCxn id="100" idx="2"/>
            </p:cNvCxnSpPr>
            <p:nvPr/>
          </p:nvCxnSpPr>
          <p:spPr>
            <a:xfrm flipV="1">
              <a:off x="5165889" y="3286444"/>
              <a:ext cx="558239" cy="65645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>
              <a:stCxn id="97" idx="6"/>
              <a:endCxn id="98" idx="2"/>
            </p:cNvCxnSpPr>
            <p:nvPr/>
          </p:nvCxnSpPr>
          <p:spPr>
            <a:xfrm flipV="1">
              <a:off x="5165889" y="2629988"/>
              <a:ext cx="558239" cy="131291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73" name="Picture 1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882" y="2377960"/>
            <a:ext cx="2001984" cy="1331773"/>
          </a:xfrm>
          <a:prstGeom prst="rect">
            <a:avLst/>
          </a:prstGeom>
        </p:spPr>
      </p:pic>
      <p:pic>
        <p:nvPicPr>
          <p:cNvPr id="180" name="Picture 17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80" y="2110090"/>
            <a:ext cx="1310287" cy="1648598"/>
          </a:xfrm>
          <a:prstGeom prst="rect">
            <a:avLst/>
          </a:prstGeom>
        </p:spPr>
      </p:pic>
      <p:pic>
        <p:nvPicPr>
          <p:cNvPr id="216" name="Εικόνα 3" descr="http://training.seer.cancer.gov/images/anatomy/nervous/neuron-structure.jp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141" y="4244806"/>
            <a:ext cx="3528060" cy="22085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0" name="Group 219"/>
          <p:cNvGrpSpPr/>
          <p:nvPr/>
        </p:nvGrpSpPr>
        <p:grpSpPr>
          <a:xfrm>
            <a:off x="405980" y="4244806"/>
            <a:ext cx="5449446" cy="1948159"/>
            <a:chOff x="405980" y="4244806"/>
            <a:chExt cx="5449446" cy="1948159"/>
          </a:xfrm>
        </p:grpSpPr>
        <p:pic>
          <p:nvPicPr>
            <p:cNvPr id="214" name="Picture 213"/>
            <p:cNvPicPr>
              <a:picLocks noChangeAspect="1"/>
            </p:cNvPicPr>
            <p:nvPr/>
          </p:nvPicPr>
          <p:blipFill rotWithShape="1">
            <a:blip r:embed="rId6"/>
            <a:srcRect r="47577"/>
            <a:stretch/>
          </p:blipFill>
          <p:spPr>
            <a:xfrm>
              <a:off x="405980" y="4558130"/>
              <a:ext cx="3353411" cy="1634835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/>
            <a:srcRect l="55512"/>
            <a:stretch/>
          </p:blipFill>
          <p:spPr>
            <a:xfrm>
              <a:off x="3768025" y="4718244"/>
              <a:ext cx="2087401" cy="1199160"/>
            </a:xfrm>
            <a:prstGeom prst="rect">
              <a:avLst/>
            </a:prstGeom>
          </p:spPr>
        </p:pic>
        <p:sp>
          <p:nvSpPr>
            <p:cNvPr id="218" name="Oval 217"/>
            <p:cNvSpPr/>
            <p:nvPr/>
          </p:nvSpPr>
          <p:spPr>
            <a:xfrm>
              <a:off x="1227945" y="4244806"/>
              <a:ext cx="1894983" cy="1763470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1" name="TextBox 220"/>
          <p:cNvSpPr txBox="1"/>
          <p:nvPr/>
        </p:nvSpPr>
        <p:spPr>
          <a:xfrm>
            <a:off x="688798" y="1392296"/>
            <a:ext cx="3081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Feed-forward model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9267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Activation functions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484784"/>
            <a:ext cx="7632848" cy="488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1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Sigmoids</a:t>
            </a:r>
            <a:r>
              <a:rPr lang="en-GB" dirty="0" smtClean="0"/>
              <a:t> – weights and bias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0524"/>
            <a:ext cx="4878288" cy="3658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810" y="1916832"/>
            <a:ext cx="4870190" cy="365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6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Usual representation of DNNs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14" y="1492220"/>
            <a:ext cx="8204958" cy="1943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15616" y="4221088"/>
                <a:ext cx="2324631" cy="1846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l-G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l-G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l-GR" sz="2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l-G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l-GR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l-G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l-GR" sz="2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l-GR" sz="24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l-GR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l-G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l-GR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l-GR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l-G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400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4221088"/>
                <a:ext cx="2324631" cy="1846659"/>
              </a:xfrm>
              <a:prstGeom prst="rect">
                <a:avLst/>
              </a:prstGeom>
              <a:blipFill rotWithShape="0">
                <a:blip r:embed="rId4"/>
                <a:stretch>
                  <a:fillRect l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971256" y="4289309"/>
            <a:ext cx="3163887" cy="1662764"/>
            <a:chOff x="4971256" y="4289309"/>
            <a:chExt cx="3163887" cy="16627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4971256" y="4924419"/>
                  <a:ext cx="3163887" cy="10276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num>
                          <m:den>
                            <m:nary>
                              <m:naryPr>
                                <m:chr m:val="∑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</m:sup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nary>
                          </m:den>
                        </m:f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1256" y="4924419"/>
                  <a:ext cx="3163887" cy="102765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TextBox 2"/>
            <p:cNvSpPr txBox="1"/>
            <p:nvPr/>
          </p:nvSpPr>
          <p:spPr>
            <a:xfrm>
              <a:off x="5258947" y="4289309"/>
              <a:ext cx="28738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2400" dirty="0" err="1" smtClean="0"/>
                <a:t>Softmax</a:t>
              </a:r>
              <a:r>
                <a:rPr lang="en-US" sz="2400" dirty="0" smtClean="0"/>
                <a:t> activation: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4821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</a:t>
            </a:r>
            <a:r>
              <a:rPr lang="en-US"/>
              <a:t>Synthesis </a:t>
            </a:r>
            <a:r>
              <a:rPr lang="en-US" smtClean="0"/>
              <a:t>– current state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164" y="1772816"/>
            <a:ext cx="8352928" cy="864096"/>
          </a:xfrm>
        </p:spPr>
        <p:txBody>
          <a:bodyPr>
            <a:normAutofit/>
          </a:bodyPr>
          <a:lstStyle/>
          <a:p>
            <a:pPr algn="ctr"/>
            <a:r>
              <a:rPr lang="en-US" smtClean="0"/>
              <a:t>Is the standard Text-to-Speech synthesis problem solved?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95536" y="2145996"/>
            <a:ext cx="8352928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 spc="4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mtClean="0"/>
          </a:p>
          <a:p>
            <a:pPr marL="0" indent="0" algn="ctr">
              <a:buFont typeface="Arial"/>
              <a:buNone/>
            </a:pPr>
            <a:r>
              <a:rPr lang="en-US" smtClean="0"/>
              <a:t>YES!</a:t>
            </a:r>
          </a:p>
          <a:p>
            <a:pPr algn="ctr"/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3164" y="3916970"/>
            <a:ext cx="835292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 spc="4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Which problem is still around: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0814" y="4293096"/>
            <a:ext cx="8352928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 spc="4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mtClean="0"/>
          </a:p>
          <a:p>
            <a:pPr marL="0" indent="0" algn="ctr">
              <a:buFont typeface="Arial"/>
              <a:buNone/>
            </a:pPr>
            <a:r>
              <a:rPr lang="en-US" smtClean="0"/>
              <a:t>Controllability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15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Linear/Non-Linear Neural Networks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48" y="2204864"/>
            <a:ext cx="4248472" cy="6699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778" y="3500438"/>
            <a:ext cx="3589557" cy="263364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143263"/>
            <a:ext cx="4426768" cy="1247157"/>
          </a:xfrm>
          <a:prstGeom prst="rect">
            <a:avLst/>
          </a:prstGeom>
        </p:spPr>
      </p:pic>
      <p:pic>
        <p:nvPicPr>
          <p:cNvPr id="76" name="Εικόνα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6056" y="3509726"/>
            <a:ext cx="3479699" cy="26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9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Deep/Non-Deep Neural Networks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8" y="2127580"/>
            <a:ext cx="4426768" cy="1247157"/>
          </a:xfrm>
          <a:prstGeom prst="rect">
            <a:avLst/>
          </a:prstGeom>
        </p:spPr>
      </p:pic>
      <p:pic>
        <p:nvPicPr>
          <p:cNvPr id="76" name="Εικόνα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724" y="3494043"/>
            <a:ext cx="3479699" cy="2653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2320524"/>
            <a:ext cx="4332707" cy="861268"/>
          </a:xfrm>
          <a:prstGeom prst="rect">
            <a:avLst/>
          </a:prstGeom>
        </p:spPr>
      </p:pic>
      <p:pic>
        <p:nvPicPr>
          <p:cNvPr id="59" name="Εικόνα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86400" y="3494043"/>
            <a:ext cx="3600400" cy="266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1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types of Deep Neural Networks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592" y="1484784"/>
            <a:ext cx="7630115" cy="24482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Θέση περιεχομένου 66"/>
              <p:cNvSpPr txBox="1">
                <a:spLocks noGrp="1"/>
              </p:cNvSpPr>
              <p:nvPr>
                <p:ph idx="1"/>
              </p:nvPr>
            </p:nvSpPr>
            <p:spPr>
              <a:xfrm>
                <a:off x="611560" y="1823549"/>
                <a:ext cx="3216170" cy="885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:r>
                  <a:rPr lang="el-GR" sz="24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l-GR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l-GR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l-GR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400" b="0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l-GR" sz="24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l-GR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400" b="0" i="1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l-GR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 smtClean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Θέση περιεχομένου 66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560" y="1823549"/>
                <a:ext cx="3216170" cy="885371"/>
              </a:xfrm>
              <a:prstGeom prst="rect">
                <a:avLst/>
              </a:prstGeom>
              <a:blipFill rotWithShape="0">
                <a:blip r:embed="rId4"/>
                <a:stretch>
                  <a:fillRect b="-12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653" y="4340126"/>
            <a:ext cx="7376693" cy="2016224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611560" y="1332020"/>
            <a:ext cx="4633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Recurrent Neural Network (RNN)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8616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types of Deep Neural Networks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611560" y="1332020"/>
            <a:ext cx="5125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Convolutional Neural Network (CNN)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50457"/>
            <a:ext cx="833262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4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1-D convolutions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34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171124" y="1484784"/>
            <a:ext cx="2133600" cy="659302"/>
            <a:chOff x="1171124" y="1484784"/>
            <a:chExt cx="2133600" cy="659302"/>
          </a:xfrm>
        </p:grpSpPr>
        <p:sp>
          <p:nvSpPr>
            <p:cNvPr id="6" name="Ορθογώνιο 46"/>
            <p:cNvSpPr/>
            <p:nvPr/>
          </p:nvSpPr>
          <p:spPr>
            <a:xfrm>
              <a:off x="1171124" y="1892086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1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8" name="Ορθογώνιο 50"/>
            <p:cNvSpPr/>
            <p:nvPr/>
          </p:nvSpPr>
          <p:spPr>
            <a:xfrm>
              <a:off x="1475924" y="1892086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200" dirty="0">
                  <a:solidFill>
                    <a:schemeClr val="tx1"/>
                  </a:solidFill>
                </a:rPr>
                <a:t>2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9" name="Ορθογώνιο 54"/>
            <p:cNvSpPr/>
            <p:nvPr/>
          </p:nvSpPr>
          <p:spPr>
            <a:xfrm>
              <a:off x="1780724" y="1892086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0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Ορθογώνιο 58"/>
            <p:cNvSpPr/>
            <p:nvPr/>
          </p:nvSpPr>
          <p:spPr>
            <a:xfrm>
              <a:off x="2085524" y="1892086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200" dirty="0">
                  <a:solidFill>
                    <a:schemeClr val="tx1"/>
                  </a:solidFill>
                </a:rPr>
                <a:t>3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11" name="Ορθογώνιο 62"/>
            <p:cNvSpPr/>
            <p:nvPr/>
          </p:nvSpPr>
          <p:spPr>
            <a:xfrm>
              <a:off x="2390324" y="1892086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200" dirty="0">
                  <a:solidFill>
                    <a:schemeClr val="tx1"/>
                  </a:solidFill>
                </a:rPr>
                <a:t>2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12" name="Ορθογώνιο 67"/>
            <p:cNvSpPr/>
            <p:nvPr/>
          </p:nvSpPr>
          <p:spPr>
            <a:xfrm>
              <a:off x="2695124" y="1892086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0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Ορθογώνιο 71"/>
            <p:cNvSpPr/>
            <p:nvPr/>
          </p:nvSpPr>
          <p:spPr>
            <a:xfrm>
              <a:off x="2999924" y="1892086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200" dirty="0">
                  <a:solidFill>
                    <a:schemeClr val="tx1"/>
                  </a:solidFill>
                </a:rPr>
                <a:t>1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71124" y="1484784"/>
              <a:ext cx="21198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Input signal</a:t>
              </a:r>
              <a:endParaRPr lang="en-GB" dirty="0"/>
            </a:p>
          </p:txBody>
        </p:sp>
      </p:grpSp>
      <p:sp>
        <p:nvSpPr>
          <p:cNvPr id="19" name="Ορθογώνιο 36"/>
          <p:cNvSpPr/>
          <p:nvPr/>
        </p:nvSpPr>
        <p:spPr>
          <a:xfrm>
            <a:off x="6797224" y="1904786"/>
            <a:ext cx="304800" cy="25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1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0" name="Ορθογώνιο 37"/>
          <p:cNvSpPr/>
          <p:nvPr/>
        </p:nvSpPr>
        <p:spPr>
          <a:xfrm>
            <a:off x="7102024" y="1904786"/>
            <a:ext cx="304800" cy="25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dirty="0">
                <a:solidFill>
                  <a:schemeClr val="tx1"/>
                </a:solidFill>
              </a:rPr>
              <a:t>2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1" name="Ορθογώνιο 38"/>
          <p:cNvSpPr/>
          <p:nvPr/>
        </p:nvSpPr>
        <p:spPr>
          <a:xfrm>
            <a:off x="7406824" y="1904786"/>
            <a:ext cx="304800" cy="25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4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38418" y="1484784"/>
            <a:ext cx="1985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Filter flipped</a:t>
            </a:r>
            <a:endParaRPr lang="en-GB" dirty="0"/>
          </a:p>
        </p:txBody>
      </p:sp>
      <p:grpSp>
        <p:nvGrpSpPr>
          <p:cNvPr id="23" name="Ομάδα 2"/>
          <p:cNvGrpSpPr/>
          <p:nvPr/>
        </p:nvGrpSpPr>
        <p:grpSpPr>
          <a:xfrm>
            <a:off x="1183824" y="2260386"/>
            <a:ext cx="914400" cy="252000"/>
            <a:chOff x="1031424" y="2008871"/>
            <a:chExt cx="914400" cy="252000"/>
          </a:xfrm>
        </p:grpSpPr>
        <p:sp>
          <p:nvSpPr>
            <p:cNvPr id="24" name="Ορθογώνιο 40"/>
            <p:cNvSpPr/>
            <p:nvPr/>
          </p:nvSpPr>
          <p:spPr>
            <a:xfrm>
              <a:off x="1031424" y="2008871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1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25" name="Ορθογώνιο 41"/>
            <p:cNvSpPr/>
            <p:nvPr/>
          </p:nvSpPr>
          <p:spPr>
            <a:xfrm>
              <a:off x="1336224" y="2008871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200" dirty="0">
                  <a:solidFill>
                    <a:schemeClr val="tx1"/>
                  </a:solidFill>
                </a:rPr>
                <a:t>2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26" name="Ορθογώνιο 42"/>
            <p:cNvSpPr/>
            <p:nvPr/>
          </p:nvSpPr>
          <p:spPr>
            <a:xfrm>
              <a:off x="1641024" y="2008871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4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2" name="Ευθύγραμμο βέλος σύνδεσης 4"/>
          <p:cNvCxnSpPr>
            <a:stCxn id="25" idx="2"/>
            <a:endCxn id="27" idx="0"/>
          </p:cNvCxnSpPr>
          <p:nvPr/>
        </p:nvCxnSpPr>
        <p:spPr>
          <a:xfrm>
            <a:off x="1641024" y="2512386"/>
            <a:ext cx="0" cy="35760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Group 112"/>
          <p:cNvGrpSpPr/>
          <p:nvPr/>
        </p:nvGrpSpPr>
        <p:grpSpPr>
          <a:xfrm>
            <a:off x="4384218" y="1484784"/>
            <a:ext cx="2011363" cy="1067832"/>
            <a:chOff x="4384218" y="1484784"/>
            <a:chExt cx="2011363" cy="1067832"/>
          </a:xfrm>
        </p:grpSpPr>
        <p:sp>
          <p:nvSpPr>
            <p:cNvPr id="15" name="TextBox 14"/>
            <p:cNvSpPr txBox="1"/>
            <p:nvPr/>
          </p:nvSpPr>
          <p:spPr>
            <a:xfrm>
              <a:off x="4384218" y="1484784"/>
              <a:ext cx="19859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Filter</a:t>
              </a:r>
              <a:endParaRPr lang="en-GB" dirty="0"/>
            </a:p>
          </p:txBody>
        </p:sp>
        <p:sp>
          <p:nvSpPr>
            <p:cNvPr id="16" name="Ορθογώνιο 182"/>
            <p:cNvSpPr/>
            <p:nvPr/>
          </p:nvSpPr>
          <p:spPr>
            <a:xfrm>
              <a:off x="4943024" y="1904786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200" dirty="0">
                  <a:solidFill>
                    <a:schemeClr val="tx1"/>
                  </a:solidFill>
                </a:rPr>
                <a:t>4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17" name="Ορθογώνιο 183"/>
            <p:cNvSpPr/>
            <p:nvPr/>
          </p:nvSpPr>
          <p:spPr>
            <a:xfrm>
              <a:off x="5247824" y="1904786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200" dirty="0">
                  <a:solidFill>
                    <a:schemeClr val="tx1"/>
                  </a:solidFill>
                </a:rPr>
                <a:t>2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18" name="Ορθογώνιο 184"/>
            <p:cNvSpPr/>
            <p:nvPr/>
          </p:nvSpPr>
          <p:spPr>
            <a:xfrm>
              <a:off x="5552624" y="1904786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200" dirty="0">
                  <a:solidFill>
                    <a:schemeClr val="tx1"/>
                  </a:solidFill>
                </a:rPr>
                <a:t>1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409618" y="2183284"/>
              <a:ext cx="19859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Width = 3</a:t>
              </a:r>
              <a:endParaRPr lang="en-GB" dirty="0"/>
            </a:p>
          </p:txBody>
        </p:sp>
      </p:grpSp>
      <p:grpSp>
        <p:nvGrpSpPr>
          <p:cNvPr id="34" name="Ομάδα 55"/>
          <p:cNvGrpSpPr/>
          <p:nvPr/>
        </p:nvGrpSpPr>
        <p:grpSpPr>
          <a:xfrm>
            <a:off x="1488624" y="2260386"/>
            <a:ext cx="914400" cy="252000"/>
            <a:chOff x="1031424" y="2008871"/>
            <a:chExt cx="914400" cy="252000"/>
          </a:xfrm>
        </p:grpSpPr>
        <p:sp>
          <p:nvSpPr>
            <p:cNvPr id="35" name="Ορθογώνιο 56"/>
            <p:cNvSpPr/>
            <p:nvPr/>
          </p:nvSpPr>
          <p:spPr>
            <a:xfrm>
              <a:off x="1031424" y="2008871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1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36" name="Ορθογώνιο 57"/>
            <p:cNvSpPr/>
            <p:nvPr/>
          </p:nvSpPr>
          <p:spPr>
            <a:xfrm>
              <a:off x="1336224" y="2008871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200" dirty="0">
                  <a:solidFill>
                    <a:schemeClr val="tx1"/>
                  </a:solidFill>
                </a:rPr>
                <a:t>2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37" name="Ορθογώνιο 59"/>
            <p:cNvSpPr/>
            <p:nvPr/>
          </p:nvSpPr>
          <p:spPr>
            <a:xfrm>
              <a:off x="1641024" y="2008871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4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8" name="Ευθύγραμμο βέλος σύνδεσης 60"/>
          <p:cNvCxnSpPr>
            <a:stCxn id="36" idx="2"/>
          </p:cNvCxnSpPr>
          <p:nvPr/>
        </p:nvCxnSpPr>
        <p:spPr>
          <a:xfrm>
            <a:off x="1945824" y="2512386"/>
            <a:ext cx="0" cy="35760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Ομάδα 61"/>
          <p:cNvGrpSpPr/>
          <p:nvPr/>
        </p:nvGrpSpPr>
        <p:grpSpPr>
          <a:xfrm>
            <a:off x="1793424" y="2260386"/>
            <a:ext cx="914400" cy="252000"/>
            <a:chOff x="1031424" y="2008871"/>
            <a:chExt cx="914400" cy="252000"/>
          </a:xfrm>
        </p:grpSpPr>
        <p:sp>
          <p:nvSpPr>
            <p:cNvPr id="40" name="Ορθογώνιο 63"/>
            <p:cNvSpPr/>
            <p:nvPr/>
          </p:nvSpPr>
          <p:spPr>
            <a:xfrm>
              <a:off x="1031424" y="2008871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1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41" name="Ορθογώνιο 64"/>
            <p:cNvSpPr/>
            <p:nvPr/>
          </p:nvSpPr>
          <p:spPr>
            <a:xfrm>
              <a:off x="1336224" y="2008871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200" dirty="0">
                  <a:solidFill>
                    <a:schemeClr val="tx1"/>
                  </a:solidFill>
                </a:rPr>
                <a:t>2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42" name="Ορθογώνιο 65"/>
            <p:cNvSpPr/>
            <p:nvPr/>
          </p:nvSpPr>
          <p:spPr>
            <a:xfrm>
              <a:off x="1641024" y="2008871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4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3" name="Ευθύγραμμο βέλος σύνδεσης 68"/>
          <p:cNvCxnSpPr>
            <a:stCxn id="41" idx="2"/>
          </p:cNvCxnSpPr>
          <p:nvPr/>
        </p:nvCxnSpPr>
        <p:spPr>
          <a:xfrm>
            <a:off x="2250624" y="2512386"/>
            <a:ext cx="0" cy="35760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Ομάδα 69"/>
          <p:cNvGrpSpPr/>
          <p:nvPr/>
        </p:nvGrpSpPr>
        <p:grpSpPr>
          <a:xfrm>
            <a:off x="2098224" y="2260386"/>
            <a:ext cx="914400" cy="252000"/>
            <a:chOff x="1031424" y="2008871"/>
            <a:chExt cx="914400" cy="252000"/>
          </a:xfrm>
        </p:grpSpPr>
        <p:sp>
          <p:nvSpPr>
            <p:cNvPr id="45" name="Ορθογώνιο 70"/>
            <p:cNvSpPr/>
            <p:nvPr/>
          </p:nvSpPr>
          <p:spPr>
            <a:xfrm>
              <a:off x="1031424" y="2008871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1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46" name="Ορθογώνιο 72"/>
            <p:cNvSpPr/>
            <p:nvPr/>
          </p:nvSpPr>
          <p:spPr>
            <a:xfrm>
              <a:off x="1336224" y="2008871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200" dirty="0">
                  <a:solidFill>
                    <a:schemeClr val="tx1"/>
                  </a:solidFill>
                </a:rPr>
                <a:t>2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47" name="Ορθογώνιο 73"/>
            <p:cNvSpPr/>
            <p:nvPr/>
          </p:nvSpPr>
          <p:spPr>
            <a:xfrm>
              <a:off x="1641024" y="2008871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4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8" name="Ευθύγραμμο βέλος σύνδεσης 74"/>
          <p:cNvCxnSpPr>
            <a:stCxn id="46" idx="2"/>
          </p:cNvCxnSpPr>
          <p:nvPr/>
        </p:nvCxnSpPr>
        <p:spPr>
          <a:xfrm>
            <a:off x="2555424" y="2512386"/>
            <a:ext cx="0" cy="35760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Ομάδα 75"/>
          <p:cNvGrpSpPr/>
          <p:nvPr/>
        </p:nvGrpSpPr>
        <p:grpSpPr>
          <a:xfrm>
            <a:off x="2403024" y="2260386"/>
            <a:ext cx="914400" cy="252000"/>
            <a:chOff x="1031424" y="2008871"/>
            <a:chExt cx="914400" cy="252000"/>
          </a:xfrm>
        </p:grpSpPr>
        <p:sp>
          <p:nvSpPr>
            <p:cNvPr id="50" name="Ορθογώνιο 76"/>
            <p:cNvSpPr/>
            <p:nvPr/>
          </p:nvSpPr>
          <p:spPr>
            <a:xfrm>
              <a:off x="1031424" y="2008871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1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51" name="Ορθογώνιο 77"/>
            <p:cNvSpPr/>
            <p:nvPr/>
          </p:nvSpPr>
          <p:spPr>
            <a:xfrm>
              <a:off x="1336224" y="2008871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200" dirty="0">
                  <a:solidFill>
                    <a:schemeClr val="tx1"/>
                  </a:solidFill>
                </a:rPr>
                <a:t>2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52" name="Ορθογώνιο 78"/>
            <p:cNvSpPr/>
            <p:nvPr/>
          </p:nvSpPr>
          <p:spPr>
            <a:xfrm>
              <a:off x="1641024" y="2008871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4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3" name="Ευθύγραμμο βέλος σύνδεσης 79"/>
          <p:cNvCxnSpPr>
            <a:stCxn id="51" idx="2"/>
          </p:cNvCxnSpPr>
          <p:nvPr/>
        </p:nvCxnSpPr>
        <p:spPr>
          <a:xfrm>
            <a:off x="2860224" y="2512386"/>
            <a:ext cx="0" cy="35760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Group 113"/>
          <p:cNvGrpSpPr/>
          <p:nvPr/>
        </p:nvGrpSpPr>
        <p:grpSpPr>
          <a:xfrm>
            <a:off x="1171124" y="2869986"/>
            <a:ext cx="2119828" cy="622430"/>
            <a:chOff x="1171124" y="2869986"/>
            <a:chExt cx="2119828" cy="622430"/>
          </a:xfrm>
        </p:grpSpPr>
        <p:sp>
          <p:nvSpPr>
            <p:cNvPr id="27" name="Ορθογώνιο 44"/>
            <p:cNvSpPr/>
            <p:nvPr/>
          </p:nvSpPr>
          <p:spPr>
            <a:xfrm>
              <a:off x="1488624" y="2869986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5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28" name="Ορθογώνιο 45"/>
            <p:cNvSpPr/>
            <p:nvPr/>
          </p:nvSpPr>
          <p:spPr>
            <a:xfrm>
              <a:off x="1793424" y="2869986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14</a:t>
              </a:r>
              <a:endParaRPr lang="en-GB" sz="800" dirty="0">
                <a:solidFill>
                  <a:schemeClr val="tx1"/>
                </a:solidFill>
              </a:endParaRPr>
            </a:p>
          </p:txBody>
        </p:sp>
        <p:sp>
          <p:nvSpPr>
            <p:cNvPr id="29" name="Ορθογώνιο 47"/>
            <p:cNvSpPr/>
            <p:nvPr/>
          </p:nvSpPr>
          <p:spPr>
            <a:xfrm>
              <a:off x="2098224" y="2869986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14</a:t>
              </a:r>
              <a:endParaRPr lang="en-GB" sz="800" dirty="0">
                <a:solidFill>
                  <a:schemeClr val="tx1"/>
                </a:solidFill>
              </a:endParaRPr>
            </a:p>
          </p:txBody>
        </p:sp>
        <p:sp>
          <p:nvSpPr>
            <p:cNvPr id="30" name="Ορθογώνιο 48"/>
            <p:cNvSpPr/>
            <p:nvPr/>
          </p:nvSpPr>
          <p:spPr>
            <a:xfrm>
              <a:off x="2403024" y="2869986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7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31" name="Ορθογώνιο 49"/>
            <p:cNvSpPr/>
            <p:nvPr/>
          </p:nvSpPr>
          <p:spPr>
            <a:xfrm>
              <a:off x="2707824" y="2869986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6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171124" y="3123084"/>
              <a:ext cx="21198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Output signal</a:t>
              </a:r>
              <a:endParaRPr lang="en-GB" dirty="0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4384218" y="2811320"/>
            <a:ext cx="2168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Valid convolution</a:t>
            </a:r>
            <a:endParaRPr lang="en-GB" dirty="0"/>
          </a:p>
        </p:txBody>
      </p:sp>
      <p:cxnSp>
        <p:nvCxnSpPr>
          <p:cNvPr id="56" name="Ευθύγραμμο βέλος σύνδεσης 7"/>
          <p:cNvCxnSpPr>
            <a:stCxn id="55" idx="1"/>
            <a:endCxn id="31" idx="3"/>
          </p:cNvCxnSpPr>
          <p:nvPr/>
        </p:nvCxnSpPr>
        <p:spPr>
          <a:xfrm flipH="1">
            <a:off x="3012624" y="2995986"/>
            <a:ext cx="1371594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Ευθύγραμμο βέλος σύνδεσης 14"/>
          <p:cNvCxnSpPr/>
          <p:nvPr/>
        </p:nvCxnSpPr>
        <p:spPr>
          <a:xfrm>
            <a:off x="5956300" y="2042215"/>
            <a:ext cx="736600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Group 114"/>
          <p:cNvGrpSpPr/>
          <p:nvPr/>
        </p:nvGrpSpPr>
        <p:grpSpPr>
          <a:xfrm>
            <a:off x="1114551" y="4250895"/>
            <a:ext cx="2133600" cy="659302"/>
            <a:chOff x="1114551" y="4250895"/>
            <a:chExt cx="2133600" cy="659302"/>
          </a:xfrm>
        </p:grpSpPr>
        <p:sp>
          <p:nvSpPr>
            <p:cNvPr id="66" name="Ορθογώνιο 46"/>
            <p:cNvSpPr/>
            <p:nvPr/>
          </p:nvSpPr>
          <p:spPr>
            <a:xfrm>
              <a:off x="1114551" y="4658197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1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68" name="Ορθογώνιο 50"/>
            <p:cNvSpPr/>
            <p:nvPr/>
          </p:nvSpPr>
          <p:spPr>
            <a:xfrm>
              <a:off x="1419351" y="4658197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200" dirty="0">
                  <a:solidFill>
                    <a:prstClr val="black"/>
                  </a:solidFill>
                </a:rPr>
                <a:t>2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69" name="Ορθογώνιο 54"/>
            <p:cNvSpPr/>
            <p:nvPr/>
          </p:nvSpPr>
          <p:spPr>
            <a:xfrm>
              <a:off x="1724151" y="4658197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prstClr val="black"/>
                  </a:solidFill>
                </a:rPr>
                <a:t>0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70" name="Ορθογώνιο 58"/>
            <p:cNvSpPr/>
            <p:nvPr/>
          </p:nvSpPr>
          <p:spPr>
            <a:xfrm>
              <a:off x="2028951" y="4658197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200" dirty="0">
                  <a:solidFill>
                    <a:prstClr val="black"/>
                  </a:solidFill>
                </a:rPr>
                <a:t>3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71" name="Ορθογώνιο 62"/>
            <p:cNvSpPr/>
            <p:nvPr/>
          </p:nvSpPr>
          <p:spPr>
            <a:xfrm>
              <a:off x="2333751" y="4658197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200" dirty="0">
                  <a:solidFill>
                    <a:prstClr val="black"/>
                  </a:solidFill>
                </a:rPr>
                <a:t>2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72" name="Ορθογώνιο 67"/>
            <p:cNvSpPr/>
            <p:nvPr/>
          </p:nvSpPr>
          <p:spPr>
            <a:xfrm>
              <a:off x="2638551" y="4658197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prstClr val="black"/>
                  </a:solidFill>
                </a:rPr>
                <a:t>0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73" name="Ορθογώνιο 71"/>
            <p:cNvSpPr/>
            <p:nvPr/>
          </p:nvSpPr>
          <p:spPr>
            <a:xfrm>
              <a:off x="2943351" y="4658197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200" dirty="0">
                  <a:solidFill>
                    <a:prstClr val="black"/>
                  </a:solidFill>
                </a:rPr>
                <a:t>1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114551" y="4250895"/>
              <a:ext cx="21198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Input signal</a:t>
              </a:r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1698751" y="5636097"/>
            <a:ext cx="914400" cy="252000"/>
            <a:chOff x="1698751" y="5636097"/>
            <a:chExt cx="914400" cy="252000"/>
          </a:xfrm>
        </p:grpSpPr>
        <p:sp>
          <p:nvSpPr>
            <p:cNvPr id="80" name="Ορθογώνιο 45"/>
            <p:cNvSpPr/>
            <p:nvPr/>
          </p:nvSpPr>
          <p:spPr>
            <a:xfrm>
              <a:off x="1698751" y="5636097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6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81" name="Ορθογώνιο 47"/>
            <p:cNvSpPr/>
            <p:nvPr/>
          </p:nvSpPr>
          <p:spPr>
            <a:xfrm>
              <a:off x="2003551" y="5636097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prstClr val="black"/>
                  </a:solidFill>
                </a:rPr>
                <a:t>14</a:t>
              </a:r>
              <a:endParaRPr lang="en-GB" sz="800" dirty="0">
                <a:solidFill>
                  <a:prstClr val="black"/>
                </a:solidFill>
              </a:endParaRPr>
            </a:p>
          </p:txBody>
        </p:sp>
        <p:sp>
          <p:nvSpPr>
            <p:cNvPr id="82" name="Ορθογώνιο 48"/>
            <p:cNvSpPr/>
            <p:nvPr/>
          </p:nvSpPr>
          <p:spPr>
            <a:xfrm>
              <a:off x="2308351" y="5636097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5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4327645" y="4250895"/>
            <a:ext cx="2011363" cy="1067832"/>
            <a:chOff x="4327645" y="4250895"/>
            <a:chExt cx="2011363" cy="1067832"/>
          </a:xfrm>
        </p:grpSpPr>
        <p:sp>
          <p:nvSpPr>
            <p:cNvPr id="75" name="TextBox 74"/>
            <p:cNvSpPr txBox="1"/>
            <p:nvPr/>
          </p:nvSpPr>
          <p:spPr>
            <a:xfrm>
              <a:off x="4327645" y="4250895"/>
              <a:ext cx="19859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Filter</a:t>
              </a:r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76" name="Ορθογώνιο 182"/>
            <p:cNvSpPr/>
            <p:nvPr/>
          </p:nvSpPr>
          <p:spPr>
            <a:xfrm>
              <a:off x="4886451" y="4670897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200" dirty="0">
                  <a:solidFill>
                    <a:prstClr val="black"/>
                  </a:solidFill>
                </a:rPr>
                <a:t>4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77" name="Ορθογώνιο 183"/>
            <p:cNvSpPr/>
            <p:nvPr/>
          </p:nvSpPr>
          <p:spPr>
            <a:xfrm>
              <a:off x="5191251" y="4670897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200" dirty="0">
                  <a:solidFill>
                    <a:prstClr val="black"/>
                  </a:solidFill>
                </a:rPr>
                <a:t>2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78" name="Ορθογώνιο 184"/>
            <p:cNvSpPr/>
            <p:nvPr/>
          </p:nvSpPr>
          <p:spPr>
            <a:xfrm>
              <a:off x="5496051" y="4670897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200" dirty="0">
                  <a:solidFill>
                    <a:prstClr val="black"/>
                  </a:solidFill>
                </a:rPr>
                <a:t>1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353045" y="4949395"/>
              <a:ext cx="19859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Width = 3</a:t>
              </a:r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0" name="Ομάδα 85"/>
          <p:cNvGrpSpPr/>
          <p:nvPr/>
        </p:nvGrpSpPr>
        <p:grpSpPr>
          <a:xfrm>
            <a:off x="1114551" y="4988397"/>
            <a:ext cx="1524000" cy="252000"/>
            <a:chOff x="6340024" y="1653271"/>
            <a:chExt cx="1524000" cy="252000"/>
          </a:xfrm>
        </p:grpSpPr>
        <p:sp>
          <p:nvSpPr>
            <p:cNvPr id="91" name="Ορθογώνιο 91"/>
            <p:cNvSpPr/>
            <p:nvPr/>
          </p:nvSpPr>
          <p:spPr>
            <a:xfrm>
              <a:off x="6644824" y="1653271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0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92" name="Ορθογώνιο 92"/>
            <p:cNvSpPr/>
            <p:nvPr/>
          </p:nvSpPr>
          <p:spPr>
            <a:xfrm>
              <a:off x="6949624" y="1653271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200" dirty="0">
                  <a:solidFill>
                    <a:prstClr val="black"/>
                  </a:solidFill>
                </a:rPr>
                <a:t>2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93" name="Ορθογώνιο 93"/>
            <p:cNvSpPr/>
            <p:nvPr/>
          </p:nvSpPr>
          <p:spPr>
            <a:xfrm>
              <a:off x="7254424" y="1653271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0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94" name="Ορθογώνιο 94"/>
            <p:cNvSpPr/>
            <p:nvPr/>
          </p:nvSpPr>
          <p:spPr>
            <a:xfrm>
              <a:off x="6340024" y="1653271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4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95" name="Ορθογώνιο 95"/>
            <p:cNvSpPr/>
            <p:nvPr/>
          </p:nvSpPr>
          <p:spPr>
            <a:xfrm>
              <a:off x="7559224" y="1653271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1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96" name="Ευθύγραμμο βέλος σύνδεσης 7"/>
          <p:cNvCxnSpPr>
            <a:endCxn id="80" idx="0"/>
          </p:cNvCxnSpPr>
          <p:nvPr/>
        </p:nvCxnSpPr>
        <p:spPr>
          <a:xfrm flipH="1">
            <a:off x="1851151" y="5240397"/>
            <a:ext cx="0" cy="39570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Ομάδα 97"/>
          <p:cNvGrpSpPr/>
          <p:nvPr/>
        </p:nvGrpSpPr>
        <p:grpSpPr>
          <a:xfrm>
            <a:off x="1419351" y="4988397"/>
            <a:ext cx="1524000" cy="252000"/>
            <a:chOff x="6340024" y="1653271"/>
            <a:chExt cx="1524000" cy="252000"/>
          </a:xfrm>
        </p:grpSpPr>
        <p:sp>
          <p:nvSpPr>
            <p:cNvPr id="98" name="Ορθογώνιο 98"/>
            <p:cNvSpPr/>
            <p:nvPr/>
          </p:nvSpPr>
          <p:spPr>
            <a:xfrm>
              <a:off x="6644824" y="1653271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0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99" name="Ορθογώνιο 99"/>
            <p:cNvSpPr/>
            <p:nvPr/>
          </p:nvSpPr>
          <p:spPr>
            <a:xfrm>
              <a:off x="6949624" y="1653271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200" dirty="0">
                  <a:solidFill>
                    <a:prstClr val="black"/>
                  </a:solidFill>
                </a:rPr>
                <a:t>2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100" name="Ορθογώνιο 100"/>
            <p:cNvSpPr/>
            <p:nvPr/>
          </p:nvSpPr>
          <p:spPr>
            <a:xfrm>
              <a:off x="7254424" y="1653271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0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101" name="Ορθογώνιο 101"/>
            <p:cNvSpPr/>
            <p:nvPr/>
          </p:nvSpPr>
          <p:spPr>
            <a:xfrm>
              <a:off x="6340024" y="1653271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4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102" name="Ορθογώνιο 102"/>
            <p:cNvSpPr/>
            <p:nvPr/>
          </p:nvSpPr>
          <p:spPr>
            <a:xfrm>
              <a:off x="7559224" y="1653271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1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103" name="Ευθύγραμμο βέλος σύνδεσης 103"/>
          <p:cNvCxnSpPr/>
          <p:nvPr/>
        </p:nvCxnSpPr>
        <p:spPr>
          <a:xfrm flipH="1">
            <a:off x="2155951" y="5240397"/>
            <a:ext cx="0" cy="39570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Ομάδα 104"/>
          <p:cNvGrpSpPr/>
          <p:nvPr/>
        </p:nvGrpSpPr>
        <p:grpSpPr>
          <a:xfrm>
            <a:off x="1724151" y="4988397"/>
            <a:ext cx="1524000" cy="252000"/>
            <a:chOff x="6340024" y="1653271"/>
            <a:chExt cx="1524000" cy="252000"/>
          </a:xfrm>
        </p:grpSpPr>
        <p:sp>
          <p:nvSpPr>
            <p:cNvPr id="105" name="Ορθογώνιο 105"/>
            <p:cNvSpPr/>
            <p:nvPr/>
          </p:nvSpPr>
          <p:spPr>
            <a:xfrm>
              <a:off x="6644824" y="1653271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0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106" name="Ορθογώνιο 106"/>
            <p:cNvSpPr/>
            <p:nvPr/>
          </p:nvSpPr>
          <p:spPr>
            <a:xfrm>
              <a:off x="6949624" y="1653271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200" dirty="0">
                  <a:solidFill>
                    <a:prstClr val="black"/>
                  </a:solidFill>
                </a:rPr>
                <a:t>2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107" name="Ορθογώνιο 107"/>
            <p:cNvSpPr/>
            <p:nvPr/>
          </p:nvSpPr>
          <p:spPr>
            <a:xfrm>
              <a:off x="7254424" y="1653271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0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108" name="Ορθογώνιο 108"/>
            <p:cNvSpPr/>
            <p:nvPr/>
          </p:nvSpPr>
          <p:spPr>
            <a:xfrm>
              <a:off x="6340024" y="1653271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4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  <p:sp>
          <p:nvSpPr>
            <p:cNvPr id="109" name="Ορθογώνιο 109"/>
            <p:cNvSpPr/>
            <p:nvPr/>
          </p:nvSpPr>
          <p:spPr>
            <a:xfrm>
              <a:off x="7559224" y="1653271"/>
              <a:ext cx="3048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1</a:t>
              </a:r>
              <a:endParaRPr lang="en-GB" sz="120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110" name="Ευθύγραμμο βέλος σύνδεσης 110"/>
          <p:cNvCxnSpPr/>
          <p:nvPr/>
        </p:nvCxnSpPr>
        <p:spPr>
          <a:xfrm flipH="1">
            <a:off x="2460751" y="5240397"/>
            <a:ext cx="0" cy="39570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7" name="Group 116"/>
          <p:cNvGrpSpPr/>
          <p:nvPr/>
        </p:nvGrpSpPr>
        <p:grpSpPr>
          <a:xfrm>
            <a:off x="6181845" y="4250895"/>
            <a:ext cx="2011363" cy="1067832"/>
            <a:chOff x="6181845" y="4250895"/>
            <a:chExt cx="2011363" cy="1067832"/>
          </a:xfrm>
        </p:grpSpPr>
        <p:sp>
          <p:nvSpPr>
            <p:cNvPr id="79" name="TextBox 78"/>
            <p:cNvSpPr txBox="1"/>
            <p:nvPr/>
          </p:nvSpPr>
          <p:spPr>
            <a:xfrm>
              <a:off x="6181845" y="4250895"/>
              <a:ext cx="19859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Equivalent filter</a:t>
              </a:r>
              <a:endParaRPr lang="en-GB" dirty="0">
                <a:solidFill>
                  <a:prstClr val="black"/>
                </a:solidFill>
              </a:endParaRPr>
            </a:p>
          </p:txBody>
        </p:sp>
        <p:grpSp>
          <p:nvGrpSpPr>
            <p:cNvPr id="84" name="Ομάδα 3"/>
            <p:cNvGrpSpPr/>
            <p:nvPr/>
          </p:nvGrpSpPr>
          <p:grpSpPr>
            <a:xfrm>
              <a:off x="6435851" y="4670897"/>
              <a:ext cx="1524000" cy="252000"/>
              <a:chOff x="6340024" y="1653271"/>
              <a:chExt cx="1524000" cy="252000"/>
            </a:xfrm>
          </p:grpSpPr>
          <p:sp>
            <p:nvSpPr>
              <p:cNvPr id="85" name="Ορθογώνιο 36"/>
              <p:cNvSpPr/>
              <p:nvPr/>
            </p:nvSpPr>
            <p:spPr>
              <a:xfrm>
                <a:off x="6644824" y="1653271"/>
                <a:ext cx="304800" cy="25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prstClr val="black"/>
                    </a:solidFill>
                  </a:rPr>
                  <a:t>0</a:t>
                </a:r>
                <a:endParaRPr lang="en-GB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Ορθογώνιο 37"/>
              <p:cNvSpPr/>
              <p:nvPr/>
            </p:nvSpPr>
            <p:spPr>
              <a:xfrm>
                <a:off x="6949624" y="1653271"/>
                <a:ext cx="304800" cy="25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sz="1200" dirty="0">
                    <a:solidFill>
                      <a:prstClr val="black"/>
                    </a:solidFill>
                  </a:rPr>
                  <a:t>2</a:t>
                </a:r>
                <a:endParaRPr lang="en-GB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Ορθογώνιο 38"/>
              <p:cNvSpPr/>
              <p:nvPr/>
            </p:nvSpPr>
            <p:spPr>
              <a:xfrm>
                <a:off x="7254424" y="1653271"/>
                <a:ext cx="304800" cy="25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prstClr val="black"/>
                    </a:solidFill>
                  </a:rPr>
                  <a:t>0</a:t>
                </a:r>
                <a:endParaRPr lang="en-GB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Ορθογώνιο 83"/>
              <p:cNvSpPr/>
              <p:nvPr/>
            </p:nvSpPr>
            <p:spPr>
              <a:xfrm>
                <a:off x="6340024" y="1653271"/>
                <a:ext cx="304800" cy="25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prstClr val="black"/>
                    </a:solidFill>
                  </a:rPr>
                  <a:t>4</a:t>
                </a:r>
                <a:endParaRPr lang="en-GB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Ορθογώνιο 84"/>
              <p:cNvSpPr/>
              <p:nvPr/>
            </p:nvSpPr>
            <p:spPr>
              <a:xfrm>
                <a:off x="7559224" y="1653271"/>
                <a:ext cx="304800" cy="25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prstClr val="black"/>
                    </a:solidFill>
                  </a:rPr>
                  <a:t>1</a:t>
                </a:r>
                <a:endParaRPr lang="en-GB" sz="12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1" name="TextBox 110"/>
            <p:cNvSpPr txBox="1"/>
            <p:nvPr/>
          </p:nvSpPr>
          <p:spPr>
            <a:xfrm>
              <a:off x="6207245" y="4949395"/>
              <a:ext cx="19859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Width = 5</a:t>
              </a:r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2255" y="1224366"/>
            <a:ext cx="2477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Standard convolution</a:t>
            </a:r>
            <a:endParaRPr lang="en-US" dirty="0"/>
          </a:p>
        </p:txBody>
      </p:sp>
      <p:sp>
        <p:nvSpPr>
          <p:cNvPr id="112" name="TextBox 111"/>
          <p:cNvSpPr txBox="1"/>
          <p:nvPr/>
        </p:nvSpPr>
        <p:spPr>
          <a:xfrm>
            <a:off x="465813" y="3671208"/>
            <a:ext cx="3549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Dilated convolution (dilation=2)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61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/>
      <p:bldP spid="55" grpId="0"/>
      <p:bldP spid="1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5642"/>
            <a:ext cx="8229600" cy="4754563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Short overview</a:t>
            </a:r>
          </a:p>
          <a:p>
            <a:endParaRPr lang="en-GB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Current </a:t>
            </a:r>
            <a:r>
              <a:rPr lang="en-GB" dirty="0" err="1" smtClean="0">
                <a:solidFill>
                  <a:schemeClr val="bg1">
                    <a:lumMod val="75000"/>
                  </a:schemeClr>
                </a:solidFill>
              </a:rPr>
              <a:t>concatenative</a:t>
            </a: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systems – in a nutshell</a:t>
            </a:r>
          </a:p>
          <a:p>
            <a:endParaRPr lang="en-GB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Statistical models – Regression</a:t>
            </a:r>
          </a:p>
          <a:p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Quick review of DNNs – a fast tour</a:t>
            </a:r>
          </a:p>
          <a:p>
            <a:endParaRPr lang="en-GB" dirty="0" smtClean="0"/>
          </a:p>
          <a:p>
            <a:r>
              <a:rPr lang="en-GB" dirty="0" smtClean="0"/>
              <a:t>Neural TTS – sequence-to-sequence models</a:t>
            </a:r>
          </a:p>
          <a:p>
            <a:endParaRPr lang="en-GB" dirty="0" smtClean="0"/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Current Issues</a:t>
            </a:r>
          </a:p>
          <a:p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Applications</a:t>
            </a:r>
          </a:p>
          <a:p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Learning more …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3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Going back to our problem: TTS </a:t>
            </a:r>
            <a:r>
              <a:rPr lang="en-US" sz="2400" dirty="0" smtClean="0"/>
              <a:t>(with DNNs)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3459" y="1916163"/>
            <a:ext cx="7999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 smtClean="0"/>
              <a:t>Features encoded: context-dependent phone to a vector of binary features</a:t>
            </a:r>
            <a:endParaRPr lang="en-US" sz="2400" dirty="0"/>
          </a:p>
        </p:txBody>
      </p:sp>
      <p:pic>
        <p:nvPicPr>
          <p:cNvPr id="10" name="Εικόνα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190" y="3444124"/>
            <a:ext cx="4176464" cy="122731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202841" y="2996952"/>
            <a:ext cx="4719409" cy="2369510"/>
            <a:chOff x="4202841" y="2996952"/>
            <a:chExt cx="4719409" cy="236951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4008" y="2996952"/>
              <a:ext cx="4278242" cy="2369510"/>
            </a:xfrm>
            <a:prstGeom prst="rect">
              <a:avLst/>
            </a:prstGeom>
          </p:spPr>
        </p:pic>
        <p:sp>
          <p:nvSpPr>
            <p:cNvPr id="11" name="Right Arrow 10"/>
            <p:cNvSpPr/>
            <p:nvPr/>
          </p:nvSpPr>
          <p:spPr>
            <a:xfrm>
              <a:off x="4202841" y="3933056"/>
              <a:ext cx="441167" cy="43204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772917"/>
              </p:ext>
            </p:extLst>
          </p:nvPr>
        </p:nvGraphicFramePr>
        <p:xfrm>
          <a:off x="4820574" y="2659284"/>
          <a:ext cx="3925110" cy="32021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2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25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25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25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75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7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9251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9251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024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4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4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506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374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Neural TTS = </a:t>
            </a:r>
            <a:r>
              <a:rPr lang="en-GB" sz="2700" dirty="0" smtClean="0"/>
              <a:t>a sequence-to-sequence regression</a:t>
            </a:r>
            <a:endParaRPr lang="en-GB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99" y="1844824"/>
            <a:ext cx="8425402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8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Tacotron</a:t>
            </a:r>
            <a:r>
              <a:rPr lang="en-GB" dirty="0" smtClean="0"/>
              <a:t>: </a:t>
            </a:r>
            <a:r>
              <a:rPr lang="en-GB" sz="2000" dirty="0" smtClean="0"/>
              <a:t>a multiple sequence-to-sequence model</a:t>
            </a:r>
            <a:endParaRPr lang="en-GB" sz="2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6111" y="1484784"/>
            <a:ext cx="8430689" cy="45624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6080" y="1433701"/>
            <a:ext cx="4062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Tacotron</a:t>
            </a:r>
            <a:r>
              <a:rPr lang="en-US" dirty="0" smtClean="0"/>
              <a:t>, Y. Wang et al. </a:t>
            </a:r>
            <a:r>
              <a:rPr lang="en-US" dirty="0" err="1" smtClean="0"/>
              <a:t>Interspeech</a:t>
            </a:r>
            <a:r>
              <a:rPr lang="en-US" dirty="0" smtClean="0"/>
              <a:t> 2017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6080" y="6017481"/>
            <a:ext cx="5731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CHBG: Convolution bank – highway network – bidirectional Gated Recurrent Unit (GRU)</a:t>
            </a:r>
            <a:endParaRPr lang="en-US" sz="1200" dirty="0"/>
          </a:p>
        </p:txBody>
      </p:sp>
      <p:pic>
        <p:nvPicPr>
          <p:cNvPr id="21" name="Tacotr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14847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1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Wavenet</a:t>
            </a:r>
            <a:endParaRPr lang="en-GB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560" y="1484784"/>
            <a:ext cx="6686452" cy="4677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2968" y="397217"/>
            <a:ext cx="3871240" cy="7628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66314" y="1437630"/>
            <a:ext cx="204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Sound examples </a:t>
            </a:r>
          </a:p>
          <a:p>
            <a:r>
              <a:rPr lang="en-US" dirty="0" smtClean="0"/>
              <a:t>(16 kHz) [test data]: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98151" y="2368764"/>
            <a:ext cx="1897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/>
              <a:t>w</a:t>
            </a:r>
            <a:r>
              <a:rPr lang="en-US" sz="1600" dirty="0" smtClean="0"/>
              <a:t>ith natural prosody: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2987824" y="6352466"/>
            <a:ext cx="5460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Sound examples from Univ. of Crete trained on </a:t>
            </a:r>
            <a:r>
              <a:rPr lang="en-US" sz="1600" dirty="0" err="1" smtClean="0"/>
              <a:t>vocoded</a:t>
            </a:r>
            <a:r>
              <a:rPr lang="en-US" sz="1600" dirty="0" smtClean="0"/>
              <a:t> speech</a:t>
            </a:r>
            <a:endParaRPr lang="en-US" sz="16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7101241" y="2902566"/>
            <a:ext cx="1965282" cy="909972"/>
            <a:chOff x="7101241" y="2902566"/>
            <a:chExt cx="1965282" cy="909972"/>
          </a:xfrm>
        </p:grpSpPr>
        <p:pic>
          <p:nvPicPr>
            <p:cNvPr id="18" name="Wavenet-1">
              <a:hlinkClick r:id="" action="ppaction://media"/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7792670" y="3325175"/>
              <a:ext cx="487363" cy="48736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101241" y="2902566"/>
              <a:ext cx="19652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600" dirty="0" smtClean="0"/>
                <a:t>Google (40 hours)</a:t>
              </a:r>
              <a:endParaRPr lang="en-US" sz="16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061846" y="3775658"/>
            <a:ext cx="1617430" cy="1019882"/>
            <a:chOff x="7061846" y="3775658"/>
            <a:chExt cx="1617430" cy="1019882"/>
          </a:xfrm>
        </p:grpSpPr>
        <p:pic>
          <p:nvPicPr>
            <p:cNvPr id="12" name="Sig1-original prosody">
              <a:hlinkClick r:id="" action="ppaction://media"/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7791186" y="4310908"/>
              <a:ext cx="484632" cy="48463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061846" y="3775658"/>
              <a:ext cx="16174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600" dirty="0" err="1" smtClean="0"/>
                <a:t>UoC</a:t>
              </a:r>
              <a:r>
                <a:rPr lang="en-US" sz="1600" dirty="0" smtClean="0"/>
                <a:t> (5 hours)</a:t>
              </a:r>
              <a:endParaRPr lang="en-US" sz="16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960528" y="4873244"/>
            <a:ext cx="2183473" cy="1439696"/>
            <a:chOff x="6960528" y="4873244"/>
            <a:chExt cx="2183473" cy="1439696"/>
          </a:xfrm>
        </p:grpSpPr>
        <p:pic>
          <p:nvPicPr>
            <p:cNvPr id="14" name="Sig1-synthetic prosody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7803265" y="5828308"/>
              <a:ext cx="484632" cy="48463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047585" y="4873244"/>
              <a:ext cx="20964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US" sz="1600" dirty="0"/>
                <a:t>w</a:t>
              </a:r>
              <a:r>
                <a:rPr lang="en-US" sz="1600" dirty="0" smtClean="0"/>
                <a:t>ith synthetic prosody (HMM):</a:t>
              </a:r>
              <a:endParaRPr lang="en-US" sz="16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960528" y="5464549"/>
              <a:ext cx="16174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600" dirty="0" err="1" smtClean="0"/>
                <a:t>UoC</a:t>
              </a:r>
              <a:r>
                <a:rPr lang="en-US" sz="1600" dirty="0" smtClean="0"/>
                <a:t> (5 hours)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9851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0"/>
      <p:bldP spid="11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5642"/>
            <a:ext cx="8229600" cy="4754563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Short overview</a:t>
            </a:r>
          </a:p>
          <a:p>
            <a:endParaRPr lang="en-GB" dirty="0"/>
          </a:p>
          <a:p>
            <a:r>
              <a:rPr lang="en-GB" dirty="0" smtClean="0"/>
              <a:t>Current </a:t>
            </a:r>
            <a:r>
              <a:rPr lang="en-GB" dirty="0" err="1" smtClean="0"/>
              <a:t>concatenative</a:t>
            </a:r>
            <a:r>
              <a:rPr lang="en-GB" dirty="0" smtClean="0"/>
              <a:t> systems – in a nutshell</a:t>
            </a:r>
          </a:p>
          <a:p>
            <a:endParaRPr lang="en-GB" dirty="0"/>
          </a:p>
          <a:p>
            <a:r>
              <a:rPr lang="en-GB" dirty="0" smtClean="0"/>
              <a:t>Statistical models – Regression</a:t>
            </a:r>
          </a:p>
          <a:p>
            <a:endParaRPr lang="en-GB" dirty="0" smtClean="0"/>
          </a:p>
          <a:p>
            <a:r>
              <a:rPr lang="en-GB" dirty="0" smtClean="0"/>
              <a:t>Quick review of DNNs – a fast tour</a:t>
            </a:r>
          </a:p>
          <a:p>
            <a:endParaRPr lang="en-GB" dirty="0" smtClean="0"/>
          </a:p>
          <a:p>
            <a:r>
              <a:rPr lang="en-GB" dirty="0" smtClean="0"/>
              <a:t>Neural TTS – sequence-to-sequence models</a:t>
            </a:r>
          </a:p>
          <a:p>
            <a:endParaRPr lang="en-GB" dirty="0" smtClean="0"/>
          </a:p>
          <a:p>
            <a:r>
              <a:rPr lang="en-GB" dirty="0" smtClean="0"/>
              <a:t>Current Issues</a:t>
            </a:r>
          </a:p>
          <a:p>
            <a:endParaRPr lang="en-GB" dirty="0" smtClean="0"/>
          </a:p>
          <a:p>
            <a:r>
              <a:rPr lang="en-GB" dirty="0" smtClean="0"/>
              <a:t>Applications</a:t>
            </a:r>
          </a:p>
          <a:p>
            <a:endParaRPr lang="en-GB" dirty="0" smtClean="0"/>
          </a:p>
          <a:p>
            <a:r>
              <a:rPr lang="en-GB" dirty="0" smtClean="0"/>
              <a:t>Learning more 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5642"/>
            <a:ext cx="8229600" cy="4754563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Short overview</a:t>
            </a:r>
          </a:p>
          <a:p>
            <a:endParaRPr lang="en-GB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Current </a:t>
            </a:r>
            <a:r>
              <a:rPr lang="en-GB" dirty="0" err="1" smtClean="0">
                <a:solidFill>
                  <a:schemeClr val="bg1">
                    <a:lumMod val="75000"/>
                  </a:schemeClr>
                </a:solidFill>
              </a:rPr>
              <a:t>concatenative</a:t>
            </a: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systems – in a nutshell</a:t>
            </a:r>
          </a:p>
          <a:p>
            <a:endParaRPr lang="en-GB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Statistical models – Regression</a:t>
            </a:r>
          </a:p>
          <a:p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Quick review of DNNs – a fast tour</a:t>
            </a:r>
          </a:p>
          <a:p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Neural TTS – sequence-to-sequence models</a:t>
            </a:r>
          </a:p>
          <a:p>
            <a:endParaRPr lang="en-GB" dirty="0" smtClean="0"/>
          </a:p>
          <a:p>
            <a:r>
              <a:rPr lang="en-GB" dirty="0" smtClean="0"/>
              <a:t>Current Issues</a:t>
            </a:r>
          </a:p>
          <a:p>
            <a:endParaRPr lang="en-GB" dirty="0" smtClean="0"/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Applications</a:t>
            </a:r>
          </a:p>
          <a:p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Learning more …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2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Synthesis </a:t>
            </a:r>
            <a:r>
              <a:rPr lang="en-US" dirty="0" smtClean="0"/>
              <a:t>– current issues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41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11560" y="1354066"/>
            <a:ext cx="8396666" cy="2587602"/>
            <a:chOff x="611560" y="1354066"/>
            <a:chExt cx="8396666" cy="2587602"/>
          </a:xfrm>
        </p:grpSpPr>
        <p:sp>
          <p:nvSpPr>
            <p:cNvPr id="6" name="TextBox 5"/>
            <p:cNvSpPr txBox="1"/>
            <p:nvPr/>
          </p:nvSpPr>
          <p:spPr>
            <a:xfrm>
              <a:off x="1115616" y="2002676"/>
              <a:ext cx="7892610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2400" dirty="0" smtClean="0"/>
                <a:t>Robust &amp; fast front-end and back-end </a:t>
              </a:r>
              <a:r>
                <a:rPr lang="en-US" sz="1600" dirty="0" smtClean="0"/>
                <a:t>(Parallel </a:t>
              </a:r>
              <a:r>
                <a:rPr lang="en-US" sz="1600" dirty="0" err="1" smtClean="0"/>
                <a:t>Wavenet</a:t>
              </a:r>
              <a:r>
                <a:rPr lang="en-US" sz="1600" dirty="0" smtClean="0"/>
                <a:t>, </a:t>
              </a:r>
              <a:r>
                <a:rPr lang="en-US" sz="1600" dirty="0" err="1" smtClean="0"/>
                <a:t>WaveRNN</a:t>
              </a:r>
              <a:r>
                <a:rPr lang="en-US" sz="1600" dirty="0" smtClean="0"/>
                <a:t>, …)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endParaRPr lang="en-US" sz="2400" dirty="0"/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2400" dirty="0" smtClean="0"/>
                <a:t>Robust to recordings quality and quantity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endParaRPr lang="en-US" sz="2400" dirty="0"/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2400" dirty="0" smtClean="0"/>
                <a:t>Robust training</a:t>
              </a:r>
              <a:endParaRPr lang="en-US" sz="2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1560" y="1354066"/>
              <a:ext cx="45264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en-US" sz="2800" dirty="0" smtClean="0"/>
                <a:t>Robustness &amp; running cost</a:t>
              </a:r>
              <a:endParaRPr lang="en-US" sz="28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1560" y="4200835"/>
            <a:ext cx="8294522" cy="2093969"/>
            <a:chOff x="611560" y="4200835"/>
            <a:chExt cx="8294522" cy="2093969"/>
          </a:xfrm>
        </p:grpSpPr>
        <p:sp>
          <p:nvSpPr>
            <p:cNvPr id="7" name="TextBox 6"/>
            <p:cNvSpPr txBox="1"/>
            <p:nvPr/>
          </p:nvSpPr>
          <p:spPr>
            <a:xfrm>
              <a:off x="1115615" y="4725144"/>
              <a:ext cx="77904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2400" dirty="0" smtClean="0"/>
                <a:t>Adaptation to user acts in dialogue (conversational TTS, style token)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endParaRPr lang="en-US" sz="2400" dirty="0"/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2400" dirty="0" smtClean="0"/>
                <a:t>Adaptation to the listening conditions (intelligibility)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11560" y="4200835"/>
              <a:ext cx="33999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en-US" sz="2800" dirty="0" smtClean="0"/>
                <a:t>Context awareness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5820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urrent issues – robust back-end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42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29208" y="1360284"/>
            <a:ext cx="6335502" cy="2244680"/>
            <a:chOff x="429208" y="1360284"/>
            <a:chExt cx="6335502" cy="2244680"/>
          </a:xfrm>
        </p:grpSpPr>
        <p:pic>
          <p:nvPicPr>
            <p:cNvPr id="12" name="Εικόνα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404" y="1909514"/>
              <a:ext cx="6153150" cy="16954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29208" y="1360284"/>
              <a:ext cx="63355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/>
                <a:t>Type I </a:t>
              </a:r>
              <a:r>
                <a:rPr lang="en-US" dirty="0" smtClean="0"/>
                <a:t>artifacts, when we predict parameters of a distribution</a:t>
              </a:r>
              <a:endParaRPr lang="en-GB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7200" y="4011543"/>
            <a:ext cx="7211144" cy="1923909"/>
            <a:chOff x="457200" y="4011543"/>
            <a:chExt cx="7211144" cy="1923909"/>
          </a:xfrm>
        </p:grpSpPr>
        <p:pic>
          <p:nvPicPr>
            <p:cNvPr id="14" name="Εικόνα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0969" y="4513535"/>
              <a:ext cx="6153150" cy="142191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57200" y="4011543"/>
              <a:ext cx="7211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/>
                <a:t>Type II </a:t>
              </a:r>
              <a:r>
                <a:rPr lang="en-US" dirty="0" smtClean="0"/>
                <a:t>artifacts, when we produce categorical (</a:t>
              </a:r>
              <a:r>
                <a:rPr lang="en-US" dirty="0" err="1" smtClean="0"/>
                <a:t>softmax</a:t>
              </a:r>
              <a:r>
                <a:rPr lang="en-US" dirty="0" smtClean="0"/>
                <a:t>) distribution 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95465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5642"/>
            <a:ext cx="8229600" cy="4754563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Short overview</a:t>
            </a:r>
          </a:p>
          <a:p>
            <a:endParaRPr lang="en-GB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Current </a:t>
            </a:r>
            <a:r>
              <a:rPr lang="en-GB" dirty="0" err="1" smtClean="0">
                <a:solidFill>
                  <a:schemeClr val="bg1">
                    <a:lumMod val="75000"/>
                  </a:schemeClr>
                </a:solidFill>
              </a:rPr>
              <a:t>concatenative</a:t>
            </a: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systems – in a nutshell</a:t>
            </a:r>
          </a:p>
          <a:p>
            <a:endParaRPr lang="en-GB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Statistical models – Regression</a:t>
            </a:r>
          </a:p>
          <a:p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Quick review of DNNs – a fast tour</a:t>
            </a:r>
          </a:p>
          <a:p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Neural TTS – sequence-to-sequence models</a:t>
            </a:r>
          </a:p>
          <a:p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Current Issues</a:t>
            </a:r>
          </a:p>
          <a:p>
            <a:endParaRPr lang="en-GB" dirty="0" smtClean="0"/>
          </a:p>
          <a:p>
            <a:r>
              <a:rPr lang="en-GB" dirty="0" smtClean="0"/>
              <a:t>Applications</a:t>
            </a:r>
          </a:p>
          <a:p>
            <a:endParaRPr lang="en-GB" dirty="0" smtClean="0"/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Learning more …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5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usual (suspect of) application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1" name="Text Box 4009"/>
          <p:cNvSpPr txBox="1">
            <a:spLocks noChangeArrowheads="1"/>
          </p:cNvSpPr>
          <p:nvPr/>
        </p:nvSpPr>
        <p:spPr bwMode="auto">
          <a:xfrm>
            <a:off x="6084168" y="4887343"/>
            <a:ext cx="2304158" cy="36933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r>
              <a:rPr lang="en-GB" sz="1800" dirty="0" err="1" smtClean="0"/>
              <a:t>Xpressive</a:t>
            </a:r>
            <a:r>
              <a:rPr lang="en-GB" sz="1800" dirty="0" smtClean="0"/>
              <a:t> </a:t>
            </a:r>
            <a:r>
              <a:rPr lang="en-GB" sz="1800" dirty="0" err="1" smtClean="0"/>
              <a:t>Talk</a:t>
            </a:r>
            <a:r>
              <a:rPr lang="en-GB" sz="1800" baseline="30000" dirty="0" err="1" smtClean="0"/>
              <a:t>TM</a:t>
            </a:r>
            <a:endParaRPr lang="en-GB" sz="1800" dirty="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008082"/>
            <a:ext cx="4528526" cy="298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age3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072482" y="2008082"/>
            <a:ext cx="3839014" cy="287926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051720" y="5393282"/>
            <a:ext cx="4780858" cy="803285"/>
            <a:chOff x="2051720" y="5393282"/>
            <a:chExt cx="4780858" cy="80328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720" y="5393282"/>
              <a:ext cx="734933" cy="776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1936" y="5462531"/>
              <a:ext cx="690979" cy="67704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7854" y="5426230"/>
              <a:ext cx="709256" cy="74964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168" y="5405537"/>
              <a:ext cx="748410" cy="79103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7742359" y="4826005"/>
            <a:ext cx="1309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Toshiba Corp.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6886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1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real application: Conversational TTS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10" name="Alex-Zoe-DM20160711-DNN-v1_pro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656" y="1628800"/>
            <a:ext cx="6336605" cy="35647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9976" y="5814556"/>
            <a:ext cx="3499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Toshiba: Statistical Dialogue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18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5642"/>
            <a:ext cx="8229600" cy="4754563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Short overview</a:t>
            </a:r>
          </a:p>
          <a:p>
            <a:endParaRPr lang="en-GB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Current </a:t>
            </a:r>
            <a:r>
              <a:rPr lang="en-GB" dirty="0" err="1" smtClean="0">
                <a:solidFill>
                  <a:schemeClr val="bg1">
                    <a:lumMod val="75000"/>
                  </a:schemeClr>
                </a:solidFill>
              </a:rPr>
              <a:t>concatenative</a:t>
            </a: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systems – in a nutshell</a:t>
            </a:r>
          </a:p>
          <a:p>
            <a:endParaRPr lang="en-GB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Statistical models – Regression</a:t>
            </a:r>
          </a:p>
          <a:p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Quick review of DNNs – a fast tour</a:t>
            </a:r>
          </a:p>
          <a:p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Neural TTS – sequence-to-sequence models</a:t>
            </a:r>
          </a:p>
          <a:p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Current Issues</a:t>
            </a:r>
          </a:p>
          <a:p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Applications</a:t>
            </a:r>
          </a:p>
          <a:p>
            <a:endParaRPr lang="en-GB" dirty="0" smtClean="0"/>
          </a:p>
          <a:p>
            <a:r>
              <a:rPr lang="en-GB" dirty="0" smtClean="0"/>
              <a:t>Learning more 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4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72" y="-94725"/>
            <a:ext cx="8303173" cy="8330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64318">
              <a:spcBef>
                <a:spcPts val="0"/>
              </a:spcBef>
            </a:pPr>
            <a:r>
              <a:rPr lang="en-US" sz="2400" b="1" dirty="0" smtClean="0">
                <a:ea typeface="Meiryo UI" panose="020B0604030504040204" pitchFamily="34" charset="-128"/>
              </a:rPr>
              <a:t>Inclusive Neural Speech Synthesis (TBAS)</a:t>
            </a:r>
            <a:endParaRPr lang="en-US" sz="2400" b="1" dirty="0">
              <a:ea typeface="Meiryo UI" panose="020B0604030504040204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71191" y="1154066"/>
            <a:ext cx="6043706" cy="2062103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Speech Processing Courses in Crete</a:t>
            </a:r>
          </a:p>
          <a:p>
            <a:pPr algn="ctr"/>
            <a:r>
              <a:rPr lang="en-US" sz="3200" dirty="0" smtClean="0">
                <a:hlinkClick r:id="rId2"/>
              </a:rPr>
              <a:t>SPCC</a:t>
            </a:r>
            <a:endParaRPr lang="en-US" sz="3200" dirty="0" smtClean="0"/>
          </a:p>
          <a:p>
            <a:pPr algn="ctr"/>
            <a:r>
              <a:rPr lang="en-US" sz="3200" dirty="0" smtClean="0"/>
              <a:t>July 26-30, 2021</a:t>
            </a:r>
          </a:p>
          <a:p>
            <a:pPr algn="ctr"/>
            <a:r>
              <a:rPr lang="en-US" sz="3200" dirty="0" smtClean="0"/>
              <a:t>Crete, Greece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3993367"/>
            <a:ext cx="8299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Learn (with </a:t>
            </a:r>
            <a:r>
              <a:rPr lang="en-US" sz="2000" u="sng" dirty="0" smtClean="0"/>
              <a:t>theory</a:t>
            </a:r>
            <a:r>
              <a:rPr lang="en-US" sz="2000" dirty="0" smtClean="0"/>
              <a:t> in the mornings and </a:t>
            </a:r>
            <a:r>
              <a:rPr lang="en-US" sz="2000" u="sng" dirty="0" smtClean="0"/>
              <a:t>hands on </a:t>
            </a:r>
            <a:r>
              <a:rPr lang="en-US" sz="2000" dirty="0" smtClean="0"/>
              <a:t>in the afternoons) about: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1601" y="4393477"/>
            <a:ext cx="80648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 smtClean="0"/>
              <a:t>Front-end processing (Alistair </a:t>
            </a:r>
            <a:r>
              <a:rPr lang="en-GB" sz="2000" dirty="0" err="1" smtClean="0"/>
              <a:t>Conkie</a:t>
            </a:r>
            <a:r>
              <a:rPr lang="en-GB" sz="2000" dirty="0" smtClean="0"/>
              <a:t>, Apple)</a:t>
            </a:r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smtClean="0"/>
              <a:t>Neural Acoustic </a:t>
            </a:r>
            <a:r>
              <a:rPr lang="en-US" sz="2000" dirty="0"/>
              <a:t>Modeling (Vassilis Tsiaras, </a:t>
            </a:r>
            <a:r>
              <a:rPr lang="en-US" sz="2000" dirty="0" err="1"/>
              <a:t>UoC</a:t>
            </a:r>
            <a:r>
              <a:rPr lang="en-US" sz="2000" dirty="0"/>
              <a:t>, Greece</a:t>
            </a:r>
            <a:r>
              <a:rPr lang="en-US" sz="2000" dirty="0" smtClean="0"/>
              <a:t>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smtClean="0"/>
              <a:t>Neural Vocoders (Junichi Yamagishi and Xin Wang, </a:t>
            </a:r>
            <a:r>
              <a:rPr lang="en-US" sz="2000" dirty="0"/>
              <a:t>NII Japan)</a:t>
            </a:r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smtClean="0"/>
              <a:t>Inclusive Neural TTS, (</a:t>
            </a:r>
            <a:r>
              <a:rPr lang="en-US" sz="2000" dirty="0" err="1" smtClean="0"/>
              <a:t>Heiga</a:t>
            </a:r>
            <a:r>
              <a:rPr lang="en-US" sz="2000" dirty="0" smtClean="0"/>
              <a:t> Zen, Google, USA)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smtClean="0"/>
              <a:t>Inclusive Neural TTS II (Yannis Stylianou, </a:t>
            </a:r>
            <a:r>
              <a:rPr lang="en-US" sz="2000" dirty="0" err="1" smtClean="0"/>
              <a:t>UoC</a:t>
            </a:r>
            <a:r>
              <a:rPr lang="en-US" sz="2000" dirty="0" smtClean="0"/>
              <a:t>, Greece))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68" y="2043953"/>
            <a:ext cx="1570339" cy="11777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42" y="2037859"/>
            <a:ext cx="1499662" cy="1179576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76200" y="555621"/>
            <a:ext cx="90260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21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Further reading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11560" y="1484784"/>
            <a:ext cx="79208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 smtClean="0"/>
              <a:t>ISCA Synthesis Interest Group</a:t>
            </a:r>
            <a:r>
              <a:rPr lang="en-GB" dirty="0"/>
              <a:t>: </a:t>
            </a:r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synsig.org/index.php/Main_Page</a:t>
            </a:r>
            <a:r>
              <a:rPr lang="en-GB" dirty="0" smtClean="0"/>
              <a:t> (look there for the SPCC videos)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 smtClean="0"/>
              <a:t>CSTR, Simon Kings’ page on </a:t>
            </a:r>
            <a:r>
              <a:rPr lang="en-GB" dirty="0"/>
              <a:t>speech synthesis: </a:t>
            </a:r>
            <a:r>
              <a:rPr lang="en-GB" dirty="0">
                <a:hlinkClick r:id="rId4"/>
              </a:rPr>
              <a:t>http://www.speech.zone/courses/speech-synthesis</a:t>
            </a:r>
            <a:r>
              <a:rPr lang="en-GB" dirty="0" smtClean="0">
                <a:hlinkClick r:id="rId4"/>
              </a:rPr>
              <a:t>/</a:t>
            </a:r>
            <a:endParaRPr lang="en-GB" dirty="0" smtClean="0"/>
          </a:p>
          <a:p>
            <a:endParaRPr lang="en-GB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 smtClean="0"/>
              <a:t>CMU </a:t>
            </a:r>
            <a:r>
              <a:rPr lang="en-GB" dirty="0" err="1" smtClean="0"/>
              <a:t>Festvox</a:t>
            </a:r>
            <a:r>
              <a:rPr lang="en-GB" dirty="0"/>
              <a:t>: </a:t>
            </a:r>
            <a:r>
              <a:rPr lang="en-GB" dirty="0">
                <a:hlinkClick r:id="rId5"/>
              </a:rPr>
              <a:t>http://festvox.org</a:t>
            </a:r>
            <a:r>
              <a:rPr lang="en-GB" dirty="0" smtClean="0">
                <a:hlinkClick r:id="rId5"/>
              </a:rPr>
              <a:t>/</a:t>
            </a:r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Google: </a:t>
            </a:r>
            <a:r>
              <a:rPr lang="en-GB" dirty="0">
                <a:hlinkClick r:id="rId6"/>
              </a:rPr>
              <a:t>https://google.github.io/tacotron</a:t>
            </a:r>
            <a:r>
              <a:rPr lang="en-GB" dirty="0" smtClean="0">
                <a:hlinkClick r:id="rId6"/>
              </a:rPr>
              <a:t>/</a:t>
            </a:r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8974" y="1052736"/>
            <a:ext cx="90260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222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On </a:t>
            </a:r>
            <a:r>
              <a:rPr lang="en-GB" dirty="0" err="1" smtClean="0"/>
              <a:t>Wavenet</a:t>
            </a:r>
            <a:r>
              <a:rPr lang="en-GB" dirty="0" smtClean="0"/>
              <a:t> – connections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539" name="Picture 5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464736"/>
            <a:ext cx="7596336" cy="469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2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5642"/>
            <a:ext cx="8229600" cy="4754563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Short overview</a:t>
            </a:r>
          </a:p>
          <a:p>
            <a:endParaRPr lang="en-GB" dirty="0"/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Current </a:t>
            </a:r>
            <a:r>
              <a:rPr lang="en-GB" dirty="0" err="1" smtClean="0">
                <a:solidFill>
                  <a:schemeClr val="bg1">
                    <a:lumMod val="75000"/>
                  </a:schemeClr>
                </a:solidFill>
              </a:rPr>
              <a:t>concatenative</a:t>
            </a: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systems – in a nutshell</a:t>
            </a:r>
          </a:p>
          <a:p>
            <a:endParaRPr lang="en-GB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Statistical models – Regression</a:t>
            </a:r>
          </a:p>
          <a:p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Quick review of DNNs – a fast tour</a:t>
            </a:r>
          </a:p>
          <a:p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Neural TTS – sequence-to-sequence models</a:t>
            </a:r>
          </a:p>
          <a:p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Current Issues</a:t>
            </a:r>
          </a:p>
          <a:p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Applications</a:t>
            </a:r>
          </a:p>
          <a:p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Learning more …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48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On </a:t>
            </a:r>
            <a:r>
              <a:rPr lang="en-GB" dirty="0" err="1" smtClean="0"/>
              <a:t>Wavenet</a:t>
            </a:r>
            <a:r>
              <a:rPr lang="en-GB" dirty="0" smtClean="0"/>
              <a:t> – Residual connections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828" y="1340768"/>
            <a:ext cx="2902524" cy="510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On </a:t>
            </a:r>
            <a:r>
              <a:rPr lang="en-GB" dirty="0" err="1" smtClean="0"/>
              <a:t>Wavenet</a:t>
            </a:r>
            <a:r>
              <a:rPr lang="en-GB" dirty="0" smtClean="0"/>
              <a:t> – gating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2276872"/>
            <a:ext cx="5242758" cy="323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0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Definitions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4426" y="2210380"/>
            <a:ext cx="81413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Speech synthesis is the artificial production of human speech</a:t>
            </a:r>
          </a:p>
          <a:p>
            <a:r>
              <a:rPr lang="en-US" sz="1600" dirty="0" smtClean="0"/>
              <a:t>(Wikipedia)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74426" y="3168184"/>
            <a:ext cx="7795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Text-to-Speech (TTS) refers to the conversion of text to intelligible, natural and expressive speech (it has a history of over 50 years)</a:t>
            </a:r>
          </a:p>
        </p:txBody>
      </p:sp>
    </p:spTree>
    <p:extLst>
      <p:ext uri="{BB962C8B-B14F-4D97-AF65-F5344CB8AC3E}">
        <p14:creationId xmlns:p14="http://schemas.microsoft.com/office/powerpoint/2010/main" val="201066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Text-to-Speech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9985" y="1484784"/>
            <a:ext cx="7795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Text-to-Speech (TTS) refers to the conversion of text to intelligible, natural and expressive speech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9985" y="2717015"/>
            <a:ext cx="77951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An ill-posed problem: </a:t>
            </a:r>
            <a:endParaRPr lang="el-GR" sz="2400" dirty="0" smtClean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b="1" smtClean="0"/>
              <a:t>Text</a:t>
            </a:r>
            <a:r>
              <a:rPr lang="en-US" smtClean="0"/>
              <a:t> - a narrow band information – </a:t>
            </a:r>
            <a:r>
              <a:rPr lang="en-US" b="1" smtClean="0"/>
              <a:t>to Speech </a:t>
            </a:r>
            <a:r>
              <a:rPr lang="en-US" smtClean="0"/>
              <a:t>- a wide band information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79985" y="4298156"/>
            <a:ext cx="7795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A solution: record all the words and just play them back</a:t>
            </a:r>
            <a:endParaRPr lang="el-GR" sz="24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169973" y="4840580"/>
            <a:ext cx="867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ead it!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63888" y="5301208"/>
            <a:ext cx="1477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 have read it!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388970" y="5014736"/>
            <a:ext cx="1748408" cy="905098"/>
            <a:chOff x="5388970" y="5014736"/>
            <a:chExt cx="1748408" cy="905098"/>
          </a:xfrm>
        </p:grpSpPr>
        <p:sp>
          <p:nvSpPr>
            <p:cNvPr id="5" name="Explosion 2 4"/>
            <p:cNvSpPr/>
            <p:nvPr/>
          </p:nvSpPr>
          <p:spPr>
            <a:xfrm>
              <a:off x="5388970" y="5014736"/>
              <a:ext cx="1748408" cy="905098"/>
            </a:xfrm>
            <a:prstGeom prst="irregularSeal2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668809" y="5301208"/>
              <a:ext cx="10642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CONTEXT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5313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Text-to-Speech – the path so far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5838831"/>
            <a:ext cx="8672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first 3 audio files are </a:t>
            </a:r>
            <a:r>
              <a:rPr lang="en-US" sz="1400" dirty="0"/>
              <a:t>from https://www.ims.uni-stuttgart.de/institut/mitarbeiter/moehler/synthspeech/#english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79985" y="1268760"/>
            <a:ext cx="3933669" cy="532680"/>
            <a:chOff x="479985" y="1484784"/>
            <a:chExt cx="3933669" cy="532680"/>
          </a:xfrm>
        </p:grpSpPr>
        <p:sp>
          <p:nvSpPr>
            <p:cNvPr id="8" name="TextBox 7"/>
            <p:cNvSpPr txBox="1"/>
            <p:nvPr/>
          </p:nvSpPr>
          <p:spPr>
            <a:xfrm>
              <a:off x="479985" y="1484784"/>
              <a:ext cx="32999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2400" dirty="0" smtClean="0"/>
                <a:t>Formant synthesizers</a:t>
              </a:r>
            </a:p>
          </p:txBody>
        </p:sp>
        <p:pic>
          <p:nvPicPr>
            <p:cNvPr id="5" name="Formant-br">
              <a:hlinkClick r:id="" action="ppaction://media"/>
            </p:cNvPr>
            <p:cNvPicPr>
              <a:picLocks noChangeAspect="1"/>
            </p:cNvPicPr>
            <p:nvPr>
              <a:audioFile r:link="rId16"/>
              <p:extLst>
                <p:ext uri="{DAA4B4D4-6D71-4841-9C94-3DE7FCFB9230}">
                  <p14:media xmlns:p14="http://schemas.microsoft.com/office/powerpoint/2010/main" r:embed="rId15"/>
                </p:ext>
              </p:extLst>
            </p:nvPr>
          </p:nvPicPr>
          <p:blipFill>
            <a:blip r:embed="rId18"/>
            <a:stretch>
              <a:fillRect/>
            </a:stretch>
          </p:blipFill>
          <p:spPr>
            <a:xfrm>
              <a:off x="3926291" y="1530101"/>
              <a:ext cx="487363" cy="487363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79985" y="1988840"/>
            <a:ext cx="2467008" cy="487363"/>
            <a:chOff x="479985" y="2397870"/>
            <a:chExt cx="2467008" cy="487363"/>
          </a:xfrm>
        </p:grpSpPr>
        <p:sp>
          <p:nvSpPr>
            <p:cNvPr id="13" name="TextBox 12"/>
            <p:cNvSpPr txBox="1"/>
            <p:nvPr/>
          </p:nvSpPr>
          <p:spPr>
            <a:xfrm>
              <a:off x="479985" y="2397870"/>
              <a:ext cx="1787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2400" dirty="0" err="1" smtClean="0"/>
                <a:t>Diphones</a:t>
              </a:r>
              <a:endParaRPr lang="en-US" sz="2400" dirty="0" smtClean="0"/>
            </a:p>
          </p:txBody>
        </p:sp>
        <p:pic>
          <p:nvPicPr>
            <p:cNvPr id="6" name="Diphone-br">
              <a:hlinkClick r:id="" action="ppaction://media"/>
            </p:cNvPr>
            <p:cNvPicPr>
              <a:picLocks noChangeAspect="1"/>
            </p:cNvPicPr>
            <p:nvPr>
              <a:audioFile r:link="rId14"/>
              <p:extLst>
                <p:ext uri="{DAA4B4D4-6D71-4841-9C94-3DE7FCFB9230}">
                  <p14:media xmlns:p14="http://schemas.microsoft.com/office/powerpoint/2010/main" r:embed="rId13"/>
                </p:ext>
              </p:extLst>
            </p:nvPr>
          </p:nvPicPr>
          <p:blipFill>
            <a:blip r:embed="rId18"/>
            <a:stretch>
              <a:fillRect/>
            </a:stretch>
          </p:blipFill>
          <p:spPr>
            <a:xfrm>
              <a:off x="2459630" y="2397870"/>
              <a:ext cx="487363" cy="487363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9986" y="2852936"/>
            <a:ext cx="3067209" cy="487363"/>
            <a:chOff x="479986" y="2852936"/>
            <a:chExt cx="3067209" cy="487363"/>
          </a:xfrm>
        </p:grpSpPr>
        <p:sp>
          <p:nvSpPr>
            <p:cNvPr id="14" name="TextBox 13"/>
            <p:cNvSpPr txBox="1"/>
            <p:nvPr/>
          </p:nvSpPr>
          <p:spPr>
            <a:xfrm>
              <a:off x="479986" y="2853730"/>
              <a:ext cx="24670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2400" dirty="0" smtClean="0"/>
                <a:t>Unit selection</a:t>
              </a:r>
            </a:p>
          </p:txBody>
        </p:sp>
        <p:pic>
          <p:nvPicPr>
            <p:cNvPr id="17" name="UnitSelection-22K">
              <a:hlinkClick r:id="" action="ppaction://media"/>
            </p:cNvPr>
            <p:cNvPicPr>
              <a:picLocks noChangeAspect="1"/>
            </p:cNvPicPr>
            <p:nvPr>
              <a:audioFile r:link="rId12"/>
              <p:extLst>
                <p:ext uri="{DAA4B4D4-6D71-4841-9C94-3DE7FCFB9230}">
                  <p14:media xmlns:p14="http://schemas.microsoft.com/office/powerpoint/2010/main" r:embed="rId11"/>
                </p:ext>
              </p:extLst>
            </p:nvPr>
          </p:nvPicPr>
          <p:blipFill>
            <a:blip r:embed="rId18"/>
            <a:stretch>
              <a:fillRect/>
            </a:stretch>
          </p:blipFill>
          <p:spPr>
            <a:xfrm>
              <a:off x="3059832" y="2852936"/>
              <a:ext cx="487363" cy="487363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479986" y="3645024"/>
            <a:ext cx="3899456" cy="487363"/>
            <a:chOff x="479986" y="3645024"/>
            <a:chExt cx="3933668" cy="487363"/>
          </a:xfrm>
        </p:grpSpPr>
        <p:sp>
          <p:nvSpPr>
            <p:cNvPr id="19" name="TextBox 18"/>
            <p:cNvSpPr txBox="1"/>
            <p:nvPr/>
          </p:nvSpPr>
          <p:spPr>
            <a:xfrm>
              <a:off x="479986" y="3645024"/>
              <a:ext cx="32279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2400" dirty="0" smtClean="0"/>
                <a:t>Statistical Parametric</a:t>
              </a:r>
            </a:p>
          </p:txBody>
        </p:sp>
        <p:pic>
          <p:nvPicPr>
            <p:cNvPr id="21" name="HMM-based">
              <a:hlinkClick r:id="" action="ppaction://media"/>
            </p:cNvPr>
            <p:cNvPicPr>
              <a:picLocks noChangeAspect="1"/>
            </p:cNvPicPr>
            <p:nvPr>
              <a:audi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18"/>
            <a:stretch>
              <a:fillRect/>
            </a:stretch>
          </p:blipFill>
          <p:spPr>
            <a:xfrm>
              <a:off x="3926291" y="3645024"/>
              <a:ext cx="487363" cy="487363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5521522" y="3137856"/>
            <a:ext cx="950901" cy="830997"/>
            <a:chOff x="4916294" y="4203208"/>
            <a:chExt cx="950901" cy="830997"/>
          </a:xfrm>
        </p:grpSpPr>
        <p:pic>
          <p:nvPicPr>
            <p:cNvPr id="22" name="Hybrid">
              <a:hlinkClick r:id="" action="ppaction://media"/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18"/>
            <a:stretch>
              <a:fillRect/>
            </a:stretch>
          </p:blipFill>
          <p:spPr>
            <a:xfrm>
              <a:off x="5148064" y="4203208"/>
              <a:ext cx="487363" cy="48736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916294" y="4664873"/>
              <a:ext cx="950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(Hybrid)</a:t>
              </a:r>
              <a:endParaRPr lang="en-US" dirty="0"/>
            </a:p>
          </p:txBody>
        </p:sp>
      </p:grpSp>
      <p:pic>
        <p:nvPicPr>
          <p:cNvPr id="25" name="Wavenet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59832" y="4535430"/>
            <a:ext cx="487363" cy="48736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51761" y="4548280"/>
            <a:ext cx="5072931" cy="1073546"/>
            <a:chOff x="451761" y="4548280"/>
            <a:chExt cx="5072931" cy="1073546"/>
          </a:xfrm>
        </p:grpSpPr>
        <p:sp>
          <p:nvSpPr>
            <p:cNvPr id="20" name="TextBox 19"/>
            <p:cNvSpPr txBox="1"/>
            <p:nvPr/>
          </p:nvSpPr>
          <p:spPr>
            <a:xfrm>
              <a:off x="451761" y="4548280"/>
              <a:ext cx="26080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2400" dirty="0" smtClean="0"/>
                <a:t>Neural based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757003" y="4975495"/>
              <a:ext cx="10548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</a:t>
              </a:r>
              <a:r>
                <a:rPr lang="en-US" dirty="0" err="1" smtClean="0"/>
                <a:t>wavenet</a:t>
              </a:r>
              <a:endParaRPr lang="en-US" dirty="0" smtClean="0"/>
            </a:p>
            <a:p>
              <a:r>
                <a:rPr lang="en-US" dirty="0" err="1" smtClean="0"/>
                <a:t>vocoder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pic>
          <p:nvPicPr>
            <p:cNvPr id="29" name="Tacotron">
              <a:hlinkClick r:id="" action="ppaction://media"/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8"/>
            <a:stretch>
              <a:fillRect/>
            </a:stretch>
          </p:blipFill>
          <p:spPr>
            <a:xfrm>
              <a:off x="4611212" y="4550391"/>
              <a:ext cx="487363" cy="487363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4379442" y="5009945"/>
              <a:ext cx="11452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</a:t>
              </a:r>
              <a:r>
                <a:rPr lang="en-US" dirty="0" err="1" smtClean="0"/>
                <a:t>Tacotron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71177" y="6142935"/>
            <a:ext cx="5355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last audio file (</a:t>
            </a:r>
            <a:r>
              <a:rPr lang="en-US" sz="1400" dirty="0" err="1" smtClean="0"/>
              <a:t>Tacotron</a:t>
            </a:r>
            <a:r>
              <a:rPr lang="en-US" sz="1400" dirty="0"/>
              <a:t>) is from https://google.github.io/tacotron/</a:t>
            </a:r>
          </a:p>
        </p:txBody>
      </p:sp>
      <p:pic>
        <p:nvPicPr>
          <p:cNvPr id="10" name="HMM-based-ne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714611" y="36613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2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Text-to-Speech  (as simple as that)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D94D-6E62-064E-A02E-8A7613AD6DD9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381685" y="1988840"/>
            <a:ext cx="6460960" cy="1424327"/>
            <a:chOff x="1381685" y="1988840"/>
            <a:chExt cx="6460960" cy="1424327"/>
          </a:xfrm>
        </p:grpSpPr>
        <p:sp>
          <p:nvSpPr>
            <p:cNvPr id="3" name="TextBox 2"/>
            <p:cNvSpPr txBox="1"/>
            <p:nvPr/>
          </p:nvSpPr>
          <p:spPr>
            <a:xfrm>
              <a:off x="1835696" y="1988840"/>
              <a:ext cx="609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Text</a:t>
              </a:r>
              <a:endParaRPr lang="en-US" sz="2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96136" y="1988840"/>
              <a:ext cx="9380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Speech</a:t>
              </a:r>
              <a:endParaRPr lang="en-US" sz="2000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9130"/>
            <a:stretch/>
          </p:blipFill>
          <p:spPr>
            <a:xfrm>
              <a:off x="5263755" y="2388950"/>
              <a:ext cx="2578890" cy="1024217"/>
            </a:xfrm>
            <a:prstGeom prst="rect">
              <a:avLst/>
            </a:prstGeom>
          </p:spPr>
        </p:pic>
        <p:sp>
          <p:nvSpPr>
            <p:cNvPr id="7" name="Right Arrow 6"/>
            <p:cNvSpPr/>
            <p:nvPr/>
          </p:nvSpPr>
          <p:spPr>
            <a:xfrm>
              <a:off x="2892354" y="2088867"/>
              <a:ext cx="2592288" cy="200055"/>
            </a:xfrm>
            <a:prstGeom prst="rightArrow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81685" y="2630292"/>
              <a:ext cx="20145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“Author of the …”</a:t>
              </a:r>
              <a:endParaRPr lang="en-US" sz="20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1184" y="4221088"/>
            <a:ext cx="7957688" cy="1848994"/>
            <a:chOff x="501184" y="4221088"/>
            <a:chExt cx="7957688" cy="1848994"/>
          </a:xfrm>
        </p:grpSpPr>
        <p:sp>
          <p:nvSpPr>
            <p:cNvPr id="13" name="TextBox 12"/>
            <p:cNvSpPr txBox="1"/>
            <p:nvPr/>
          </p:nvSpPr>
          <p:spPr>
            <a:xfrm>
              <a:off x="722434" y="4221088"/>
              <a:ext cx="609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Text</a:t>
              </a:r>
              <a:endParaRPr lang="en-US" sz="2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44208" y="4361930"/>
              <a:ext cx="9380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Speech</a:t>
              </a:r>
              <a:endParaRPr lang="en-US" sz="2000" dirty="0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941577" y="4717159"/>
              <a:ext cx="1133805" cy="200055"/>
            </a:xfrm>
            <a:prstGeom prst="rightArrow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075382" y="4421143"/>
              <a:ext cx="3960240" cy="792088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9130"/>
            <a:stretch/>
          </p:blipFill>
          <p:spPr>
            <a:xfrm>
              <a:off x="5879982" y="5045865"/>
              <a:ext cx="2578890" cy="102421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01184" y="5252192"/>
              <a:ext cx="20145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“Author of the …”</a:t>
              </a:r>
              <a:endParaRPr lang="en-US" sz="2000" dirty="0"/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6035622" y="4717159"/>
              <a:ext cx="1133805" cy="200055"/>
            </a:xfrm>
            <a:prstGeom prst="rightArrow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11560" y="3694345"/>
            <a:ext cx="4224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End-to-end speech synthesis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935864" y="4328862"/>
            <a:ext cx="505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55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11461</TotalTime>
  <Words>1455</Words>
  <Application>Microsoft Office PowerPoint</Application>
  <PresentationFormat>On-screen Show (4:3)</PresentationFormat>
  <Paragraphs>545</Paragraphs>
  <Slides>51</Slides>
  <Notes>27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Calibri</vt:lpstr>
      <vt:lpstr>Cambria Math</vt:lpstr>
      <vt:lpstr>Courier New</vt:lpstr>
      <vt:lpstr>Meiryo UI</vt:lpstr>
      <vt:lpstr>Myriad Pro</vt:lpstr>
      <vt:lpstr>Wingdings</vt:lpstr>
      <vt:lpstr>Office Theme</vt:lpstr>
      <vt:lpstr>(Text to) Speech Synthesis    Yannis Stylianou February 2021</vt:lpstr>
      <vt:lpstr>Speech Synthesis – common past issues</vt:lpstr>
      <vt:lpstr>Speech Synthesis – current state</vt:lpstr>
      <vt:lpstr>Outline</vt:lpstr>
      <vt:lpstr>Outline</vt:lpstr>
      <vt:lpstr>Definitions</vt:lpstr>
      <vt:lpstr>Text-to-Speech</vt:lpstr>
      <vt:lpstr>Text-to-Speech – the path so far</vt:lpstr>
      <vt:lpstr>Text-to-Speech  (as simple as that)</vt:lpstr>
      <vt:lpstr>Text-to-Speech … a mapping problem</vt:lpstr>
      <vt:lpstr>Text-to-Speech: the general framework</vt:lpstr>
      <vt:lpstr>Outline</vt:lpstr>
      <vt:lpstr>Features from text - linguistics</vt:lpstr>
      <vt:lpstr>Features from text - linguistics</vt:lpstr>
      <vt:lpstr>Concatenative systems  (pure)</vt:lpstr>
      <vt:lpstr>Outline</vt:lpstr>
      <vt:lpstr>Start learning from data</vt:lpstr>
      <vt:lpstr>STRAIGHT Analysis-Synthesis(H. Kawahara)</vt:lpstr>
      <vt:lpstr>Speech features – STRAIGHT (H. Kawahara)</vt:lpstr>
      <vt:lpstr>Start learning from data</vt:lpstr>
      <vt:lpstr>Text-to-features using CART</vt:lpstr>
      <vt:lpstr>Generating trajectories – example with F0</vt:lpstr>
      <vt:lpstr>STRAIGHT Synthesis(H. Kawahara)</vt:lpstr>
      <vt:lpstr>Concatenative systems  (hybrid)</vt:lpstr>
      <vt:lpstr>Outline</vt:lpstr>
      <vt:lpstr>Towards neural (based) TTS - DNN</vt:lpstr>
      <vt:lpstr>Activation functions</vt:lpstr>
      <vt:lpstr>Sigmoids – weights and bias</vt:lpstr>
      <vt:lpstr>Usual representation of DNNs</vt:lpstr>
      <vt:lpstr>Linear/Non-Linear Neural Networks</vt:lpstr>
      <vt:lpstr>Deep/Non-Deep Neural Networks</vt:lpstr>
      <vt:lpstr>Other types of Deep Neural Networks</vt:lpstr>
      <vt:lpstr>Other types of Deep Neural Networks</vt:lpstr>
      <vt:lpstr>1-D convolutions</vt:lpstr>
      <vt:lpstr>Outline</vt:lpstr>
      <vt:lpstr>Going back to our problem: TTS (with DNNs)</vt:lpstr>
      <vt:lpstr>Neural TTS = a sequence-to-sequence regression</vt:lpstr>
      <vt:lpstr>Tacotron: a multiple sequence-to-sequence model</vt:lpstr>
      <vt:lpstr>Wavenet</vt:lpstr>
      <vt:lpstr>Outline</vt:lpstr>
      <vt:lpstr>Speech Synthesis – current issues</vt:lpstr>
      <vt:lpstr>Current issues – robust back-end</vt:lpstr>
      <vt:lpstr>Outline</vt:lpstr>
      <vt:lpstr>The usual (suspect of) application</vt:lpstr>
      <vt:lpstr>The real application: Conversational TTS</vt:lpstr>
      <vt:lpstr>Outline</vt:lpstr>
      <vt:lpstr>Inclusive Neural Speech Synthesis (TBAS)</vt:lpstr>
      <vt:lpstr>Further reading</vt:lpstr>
      <vt:lpstr>On Wavenet – connections</vt:lpstr>
      <vt:lpstr>On Wavenet – Residual connections</vt:lpstr>
      <vt:lpstr>On Wavenet – gating</vt:lpstr>
    </vt:vector>
  </TitlesOfParts>
  <Company>Imperial College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SCENIC –  Self-Configuring ENvironment-aware Intelligent aCoustic sensing</dc:title>
  <dc:creator>Patrick Naylor</dc:creator>
  <cp:lastModifiedBy>Yannis</cp:lastModifiedBy>
  <cp:revision>183</cp:revision>
  <cp:lastPrinted>2019-03-17T11:53:23Z</cp:lastPrinted>
  <dcterms:created xsi:type="dcterms:W3CDTF">2011-02-28T07:47:47Z</dcterms:created>
  <dcterms:modified xsi:type="dcterms:W3CDTF">2021-04-20T07:13:25Z</dcterms:modified>
</cp:coreProperties>
</file>