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80" r:id="rId5"/>
    <p:sldId id="281" r:id="rId6"/>
    <p:sldId id="262" r:id="rId7"/>
    <p:sldId id="263" r:id="rId8"/>
    <p:sldId id="258" r:id="rId9"/>
    <p:sldId id="267" r:id="rId10"/>
    <p:sldId id="268" r:id="rId11"/>
    <p:sldId id="269" r:id="rId12"/>
    <p:sldId id="270" r:id="rId13"/>
    <p:sldId id="264" r:id="rId14"/>
    <p:sldId id="265" r:id="rId15"/>
    <p:sldId id="271" r:id="rId16"/>
    <p:sldId id="272" r:id="rId17"/>
    <p:sldId id="273" r:id="rId18"/>
    <p:sldId id="274" r:id="rId19"/>
    <p:sldId id="275" r:id="rId20"/>
    <p:sldId id="277" r:id="rId21"/>
    <p:sldId id="278" r:id="rId22"/>
    <p:sldId id="266" r:id="rId23"/>
    <p:sldId id="282" r:id="rId24"/>
    <p:sldId id="283" r:id="rId25"/>
    <p:sldId id="284" r:id="rId26"/>
    <p:sldId id="285" r:id="rId27"/>
    <p:sldId id="286" r:id="rId28"/>
    <p:sldId id="287" r:id="rId29"/>
    <p:sldId id="288" r:id="rId30"/>
    <p:sldId id="290" r:id="rId31"/>
    <p:sldId id="291"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12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DB052B6A-DC04-4285-A049-8985E3D3127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D6084-F5A7-4D18-9E88-0AF20E521758}" type="slidenum">
              <a:rPr lang="en-GB" smtClean="0"/>
              <a:t>‹#›</a:t>
            </a:fld>
            <a:endParaRPr lang="en-GB"/>
          </a:p>
        </p:txBody>
      </p:sp>
    </p:spTree>
    <p:extLst>
      <p:ext uri="{BB962C8B-B14F-4D97-AF65-F5344CB8AC3E}">
        <p14:creationId xmlns:p14="http://schemas.microsoft.com/office/powerpoint/2010/main" val="25200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B052B6A-DC04-4285-A049-8985E3D3127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D6084-F5A7-4D18-9E88-0AF20E521758}" type="slidenum">
              <a:rPr lang="en-GB" smtClean="0"/>
              <a:t>‹#›</a:t>
            </a:fld>
            <a:endParaRPr lang="en-GB"/>
          </a:p>
        </p:txBody>
      </p:sp>
    </p:spTree>
    <p:extLst>
      <p:ext uri="{BB962C8B-B14F-4D97-AF65-F5344CB8AC3E}">
        <p14:creationId xmlns:p14="http://schemas.microsoft.com/office/powerpoint/2010/main" val="334002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B052B6A-DC04-4285-A049-8985E3D3127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D6084-F5A7-4D18-9E88-0AF20E521758}" type="slidenum">
              <a:rPr lang="en-GB" smtClean="0"/>
              <a:t>‹#›</a:t>
            </a:fld>
            <a:endParaRPr lang="en-GB"/>
          </a:p>
        </p:txBody>
      </p:sp>
    </p:spTree>
    <p:extLst>
      <p:ext uri="{BB962C8B-B14F-4D97-AF65-F5344CB8AC3E}">
        <p14:creationId xmlns:p14="http://schemas.microsoft.com/office/powerpoint/2010/main" val="270765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B052B6A-DC04-4285-A049-8985E3D3127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D6084-F5A7-4D18-9E88-0AF20E521758}" type="slidenum">
              <a:rPr lang="en-GB" smtClean="0"/>
              <a:t>‹#›</a:t>
            </a:fld>
            <a:endParaRPr lang="en-GB"/>
          </a:p>
        </p:txBody>
      </p:sp>
    </p:spTree>
    <p:extLst>
      <p:ext uri="{BB962C8B-B14F-4D97-AF65-F5344CB8AC3E}">
        <p14:creationId xmlns:p14="http://schemas.microsoft.com/office/powerpoint/2010/main" val="169579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B052B6A-DC04-4285-A049-8985E3D3127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CD6084-F5A7-4D18-9E88-0AF20E521758}" type="slidenum">
              <a:rPr lang="en-GB" smtClean="0"/>
              <a:t>‹#›</a:t>
            </a:fld>
            <a:endParaRPr lang="en-GB"/>
          </a:p>
        </p:txBody>
      </p:sp>
    </p:spTree>
    <p:extLst>
      <p:ext uri="{BB962C8B-B14F-4D97-AF65-F5344CB8AC3E}">
        <p14:creationId xmlns:p14="http://schemas.microsoft.com/office/powerpoint/2010/main" val="215298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B052B6A-DC04-4285-A049-8985E3D31270}"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CD6084-F5A7-4D18-9E88-0AF20E521758}" type="slidenum">
              <a:rPr lang="en-GB" smtClean="0"/>
              <a:t>‹#›</a:t>
            </a:fld>
            <a:endParaRPr lang="en-GB"/>
          </a:p>
        </p:txBody>
      </p:sp>
    </p:spTree>
    <p:extLst>
      <p:ext uri="{BB962C8B-B14F-4D97-AF65-F5344CB8AC3E}">
        <p14:creationId xmlns:p14="http://schemas.microsoft.com/office/powerpoint/2010/main" val="82558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B052B6A-DC04-4285-A049-8985E3D31270}" type="datetimeFigureOut">
              <a:rPr lang="en-GB" smtClean="0"/>
              <a:t>09/04/2021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CD6084-F5A7-4D18-9E88-0AF20E521758}" type="slidenum">
              <a:rPr lang="en-GB" smtClean="0"/>
              <a:t>‹#›</a:t>
            </a:fld>
            <a:endParaRPr lang="en-GB"/>
          </a:p>
        </p:txBody>
      </p:sp>
    </p:spTree>
    <p:extLst>
      <p:ext uri="{BB962C8B-B14F-4D97-AF65-F5344CB8AC3E}">
        <p14:creationId xmlns:p14="http://schemas.microsoft.com/office/powerpoint/2010/main" val="159848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B052B6A-DC04-4285-A049-8985E3D31270}" type="datetimeFigureOut">
              <a:rPr lang="en-GB" smtClean="0"/>
              <a:t>09/04/2021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CD6084-F5A7-4D18-9E88-0AF20E521758}" type="slidenum">
              <a:rPr lang="en-GB" smtClean="0"/>
              <a:t>‹#›</a:t>
            </a:fld>
            <a:endParaRPr lang="en-GB"/>
          </a:p>
        </p:txBody>
      </p:sp>
    </p:spTree>
    <p:extLst>
      <p:ext uri="{BB962C8B-B14F-4D97-AF65-F5344CB8AC3E}">
        <p14:creationId xmlns:p14="http://schemas.microsoft.com/office/powerpoint/2010/main" val="222038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52B6A-DC04-4285-A049-8985E3D31270}" type="datetimeFigureOut">
              <a:rPr lang="en-GB" smtClean="0"/>
              <a:t>09/04/2021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CD6084-F5A7-4D18-9E88-0AF20E521758}" type="slidenum">
              <a:rPr lang="en-GB" smtClean="0"/>
              <a:t>‹#›</a:t>
            </a:fld>
            <a:endParaRPr lang="en-GB"/>
          </a:p>
        </p:txBody>
      </p:sp>
    </p:spTree>
    <p:extLst>
      <p:ext uri="{BB962C8B-B14F-4D97-AF65-F5344CB8AC3E}">
        <p14:creationId xmlns:p14="http://schemas.microsoft.com/office/powerpoint/2010/main" val="319826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B052B6A-DC04-4285-A049-8985E3D31270}"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CD6084-F5A7-4D18-9E88-0AF20E521758}" type="slidenum">
              <a:rPr lang="en-GB" smtClean="0"/>
              <a:t>‹#›</a:t>
            </a:fld>
            <a:endParaRPr lang="en-GB"/>
          </a:p>
        </p:txBody>
      </p:sp>
    </p:spTree>
    <p:extLst>
      <p:ext uri="{BB962C8B-B14F-4D97-AF65-F5344CB8AC3E}">
        <p14:creationId xmlns:p14="http://schemas.microsoft.com/office/powerpoint/2010/main" val="259876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B052B6A-DC04-4285-A049-8985E3D31270}"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CD6084-F5A7-4D18-9E88-0AF20E521758}" type="slidenum">
              <a:rPr lang="en-GB" smtClean="0"/>
              <a:t>‹#›</a:t>
            </a:fld>
            <a:endParaRPr lang="en-GB"/>
          </a:p>
        </p:txBody>
      </p:sp>
    </p:spTree>
    <p:extLst>
      <p:ext uri="{BB962C8B-B14F-4D97-AF65-F5344CB8AC3E}">
        <p14:creationId xmlns:p14="http://schemas.microsoft.com/office/powerpoint/2010/main" val="303278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52B6A-DC04-4285-A049-8985E3D31270}" type="datetimeFigureOut">
              <a:rPr lang="en-GB" smtClean="0"/>
              <a:t>09/04/2021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D6084-F5A7-4D18-9E88-0AF20E521758}" type="slidenum">
              <a:rPr lang="en-GB" smtClean="0"/>
              <a:t>‹#›</a:t>
            </a:fld>
            <a:endParaRPr lang="en-GB"/>
          </a:p>
        </p:txBody>
      </p:sp>
    </p:spTree>
    <p:extLst>
      <p:ext uri="{BB962C8B-B14F-4D97-AF65-F5344CB8AC3E}">
        <p14:creationId xmlns:p14="http://schemas.microsoft.com/office/powerpoint/2010/main" val="1277312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smtClean="0"/>
              <a:t>Deep Learning for Speech Recognition</a:t>
            </a:r>
            <a:endParaRPr lang="en-GB" dirty="0"/>
          </a:p>
        </p:txBody>
      </p:sp>
      <p:sp>
        <p:nvSpPr>
          <p:cNvPr id="3" name="Υπότιτλος 2"/>
          <p:cNvSpPr>
            <a:spLocks noGrp="1"/>
          </p:cNvSpPr>
          <p:nvPr>
            <p:ph type="subTitle" idx="1"/>
          </p:nvPr>
        </p:nvSpPr>
        <p:spPr>
          <a:xfrm>
            <a:off x="1143000" y="4313238"/>
            <a:ext cx="6858000" cy="1655762"/>
          </a:xfrm>
        </p:spPr>
        <p:txBody>
          <a:bodyPr/>
          <a:lstStyle/>
          <a:p>
            <a:r>
              <a:rPr lang="en-US" dirty="0" err="1" smtClean="0"/>
              <a:t>Vassilis</a:t>
            </a:r>
            <a:r>
              <a:rPr lang="en-US" dirty="0" smtClean="0"/>
              <a:t> </a:t>
            </a:r>
            <a:r>
              <a:rPr lang="en-US" dirty="0" err="1" smtClean="0"/>
              <a:t>Tsiaras</a:t>
            </a:r>
            <a:endParaRPr lang="en-US" dirty="0" smtClean="0"/>
          </a:p>
          <a:p>
            <a:r>
              <a:rPr lang="en-US" dirty="0" smtClean="0"/>
              <a:t>8 April 2021</a:t>
            </a:r>
            <a:endParaRPr lang="en-GB" dirty="0"/>
          </a:p>
        </p:txBody>
      </p:sp>
    </p:spTree>
    <p:extLst>
      <p:ext uri="{BB962C8B-B14F-4D97-AF65-F5344CB8AC3E}">
        <p14:creationId xmlns:p14="http://schemas.microsoft.com/office/powerpoint/2010/main" val="347467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smtClean="0"/>
              <a:t>Acoustic model</a:t>
            </a:r>
            <a:endParaRPr lang="en-GB" dirty="0"/>
          </a:p>
        </p:txBody>
      </p:sp>
      <mc:AlternateContent xmlns:mc="http://schemas.openxmlformats.org/markup-compatibility/2006" xmlns:a14="http://schemas.microsoft.com/office/drawing/2010/main">
        <mc:Choice Requires="a14">
          <p:sp>
            <p:nvSpPr>
              <p:cNvPr id="4" name="Θέση περιεχομένου 2"/>
              <p:cNvSpPr>
                <a:spLocks noGrp="1"/>
              </p:cNvSpPr>
              <p:nvPr>
                <p:ph idx="1"/>
              </p:nvPr>
            </p:nvSpPr>
            <p:spPr>
              <a:xfrm>
                <a:off x="406400" y="876302"/>
                <a:ext cx="8458200" cy="5537200"/>
              </a:xfrm>
            </p:spPr>
            <p:txBody>
              <a:bodyPr>
                <a:normAutofit/>
              </a:bodyPr>
              <a:lstStyle/>
              <a:p>
                <a:r>
                  <a:rPr lang="en-GB" sz="2000" dirty="0" smtClean="0"/>
                  <a:t>In </a:t>
                </a:r>
                <a:r>
                  <a:rPr lang="en-GB" sz="2000" dirty="0"/>
                  <a:t>the acoustic model, </a:t>
                </a:r>
                <a14:m>
                  <m:oMath xmlns:m="http://schemas.openxmlformats.org/officeDocument/2006/math">
                    <m:r>
                      <a:rPr lang="en-US" sz="2000" b="0" i="1" smtClean="0">
                        <a:latin typeface="Cambria Math" panose="02040503050406030204" pitchFamily="18" charset="0"/>
                      </a:rPr>
                      <m:t>𝑝</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oMath>
                </a14:m>
                <a:r>
                  <a:rPr lang="en-GB" sz="2000" dirty="0" smtClean="0"/>
                  <a:t> </a:t>
                </a:r>
                <a:r>
                  <a:rPr lang="en-GB" sz="2000" dirty="0"/>
                  <a:t>is the observation probability, which is generally represented by GMM. The posterior probability distribution of hidden state </a:t>
                </a:r>
                <a14:m>
                  <m:oMath xmlns:m="http://schemas.openxmlformats.org/officeDocument/2006/math">
                    <m:r>
                      <a:rPr lang="en-US" sz="2000" i="1">
                        <a:latin typeface="Cambria Math" panose="02040503050406030204" pitchFamily="18" charset="0"/>
                      </a:rPr>
                      <m:t>𝑝</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𝑥</m:t>
                        </m:r>
                      </m:e>
                      <m:sub>
                        <m:r>
                          <a:rPr lang="en-US" sz="2000" i="1">
                            <a:latin typeface="Cambria Math" panose="02040503050406030204" pitchFamily="18" charset="0"/>
                          </a:rPr>
                          <m:t>𝑡</m:t>
                        </m:r>
                      </m:sub>
                    </m:sSub>
                    <m:r>
                      <a:rPr lang="en-US" sz="2000" i="1">
                        <a:latin typeface="Cambria Math" panose="02040503050406030204" pitchFamily="18" charset="0"/>
                      </a:rPr>
                      <m:t>)</m:t>
                    </m:r>
                  </m:oMath>
                </a14:m>
                <a:r>
                  <a:rPr lang="en-GB" sz="2000" dirty="0" smtClean="0"/>
                  <a:t> </a:t>
                </a:r>
                <a:r>
                  <a:rPr lang="en-GB" sz="2000" dirty="0"/>
                  <a:t>can be calculated by DNN method. These two different calculations of </a:t>
                </a:r>
                <a14:m>
                  <m:oMath xmlns:m="http://schemas.openxmlformats.org/officeDocument/2006/math">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𝑆</m:t>
                    </m:r>
                    <m:r>
                      <a:rPr lang="en-US" sz="2000" b="0" i="1" smtClean="0">
                        <a:latin typeface="Cambria Math" panose="02040503050406030204" pitchFamily="18" charset="0"/>
                      </a:rPr>
                      <m:t>)</m:t>
                    </m:r>
                  </m:oMath>
                </a14:m>
                <a:r>
                  <a:rPr lang="en-GB" sz="2000" dirty="0" smtClean="0"/>
                  <a:t> </a:t>
                </a:r>
                <a:r>
                  <a:rPr lang="en-GB" sz="2000" dirty="0"/>
                  <a:t>result into two different models, namely HMM-GMM and HMM-DNN. </a:t>
                </a:r>
                <a:r>
                  <a:rPr lang="en-GB" sz="2000" dirty="0" smtClean="0"/>
                  <a:t>The </a:t>
                </a:r>
                <a:r>
                  <a:rPr lang="en-GB" sz="2000" dirty="0"/>
                  <a:t>role of DNN is to calculate the posterior probability of the HMM state, which may be transformed into likelihoods, replacing the conventional GMM observation </a:t>
                </a:r>
                <a:r>
                  <a:rPr lang="en-GB" sz="2000" dirty="0" smtClean="0"/>
                  <a:t>probability.</a:t>
                </a:r>
                <a:endParaRPr lang="en-GB" sz="2000" dirty="0"/>
              </a:p>
            </p:txBody>
          </p:sp>
        </mc:Choice>
        <mc:Fallback xmlns="">
          <p:sp>
            <p:nvSpPr>
              <p:cNvPr id="4" name="Θέση περιεχομένου 2"/>
              <p:cNvSpPr>
                <a:spLocks noGrp="1" noRot="1" noChangeAspect="1" noMove="1" noResize="1" noEditPoints="1" noAdjustHandles="1" noChangeArrowheads="1" noChangeShapeType="1" noTextEdit="1"/>
              </p:cNvSpPr>
              <p:nvPr>
                <p:ph idx="1"/>
              </p:nvPr>
            </p:nvSpPr>
            <p:spPr>
              <a:xfrm>
                <a:off x="406400" y="876302"/>
                <a:ext cx="8458200" cy="5537200"/>
              </a:xfrm>
              <a:blipFill rotWithShape="0">
                <a:blip r:embed="rId2"/>
                <a:stretch>
                  <a:fillRect l="-649" t="-1211"/>
                </a:stretch>
              </a:blipFill>
            </p:spPr>
            <p:txBody>
              <a:bodyPr/>
              <a:lstStyle/>
              <a:p>
                <a:r>
                  <a:rPr lang="en-GB">
                    <a:noFill/>
                  </a:rPr>
                  <a:t> </a:t>
                </a:r>
              </a:p>
            </p:txBody>
          </p:sp>
        </mc:Fallback>
      </mc:AlternateContent>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2945162"/>
            <a:ext cx="8686800" cy="3912837"/>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914900" y="2773703"/>
                <a:ext cx="4203700" cy="871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𝑋</m:t>
                          </m:r>
                        </m:e>
                        <m:e>
                          <m:r>
                            <a:rPr lang="en-US" i="1">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e>
                      </m:nary>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𝑇</m:t>
                          </m:r>
                        </m:sup>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den>
                          </m:f>
                        </m:e>
                      </m:nary>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914900" y="2773703"/>
                <a:ext cx="4203700" cy="871201"/>
              </a:xfrm>
              <a:prstGeom prst="rect">
                <a:avLst/>
              </a:prstGeom>
              <a:blipFill rotWithShape="0">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59016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smtClean="0"/>
              <a:t>Acoustic model</a:t>
            </a:r>
            <a:endParaRPr lang="en-GB" dirty="0"/>
          </a:p>
        </p:txBody>
      </p:sp>
      <p:sp>
        <p:nvSpPr>
          <p:cNvPr id="4" name="Θέση περιεχομένου 2"/>
          <p:cNvSpPr>
            <a:spLocks noGrp="1"/>
          </p:cNvSpPr>
          <p:nvPr>
            <p:ph idx="1"/>
          </p:nvPr>
        </p:nvSpPr>
        <p:spPr>
          <a:xfrm>
            <a:off x="406400" y="927102"/>
            <a:ext cx="8458200" cy="5537200"/>
          </a:xfrm>
        </p:spPr>
        <p:txBody>
          <a:bodyPr>
            <a:normAutofit/>
          </a:bodyPr>
          <a:lstStyle/>
          <a:p>
            <a:r>
              <a:rPr lang="en-GB" sz="2000" dirty="0" smtClean="0"/>
              <a:t>Given </a:t>
            </a:r>
            <a:r>
              <a:rPr lang="en-GB" sz="2000" dirty="0"/>
              <a:t>the features in an audio frame, we can use a deep network to predict p(</a:t>
            </a:r>
            <a:r>
              <a:rPr lang="en-GB" sz="2000" dirty="0" err="1"/>
              <a:t>s|x</a:t>
            </a:r>
            <a:r>
              <a:rPr lang="en-GB" sz="2000" dirty="0"/>
              <a:t>) and apply Bayes’ Theorem to estimate p(</a:t>
            </a:r>
            <a:r>
              <a:rPr lang="en-GB" sz="2000" dirty="0" err="1"/>
              <a:t>x|s</a:t>
            </a:r>
            <a:r>
              <a:rPr lang="en-GB" sz="2000" dirty="0"/>
              <a:t>) ∝ p(</a:t>
            </a:r>
            <a:r>
              <a:rPr lang="en-GB" sz="2000" dirty="0" err="1"/>
              <a:t>s|x</a:t>
            </a:r>
            <a:r>
              <a:rPr lang="en-GB" sz="2000" dirty="0"/>
              <a:t>) / p(s). </a:t>
            </a:r>
            <a:endParaRPr lang="en-GB" sz="2000" dirty="0" smtClean="0"/>
          </a:p>
          <a:p>
            <a:r>
              <a:rPr lang="en-GB" sz="2000" dirty="0" smtClean="0"/>
              <a:t>In </a:t>
            </a:r>
            <a:r>
              <a:rPr lang="en-GB" sz="2000" dirty="0"/>
              <a:t>addition, we can include the </a:t>
            </a:r>
            <a:r>
              <a:rPr lang="en-GB" sz="2000" dirty="0" smtClean="0"/>
              <a:t>neighbour </a:t>
            </a:r>
            <a:r>
              <a:rPr lang="en-GB" sz="2000" dirty="0"/>
              <a:t>frames as input. This creates a better phone context for better predictions.</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9268"/>
            <a:ext cx="9144000" cy="4017264"/>
          </a:xfrm>
          <a:prstGeom prst="rect">
            <a:avLst/>
          </a:prstGeom>
        </p:spPr>
      </p:pic>
    </p:spTree>
    <p:extLst>
      <p:ext uri="{BB962C8B-B14F-4D97-AF65-F5344CB8AC3E}">
        <p14:creationId xmlns:p14="http://schemas.microsoft.com/office/powerpoint/2010/main" val="1487291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smtClean="0"/>
              <a:t>Feature extraction</a:t>
            </a:r>
            <a:endParaRPr lang="en-GB" dirty="0"/>
          </a:p>
        </p:txBody>
      </p:sp>
      <p:sp>
        <p:nvSpPr>
          <p:cNvPr id="4" name="Θέση περιεχομένου 2"/>
          <p:cNvSpPr>
            <a:spLocks noGrp="1"/>
          </p:cNvSpPr>
          <p:nvPr>
            <p:ph idx="1"/>
          </p:nvPr>
        </p:nvSpPr>
        <p:spPr>
          <a:xfrm>
            <a:off x="406400" y="927102"/>
            <a:ext cx="8597900" cy="5537200"/>
          </a:xfrm>
        </p:spPr>
        <p:txBody>
          <a:bodyPr>
            <a:normAutofit/>
          </a:bodyPr>
          <a:lstStyle/>
          <a:p>
            <a:r>
              <a:rPr lang="en-GB" sz="2000" dirty="0"/>
              <a:t>ML speech recognition, we extract </a:t>
            </a:r>
            <a:r>
              <a:rPr lang="en-GB" sz="2000" dirty="0" smtClean="0"/>
              <a:t>MFCC </a:t>
            </a:r>
            <a:r>
              <a:rPr lang="en-GB" sz="2000" dirty="0"/>
              <a:t>features from the audio frames. It includes steps like an inverse discrete Fourier </a:t>
            </a:r>
            <a:r>
              <a:rPr lang="en-GB" sz="2000" dirty="0" smtClean="0"/>
              <a:t>transform </a:t>
            </a:r>
            <a:r>
              <a:rPr lang="en-GB" sz="2000" dirty="0"/>
              <a:t>to make features less correlated with each other. Also, we only take the lower 12 coefficients</a:t>
            </a:r>
            <a:r>
              <a:rPr lang="en-GB" sz="2000" dirty="0" smtClean="0"/>
              <a:t>.</a:t>
            </a:r>
          </a:p>
          <a:p>
            <a:r>
              <a:rPr lang="en-GB" sz="2000" dirty="0" smtClean="0"/>
              <a:t>DL </a:t>
            </a:r>
            <a:r>
              <a:rPr lang="en-GB" sz="2000" dirty="0"/>
              <a:t>requires no or less pre-processing. It can handle a much larger number of input features and there is no particular need to un-correlate them first.</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91435"/>
            <a:ext cx="9144000" cy="4240530"/>
          </a:xfrm>
          <a:prstGeom prst="rect">
            <a:avLst/>
          </a:prstGeom>
        </p:spPr>
      </p:pic>
    </p:spTree>
    <p:extLst>
      <p:ext uri="{BB962C8B-B14F-4D97-AF65-F5344CB8AC3E}">
        <p14:creationId xmlns:p14="http://schemas.microsoft.com/office/powerpoint/2010/main" val="3817930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smtClean="0"/>
              <a:t>Classical Speech Recognition</a:t>
            </a:r>
            <a:endParaRPr lang="en-GB"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50" y="3898900"/>
            <a:ext cx="8657075" cy="2832100"/>
          </a:xfrm>
          <a:prstGeom prst="rect">
            <a:avLst/>
          </a:prstGeom>
        </p:spPr>
      </p:pic>
      <p:sp>
        <p:nvSpPr>
          <p:cNvPr id="7" name="Θέση περιεχομένου 2"/>
          <p:cNvSpPr>
            <a:spLocks noGrp="1"/>
          </p:cNvSpPr>
          <p:nvPr>
            <p:ph idx="1"/>
          </p:nvPr>
        </p:nvSpPr>
        <p:spPr>
          <a:xfrm>
            <a:off x="406400" y="1193800"/>
            <a:ext cx="8737600" cy="5537200"/>
          </a:xfrm>
        </p:spPr>
        <p:txBody>
          <a:bodyPr>
            <a:normAutofit/>
          </a:bodyPr>
          <a:lstStyle/>
          <a:p>
            <a:r>
              <a:rPr lang="en-GB" sz="2400" dirty="0"/>
              <a:t> </a:t>
            </a:r>
            <a:r>
              <a:rPr lang="en-GB" sz="2000" dirty="0"/>
              <a:t>In the past, language models were typically N-gram models, which </a:t>
            </a:r>
            <a:r>
              <a:rPr lang="en-GB" sz="2000" dirty="0" smtClean="0"/>
              <a:t>are </a:t>
            </a:r>
            <a:r>
              <a:rPr lang="en-GB" sz="2000" dirty="0"/>
              <a:t>essentially tables describing the probabilities of token sequences.</a:t>
            </a:r>
          </a:p>
          <a:p>
            <a:r>
              <a:rPr lang="en-GB" sz="2000" dirty="0" smtClean="0"/>
              <a:t>The </a:t>
            </a:r>
            <a:r>
              <a:rPr lang="en-GB" sz="2000" dirty="0"/>
              <a:t>pronunciation models were simple lookup tables with probabilities associated with </a:t>
            </a:r>
            <a:r>
              <a:rPr lang="en-GB" sz="2000" dirty="0" smtClean="0"/>
              <a:t>pronunciations.</a:t>
            </a:r>
          </a:p>
          <a:p>
            <a:r>
              <a:rPr lang="en-GB" sz="2000" dirty="0" smtClean="0"/>
              <a:t>Acoustic </a:t>
            </a:r>
            <a:r>
              <a:rPr lang="en-GB" sz="2000" dirty="0"/>
              <a:t>models are built using Gaussian Mixture Models with very specific architectures associated with them.</a:t>
            </a:r>
          </a:p>
          <a:p>
            <a:r>
              <a:rPr lang="en-GB" sz="2000" dirty="0" smtClean="0"/>
              <a:t>The </a:t>
            </a:r>
            <a:r>
              <a:rPr lang="en-GB" sz="2000" dirty="0"/>
              <a:t>speech processing was pre-defined.</a:t>
            </a:r>
            <a:endParaRPr lang="en-US" sz="2000" dirty="0"/>
          </a:p>
          <a:p>
            <a:endParaRPr lang="en-GB" dirty="0"/>
          </a:p>
        </p:txBody>
      </p:sp>
    </p:spTree>
    <p:extLst>
      <p:ext uri="{BB962C8B-B14F-4D97-AF65-F5344CB8AC3E}">
        <p14:creationId xmlns:p14="http://schemas.microsoft.com/office/powerpoint/2010/main" val="2284124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256587" cy="1057274"/>
          </a:xfrm>
        </p:spPr>
        <p:txBody>
          <a:bodyPr>
            <a:normAutofit fontScale="90000"/>
          </a:bodyPr>
          <a:lstStyle/>
          <a:p>
            <a:r>
              <a:rPr lang="en-US" dirty="0" smtClean="0"/>
              <a:t>Neural Network Speech Recognition</a:t>
            </a:r>
            <a:endParaRPr lang="en-GB" dirty="0"/>
          </a:p>
        </p:txBody>
      </p:sp>
      <p:sp>
        <p:nvSpPr>
          <p:cNvPr id="7" name="Θέση περιεχομένου 2"/>
          <p:cNvSpPr>
            <a:spLocks noGrp="1"/>
          </p:cNvSpPr>
          <p:nvPr>
            <p:ph idx="1"/>
          </p:nvPr>
        </p:nvSpPr>
        <p:spPr>
          <a:xfrm>
            <a:off x="406400" y="1193800"/>
            <a:ext cx="8737600" cy="5537200"/>
          </a:xfrm>
        </p:spPr>
        <p:txBody>
          <a:bodyPr>
            <a:normAutofit/>
          </a:bodyPr>
          <a:lstStyle/>
          <a:p>
            <a:r>
              <a:rPr lang="en-GB" sz="2000" dirty="0" smtClean="0"/>
              <a:t>Instead </a:t>
            </a:r>
            <a:r>
              <a:rPr lang="en-GB" sz="2000" dirty="0"/>
              <a:t>of the N-gram language models, we can build neural language models and feed them into a speech recognition </a:t>
            </a:r>
            <a:r>
              <a:rPr lang="en-GB" sz="2000" dirty="0" smtClean="0"/>
              <a:t>system. </a:t>
            </a:r>
          </a:p>
          <a:p>
            <a:r>
              <a:rPr lang="en-GB" sz="2000" dirty="0"/>
              <a:t>A</a:t>
            </a:r>
            <a:r>
              <a:rPr lang="en-GB" sz="2000" dirty="0" smtClean="0"/>
              <a:t> </a:t>
            </a:r>
            <a:r>
              <a:rPr lang="en-GB" sz="2000" dirty="0"/>
              <a:t>neural </a:t>
            </a:r>
            <a:r>
              <a:rPr lang="en-GB" sz="2000" dirty="0" smtClean="0"/>
              <a:t>network</a:t>
            </a:r>
            <a:r>
              <a:rPr lang="en-GB" sz="2000" dirty="0"/>
              <a:t> </a:t>
            </a:r>
            <a:r>
              <a:rPr lang="en-GB" sz="2000" dirty="0" smtClean="0"/>
              <a:t>can infer pronunciation </a:t>
            </a:r>
            <a:r>
              <a:rPr lang="en-GB" sz="2000" dirty="0"/>
              <a:t>for a new sequence of characters that </a:t>
            </a:r>
            <a:r>
              <a:rPr lang="en-GB" sz="2000" dirty="0" smtClean="0"/>
              <a:t>has </a:t>
            </a:r>
            <a:r>
              <a:rPr lang="en-GB" sz="2000" dirty="0"/>
              <a:t>never seen </a:t>
            </a:r>
            <a:r>
              <a:rPr lang="en-GB" sz="2000" dirty="0" smtClean="0"/>
              <a:t>before.</a:t>
            </a:r>
            <a:endParaRPr lang="en-GB" sz="2000" dirty="0"/>
          </a:p>
          <a:p>
            <a:r>
              <a:rPr lang="en-GB" sz="2000" dirty="0" smtClean="0"/>
              <a:t>For </a:t>
            </a:r>
            <a:r>
              <a:rPr lang="en-GB" sz="2000" dirty="0"/>
              <a:t>acoustic models, we can build deep neural </a:t>
            </a:r>
            <a:r>
              <a:rPr lang="en-GB" sz="2000" dirty="0" smtClean="0"/>
              <a:t>networks </a:t>
            </a:r>
            <a:r>
              <a:rPr lang="en-GB" sz="2000" dirty="0"/>
              <a:t>to get much better classification accuracy </a:t>
            </a:r>
            <a:r>
              <a:rPr lang="en-GB" sz="2000" dirty="0" smtClean="0"/>
              <a:t>scores </a:t>
            </a:r>
            <a:r>
              <a:rPr lang="en-GB" sz="2000" dirty="0"/>
              <a:t>for the current frame.</a:t>
            </a:r>
          </a:p>
          <a:p>
            <a:r>
              <a:rPr lang="en-GB" sz="2000" dirty="0"/>
              <a:t>E</a:t>
            </a:r>
            <a:r>
              <a:rPr lang="en-GB" sz="2000" dirty="0" smtClean="0"/>
              <a:t>ven </a:t>
            </a:r>
            <a:r>
              <a:rPr lang="en-GB" sz="2000" dirty="0"/>
              <a:t>the speech pre-processing steps were found to be replaceable with convolutional neural networks on raw speech signals.</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25" y="4254644"/>
            <a:ext cx="8982076" cy="2463655"/>
          </a:xfrm>
          <a:prstGeom prst="rect">
            <a:avLst/>
          </a:prstGeom>
        </p:spPr>
      </p:pic>
    </p:spTree>
    <p:extLst>
      <p:ext uri="{BB962C8B-B14F-4D97-AF65-F5344CB8AC3E}">
        <p14:creationId xmlns:p14="http://schemas.microsoft.com/office/powerpoint/2010/main" val="382132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256587" cy="1057274"/>
          </a:xfrm>
        </p:spPr>
        <p:txBody>
          <a:bodyPr>
            <a:normAutofit/>
          </a:bodyPr>
          <a:lstStyle/>
          <a:p>
            <a:r>
              <a:rPr lang="en-US" dirty="0" smtClean="0"/>
              <a:t>NN Acoustic models</a:t>
            </a:r>
            <a:endParaRPr lang="en-GB" dirty="0"/>
          </a:p>
        </p:txBody>
      </p:sp>
      <p:sp>
        <p:nvSpPr>
          <p:cNvPr id="7" name="Θέση περιεχομένου 2"/>
          <p:cNvSpPr>
            <a:spLocks noGrp="1"/>
          </p:cNvSpPr>
          <p:nvPr>
            <p:ph idx="1"/>
          </p:nvPr>
        </p:nvSpPr>
        <p:spPr>
          <a:xfrm>
            <a:off x="406400" y="1193800"/>
            <a:ext cx="8737600" cy="5537200"/>
          </a:xfrm>
        </p:spPr>
        <p:txBody>
          <a:bodyPr>
            <a:normAutofit/>
          </a:bodyPr>
          <a:lstStyle/>
          <a:p>
            <a:r>
              <a:rPr lang="en-GB" sz="2000" dirty="0" smtClean="0"/>
              <a:t>What neural networks are used as acoustic models?</a:t>
            </a:r>
          </a:p>
          <a:p>
            <a:r>
              <a:rPr lang="en-US" sz="2000" dirty="0" smtClean="0"/>
              <a:t>Fully connected network</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GB" sz="2000" dirty="0" smtClean="0"/>
              <a:t>The input is the Mel </a:t>
            </a:r>
            <a:r>
              <a:rPr lang="en-GB" sz="2000" dirty="0"/>
              <a:t>filter </a:t>
            </a:r>
            <a:r>
              <a:rPr lang="en-GB" sz="2000" dirty="0" smtClean="0"/>
              <a:t>bank. </a:t>
            </a:r>
            <a:r>
              <a:rPr lang="en-GB" sz="2000" dirty="0"/>
              <a:t>Some ASR FC models contain 3–8 hidden layers with 2048 hidden units in each layer. </a:t>
            </a:r>
            <a:endParaRPr lang="en-GB" sz="2000" dirty="0" smtClean="0"/>
          </a:p>
          <a:p>
            <a:r>
              <a:rPr lang="en-GB" sz="2000" dirty="0" smtClean="0"/>
              <a:t>This </a:t>
            </a:r>
            <a:r>
              <a:rPr lang="en-GB" sz="2000" dirty="0"/>
              <a:t>model can predict the distribution of the context-dependent states (say 9304 CD </a:t>
            </a:r>
            <a:r>
              <a:rPr lang="en-GB" sz="2000" dirty="0" err="1"/>
              <a:t>triphones</a:t>
            </a:r>
            <a:r>
              <a:rPr lang="en-GB" sz="2000" dirty="0"/>
              <a:t>) from the audio frames.</a:t>
            </a:r>
            <a:endParaRPr lang="en-US"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2051050"/>
            <a:ext cx="6667500" cy="2933700"/>
          </a:xfrm>
          <a:prstGeom prst="rect">
            <a:avLst/>
          </a:prstGeom>
        </p:spPr>
      </p:pic>
    </p:spTree>
    <p:extLst>
      <p:ext uri="{BB962C8B-B14F-4D97-AF65-F5344CB8AC3E}">
        <p14:creationId xmlns:p14="http://schemas.microsoft.com/office/powerpoint/2010/main" val="349924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256587" cy="1057274"/>
          </a:xfrm>
        </p:spPr>
        <p:txBody>
          <a:bodyPr>
            <a:normAutofit/>
          </a:bodyPr>
          <a:lstStyle/>
          <a:p>
            <a:r>
              <a:rPr lang="en-US" dirty="0" smtClean="0"/>
              <a:t>NN Acoustic models</a:t>
            </a:r>
            <a:endParaRPr lang="en-GB" dirty="0"/>
          </a:p>
        </p:txBody>
      </p:sp>
      <p:sp>
        <p:nvSpPr>
          <p:cNvPr id="7" name="Θέση περιεχομένου 2"/>
          <p:cNvSpPr>
            <a:spLocks noGrp="1"/>
          </p:cNvSpPr>
          <p:nvPr>
            <p:ph idx="1"/>
          </p:nvPr>
        </p:nvSpPr>
        <p:spPr>
          <a:xfrm>
            <a:off x="406400" y="1193800"/>
            <a:ext cx="8737600" cy="5537200"/>
          </a:xfrm>
        </p:spPr>
        <p:txBody>
          <a:bodyPr>
            <a:normAutofit/>
          </a:bodyPr>
          <a:lstStyle/>
          <a:p>
            <a:r>
              <a:rPr lang="en-US" sz="2000" dirty="0" smtClean="0"/>
              <a:t>Fully connected networks vs GMM-HMM</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p:txBody>
      </p:sp>
      <p:pic>
        <p:nvPicPr>
          <p:cNvPr id="5" name="Εικόνα 4"/>
          <p:cNvPicPr>
            <a:picLocks noChangeAspect="1"/>
          </p:cNvPicPr>
          <p:nvPr/>
        </p:nvPicPr>
        <p:blipFill>
          <a:blip r:embed="rId2"/>
          <a:stretch>
            <a:fillRect/>
          </a:stretch>
        </p:blipFill>
        <p:spPr>
          <a:xfrm>
            <a:off x="76200" y="2449456"/>
            <a:ext cx="8978900" cy="2558108"/>
          </a:xfrm>
          <a:prstGeom prst="rect">
            <a:avLst/>
          </a:prstGeom>
        </p:spPr>
      </p:pic>
    </p:spTree>
    <p:extLst>
      <p:ext uri="{BB962C8B-B14F-4D97-AF65-F5344CB8AC3E}">
        <p14:creationId xmlns:p14="http://schemas.microsoft.com/office/powerpoint/2010/main" val="2078781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256587" cy="1057274"/>
          </a:xfrm>
        </p:spPr>
        <p:txBody>
          <a:bodyPr>
            <a:normAutofit/>
          </a:bodyPr>
          <a:lstStyle/>
          <a:p>
            <a:r>
              <a:rPr lang="en-US" dirty="0" smtClean="0"/>
              <a:t>NN Acoustic models</a:t>
            </a:r>
            <a:endParaRPr lang="en-GB" dirty="0"/>
          </a:p>
        </p:txBody>
      </p:sp>
      <p:pic>
        <p:nvPicPr>
          <p:cNvPr id="3" name="Εικόνα 2"/>
          <p:cNvPicPr>
            <a:picLocks noChangeAspect="1"/>
          </p:cNvPicPr>
          <p:nvPr/>
        </p:nvPicPr>
        <p:blipFill>
          <a:blip r:embed="rId2"/>
          <a:stretch>
            <a:fillRect/>
          </a:stretch>
        </p:blipFill>
        <p:spPr>
          <a:xfrm>
            <a:off x="4190999" y="1266236"/>
            <a:ext cx="4990995" cy="5591763"/>
          </a:xfrm>
          <a:prstGeom prst="rect">
            <a:avLst/>
          </a:prstGeom>
        </p:spPr>
      </p:pic>
      <p:sp>
        <p:nvSpPr>
          <p:cNvPr id="7" name="Θέση περιεχομένου 2"/>
          <p:cNvSpPr>
            <a:spLocks noGrp="1"/>
          </p:cNvSpPr>
          <p:nvPr>
            <p:ph idx="1"/>
          </p:nvPr>
        </p:nvSpPr>
        <p:spPr>
          <a:xfrm>
            <a:off x="406400" y="1193800"/>
            <a:ext cx="4203700" cy="5537200"/>
          </a:xfrm>
        </p:spPr>
        <p:txBody>
          <a:bodyPr>
            <a:normAutofit/>
          </a:bodyPr>
          <a:lstStyle/>
          <a:p>
            <a:r>
              <a:rPr lang="en-US" sz="2000" dirty="0" smtClean="0"/>
              <a:t>CNN/TDNN</a:t>
            </a:r>
          </a:p>
          <a:p>
            <a:r>
              <a:rPr lang="en-GB" sz="2000" dirty="0"/>
              <a:t>FC networks are computationally intense. </a:t>
            </a:r>
            <a:endParaRPr lang="en-GB" sz="2000" dirty="0" smtClean="0"/>
          </a:p>
          <a:p>
            <a:r>
              <a:rPr lang="en-GB" sz="2000" dirty="0" smtClean="0"/>
              <a:t>CNN </a:t>
            </a:r>
            <a:r>
              <a:rPr lang="en-GB" sz="2000" dirty="0"/>
              <a:t>takes advantage of locality and discovers local information hierarchically. CNN is more efficient if the information has a strong spatial relationship. </a:t>
            </a:r>
          </a:p>
          <a:p>
            <a:r>
              <a:rPr lang="en-GB" sz="2000" dirty="0"/>
              <a:t>Audio speech is time-sequence data. Instead of applying a 2D convolution filter, we use a 1-D filter to extract features across multiple frames in time. This is the Time-delay neural networks (TDNN). </a:t>
            </a:r>
            <a:endParaRPr lang="en-US" sz="2000" dirty="0"/>
          </a:p>
          <a:p>
            <a:endParaRPr lang="en-US" sz="2000" dirty="0" smtClean="0"/>
          </a:p>
        </p:txBody>
      </p:sp>
    </p:spTree>
    <p:extLst>
      <p:ext uri="{BB962C8B-B14F-4D97-AF65-F5344CB8AC3E}">
        <p14:creationId xmlns:p14="http://schemas.microsoft.com/office/powerpoint/2010/main" val="865090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256587" cy="1057274"/>
          </a:xfrm>
        </p:spPr>
        <p:txBody>
          <a:bodyPr>
            <a:normAutofit/>
          </a:bodyPr>
          <a:lstStyle/>
          <a:p>
            <a:r>
              <a:rPr lang="en-US" dirty="0" smtClean="0"/>
              <a:t>NN Acoustic models</a:t>
            </a:r>
            <a:endParaRPr lang="en-GB" dirty="0"/>
          </a:p>
        </p:txBody>
      </p:sp>
      <p:sp>
        <p:nvSpPr>
          <p:cNvPr id="7" name="Θέση περιεχομένου 2"/>
          <p:cNvSpPr>
            <a:spLocks noGrp="1"/>
          </p:cNvSpPr>
          <p:nvPr>
            <p:ph idx="1"/>
          </p:nvPr>
        </p:nvSpPr>
        <p:spPr>
          <a:xfrm>
            <a:off x="406400" y="1193800"/>
            <a:ext cx="8737600" cy="5537200"/>
          </a:xfrm>
        </p:spPr>
        <p:txBody>
          <a:bodyPr>
            <a:normAutofit/>
          </a:bodyPr>
          <a:lstStyle/>
          <a:p>
            <a:r>
              <a:rPr lang="en-US" sz="2000" dirty="0" smtClean="0"/>
              <a:t>Fully connected networks (DNN) vs TDNN</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5066"/>
            <a:ext cx="9144000" cy="2464067"/>
          </a:xfrm>
          <a:prstGeom prst="rect">
            <a:avLst/>
          </a:prstGeom>
        </p:spPr>
      </p:pic>
    </p:spTree>
    <p:extLst>
      <p:ext uri="{BB962C8B-B14F-4D97-AF65-F5344CB8AC3E}">
        <p14:creationId xmlns:p14="http://schemas.microsoft.com/office/powerpoint/2010/main" val="287081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256587" cy="1057274"/>
          </a:xfrm>
        </p:spPr>
        <p:txBody>
          <a:bodyPr>
            <a:normAutofit/>
          </a:bodyPr>
          <a:lstStyle/>
          <a:p>
            <a:r>
              <a:rPr lang="en-US" dirty="0" smtClean="0"/>
              <a:t>NN Acoustic models</a:t>
            </a:r>
            <a:endParaRPr lang="en-GB" dirty="0"/>
          </a:p>
        </p:txBody>
      </p:sp>
      <p:sp>
        <p:nvSpPr>
          <p:cNvPr id="7" name="Θέση περιεχομένου 2"/>
          <p:cNvSpPr>
            <a:spLocks noGrp="1"/>
          </p:cNvSpPr>
          <p:nvPr>
            <p:ph idx="1"/>
          </p:nvPr>
        </p:nvSpPr>
        <p:spPr>
          <a:xfrm>
            <a:off x="406400" y="1193800"/>
            <a:ext cx="8509000" cy="5537200"/>
          </a:xfrm>
        </p:spPr>
        <p:txBody>
          <a:bodyPr>
            <a:normAutofit/>
          </a:bodyPr>
          <a:lstStyle/>
          <a:p>
            <a:r>
              <a:rPr lang="en-US" sz="2000" dirty="0" smtClean="0"/>
              <a:t>RNN (LSTM &amp; GRU)</a:t>
            </a:r>
          </a:p>
          <a:p>
            <a:r>
              <a:rPr lang="en-GB" sz="2000" dirty="0" smtClean="0"/>
              <a:t>RNNs are designed </a:t>
            </a:r>
            <a:r>
              <a:rPr lang="en-GB" sz="2000" dirty="0"/>
              <a:t>for time-sequence data. </a:t>
            </a:r>
            <a:r>
              <a:rPr lang="en-GB" sz="2000" dirty="0" smtClean="0"/>
              <a:t>Each </a:t>
            </a:r>
            <a:r>
              <a:rPr lang="en-GB" sz="2000" dirty="0"/>
              <a:t>cell contains a cell state c and outputs h. The cell state is determined by the current input and the previous states including the previous cell state and the previous output.</a:t>
            </a:r>
            <a:endParaRPr lang="en-US" sz="2000" dirty="0" smtClean="0"/>
          </a:p>
          <a:p>
            <a:endParaRPr lang="en-US" sz="2000" dirty="0"/>
          </a:p>
          <a:p>
            <a:endParaRPr lang="en-US" sz="2000" dirty="0" smtClean="0"/>
          </a:p>
          <a:p>
            <a:endParaRPr lang="en-US" sz="2000" dirty="0"/>
          </a:p>
          <a:p>
            <a:endParaRPr lang="en-US" sz="2000" dirty="0" smtClean="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5711"/>
            <a:ext cx="6667500" cy="2238375"/>
          </a:xfrm>
          <a:prstGeom prst="rect">
            <a:avLst/>
          </a:prstGeom>
        </p:spPr>
      </p:pic>
      <p:pic>
        <p:nvPicPr>
          <p:cNvPr id="5" name="Εικόνα 4"/>
          <p:cNvPicPr>
            <a:picLocks noChangeAspect="1"/>
          </p:cNvPicPr>
          <p:nvPr/>
        </p:nvPicPr>
        <p:blipFill>
          <a:blip r:embed="rId3"/>
          <a:stretch>
            <a:fillRect/>
          </a:stretch>
        </p:blipFill>
        <p:spPr>
          <a:xfrm>
            <a:off x="5791200" y="3735766"/>
            <a:ext cx="3272725" cy="3071433"/>
          </a:xfrm>
          <a:prstGeom prst="rect">
            <a:avLst/>
          </a:prstGeom>
        </p:spPr>
      </p:pic>
    </p:spTree>
    <p:extLst>
      <p:ext uri="{BB962C8B-B14F-4D97-AF65-F5344CB8AC3E}">
        <p14:creationId xmlns:p14="http://schemas.microsoft.com/office/powerpoint/2010/main" val="37430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smtClean="0"/>
              <a:t>Speech Recognition</a:t>
            </a:r>
            <a:endParaRPr lang="en-GB" dirty="0"/>
          </a:p>
        </p:txBody>
      </p:sp>
      <p:sp>
        <p:nvSpPr>
          <p:cNvPr id="3" name="Θέση περιεχομένου 2"/>
          <p:cNvSpPr>
            <a:spLocks noGrp="1"/>
          </p:cNvSpPr>
          <p:nvPr>
            <p:ph idx="1"/>
          </p:nvPr>
        </p:nvSpPr>
        <p:spPr>
          <a:xfrm>
            <a:off x="406400" y="901702"/>
            <a:ext cx="8458200" cy="5537200"/>
          </a:xfrm>
        </p:spPr>
        <p:txBody>
          <a:bodyPr>
            <a:normAutofit/>
          </a:bodyPr>
          <a:lstStyle/>
          <a:p>
            <a:r>
              <a:rPr lang="en-GB" sz="2000" dirty="0" smtClean="0"/>
              <a:t>Speech </a:t>
            </a:r>
            <a:r>
              <a:rPr lang="en-GB" sz="2000" dirty="0"/>
              <a:t>recognition can be viewed as finding the best sequence of words (W) </a:t>
            </a:r>
            <a:r>
              <a:rPr lang="en-GB" sz="2000" dirty="0" smtClean="0"/>
              <a:t>given the audio features (X).</a:t>
            </a:r>
            <a:endParaRPr lang="en-US" sz="2000" dirty="0"/>
          </a:p>
          <a:p>
            <a:endParaRPr lang="en-GB" dirty="0"/>
          </a:p>
        </p:txBody>
      </p:sp>
      <p:pic>
        <p:nvPicPr>
          <p:cNvPr id="5" name="Εικόνα 4"/>
          <p:cNvPicPr>
            <a:picLocks noChangeAspect="1"/>
          </p:cNvPicPr>
          <p:nvPr/>
        </p:nvPicPr>
        <p:blipFill>
          <a:blip r:embed="rId2"/>
          <a:stretch>
            <a:fillRect/>
          </a:stretch>
        </p:blipFill>
        <p:spPr>
          <a:xfrm>
            <a:off x="469900" y="1698395"/>
            <a:ext cx="8483600" cy="517689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537200" y="6299202"/>
                <a:ext cx="2540000" cy="5031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m:t>
                              </m:r>
                            </m:sup>
                          </m:sSup>
                          <m:r>
                            <a:rPr lang="en-US" i="1">
                              <a:latin typeface="Cambria Math" panose="02040503050406030204" pitchFamily="18" charset="0"/>
                            </a:rPr>
                            <m:t>=</m:t>
                          </m:r>
                          <m:limLow>
                            <m:limLowPr>
                              <m:ctrlPr>
                                <a:rPr lang="en-GB" i="1">
                                  <a:latin typeface="Cambria Math" panose="02040503050406030204" pitchFamily="18" charset="0"/>
                                </a:rPr>
                              </m:ctrlPr>
                            </m:limLowPr>
                            <m:e>
                              <m:r>
                                <m:rPr>
                                  <m:sty m:val="p"/>
                                </m:rPr>
                                <a:rPr lang="en-US">
                                  <a:latin typeface="Cambria Math" panose="02040503050406030204" pitchFamily="18" charset="0"/>
                                </a:rPr>
                                <m:t>arg</m:t>
                              </m:r>
                              <m:r>
                                <m:rPr>
                                  <m:sty m:val="p"/>
                                </m:rPr>
                                <a:rPr lang="en-GB">
                                  <a:latin typeface="Cambria Math" panose="02040503050406030204" pitchFamily="18" charset="0"/>
                                </a:rPr>
                                <m:t>max</m:t>
                              </m:r>
                            </m:e>
                            <m:lim>
                              <m:r>
                                <a:rPr lang="en-US" i="1">
                                  <a:latin typeface="Cambria Math" panose="02040503050406030204" pitchFamily="18" charset="0"/>
                                </a:rPr>
                                <m:t>𝑊</m:t>
                              </m:r>
                            </m:lim>
                          </m:limLow>
                        </m:fName>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e>
                      </m:func>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537200" y="6299202"/>
                <a:ext cx="2540000" cy="503151"/>
              </a:xfrm>
              <a:prstGeom prst="rect">
                <a:avLst/>
              </a:prstGeom>
              <a:blipFill rotWithShape="0">
                <a:blip r:embed="rId3"/>
                <a:stretch>
                  <a:fillRect b="-12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02250" y="3396219"/>
                <a:ext cx="4699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302250" y="3396219"/>
                <a:ext cx="469900" cy="369332"/>
              </a:xfrm>
              <a:prstGeom prst="rect">
                <a:avLst/>
              </a:prstGeom>
              <a:blipFill rotWithShape="0">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5583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256587" cy="1057274"/>
          </a:xfrm>
        </p:spPr>
        <p:txBody>
          <a:bodyPr>
            <a:normAutofit/>
          </a:bodyPr>
          <a:lstStyle/>
          <a:p>
            <a:r>
              <a:rPr lang="en-US" dirty="0" smtClean="0"/>
              <a:t>NN Acoustic models</a:t>
            </a:r>
            <a:endParaRPr lang="en-GB" dirty="0"/>
          </a:p>
        </p:txBody>
      </p:sp>
      <p:sp>
        <p:nvSpPr>
          <p:cNvPr id="7" name="Θέση περιεχομένου 2"/>
          <p:cNvSpPr>
            <a:spLocks noGrp="1"/>
          </p:cNvSpPr>
          <p:nvPr>
            <p:ph idx="1"/>
          </p:nvPr>
        </p:nvSpPr>
        <p:spPr>
          <a:xfrm>
            <a:off x="406400" y="1193800"/>
            <a:ext cx="8509000" cy="5537200"/>
          </a:xfrm>
        </p:spPr>
        <p:txBody>
          <a:bodyPr>
            <a:normAutofit/>
          </a:bodyPr>
          <a:lstStyle/>
          <a:p>
            <a:r>
              <a:rPr lang="en-US" sz="2000" dirty="0" smtClean="0"/>
              <a:t>RNN (LSTM &amp; GRU)</a:t>
            </a:r>
          </a:p>
          <a:p>
            <a:r>
              <a:rPr lang="en-GB" sz="2000" dirty="0" smtClean="0"/>
              <a:t>Classifying context dependent (CD) </a:t>
            </a:r>
            <a:r>
              <a:rPr lang="en-GB" sz="2000" dirty="0"/>
              <a:t>states.</a:t>
            </a:r>
            <a:endParaRPr lang="en-US" sz="2000" dirty="0" smtClean="0"/>
          </a:p>
          <a:p>
            <a:endParaRPr lang="en-US" sz="2000" dirty="0"/>
          </a:p>
          <a:p>
            <a:endParaRPr lang="en-US" sz="2000" dirty="0" smtClean="0"/>
          </a:p>
          <a:p>
            <a:endParaRPr lang="en-US" sz="2000" dirty="0"/>
          </a:p>
          <a:p>
            <a:endParaRPr lang="en-US" sz="2000" dirty="0" smtClean="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2079"/>
            <a:ext cx="9144000" cy="4283242"/>
          </a:xfrm>
          <a:prstGeom prst="rect">
            <a:avLst/>
          </a:prstGeom>
        </p:spPr>
      </p:pic>
    </p:spTree>
    <p:extLst>
      <p:ext uri="{BB962C8B-B14F-4D97-AF65-F5344CB8AC3E}">
        <p14:creationId xmlns:p14="http://schemas.microsoft.com/office/powerpoint/2010/main" val="268555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256587" cy="1057274"/>
          </a:xfrm>
        </p:spPr>
        <p:txBody>
          <a:bodyPr>
            <a:normAutofit/>
          </a:bodyPr>
          <a:lstStyle/>
          <a:p>
            <a:r>
              <a:rPr lang="en-US" dirty="0" smtClean="0"/>
              <a:t>NN Acoustic models</a:t>
            </a:r>
            <a:endParaRPr lang="en-GB" dirty="0"/>
          </a:p>
        </p:txBody>
      </p:sp>
      <p:sp>
        <p:nvSpPr>
          <p:cNvPr id="7" name="Θέση περιεχομένου 2"/>
          <p:cNvSpPr>
            <a:spLocks noGrp="1"/>
          </p:cNvSpPr>
          <p:nvPr>
            <p:ph idx="1"/>
          </p:nvPr>
        </p:nvSpPr>
        <p:spPr>
          <a:xfrm>
            <a:off x="406400" y="1193800"/>
            <a:ext cx="8737600" cy="5537200"/>
          </a:xfrm>
        </p:spPr>
        <p:txBody>
          <a:bodyPr>
            <a:normAutofit/>
          </a:bodyPr>
          <a:lstStyle/>
          <a:p>
            <a:r>
              <a:rPr lang="en-US" sz="2000" dirty="0" smtClean="0"/>
              <a:t>Comparison of different acoustic models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1590"/>
            <a:ext cx="9144000" cy="2914820"/>
          </a:xfrm>
          <a:prstGeom prst="rect">
            <a:avLst/>
          </a:prstGeom>
        </p:spPr>
      </p:pic>
    </p:spTree>
    <p:extLst>
      <p:ext uri="{BB962C8B-B14F-4D97-AF65-F5344CB8AC3E}">
        <p14:creationId xmlns:p14="http://schemas.microsoft.com/office/powerpoint/2010/main" val="234371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256587" cy="1057274"/>
          </a:xfrm>
        </p:spPr>
        <p:txBody>
          <a:bodyPr>
            <a:normAutofit/>
          </a:bodyPr>
          <a:lstStyle/>
          <a:p>
            <a:r>
              <a:rPr lang="en-US" dirty="0" smtClean="0"/>
              <a:t>End-to-end Speech Recognition</a:t>
            </a:r>
            <a:endParaRPr lang="en-GB" dirty="0"/>
          </a:p>
        </p:txBody>
      </p:sp>
      <p:sp>
        <p:nvSpPr>
          <p:cNvPr id="7" name="Θέση περιεχομένου 2"/>
          <p:cNvSpPr>
            <a:spLocks noGrp="1"/>
          </p:cNvSpPr>
          <p:nvPr>
            <p:ph idx="1"/>
          </p:nvPr>
        </p:nvSpPr>
        <p:spPr>
          <a:xfrm>
            <a:off x="406400" y="1193800"/>
            <a:ext cx="8737600" cy="5537200"/>
          </a:xfrm>
        </p:spPr>
        <p:txBody>
          <a:bodyPr>
            <a:normAutofit/>
          </a:bodyPr>
          <a:lstStyle/>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r>
              <a:rPr lang="en-GB" sz="2000" dirty="0" smtClean="0"/>
              <a:t>In the above figure, there </a:t>
            </a:r>
            <a:r>
              <a:rPr lang="en-GB" sz="2000" dirty="0"/>
              <a:t>are neural networks in each component, but they’re trained independently with different objectives</a:t>
            </a:r>
            <a:r>
              <a:rPr lang="en-GB" sz="2000" dirty="0" smtClean="0"/>
              <a:t>. </a:t>
            </a:r>
          </a:p>
          <a:p>
            <a:r>
              <a:rPr lang="en-GB" sz="2000" dirty="0"/>
              <a:t>T</a:t>
            </a:r>
            <a:r>
              <a:rPr lang="en-GB" sz="2000" dirty="0" smtClean="0"/>
              <a:t>rain </a:t>
            </a:r>
            <a:r>
              <a:rPr lang="en-GB" sz="2000" dirty="0"/>
              <a:t>the entire model as one big component itself</a:t>
            </a:r>
            <a:r>
              <a:rPr lang="en-GB" sz="2000" dirty="0" smtClean="0"/>
              <a:t>.</a:t>
            </a:r>
            <a:endParaRPr lang="en-GB" sz="2000" dirty="0"/>
          </a:p>
          <a:p>
            <a:r>
              <a:rPr lang="en-GB" sz="2000" dirty="0"/>
              <a:t>These so-called end-to-end models encompass more and more components in the </a:t>
            </a:r>
            <a:r>
              <a:rPr lang="en-GB" sz="2000" dirty="0" smtClean="0"/>
              <a:t>pipeline. </a:t>
            </a:r>
            <a:r>
              <a:rPr lang="en-GB" sz="2000" dirty="0"/>
              <a:t>The 2 most popular ones </a:t>
            </a:r>
            <a:r>
              <a:rPr lang="en-GB" sz="2000" dirty="0" smtClean="0"/>
              <a:t>are: </a:t>
            </a:r>
          </a:p>
          <a:p>
            <a:pPr marL="914400" lvl="1" indent="-457200">
              <a:buFont typeface="+mj-lt"/>
              <a:buAutoNum type="arabicPeriod"/>
            </a:pPr>
            <a:r>
              <a:rPr lang="en-GB" sz="2000" dirty="0" smtClean="0"/>
              <a:t>Connectionist </a:t>
            </a:r>
            <a:r>
              <a:rPr lang="en-GB" sz="2000" dirty="0"/>
              <a:t>Temporal Classification (CTC</a:t>
            </a:r>
            <a:r>
              <a:rPr lang="en-GB" sz="2000" dirty="0" smtClean="0"/>
              <a:t>)</a:t>
            </a:r>
          </a:p>
          <a:p>
            <a:pPr marL="914400" lvl="1" indent="-457200">
              <a:buFont typeface="+mj-lt"/>
              <a:buAutoNum type="arabicPeriod"/>
            </a:pPr>
            <a:r>
              <a:rPr lang="en-GB" sz="2000" dirty="0" smtClean="0"/>
              <a:t>Sequence-To-Sequence </a:t>
            </a:r>
            <a:r>
              <a:rPr lang="en-GB" sz="2000" dirty="0"/>
              <a:t>(</a:t>
            </a:r>
            <a:r>
              <a:rPr lang="en-GB" sz="2000" dirty="0" smtClean="0"/>
              <a:t>Seq-2-Seq)</a:t>
            </a:r>
            <a:endParaRPr lang="en-GB"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24" y="1117600"/>
            <a:ext cx="8056563" cy="2209800"/>
          </a:xfrm>
          <a:prstGeom prst="rect">
            <a:avLst/>
          </a:prstGeom>
        </p:spPr>
      </p:pic>
    </p:spTree>
    <p:extLst>
      <p:ext uri="{BB962C8B-B14F-4D97-AF65-F5344CB8AC3E}">
        <p14:creationId xmlns:p14="http://schemas.microsoft.com/office/powerpoint/2010/main" val="325500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585201" cy="1057274"/>
          </a:xfrm>
        </p:spPr>
        <p:txBody>
          <a:bodyPr>
            <a:normAutofit/>
          </a:bodyPr>
          <a:lstStyle/>
          <a:p>
            <a:r>
              <a:rPr lang="en-US" dirty="0"/>
              <a:t>Connectionist Temporal </a:t>
            </a:r>
            <a:r>
              <a:rPr lang="en-US" dirty="0" smtClean="0"/>
              <a:t>Classification</a:t>
            </a:r>
            <a:endParaRPr lang="en-GB" dirty="0"/>
          </a:p>
        </p:txBody>
      </p:sp>
      <mc:AlternateContent xmlns:mc="http://schemas.openxmlformats.org/markup-compatibility/2006">
        <mc:Choice xmlns:a14="http://schemas.microsoft.com/office/drawing/2010/main" Requires="a14">
          <p:sp>
            <p:nvSpPr>
              <p:cNvPr id="9" name="Θέση περιεχομένου 2"/>
              <p:cNvSpPr>
                <a:spLocks noGrp="1"/>
              </p:cNvSpPr>
              <p:nvPr>
                <p:ph idx="1"/>
              </p:nvPr>
            </p:nvSpPr>
            <p:spPr>
              <a:xfrm>
                <a:off x="406400" y="1193800"/>
                <a:ext cx="8737600" cy="5664200"/>
              </a:xfrm>
            </p:spPr>
            <p:txBody>
              <a:bodyPr>
                <a:normAutofit lnSpcReduction="10000"/>
              </a:bodyPr>
              <a:lstStyle/>
              <a:p>
                <a:endParaRPr lang="en-US" sz="2000" dirty="0" smtClean="0"/>
              </a:p>
              <a:p>
                <a:endParaRPr lang="en-US" sz="2000" dirty="0"/>
              </a:p>
              <a:p>
                <a:endParaRPr lang="en-US" sz="2000" dirty="0" smtClean="0"/>
              </a:p>
              <a:p>
                <a:endParaRPr lang="en-US" sz="2000" dirty="0"/>
              </a:p>
              <a:p>
                <a:endParaRPr lang="en-GB" sz="2000" dirty="0" smtClean="0"/>
              </a:p>
              <a:p>
                <a:endParaRPr lang="en-GB" sz="2000" dirty="0"/>
              </a:p>
              <a:p>
                <a:endParaRPr lang="en-GB" sz="2000" dirty="0" smtClean="0"/>
              </a:p>
              <a:p>
                <a:pPr marL="0" indent="0">
                  <a:buNone/>
                </a:pPr>
                <a:endParaRPr lang="en-GB" sz="2000" dirty="0" smtClean="0"/>
              </a:p>
              <a:p>
                <a:r>
                  <a:rPr lang="en-GB" sz="2000" dirty="0" smtClean="0"/>
                  <a:t>Input sequence of frames of audio features </a:t>
                </a: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m:t>
                    </m:r>
                  </m:oMath>
                </a14:m>
                <a:endParaRPr lang="en-GB" sz="2000" dirty="0" smtClean="0"/>
              </a:p>
              <a:p>
                <a:r>
                  <a:rPr lang="en-US" sz="2000" dirty="0" smtClean="0"/>
                  <a:t>Output sequence of phonemes </a:t>
                </a:r>
                <a14:m>
                  <m:oMath xmlns:m="http://schemas.openxmlformats.org/officeDocument/2006/math">
                    <m:r>
                      <a:rPr lang="en-US" sz="2000" b="0" i="1" smtClean="0">
                        <a:latin typeface="Cambria Math" panose="02040503050406030204" pitchFamily="18" charset="0"/>
                      </a:rPr>
                      <m:t>𝑌</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𝑈</m:t>
                        </m:r>
                      </m:sub>
                    </m:sSub>
                    <m:r>
                      <a:rPr lang="en-US" sz="2000" b="0" i="1" smtClean="0">
                        <a:latin typeface="Cambria Math" panose="02040503050406030204" pitchFamily="18" charset="0"/>
                      </a:rPr>
                      <m:t>]</m:t>
                    </m:r>
                  </m:oMath>
                </a14:m>
                <a:endParaRPr lang="en-GB" sz="2000" dirty="0" smtClean="0"/>
              </a:p>
              <a:p>
                <a14:m>
                  <m:oMath xmlns:m="http://schemas.openxmlformats.org/officeDocument/2006/math">
                    <m:r>
                      <a:rPr lang="en-US" sz="2000" b="0" i="1" smtClean="0">
                        <a:latin typeface="Cambria Math" panose="02040503050406030204" pitchFamily="18" charset="0"/>
                      </a:rPr>
                      <m:t>𝑇</m:t>
                    </m:r>
                    <m:r>
                      <a:rPr lang="en-US" sz="2000" b="0" i="1" smtClean="0">
                        <a:latin typeface="Cambria Math" panose="02040503050406030204" pitchFamily="18" charset="0"/>
                      </a:rPr>
                      <m:t>&gt;</m:t>
                    </m:r>
                    <m:r>
                      <a:rPr lang="en-US" sz="2000" b="0" i="1" smtClean="0">
                        <a:latin typeface="Cambria Math" panose="02040503050406030204" pitchFamily="18" charset="0"/>
                        <a:ea typeface="Cambria Math" panose="02040503050406030204" pitchFamily="18" charset="0"/>
                      </a:rPr>
                      <m:t>𝑈</m:t>
                    </m:r>
                  </m:oMath>
                </a14:m>
                <a:endParaRPr lang="en-GB" sz="2000" dirty="0" smtClean="0"/>
              </a:p>
              <a:p>
                <a:r>
                  <a:rPr lang="en-US" sz="2000" dirty="0" smtClean="0"/>
                  <a:t>We do not have an alignment</a:t>
                </a:r>
              </a:p>
              <a:p>
                <a:r>
                  <a:rPr lang="en-US" sz="2000" dirty="0" smtClean="0"/>
                  <a:t>Loss function: </a:t>
                </a:r>
                <a:r>
                  <a:rPr lang="en-GB" sz="2000" dirty="0"/>
                  <a:t>maximize the probability</a:t>
                </a:r>
                <a:r>
                  <a:rPr lang="en-US" sz="2000" dirty="0" smtClean="0"/>
                  <a:t> </a:t>
                </a:r>
                <a14:m>
                  <m:oMath xmlns:m="http://schemas.openxmlformats.org/officeDocument/2006/math">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oMath>
                </a14:m>
                <a:endParaRPr lang="en-US" sz="2000" dirty="0" smtClean="0"/>
              </a:p>
              <a:p>
                <a:r>
                  <a:rPr lang="en-US" sz="2000" dirty="0" smtClean="0"/>
                  <a:t>Inference: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𝑌</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argmax</m:t>
                            </m:r>
                          </m:e>
                          <m:lim>
                            <m:r>
                              <a:rPr lang="en-US" sz="2000" b="0" i="1" smtClean="0">
                                <a:latin typeface="Cambria Math" panose="02040503050406030204" pitchFamily="18" charset="0"/>
                              </a:rPr>
                              <m:t>𝑌</m:t>
                            </m:r>
                          </m:lim>
                        </m:limLow>
                      </m:fName>
                      <m:e>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e>
                    </m:func>
                  </m:oMath>
                </a14:m>
                <a:r>
                  <a:rPr lang="en-US" sz="2000" dirty="0" smtClean="0"/>
                  <a:t> </a:t>
                </a:r>
                <a:endParaRPr lang="en-GB" sz="2000" dirty="0"/>
              </a:p>
            </p:txBody>
          </p:sp>
        </mc:Choice>
        <mc:Fallback>
          <p:sp>
            <p:nvSpPr>
              <p:cNvPr id="9" name="Θέση περιεχομένου 2"/>
              <p:cNvSpPr>
                <a:spLocks noGrp="1" noRot="1" noChangeAspect="1" noMove="1" noResize="1" noEditPoints="1" noAdjustHandles="1" noChangeArrowheads="1" noChangeShapeType="1" noTextEdit="1"/>
              </p:cNvSpPr>
              <p:nvPr>
                <p:ph idx="1"/>
              </p:nvPr>
            </p:nvSpPr>
            <p:spPr>
              <a:xfrm>
                <a:off x="406400" y="1193800"/>
                <a:ext cx="8737600" cy="5664200"/>
              </a:xfrm>
              <a:blipFill rotWithShape="0">
                <a:blip r:embed="rId2"/>
                <a:stretch>
                  <a:fillRect l="-628"/>
                </a:stretch>
              </a:blipFill>
            </p:spPr>
            <p:txBody>
              <a:bodyPr/>
              <a:lstStyle/>
              <a:p>
                <a:r>
                  <a:rPr lang="en-GB">
                    <a:noFill/>
                  </a:rPr>
                  <a:t> </a:t>
                </a:r>
              </a:p>
            </p:txBody>
          </p:sp>
        </mc:Fallback>
      </mc:AlternateContent>
      <p:pic>
        <p:nvPicPr>
          <p:cNvPr id="13" name="Εικόνα 12"/>
          <p:cNvPicPr>
            <a:picLocks noChangeAspect="1"/>
          </p:cNvPicPr>
          <p:nvPr/>
        </p:nvPicPr>
        <p:blipFill>
          <a:blip r:embed="rId3"/>
          <a:stretch>
            <a:fillRect/>
          </a:stretch>
        </p:blipFill>
        <p:spPr>
          <a:xfrm>
            <a:off x="0" y="965977"/>
            <a:ext cx="8801100" cy="3225573"/>
          </a:xfrm>
          <a:prstGeom prst="rect">
            <a:avLst/>
          </a:prstGeom>
        </p:spPr>
      </p:pic>
    </p:spTree>
    <p:extLst>
      <p:ext uri="{BB962C8B-B14F-4D97-AF65-F5344CB8AC3E}">
        <p14:creationId xmlns:p14="http://schemas.microsoft.com/office/powerpoint/2010/main" val="1938840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585201" cy="1057274"/>
          </a:xfrm>
        </p:spPr>
        <p:txBody>
          <a:bodyPr>
            <a:normAutofit/>
          </a:bodyPr>
          <a:lstStyle/>
          <a:p>
            <a:r>
              <a:rPr lang="en-US" dirty="0"/>
              <a:t>Connectionist Temporal </a:t>
            </a:r>
            <a:r>
              <a:rPr lang="en-US" dirty="0" smtClean="0"/>
              <a:t>Classification</a:t>
            </a:r>
            <a:endParaRPr lang="en-GB" dirty="0"/>
          </a:p>
        </p:txBody>
      </p:sp>
      <mc:AlternateContent xmlns:mc="http://schemas.openxmlformats.org/markup-compatibility/2006" xmlns:a14="http://schemas.microsoft.com/office/drawing/2010/main">
        <mc:Choice Requires="a14">
          <p:sp>
            <p:nvSpPr>
              <p:cNvPr id="9" name="Θέση περιεχομένου 2"/>
              <p:cNvSpPr>
                <a:spLocks noGrp="1"/>
              </p:cNvSpPr>
              <p:nvPr>
                <p:ph idx="1"/>
              </p:nvPr>
            </p:nvSpPr>
            <p:spPr>
              <a:xfrm>
                <a:off x="406400" y="1193800"/>
                <a:ext cx="8585200" cy="5537200"/>
              </a:xfrm>
            </p:spPr>
            <p:txBody>
              <a:bodyPr>
                <a:normAutofit/>
              </a:bodyPr>
              <a:lstStyle/>
              <a:p>
                <a:r>
                  <a:rPr lang="en-US" sz="2000" b="1" dirty="0" smtClean="0"/>
                  <a:t>Alignment</a:t>
                </a:r>
              </a:p>
              <a:p>
                <a:r>
                  <a:rPr lang="en-GB" sz="2000" dirty="0" smtClean="0"/>
                  <a:t>One </a:t>
                </a:r>
                <a:r>
                  <a:rPr lang="en-GB" sz="2000" dirty="0"/>
                  <a:t>way to align </a:t>
                </a:r>
                <a14:m>
                  <m:oMath xmlns:m="http://schemas.openxmlformats.org/officeDocument/2006/math">
                    <m:r>
                      <a:rPr lang="en-US" sz="2000" b="0" i="1" smtClean="0">
                        <a:latin typeface="Cambria Math" panose="02040503050406030204" pitchFamily="18" charset="0"/>
                      </a:rPr>
                      <m:t>𝑋</m:t>
                    </m:r>
                  </m:oMath>
                </a14:m>
                <a:r>
                  <a:rPr lang="en-GB" sz="2000" dirty="0" smtClean="0"/>
                  <a:t> </a:t>
                </a:r>
                <a:r>
                  <a:rPr lang="en-GB" sz="2000" dirty="0"/>
                  <a:t>and </a:t>
                </a:r>
                <a14:m>
                  <m:oMath xmlns:m="http://schemas.openxmlformats.org/officeDocument/2006/math">
                    <m:r>
                      <a:rPr lang="en-US" sz="2000" b="0" i="1" smtClean="0">
                        <a:latin typeface="Cambria Math" panose="02040503050406030204" pitchFamily="18" charset="0"/>
                      </a:rPr>
                      <m:t>𝑌</m:t>
                    </m:r>
                  </m:oMath>
                </a14:m>
                <a:r>
                  <a:rPr lang="en-GB" sz="2000" dirty="0" smtClean="0"/>
                  <a:t> </a:t>
                </a:r>
                <a:r>
                  <a:rPr lang="en-GB" sz="2000" dirty="0"/>
                  <a:t>is to assign an output character to each input step and collapse repeats</a:t>
                </a:r>
                <a:r>
                  <a:rPr lang="en-GB" sz="2000" dirty="0" smtClean="0"/>
                  <a:t>.</a:t>
                </a:r>
              </a:p>
              <a:p>
                <a:r>
                  <a:rPr lang="en-US" sz="2000" dirty="0" smtClean="0"/>
                  <a:t>Introduce a blank token </a:t>
                </a:r>
                <a14:m>
                  <m:oMath xmlns:m="http://schemas.openxmlformats.org/officeDocument/2006/math">
                    <m:r>
                      <a:rPr lang="en-US" sz="2000" i="1" smtClean="0">
                        <a:latin typeface="Cambria Math" panose="02040503050406030204" pitchFamily="18" charset="0"/>
                        <a:ea typeface="Cambria Math" panose="02040503050406030204" pitchFamily="18" charset="0"/>
                      </a:rPr>
                      <m:t>𝜖</m:t>
                    </m:r>
                  </m:oMath>
                </a14:m>
                <a:endParaRPr lang="en-US" sz="2000" dirty="0" smtClean="0"/>
              </a:p>
              <a:p>
                <a:r>
                  <a:rPr lang="en-GB" sz="2000" dirty="0"/>
                  <a:t>The alignments allowed by CTC are the same length as the input. We allow any alignment which maps to </a:t>
                </a:r>
                <a14:m>
                  <m:oMath xmlns:m="http://schemas.openxmlformats.org/officeDocument/2006/math">
                    <m:r>
                      <a:rPr lang="en-US" sz="2000" b="0" i="1" smtClean="0">
                        <a:latin typeface="Cambria Math" panose="02040503050406030204" pitchFamily="18" charset="0"/>
                      </a:rPr>
                      <m:t>𝑌</m:t>
                    </m:r>
                  </m:oMath>
                </a14:m>
                <a:r>
                  <a:rPr lang="en-GB" sz="2000" dirty="0" smtClean="0"/>
                  <a:t> </a:t>
                </a:r>
                <a:r>
                  <a:rPr lang="en-GB" sz="2000" dirty="0"/>
                  <a:t>after merging repeats and removing </a:t>
                </a:r>
                <a14:m>
                  <m:oMath xmlns:m="http://schemas.openxmlformats.org/officeDocument/2006/math">
                    <m:r>
                      <a:rPr lang="en-GB" sz="2000" i="1" smtClean="0">
                        <a:latin typeface="Cambria Math" panose="02040503050406030204" pitchFamily="18" charset="0"/>
                        <a:ea typeface="Cambria Math" panose="02040503050406030204" pitchFamily="18" charset="0"/>
                      </a:rPr>
                      <m:t>𝜖</m:t>
                    </m:r>
                  </m:oMath>
                </a14:m>
                <a:r>
                  <a:rPr lang="en-GB" sz="2000" dirty="0" smtClean="0"/>
                  <a:t> </a:t>
                </a:r>
                <a:r>
                  <a:rPr lang="en-GB" sz="2000" dirty="0"/>
                  <a:t>tokens:</a:t>
                </a:r>
                <a:endParaRPr lang="en-US" sz="2000" dirty="0" smtClean="0"/>
              </a:p>
              <a:p>
                <a:endParaRPr lang="en-GB" sz="2000" dirty="0"/>
              </a:p>
            </p:txBody>
          </p:sp>
        </mc:Choice>
        <mc:Fallback xmlns="">
          <p:sp>
            <p:nvSpPr>
              <p:cNvPr id="9" name="Θέση περιεχομένου 2"/>
              <p:cNvSpPr>
                <a:spLocks noGrp="1" noRot="1" noChangeAspect="1" noMove="1" noResize="1" noEditPoints="1" noAdjustHandles="1" noChangeArrowheads="1" noChangeShapeType="1" noTextEdit="1"/>
              </p:cNvSpPr>
              <p:nvPr>
                <p:ph idx="1"/>
              </p:nvPr>
            </p:nvSpPr>
            <p:spPr>
              <a:xfrm>
                <a:off x="406400" y="1193800"/>
                <a:ext cx="8585200" cy="5537200"/>
              </a:xfrm>
              <a:blipFill rotWithShape="0">
                <a:blip r:embed="rId2"/>
                <a:stretch>
                  <a:fillRect l="-639" t="-1211" r="-497"/>
                </a:stretch>
              </a:blipFill>
            </p:spPr>
            <p:txBody>
              <a:bodyPr/>
              <a:lstStyle/>
              <a:p>
                <a:r>
                  <a:rPr lang="en-GB">
                    <a:noFill/>
                  </a:rPr>
                  <a:t> </a:t>
                </a:r>
              </a:p>
            </p:txBody>
          </p:sp>
        </mc:Fallback>
      </mc:AlternateContent>
      <p:pic>
        <p:nvPicPr>
          <p:cNvPr id="4" name="Εικόνα 3"/>
          <p:cNvPicPr>
            <a:picLocks noChangeAspect="1"/>
          </p:cNvPicPr>
          <p:nvPr/>
        </p:nvPicPr>
        <p:blipFill>
          <a:blip r:embed="rId3"/>
          <a:stretch>
            <a:fillRect/>
          </a:stretch>
        </p:blipFill>
        <p:spPr>
          <a:xfrm>
            <a:off x="2260600" y="3743325"/>
            <a:ext cx="4546600" cy="2029732"/>
          </a:xfrm>
          <a:prstGeom prst="rect">
            <a:avLst/>
          </a:prstGeom>
        </p:spPr>
      </p:pic>
    </p:spTree>
    <p:extLst>
      <p:ext uri="{BB962C8B-B14F-4D97-AF65-F5344CB8AC3E}">
        <p14:creationId xmlns:p14="http://schemas.microsoft.com/office/powerpoint/2010/main" val="2617745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585201" cy="1057274"/>
          </a:xfrm>
        </p:spPr>
        <p:txBody>
          <a:bodyPr>
            <a:normAutofit/>
          </a:bodyPr>
          <a:lstStyle/>
          <a:p>
            <a:r>
              <a:rPr lang="en-US" dirty="0"/>
              <a:t>Connectionist Temporal </a:t>
            </a:r>
            <a:r>
              <a:rPr lang="en-US" dirty="0" smtClean="0"/>
              <a:t>Classification</a:t>
            </a:r>
            <a:endParaRPr lang="en-GB" dirty="0"/>
          </a:p>
        </p:txBody>
      </p:sp>
      <mc:AlternateContent xmlns:mc="http://schemas.openxmlformats.org/markup-compatibility/2006" xmlns:a14="http://schemas.microsoft.com/office/drawing/2010/main">
        <mc:Choice Requires="a14">
          <p:sp>
            <p:nvSpPr>
              <p:cNvPr id="9" name="Θέση περιεχομένου 2"/>
              <p:cNvSpPr>
                <a:spLocks noGrp="1"/>
              </p:cNvSpPr>
              <p:nvPr>
                <p:ph idx="1"/>
              </p:nvPr>
            </p:nvSpPr>
            <p:spPr>
              <a:xfrm>
                <a:off x="406400" y="1193800"/>
                <a:ext cx="8585200" cy="5537200"/>
              </a:xfrm>
            </p:spPr>
            <p:txBody>
              <a:bodyPr>
                <a:normAutofit fontScale="85000" lnSpcReduction="10000"/>
              </a:bodyPr>
              <a:lstStyle/>
              <a:p>
                <a:r>
                  <a:rPr lang="en-US" sz="2200" b="1" dirty="0" smtClean="0"/>
                  <a:t>Loss</a:t>
                </a:r>
              </a:p>
              <a:p>
                <a:r>
                  <a:rPr lang="en-GB" sz="2200" dirty="0"/>
                  <a:t>The CTC alignments give us a natural way to go from probabilities at each time-step to the probability of an output sequence</a:t>
                </a:r>
                <a:r>
                  <a:rPr lang="en-GB" sz="2200" dirty="0" smtClean="0"/>
                  <a:t>.</a:t>
                </a:r>
              </a:p>
              <a:p>
                <a:r>
                  <a:rPr lang="en-GB" sz="2200" dirty="0" smtClean="0"/>
                  <a:t>The </a:t>
                </a:r>
                <a:r>
                  <a:rPr lang="en-GB" sz="2200" dirty="0"/>
                  <a:t>CTC objective for a single </a:t>
                </a:r>
                <a14:m>
                  <m:oMath xmlns:m="http://schemas.openxmlformats.org/officeDocument/2006/math">
                    <m:d>
                      <m:dPr>
                        <m:ctrlPr>
                          <a:rPr lang="en-GB" sz="2200" i="1" smtClean="0">
                            <a:latin typeface="Cambria Math" panose="02040503050406030204" pitchFamily="18" charset="0"/>
                          </a:rPr>
                        </m:ctrlPr>
                      </m:dPr>
                      <m:e>
                        <m:r>
                          <a:rPr lang="en-US" sz="2200" b="0" i="1" smtClean="0">
                            <a:latin typeface="Cambria Math" panose="02040503050406030204" pitchFamily="18" charset="0"/>
                          </a:rPr>
                          <m:t>𝑋</m:t>
                        </m:r>
                        <m:r>
                          <a:rPr lang="en-US" sz="2200" b="0" i="1" smtClean="0">
                            <a:latin typeface="Cambria Math" panose="02040503050406030204" pitchFamily="18" charset="0"/>
                          </a:rPr>
                          <m:t>,</m:t>
                        </m:r>
                        <m:r>
                          <a:rPr lang="en-US" sz="2200" b="0" i="1" smtClean="0">
                            <a:latin typeface="Cambria Math" panose="02040503050406030204" pitchFamily="18" charset="0"/>
                          </a:rPr>
                          <m:t>𝑌</m:t>
                        </m:r>
                      </m:e>
                    </m:d>
                  </m:oMath>
                </a14:m>
                <a:r>
                  <a:rPr lang="en-GB" sz="2200" dirty="0" smtClean="0"/>
                  <a:t>                                                                                        pair is</a:t>
                </a:r>
              </a:p>
              <a:p>
                <a:endParaRPr lang="en-US" sz="2000" dirty="0"/>
              </a:p>
              <a:p>
                <a:endParaRPr lang="en-US" sz="2000" dirty="0" smtClean="0"/>
              </a:p>
              <a:p>
                <a:endParaRPr lang="en-US" sz="2000" dirty="0"/>
              </a:p>
              <a:p>
                <a:endParaRPr lang="en-US" sz="2000" dirty="0" smtClean="0"/>
              </a:p>
              <a:p>
                <a:endParaRPr lang="en-GB" sz="2000" dirty="0"/>
              </a:p>
            </p:txBody>
          </p:sp>
        </mc:Choice>
        <mc:Fallback xmlns="">
          <p:sp>
            <p:nvSpPr>
              <p:cNvPr id="9" name="Θέση περιεχομένου 2"/>
              <p:cNvSpPr>
                <a:spLocks noGrp="1" noRot="1" noChangeAspect="1" noMove="1" noResize="1" noEditPoints="1" noAdjustHandles="1" noChangeArrowheads="1" noChangeShapeType="1" noTextEdit="1"/>
              </p:cNvSpPr>
              <p:nvPr>
                <p:ph idx="1"/>
              </p:nvPr>
            </p:nvSpPr>
            <p:spPr>
              <a:xfrm>
                <a:off x="406400" y="1193800"/>
                <a:ext cx="8585200" cy="5537200"/>
              </a:xfrm>
              <a:blipFill rotWithShape="0">
                <a:blip r:embed="rId2"/>
                <a:stretch>
                  <a:fillRect l="-568" t="-1432" r="-923"/>
                </a:stretch>
              </a:blipFill>
            </p:spPr>
            <p:txBody>
              <a:bodyPr/>
              <a:lstStyle/>
              <a:p>
                <a:r>
                  <a:rPr lang="en-GB">
                    <a:noFill/>
                  </a:rPr>
                  <a:t> </a:t>
                </a:r>
              </a:p>
            </p:txBody>
          </p:sp>
        </mc:Fallback>
      </mc:AlternateContent>
      <p:pic>
        <p:nvPicPr>
          <p:cNvPr id="3" name="Εικόνα 2"/>
          <p:cNvPicPr>
            <a:picLocks noChangeAspect="1"/>
          </p:cNvPicPr>
          <p:nvPr/>
        </p:nvPicPr>
        <p:blipFill>
          <a:blip r:embed="rId3"/>
          <a:stretch>
            <a:fillRect/>
          </a:stretch>
        </p:blipFill>
        <p:spPr>
          <a:xfrm>
            <a:off x="4430402" y="2123861"/>
            <a:ext cx="4679887" cy="470873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770840" y="2590800"/>
                <a:ext cx="3759200" cy="10150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𝑌</m:t>
                          </m:r>
                        </m:e>
                        <m:e>
                          <m:r>
                            <a:rPr lang="en-US" sz="2000" b="0" i="1" smtClean="0">
                              <a:latin typeface="Cambria Math" panose="02040503050406030204" pitchFamily="18" charset="0"/>
                            </a:rPr>
                            <m:t>𝑋</m:t>
                          </m:r>
                        </m:e>
                      </m:d>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b="0" i="1" smtClean="0">
                                  <a:latin typeface="Cambria Math" panose="02040503050406030204" pitchFamily="18" charset="0"/>
                                  <a:ea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sub>
                          </m:sSub>
                        </m:sub>
                        <m:sup/>
                        <m:e>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𝑡</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smtClean="0">
                                      <a:latin typeface="Cambria Math" panose="02040503050406030204" pitchFamily="18" charset="0"/>
                                    </a:rPr>
                                    <m:t>𝑋</m:t>
                                  </m:r>
                                </m:e>
                              </m:d>
                            </m:e>
                          </m:nary>
                        </m:e>
                      </m:nary>
                    </m:oMath>
                  </m:oMathPara>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770840" y="2590800"/>
                <a:ext cx="3759200" cy="1015086"/>
              </a:xfrm>
              <a:prstGeom prst="rect">
                <a:avLst/>
              </a:prstGeom>
              <a:blipFill rotWithShape="0">
                <a:blip r:embed="rId4"/>
                <a:stretch>
                  <a:fillRect/>
                </a:stretch>
              </a:blipFill>
            </p:spPr>
            <p:txBody>
              <a:bodyPr/>
              <a:lstStyle/>
              <a:p>
                <a:r>
                  <a:rPr lang="en-GB">
                    <a:noFill/>
                  </a:rPr>
                  <a:t> </a:t>
                </a:r>
              </a:p>
            </p:txBody>
          </p:sp>
        </mc:Fallback>
      </mc:AlternateContent>
      <p:sp>
        <p:nvSpPr>
          <p:cNvPr id="7" name="TextBox 6"/>
          <p:cNvSpPr txBox="1"/>
          <p:nvPr/>
        </p:nvSpPr>
        <p:spPr>
          <a:xfrm>
            <a:off x="145522" y="4568277"/>
            <a:ext cx="1384300" cy="923330"/>
          </a:xfrm>
          <a:prstGeom prst="rect">
            <a:avLst/>
          </a:prstGeom>
          <a:noFill/>
        </p:spPr>
        <p:txBody>
          <a:bodyPr wrap="square" rtlCol="0">
            <a:spAutoFit/>
          </a:bodyPr>
          <a:lstStyle/>
          <a:p>
            <a:r>
              <a:rPr lang="en-US" dirty="0" smtClean="0"/>
              <a:t>The CTC conditional probability</a:t>
            </a:r>
            <a:endParaRPr lang="en-GB" dirty="0"/>
          </a:p>
        </p:txBody>
      </p:sp>
      <p:sp>
        <p:nvSpPr>
          <p:cNvPr id="10" name="TextBox 9"/>
          <p:cNvSpPr txBox="1"/>
          <p:nvPr/>
        </p:nvSpPr>
        <p:spPr>
          <a:xfrm>
            <a:off x="1529822" y="4568277"/>
            <a:ext cx="1384300" cy="1200329"/>
          </a:xfrm>
          <a:prstGeom prst="rect">
            <a:avLst/>
          </a:prstGeom>
          <a:noFill/>
        </p:spPr>
        <p:txBody>
          <a:bodyPr wrap="square" rtlCol="0">
            <a:spAutoFit/>
          </a:bodyPr>
          <a:lstStyle/>
          <a:p>
            <a:r>
              <a:rPr lang="en-US" dirty="0" smtClean="0"/>
              <a:t>Marginalizes over the set of valid alignments</a:t>
            </a:r>
            <a:endParaRPr lang="en-GB" dirty="0"/>
          </a:p>
        </p:txBody>
      </p:sp>
      <mc:AlternateContent xmlns:mc="http://schemas.openxmlformats.org/markup-compatibility/2006" xmlns:a14="http://schemas.microsoft.com/office/drawing/2010/main">
        <mc:Choice Requires="a14">
          <p:sp>
            <p:nvSpPr>
              <p:cNvPr id="11" name="TextBox 10"/>
              <p:cNvSpPr txBox="1"/>
              <p:nvPr/>
            </p:nvSpPr>
            <p:spPr>
              <a:xfrm>
                <a:off x="2921000" y="4568277"/>
                <a:ext cx="1612899" cy="1200329"/>
              </a:xfrm>
              <a:prstGeom prst="rect">
                <a:avLst/>
              </a:prstGeom>
              <a:noFill/>
            </p:spPr>
            <p:txBody>
              <a:bodyPr wrap="square" rtlCol="0">
                <a:spAutoFit/>
              </a:bodyPr>
              <a:lstStyle/>
              <a:p>
                <a:r>
                  <a:rPr lang="en-US" dirty="0" smtClean="0"/>
                  <a:t>The probability of a single alignment at time </a:t>
                </a:r>
                <a14:m>
                  <m:oMath xmlns:m="http://schemas.openxmlformats.org/officeDocument/2006/math">
                    <m:r>
                      <a:rPr lang="en-US" b="0" i="1" smtClean="0">
                        <a:latin typeface="Cambria Math" panose="02040503050406030204" pitchFamily="18" charset="0"/>
                      </a:rPr>
                      <m:t>𝑡</m:t>
                    </m:r>
                  </m:oMath>
                </a14:m>
                <a:r>
                  <a:rPr lang="en-US" dirty="0" smtClean="0"/>
                  <a:t> </a:t>
                </a:r>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921000" y="4568277"/>
                <a:ext cx="1612899" cy="1200329"/>
              </a:xfrm>
              <a:prstGeom prst="rect">
                <a:avLst/>
              </a:prstGeom>
              <a:blipFill rotWithShape="0">
                <a:blip r:embed="rId5"/>
                <a:stretch>
                  <a:fillRect l="-3019" t="-2538" r="-4906" b="-7107"/>
                </a:stretch>
              </a:blipFill>
            </p:spPr>
            <p:txBody>
              <a:bodyPr/>
              <a:lstStyle/>
              <a:p>
                <a:r>
                  <a:rPr lang="en-GB">
                    <a:noFill/>
                  </a:rPr>
                  <a:t> </a:t>
                </a:r>
              </a:p>
            </p:txBody>
          </p:sp>
        </mc:Fallback>
      </mc:AlternateContent>
      <p:cxnSp>
        <p:nvCxnSpPr>
          <p:cNvPr id="12" name="Ευθύγραμμο βέλος σύνδεσης 11"/>
          <p:cNvCxnSpPr/>
          <p:nvPr/>
        </p:nvCxnSpPr>
        <p:spPr>
          <a:xfrm flipV="1">
            <a:off x="657225" y="3327400"/>
            <a:ext cx="753909" cy="1240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10" idx="0"/>
          </p:cNvCxnSpPr>
          <p:nvPr/>
        </p:nvCxnSpPr>
        <p:spPr>
          <a:xfrm flipV="1">
            <a:off x="2221972" y="3533433"/>
            <a:ext cx="127528" cy="10348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11" idx="0"/>
          </p:cNvCxnSpPr>
          <p:nvPr/>
        </p:nvCxnSpPr>
        <p:spPr>
          <a:xfrm flipH="1" flipV="1">
            <a:off x="3566274" y="3327400"/>
            <a:ext cx="161176" cy="1240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66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585201" cy="1057274"/>
          </a:xfrm>
        </p:spPr>
        <p:txBody>
          <a:bodyPr>
            <a:normAutofit/>
          </a:bodyPr>
          <a:lstStyle/>
          <a:p>
            <a:r>
              <a:rPr lang="en-US" dirty="0"/>
              <a:t>Connectionist Temporal </a:t>
            </a:r>
            <a:r>
              <a:rPr lang="en-US" dirty="0" smtClean="0"/>
              <a:t>Classification</a:t>
            </a:r>
            <a:endParaRPr lang="en-GB" dirty="0"/>
          </a:p>
        </p:txBody>
      </p:sp>
      <mc:AlternateContent xmlns:mc="http://schemas.openxmlformats.org/markup-compatibility/2006" xmlns:a14="http://schemas.microsoft.com/office/drawing/2010/main">
        <mc:Choice Requires="a14">
          <p:sp>
            <p:nvSpPr>
              <p:cNvPr id="9" name="Θέση περιεχομένου 2"/>
              <p:cNvSpPr>
                <a:spLocks noGrp="1"/>
              </p:cNvSpPr>
              <p:nvPr>
                <p:ph idx="1"/>
              </p:nvPr>
            </p:nvSpPr>
            <p:spPr>
              <a:xfrm>
                <a:off x="406400" y="1193800"/>
                <a:ext cx="8585200" cy="5537200"/>
              </a:xfrm>
            </p:spPr>
            <p:txBody>
              <a:bodyPr>
                <a:normAutofit/>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2000" dirty="0"/>
              </a:p>
              <a:p>
                <a:r>
                  <a:rPr lang="en-GB" sz="2000" dirty="0"/>
                  <a:t>Since we can have an </a:t>
                </a:r>
                <a14:m>
                  <m:oMath xmlns:m="http://schemas.openxmlformats.org/officeDocument/2006/math">
                    <m:r>
                      <a:rPr lang="en-GB" sz="2000" i="1" smtClean="0">
                        <a:latin typeface="Cambria Math" panose="02040503050406030204" pitchFamily="18" charset="0"/>
                        <a:ea typeface="Cambria Math" panose="02040503050406030204" pitchFamily="18" charset="0"/>
                      </a:rPr>
                      <m:t>𝜖</m:t>
                    </m:r>
                  </m:oMath>
                </a14:m>
                <a:r>
                  <a:rPr lang="en-GB" sz="2000" dirty="0" smtClean="0"/>
                  <a:t> </a:t>
                </a:r>
                <a:r>
                  <a:rPr lang="en-GB" sz="2000" dirty="0"/>
                  <a:t>before or after any token in </a:t>
                </a:r>
                <a14:m>
                  <m:oMath xmlns:m="http://schemas.openxmlformats.org/officeDocument/2006/math">
                    <m:r>
                      <a:rPr lang="en-US" sz="2000" b="0" i="1" smtClean="0">
                        <a:latin typeface="Cambria Math" panose="02040503050406030204" pitchFamily="18" charset="0"/>
                      </a:rPr>
                      <m:t>𝑌</m:t>
                    </m:r>
                  </m:oMath>
                </a14:m>
                <a:r>
                  <a:rPr lang="en-GB" sz="2000" dirty="0" smtClean="0"/>
                  <a:t>, </a:t>
                </a:r>
                <a:r>
                  <a:rPr lang="en-GB" sz="2000" dirty="0"/>
                  <a:t>it’s easier to describe the algorithm using a sequence which includes them. We’ll work with the sequence </a:t>
                </a:r>
                <a14:m>
                  <m:oMath xmlns:m="http://schemas.openxmlformats.org/officeDocument/2006/math">
                    <m:r>
                      <a:rPr lang="en-US" sz="2000" b="0" i="1" smtClean="0">
                        <a:latin typeface="Cambria Math" panose="02040503050406030204" pitchFamily="18" charset="0"/>
                      </a:rPr>
                      <m:t>𝑍</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𝜖</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𝜖</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𝜖</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𝑈</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𝜖</m:t>
                        </m:r>
                      </m:e>
                    </m:d>
                  </m:oMath>
                </a14:m>
                <a:endParaRPr lang="en-GB" sz="2000" dirty="0" smtClean="0"/>
              </a:p>
              <a:p>
                <a:r>
                  <a:rPr lang="en-GB" sz="2000" dirty="0"/>
                  <a:t>L</a:t>
                </a:r>
                <a:r>
                  <a:rPr lang="en-GB" sz="2000" dirty="0" smtClean="0"/>
                  <a:t>et </a:t>
                </a:r>
                <a14:m>
                  <m:oMath xmlns:m="http://schemas.openxmlformats.org/officeDocument/2006/math">
                    <m:sSub>
                      <m:sSubPr>
                        <m:ctrlPr>
                          <a:rPr lang="en-GB"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sub>
                    </m:sSub>
                  </m:oMath>
                </a14:m>
                <a:r>
                  <a:rPr lang="el-GR" sz="2000" dirty="0" smtClean="0"/>
                  <a:t> </a:t>
                </a:r>
                <a:r>
                  <a:rPr lang="en-GB" sz="2000" dirty="0"/>
                  <a:t>be the </a:t>
                </a:r>
                <a:r>
                  <a:rPr lang="en-GB" sz="2000" dirty="0" smtClean="0"/>
                  <a:t>CTC score of </a:t>
                </a:r>
                <a:r>
                  <a:rPr lang="en-GB" sz="2000" dirty="0"/>
                  <a:t>the subsequence </a:t>
                </a:r>
                <a14:m>
                  <m:oMath xmlns:m="http://schemas.openxmlformats.org/officeDocument/2006/math">
                    <m:sSub>
                      <m:sSubPr>
                        <m:ctrlPr>
                          <a:rPr lang="en-GB" sz="200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1:</m:t>
                        </m:r>
                        <m:r>
                          <a:rPr lang="en-US" sz="2000" b="0" i="1" smtClean="0">
                            <a:latin typeface="Cambria Math" panose="02040503050406030204" pitchFamily="18" charset="0"/>
                          </a:rPr>
                          <m:t>𝑠</m:t>
                        </m:r>
                      </m:sub>
                    </m:sSub>
                  </m:oMath>
                </a14:m>
                <a:r>
                  <a:rPr lang="en-GB" sz="2000" dirty="0" smtClean="0"/>
                  <a:t>​ </a:t>
                </a:r>
                <a:r>
                  <a:rPr lang="en-GB" sz="2000" dirty="0"/>
                  <a:t>after </a:t>
                </a:r>
                <a14:m>
                  <m:oMath xmlns:m="http://schemas.openxmlformats.org/officeDocument/2006/math">
                    <m:r>
                      <a:rPr lang="en-US" sz="2000" b="0" i="1" smtClean="0">
                        <a:latin typeface="Cambria Math" panose="02040503050406030204" pitchFamily="18" charset="0"/>
                      </a:rPr>
                      <m:t>𝑡</m:t>
                    </m:r>
                  </m:oMath>
                </a14:m>
                <a:r>
                  <a:rPr lang="en-GB" sz="2000" dirty="0" smtClean="0"/>
                  <a:t> </a:t>
                </a:r>
                <a:r>
                  <a:rPr lang="en-GB" sz="2000" dirty="0"/>
                  <a:t>input steps. As we’ll see, we’ll compute the final CTC score, </a:t>
                </a:r>
                <a14:m>
                  <m:oMath xmlns:m="http://schemas.openxmlformats.org/officeDocument/2006/math">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oMath>
                </a14:m>
                <a:r>
                  <a:rPr lang="en-GB" sz="2000" dirty="0" smtClean="0"/>
                  <a:t>, </a:t>
                </a:r>
                <a:r>
                  <a:rPr lang="en-GB" sz="2000" dirty="0"/>
                  <a:t>from the </a:t>
                </a:r>
                <a14:m>
                  <m:oMath xmlns:m="http://schemas.openxmlformats.org/officeDocument/2006/math">
                    <m:r>
                      <a:rPr lang="en-US" sz="2000" b="0" i="1" smtClean="0">
                        <a:latin typeface="Cambria Math" panose="02040503050406030204" pitchFamily="18" charset="0"/>
                      </a:rPr>
                      <m:t>𝑎</m:t>
                    </m:r>
                  </m:oMath>
                </a14:m>
                <a:r>
                  <a:rPr lang="el-GR" sz="2000" dirty="0" smtClean="0"/>
                  <a:t>’</a:t>
                </a:r>
                <a:r>
                  <a:rPr lang="en-GB" sz="2000" dirty="0"/>
                  <a:t>s at the last time-step.</a:t>
                </a:r>
              </a:p>
            </p:txBody>
          </p:sp>
        </mc:Choice>
        <mc:Fallback xmlns="">
          <p:sp>
            <p:nvSpPr>
              <p:cNvPr id="9" name="Θέση περιεχομένου 2"/>
              <p:cNvSpPr>
                <a:spLocks noGrp="1" noRot="1" noChangeAspect="1" noMove="1" noResize="1" noEditPoints="1" noAdjustHandles="1" noChangeArrowheads="1" noChangeShapeType="1" noTextEdit="1"/>
              </p:cNvSpPr>
              <p:nvPr>
                <p:ph idx="1"/>
              </p:nvPr>
            </p:nvSpPr>
            <p:spPr>
              <a:xfrm>
                <a:off x="406400" y="1193800"/>
                <a:ext cx="8585200" cy="5537200"/>
              </a:xfrm>
              <a:blipFill rotWithShape="0">
                <a:blip r:embed="rId2"/>
                <a:stretch>
                  <a:fillRect l="-639"/>
                </a:stretch>
              </a:blipFill>
            </p:spPr>
            <p:txBody>
              <a:bodyPr/>
              <a:lstStyle/>
              <a:p>
                <a:r>
                  <a:rPr lang="en-GB">
                    <a:noFill/>
                  </a:rPr>
                  <a:t> </a:t>
                </a:r>
              </a:p>
            </p:txBody>
          </p:sp>
        </mc:Fallback>
      </mc:AlternateContent>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14890"/>
            <a:ext cx="8902700" cy="3086269"/>
          </a:xfrm>
          <a:prstGeom prst="rect">
            <a:avLst/>
          </a:prstGeom>
        </p:spPr>
      </p:pic>
    </p:spTree>
    <p:extLst>
      <p:ext uri="{BB962C8B-B14F-4D97-AF65-F5344CB8AC3E}">
        <p14:creationId xmlns:p14="http://schemas.microsoft.com/office/powerpoint/2010/main" val="2393480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585201" cy="1057274"/>
          </a:xfrm>
        </p:spPr>
        <p:txBody>
          <a:bodyPr>
            <a:normAutofit/>
          </a:bodyPr>
          <a:lstStyle/>
          <a:p>
            <a:r>
              <a:rPr lang="en-US" dirty="0"/>
              <a:t>Connectionist Temporal </a:t>
            </a:r>
            <a:r>
              <a:rPr lang="en-US" dirty="0" smtClean="0"/>
              <a:t>Classification</a:t>
            </a:r>
            <a:endParaRPr lang="en-GB" dirty="0"/>
          </a:p>
        </p:txBody>
      </p:sp>
      <mc:AlternateContent xmlns:mc="http://schemas.openxmlformats.org/markup-compatibility/2006">
        <mc:Choice xmlns:a14="http://schemas.microsoft.com/office/drawing/2010/main" Requires="a14">
          <p:sp>
            <p:nvSpPr>
              <p:cNvPr id="9" name="Θέση περιεχομένου 2"/>
              <p:cNvSpPr>
                <a:spLocks noGrp="1"/>
              </p:cNvSpPr>
              <p:nvPr>
                <p:ph idx="1"/>
              </p:nvPr>
            </p:nvSpPr>
            <p:spPr>
              <a:xfrm>
                <a:off x="406400" y="1193800"/>
                <a:ext cx="8585200" cy="5537200"/>
              </a:xfrm>
            </p:spPr>
            <p:txBody>
              <a:bodyPr>
                <a:normAutofit/>
              </a:bodyPr>
              <a:lstStyle/>
              <a:p>
                <a:r>
                  <a:rPr lang="en-GB" sz="2000" dirty="0" smtClean="0"/>
                  <a:t>As long as we know the values of </a:t>
                </a:r>
                <a14:m>
                  <m:oMath xmlns:m="http://schemas.openxmlformats.org/officeDocument/2006/math">
                    <m:r>
                      <a:rPr lang="en-US" sz="2000" b="0" i="1" smtClean="0">
                        <a:latin typeface="Cambria Math" panose="02040503050406030204" pitchFamily="18" charset="0"/>
                      </a:rPr>
                      <m:t>𝑎</m:t>
                    </m:r>
                  </m:oMath>
                </a14:m>
                <a:r>
                  <a:rPr lang="en-GB" sz="2000" dirty="0" smtClean="0"/>
                  <a:t> </a:t>
                </a:r>
                <a:r>
                  <a:rPr lang="en-GB" sz="2000" dirty="0"/>
                  <a:t>at the previous time-step, we can compute </a:t>
                </a:r>
                <a14:m>
                  <m:oMath xmlns:m="http://schemas.openxmlformats.org/officeDocument/2006/math">
                    <m:sSub>
                      <m:sSubPr>
                        <m:ctrlPr>
                          <a:rPr lang="en-GB"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sub>
                    </m:sSub>
                  </m:oMath>
                </a14:m>
                <a:r>
                  <a:rPr lang="en-GB" sz="2000" dirty="0" smtClean="0"/>
                  <a:t>​</a:t>
                </a:r>
                <a:r>
                  <a:rPr lang="en-GB" sz="2000" dirty="0"/>
                  <a:t>. </a:t>
                </a:r>
                <a:endParaRPr lang="en-GB" sz="2000" dirty="0" smtClean="0"/>
              </a:p>
              <a:p>
                <a:r>
                  <a:rPr lang="en-GB" sz="2000" dirty="0" smtClean="0"/>
                  <a:t>There </a:t>
                </a:r>
                <a:r>
                  <a:rPr lang="en-GB" sz="2000" dirty="0"/>
                  <a:t>are two cases</a:t>
                </a:r>
                <a:r>
                  <a:rPr lang="en-GB" sz="2000" dirty="0" smtClean="0"/>
                  <a:t>.</a:t>
                </a:r>
              </a:p>
              <a:p>
                <a:r>
                  <a:rPr lang="en-US" sz="2000" dirty="0" smtClean="0"/>
                  <a:t>Case 1:</a:t>
                </a:r>
              </a:p>
              <a:p>
                <a:r>
                  <a:rPr lang="en-GB" sz="2000" dirty="0"/>
                  <a:t>In this case, we can’t jump over </a:t>
                </a:r>
                <a14:m>
                  <m:oMath xmlns:m="http://schemas.openxmlformats.org/officeDocument/2006/math">
                    <m:sSub>
                      <m:sSubPr>
                        <m:ctrlPr>
                          <a:rPr lang="en-GB"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𝑠</m:t>
                        </m:r>
                        <m:r>
                          <a:rPr lang="en-US" sz="2000" b="0" i="1" smtClean="0">
                            <a:latin typeface="Cambria Math" panose="02040503050406030204" pitchFamily="18" charset="0"/>
                          </a:rPr>
                          <m:t>−1</m:t>
                        </m:r>
                      </m:sub>
                    </m:sSub>
                  </m:oMath>
                </a14:m>
                <a:r>
                  <a:rPr lang="en-GB" sz="2000" dirty="0" smtClean="0"/>
                  <a:t>​</a:t>
                </a:r>
                <a:r>
                  <a:rPr lang="en-GB" sz="2000" dirty="0"/>
                  <a:t>, the previous token in </a:t>
                </a:r>
                <a14:m>
                  <m:oMath xmlns:m="http://schemas.openxmlformats.org/officeDocument/2006/math">
                    <m:r>
                      <a:rPr lang="en-US" sz="2000" b="0" i="1" smtClean="0">
                        <a:latin typeface="Cambria Math" panose="02040503050406030204" pitchFamily="18" charset="0"/>
                      </a:rPr>
                      <m:t>𝑍</m:t>
                    </m:r>
                  </m:oMath>
                </a14:m>
                <a:r>
                  <a:rPr lang="en-GB" sz="2000" dirty="0" smtClean="0"/>
                  <a:t>. </a:t>
                </a:r>
                <a:r>
                  <a:rPr lang="en-GB" sz="2000" dirty="0"/>
                  <a:t>The first reason is that the previous token can be an element of </a:t>
                </a:r>
                <a14:m>
                  <m:oMath xmlns:m="http://schemas.openxmlformats.org/officeDocument/2006/math">
                    <m:r>
                      <a:rPr lang="en-US" sz="2000" b="0" i="1" smtClean="0">
                        <a:latin typeface="Cambria Math" panose="02040503050406030204" pitchFamily="18" charset="0"/>
                      </a:rPr>
                      <m:t>𝑌</m:t>
                    </m:r>
                  </m:oMath>
                </a14:m>
                <a:r>
                  <a:rPr lang="en-GB" sz="2000" dirty="0" smtClean="0"/>
                  <a:t>, </a:t>
                </a:r>
                <a:r>
                  <a:rPr lang="en-GB" sz="2000" dirty="0"/>
                  <a:t>and we can’t skip elements of </a:t>
                </a:r>
                <a14:m>
                  <m:oMath xmlns:m="http://schemas.openxmlformats.org/officeDocument/2006/math">
                    <m:r>
                      <a:rPr lang="en-US" sz="2000" b="0" i="1" smtClean="0">
                        <a:latin typeface="Cambria Math" panose="02040503050406030204" pitchFamily="18" charset="0"/>
                      </a:rPr>
                      <m:t>𝑌</m:t>
                    </m:r>
                  </m:oMath>
                </a14:m>
                <a:r>
                  <a:rPr lang="en-GB" sz="2000" dirty="0" smtClean="0"/>
                  <a:t>. </a:t>
                </a:r>
                <a:r>
                  <a:rPr lang="en-GB" sz="2000" dirty="0"/>
                  <a:t>Since every element of </a:t>
                </a:r>
                <a14:m>
                  <m:oMath xmlns:m="http://schemas.openxmlformats.org/officeDocument/2006/math">
                    <m:r>
                      <a:rPr lang="en-US" sz="2000" b="0" i="1" smtClean="0">
                        <a:latin typeface="Cambria Math" panose="02040503050406030204" pitchFamily="18" charset="0"/>
                      </a:rPr>
                      <m:t>𝑌</m:t>
                    </m:r>
                  </m:oMath>
                </a14:m>
                <a:r>
                  <a:rPr lang="en-GB" sz="2000" dirty="0" smtClean="0"/>
                  <a:t> </a:t>
                </a:r>
                <a:r>
                  <a:rPr lang="en-GB" sz="2000" dirty="0"/>
                  <a:t>in </a:t>
                </a:r>
                <a14:m>
                  <m:oMath xmlns:m="http://schemas.openxmlformats.org/officeDocument/2006/math">
                    <m:r>
                      <a:rPr lang="en-US" sz="2000" b="0" i="1" smtClean="0">
                        <a:latin typeface="Cambria Math" panose="02040503050406030204" pitchFamily="18" charset="0"/>
                      </a:rPr>
                      <m:t>𝑍</m:t>
                    </m:r>
                  </m:oMath>
                </a14:m>
                <a:r>
                  <a:rPr lang="en-GB" sz="2000" dirty="0" smtClean="0"/>
                  <a:t> </a:t>
                </a:r>
                <a:r>
                  <a:rPr lang="en-GB" sz="2000" dirty="0"/>
                  <a:t>is followed by </a:t>
                </a:r>
                <a:r>
                  <a:rPr lang="en-GB" sz="2000" dirty="0" smtClean="0"/>
                  <a:t>an </a:t>
                </a:r>
                <a14:m>
                  <m:oMath xmlns:m="http://schemas.openxmlformats.org/officeDocument/2006/math">
                    <m:r>
                      <a:rPr lang="en-GB" sz="2000" i="1" smtClean="0">
                        <a:latin typeface="Cambria Math" panose="02040503050406030204" pitchFamily="18" charset="0"/>
                        <a:ea typeface="Cambria Math" panose="02040503050406030204" pitchFamily="18" charset="0"/>
                      </a:rPr>
                      <m:t>𝜖</m:t>
                    </m:r>
                  </m:oMath>
                </a14:m>
                <a:r>
                  <a:rPr lang="en-GB" sz="2000" dirty="0" smtClean="0"/>
                  <a:t>, </a:t>
                </a:r>
                <a:r>
                  <a:rPr lang="en-GB" sz="2000" dirty="0"/>
                  <a:t>we can identify this when </a:t>
                </a:r>
                <a14:m>
                  <m:oMath xmlns:m="http://schemas.openxmlformats.org/officeDocument/2006/math">
                    <m:sSub>
                      <m:sSubPr>
                        <m:ctrlPr>
                          <a:rPr lang="en-GB"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𝜖</m:t>
                    </m:r>
                  </m:oMath>
                </a14:m>
                <a:r>
                  <a:rPr lang="en-GB" sz="2000" dirty="0"/>
                  <a:t>. The second reason is that we must have an </a:t>
                </a:r>
                <a14:m>
                  <m:oMath xmlns:m="http://schemas.openxmlformats.org/officeDocument/2006/math">
                    <m:r>
                      <a:rPr lang="en-GB" sz="2000" i="1" smtClean="0">
                        <a:latin typeface="Cambria Math" panose="02040503050406030204" pitchFamily="18" charset="0"/>
                        <a:ea typeface="Cambria Math" panose="02040503050406030204" pitchFamily="18" charset="0"/>
                      </a:rPr>
                      <m:t>𝜖</m:t>
                    </m:r>
                  </m:oMath>
                </a14:m>
                <a:r>
                  <a:rPr lang="en-GB" sz="2000" dirty="0" smtClean="0"/>
                  <a:t> </a:t>
                </a:r>
                <a:r>
                  <a:rPr lang="en-GB" sz="2000" dirty="0"/>
                  <a:t>between repeat characters in </a:t>
                </a:r>
                <a14:m>
                  <m:oMath xmlns:m="http://schemas.openxmlformats.org/officeDocument/2006/math">
                    <m:r>
                      <a:rPr lang="en-US" sz="2000" b="0" i="1" smtClean="0">
                        <a:latin typeface="Cambria Math" panose="02040503050406030204" pitchFamily="18" charset="0"/>
                      </a:rPr>
                      <m:t>𝑌</m:t>
                    </m:r>
                  </m:oMath>
                </a14:m>
                <a:r>
                  <a:rPr lang="en-GB" sz="2000" dirty="0" smtClean="0"/>
                  <a:t>. </a:t>
                </a:r>
                <a:r>
                  <a:rPr lang="en-GB" sz="2000" dirty="0"/>
                  <a:t>We can identify this when </a:t>
                </a:r>
                <a14:m>
                  <m:oMath xmlns:m="http://schemas.openxmlformats.org/officeDocument/2006/math">
                    <m:sSub>
                      <m:sSubPr>
                        <m:ctrlPr>
                          <a:rPr lang="en-GB"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𝑠</m:t>
                        </m:r>
                        <m:r>
                          <a:rPr lang="en-US" sz="2000" b="0" i="1" smtClean="0">
                            <a:latin typeface="Cambria Math" panose="02040503050406030204" pitchFamily="18" charset="0"/>
                          </a:rPr>
                          <m:t>−2</m:t>
                        </m:r>
                      </m:sub>
                    </m:sSub>
                  </m:oMath>
                </a14:m>
                <a:r>
                  <a:rPr lang="en-GB" sz="2000" dirty="0" smtClean="0"/>
                  <a:t>​</a:t>
                </a:r>
                <a:r>
                  <a:rPr lang="en-GB" sz="2000" dirty="0"/>
                  <a:t>.</a:t>
                </a:r>
              </a:p>
              <a:p>
                <a:endParaRPr lang="en-GB" sz="2000" dirty="0"/>
              </a:p>
            </p:txBody>
          </p:sp>
        </mc:Choice>
        <mc:Fallback>
          <p:sp>
            <p:nvSpPr>
              <p:cNvPr id="9" name="Θέση περιεχομένου 2"/>
              <p:cNvSpPr>
                <a:spLocks noGrp="1" noRot="1" noChangeAspect="1" noMove="1" noResize="1" noEditPoints="1" noAdjustHandles="1" noChangeArrowheads="1" noChangeShapeType="1" noTextEdit="1"/>
              </p:cNvSpPr>
              <p:nvPr>
                <p:ph idx="1"/>
              </p:nvPr>
            </p:nvSpPr>
            <p:spPr>
              <a:xfrm>
                <a:off x="406400" y="1193800"/>
                <a:ext cx="8585200" cy="5537200"/>
              </a:xfrm>
              <a:blipFill rotWithShape="0">
                <a:blip r:embed="rId2"/>
                <a:stretch>
                  <a:fillRect l="-639" t="-1211" r="-284"/>
                </a:stretch>
              </a:blipFill>
            </p:spPr>
            <p:txBody>
              <a:bodyPr/>
              <a:lstStyle/>
              <a:p>
                <a:r>
                  <a:rPr lang="en-GB">
                    <a:noFill/>
                  </a:rPr>
                  <a:t> </a:t>
                </a:r>
              </a:p>
            </p:txBody>
          </p:sp>
        </mc:Fallback>
      </mc:AlternateContent>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254500"/>
            <a:ext cx="2533650" cy="2581275"/>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1066801" y="4642421"/>
                <a:ext cx="4057650" cy="4135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𝑠</m:t>
                          </m:r>
                          <m:r>
                            <a:rPr lang="en-US" sz="2000" b="0" i="1" smtClean="0">
                              <a:latin typeface="Cambria Math" panose="02040503050406030204" pitchFamily="18" charset="0"/>
                            </a:rPr>
                            <m:t>−1,</m:t>
                          </m:r>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oMath>
                  </m:oMathPara>
                </a14:m>
                <a:endParaRPr lang="en-GB" sz="2000" dirty="0"/>
              </a:p>
            </p:txBody>
          </p:sp>
        </mc:Choice>
        <mc:Fallback>
          <p:sp>
            <p:nvSpPr>
              <p:cNvPr id="7" name="TextBox 6"/>
              <p:cNvSpPr txBox="1">
                <a:spLocks noRot="1" noChangeAspect="1" noMove="1" noResize="1" noEditPoints="1" noAdjustHandles="1" noChangeArrowheads="1" noChangeShapeType="1" noTextEdit="1"/>
              </p:cNvSpPr>
              <p:nvPr/>
            </p:nvSpPr>
            <p:spPr>
              <a:xfrm>
                <a:off x="1066801" y="4642421"/>
                <a:ext cx="4057650" cy="413511"/>
              </a:xfrm>
              <a:prstGeom prst="rect">
                <a:avLst/>
              </a:prstGeom>
              <a:blipFill rotWithShape="0">
                <a:blip r:embed="rId4"/>
                <a:stretch>
                  <a:fillRect b="-13433"/>
                </a:stretch>
              </a:blipFill>
            </p:spPr>
            <p:txBody>
              <a:bodyPr/>
              <a:lstStyle/>
              <a:p>
                <a:r>
                  <a:rPr lang="en-GB">
                    <a:noFill/>
                  </a:rPr>
                  <a:t> </a:t>
                </a:r>
              </a:p>
            </p:txBody>
          </p:sp>
        </mc:Fallback>
      </mc:AlternateContent>
      <p:sp>
        <p:nvSpPr>
          <p:cNvPr id="3" name="TextBox 2"/>
          <p:cNvSpPr txBox="1"/>
          <p:nvPr/>
        </p:nvSpPr>
        <p:spPr>
          <a:xfrm>
            <a:off x="2673350" y="5835514"/>
            <a:ext cx="1822450" cy="369332"/>
          </a:xfrm>
          <a:prstGeom prst="rect">
            <a:avLst/>
          </a:prstGeom>
          <a:noFill/>
        </p:spPr>
        <p:txBody>
          <a:bodyPr wrap="square" rtlCol="0">
            <a:spAutoFit/>
          </a:bodyPr>
          <a:lstStyle/>
          <a:p>
            <a:r>
              <a:rPr lang="el-GR" dirty="0" smtClean="0"/>
              <a:t>ϵ</a:t>
            </a:r>
            <a:r>
              <a:rPr lang="en-US" dirty="0" smtClean="0"/>
              <a:t> h </a:t>
            </a:r>
            <a:r>
              <a:rPr lang="el-GR" dirty="0" smtClean="0"/>
              <a:t>ϵ</a:t>
            </a:r>
            <a:r>
              <a:rPr lang="en-US" dirty="0" smtClean="0"/>
              <a:t> e</a:t>
            </a:r>
            <a:r>
              <a:rPr lang="el-GR" dirty="0" smtClean="0"/>
              <a:t> ϵ</a:t>
            </a:r>
            <a:r>
              <a:rPr lang="en-US" dirty="0" smtClean="0"/>
              <a:t> l </a:t>
            </a:r>
            <a:r>
              <a:rPr lang="el-GR" dirty="0" smtClean="0"/>
              <a:t>ϵ</a:t>
            </a:r>
            <a:r>
              <a:rPr lang="en-US" dirty="0" smtClean="0"/>
              <a:t> l </a:t>
            </a:r>
            <a:r>
              <a:rPr lang="el-GR" dirty="0" smtClean="0"/>
              <a:t>ϵ</a:t>
            </a:r>
            <a:r>
              <a:rPr lang="en-US" dirty="0" smtClean="0"/>
              <a:t> o </a:t>
            </a:r>
            <a:r>
              <a:rPr lang="el-GR" dirty="0"/>
              <a:t>ϵ</a:t>
            </a:r>
            <a:endParaRPr lang="en-GB" dirty="0"/>
          </a:p>
        </p:txBody>
      </p:sp>
      <p:sp>
        <p:nvSpPr>
          <p:cNvPr id="29" name="Τόξο 28"/>
          <p:cNvSpPr/>
          <p:nvPr/>
        </p:nvSpPr>
        <p:spPr>
          <a:xfrm>
            <a:off x="3122613" y="5651500"/>
            <a:ext cx="328612" cy="535407"/>
          </a:xfrm>
          <a:prstGeom prst="arc">
            <a:avLst>
              <a:gd name="adj1" fmla="val 1081558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Τόξο 29"/>
          <p:cNvSpPr/>
          <p:nvPr/>
        </p:nvSpPr>
        <p:spPr>
          <a:xfrm>
            <a:off x="3541713" y="5651500"/>
            <a:ext cx="306387" cy="535406"/>
          </a:xfrm>
          <a:prstGeom prst="arc">
            <a:avLst>
              <a:gd name="adj1" fmla="val 1081558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671513" y="5561949"/>
            <a:ext cx="2159000" cy="646331"/>
          </a:xfrm>
          <a:prstGeom prst="rect">
            <a:avLst/>
          </a:prstGeom>
          <a:noFill/>
        </p:spPr>
        <p:txBody>
          <a:bodyPr wrap="square" rtlCol="0">
            <a:spAutoFit/>
          </a:bodyPr>
          <a:lstStyle/>
          <a:p>
            <a:r>
              <a:rPr lang="en-US" dirty="0" smtClean="0"/>
              <a:t>Example of not allowed transitions</a:t>
            </a:r>
            <a:endParaRPr lang="en-GB" dirty="0"/>
          </a:p>
        </p:txBody>
      </p:sp>
    </p:spTree>
    <p:extLst>
      <p:ext uri="{BB962C8B-B14F-4D97-AF65-F5344CB8AC3E}">
        <p14:creationId xmlns:p14="http://schemas.microsoft.com/office/powerpoint/2010/main" val="1150823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585201" cy="1057274"/>
          </a:xfrm>
        </p:spPr>
        <p:txBody>
          <a:bodyPr>
            <a:normAutofit/>
          </a:bodyPr>
          <a:lstStyle/>
          <a:p>
            <a:r>
              <a:rPr lang="en-US" dirty="0"/>
              <a:t>Connectionist Temporal </a:t>
            </a:r>
            <a:r>
              <a:rPr lang="en-US" dirty="0" smtClean="0"/>
              <a:t>Classification</a:t>
            </a:r>
            <a:endParaRPr lang="en-GB" dirty="0"/>
          </a:p>
        </p:txBody>
      </p:sp>
      <mc:AlternateContent xmlns:mc="http://schemas.openxmlformats.org/markup-compatibility/2006" xmlns:a14="http://schemas.microsoft.com/office/drawing/2010/main">
        <mc:Choice Requires="a14">
          <p:sp>
            <p:nvSpPr>
              <p:cNvPr id="9" name="Θέση περιεχομένου 2"/>
              <p:cNvSpPr>
                <a:spLocks noGrp="1"/>
              </p:cNvSpPr>
              <p:nvPr>
                <p:ph idx="1"/>
              </p:nvPr>
            </p:nvSpPr>
            <p:spPr>
              <a:xfrm>
                <a:off x="406400" y="1193800"/>
                <a:ext cx="8585200" cy="5537200"/>
              </a:xfrm>
            </p:spPr>
            <p:txBody>
              <a:bodyPr>
                <a:normAutofit/>
              </a:bodyPr>
              <a:lstStyle/>
              <a:p>
                <a:r>
                  <a:rPr lang="en-US" sz="2000" dirty="0" smtClean="0"/>
                  <a:t>Case 2:</a:t>
                </a:r>
              </a:p>
              <a:p>
                <a:r>
                  <a:rPr lang="en-GB" sz="2000" dirty="0"/>
                  <a:t>In the second case, we’re allowed to skip the previous token in </a:t>
                </a:r>
                <a14:m>
                  <m:oMath xmlns:m="http://schemas.openxmlformats.org/officeDocument/2006/math">
                    <m:r>
                      <a:rPr lang="en-US" sz="2000" b="0" i="1" smtClean="0">
                        <a:latin typeface="Cambria Math" panose="02040503050406030204" pitchFamily="18" charset="0"/>
                      </a:rPr>
                      <m:t>𝑍</m:t>
                    </m:r>
                  </m:oMath>
                </a14:m>
                <a:r>
                  <a:rPr lang="en-GB" sz="2000" dirty="0" smtClean="0"/>
                  <a:t>. </a:t>
                </a:r>
                <a:r>
                  <a:rPr lang="en-GB" sz="2000" dirty="0"/>
                  <a:t>We have this case whenever </a:t>
                </a:r>
                <a14:m>
                  <m:oMath xmlns:m="http://schemas.openxmlformats.org/officeDocument/2006/math">
                    <m:sSub>
                      <m:sSubPr>
                        <m:ctrlPr>
                          <a:rPr lang="en-GB" sz="200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𝑠</m:t>
                        </m:r>
                        <m:r>
                          <a:rPr lang="en-US" sz="2000" b="0" i="1" smtClean="0">
                            <a:latin typeface="Cambria Math" panose="02040503050406030204" pitchFamily="18" charset="0"/>
                          </a:rPr>
                          <m:t>−1</m:t>
                        </m:r>
                      </m:sub>
                    </m:sSub>
                  </m:oMath>
                </a14:m>
                <a:r>
                  <a:rPr lang="en-GB" sz="2000" dirty="0" smtClean="0"/>
                  <a:t>​ </a:t>
                </a:r>
                <a:r>
                  <a:rPr lang="en-GB" sz="2000" dirty="0"/>
                  <a:t>is an </a:t>
                </a:r>
                <a14:m>
                  <m:oMath xmlns:m="http://schemas.openxmlformats.org/officeDocument/2006/math">
                    <m:r>
                      <a:rPr lang="en-GB" sz="2000" i="1" smtClean="0">
                        <a:latin typeface="Cambria Math" panose="02040503050406030204" pitchFamily="18" charset="0"/>
                        <a:ea typeface="Cambria Math" panose="02040503050406030204" pitchFamily="18" charset="0"/>
                      </a:rPr>
                      <m:t>𝜖</m:t>
                    </m:r>
                  </m:oMath>
                </a14:m>
                <a:r>
                  <a:rPr lang="en-GB" sz="2000" dirty="0" smtClean="0"/>
                  <a:t> </a:t>
                </a:r>
                <a:r>
                  <a:rPr lang="en-GB" sz="2000" dirty="0"/>
                  <a:t>between unique characters. As a result there are three positions we could have come from at the previous step</a:t>
                </a:r>
                <a:r>
                  <a:rPr lang="en-GB" sz="2000" dirty="0" smtClean="0"/>
                  <a:t>.</a:t>
                </a:r>
                <a:endParaRPr lang="en-GB" sz="2000" dirty="0"/>
              </a:p>
              <a:p>
                <a:endParaRPr lang="en-GB" sz="2000" dirty="0"/>
              </a:p>
            </p:txBody>
          </p:sp>
        </mc:Choice>
        <mc:Fallback xmlns="">
          <p:sp>
            <p:nvSpPr>
              <p:cNvPr id="9" name="Θέση περιεχομένου 2"/>
              <p:cNvSpPr>
                <a:spLocks noGrp="1" noRot="1" noChangeAspect="1" noMove="1" noResize="1" noEditPoints="1" noAdjustHandles="1" noChangeArrowheads="1" noChangeShapeType="1" noTextEdit="1"/>
              </p:cNvSpPr>
              <p:nvPr>
                <p:ph idx="1"/>
              </p:nvPr>
            </p:nvSpPr>
            <p:spPr>
              <a:xfrm>
                <a:off x="406400" y="1193800"/>
                <a:ext cx="8585200" cy="5537200"/>
              </a:xfrm>
              <a:blipFill rotWithShape="0">
                <a:blip r:embed="rId2"/>
                <a:stretch>
                  <a:fillRect l="-639" t="-1211" r="-63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68295" y="4412868"/>
                <a:ext cx="5753101" cy="4135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𝑠</m:t>
                          </m:r>
                          <m:r>
                            <a:rPr lang="en-US" sz="2000" b="0" i="1" smtClean="0">
                              <a:latin typeface="Cambria Math" panose="02040503050406030204" pitchFamily="18" charset="0"/>
                            </a:rPr>
                            <m:t>−2,</m:t>
                          </m:r>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𝑠</m:t>
                          </m:r>
                          <m:r>
                            <a:rPr lang="en-US" sz="2000" b="0" i="1" smtClean="0">
                              <a:latin typeface="Cambria Math" panose="02040503050406030204" pitchFamily="18" charset="0"/>
                            </a:rPr>
                            <m:t>−1,</m:t>
                          </m:r>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oMath>
                  </m:oMathPara>
                </a14:m>
                <a:endParaRPr lang="en-GB" sz="2000" dirty="0"/>
              </a:p>
            </p:txBody>
          </p:sp>
        </mc:Choice>
        <mc:Fallback>
          <p:sp>
            <p:nvSpPr>
              <p:cNvPr id="7" name="TextBox 6"/>
              <p:cNvSpPr txBox="1">
                <a:spLocks noRot="1" noChangeAspect="1" noMove="1" noResize="1" noEditPoints="1" noAdjustHandles="1" noChangeArrowheads="1" noChangeShapeType="1" noTextEdit="1"/>
              </p:cNvSpPr>
              <p:nvPr/>
            </p:nvSpPr>
            <p:spPr>
              <a:xfrm>
                <a:off x="368295" y="4412868"/>
                <a:ext cx="5753101" cy="413511"/>
              </a:xfrm>
              <a:prstGeom prst="rect">
                <a:avLst/>
              </a:prstGeom>
              <a:blipFill rotWithShape="0">
                <a:blip r:embed="rId3"/>
                <a:stretch>
                  <a:fillRect b="-11765"/>
                </a:stretch>
              </a:blipFill>
            </p:spPr>
            <p:txBody>
              <a:bodyPr/>
              <a:lstStyle/>
              <a:p>
                <a:r>
                  <a:rPr lang="en-GB">
                    <a:noFill/>
                  </a:rPr>
                  <a:t> </a:t>
                </a:r>
              </a:p>
            </p:txBody>
          </p:sp>
        </mc:Fallback>
      </mc:AlternateContent>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6348" y="3821491"/>
            <a:ext cx="2400300" cy="2562225"/>
          </a:xfrm>
          <a:prstGeom prst="rect">
            <a:avLst/>
          </a:prstGeom>
        </p:spPr>
      </p:pic>
      <p:sp>
        <p:nvSpPr>
          <p:cNvPr id="6" name="TextBox 5"/>
          <p:cNvSpPr txBox="1"/>
          <p:nvPr/>
        </p:nvSpPr>
        <p:spPr>
          <a:xfrm>
            <a:off x="2673350" y="5835514"/>
            <a:ext cx="1822450" cy="369332"/>
          </a:xfrm>
          <a:prstGeom prst="rect">
            <a:avLst/>
          </a:prstGeom>
          <a:noFill/>
        </p:spPr>
        <p:txBody>
          <a:bodyPr wrap="square" rtlCol="0">
            <a:spAutoFit/>
          </a:bodyPr>
          <a:lstStyle/>
          <a:p>
            <a:r>
              <a:rPr lang="el-GR" dirty="0" smtClean="0"/>
              <a:t>ϵ</a:t>
            </a:r>
            <a:r>
              <a:rPr lang="en-US" dirty="0" smtClean="0"/>
              <a:t> h </a:t>
            </a:r>
            <a:r>
              <a:rPr lang="el-GR" dirty="0" smtClean="0"/>
              <a:t>ϵ</a:t>
            </a:r>
            <a:r>
              <a:rPr lang="en-US" dirty="0" smtClean="0"/>
              <a:t> e</a:t>
            </a:r>
            <a:r>
              <a:rPr lang="el-GR" dirty="0" smtClean="0"/>
              <a:t> ϵ</a:t>
            </a:r>
            <a:r>
              <a:rPr lang="en-US" dirty="0" smtClean="0"/>
              <a:t> l </a:t>
            </a:r>
            <a:r>
              <a:rPr lang="el-GR" dirty="0" smtClean="0"/>
              <a:t>ϵ</a:t>
            </a:r>
            <a:r>
              <a:rPr lang="en-US" dirty="0" smtClean="0"/>
              <a:t> l </a:t>
            </a:r>
            <a:r>
              <a:rPr lang="el-GR" dirty="0" smtClean="0"/>
              <a:t>ϵ</a:t>
            </a:r>
            <a:r>
              <a:rPr lang="en-US" dirty="0" smtClean="0"/>
              <a:t> o </a:t>
            </a:r>
            <a:r>
              <a:rPr lang="el-GR" dirty="0"/>
              <a:t>ϵ</a:t>
            </a:r>
            <a:endParaRPr lang="en-GB" dirty="0"/>
          </a:p>
        </p:txBody>
      </p:sp>
      <p:sp>
        <p:nvSpPr>
          <p:cNvPr id="8" name="Τόξο 7"/>
          <p:cNvSpPr/>
          <p:nvPr/>
        </p:nvSpPr>
        <p:spPr>
          <a:xfrm>
            <a:off x="2957513" y="5638800"/>
            <a:ext cx="328612" cy="535407"/>
          </a:xfrm>
          <a:prstGeom prst="arc">
            <a:avLst>
              <a:gd name="adj1" fmla="val 1081558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Τόξο 9"/>
          <p:cNvSpPr/>
          <p:nvPr/>
        </p:nvSpPr>
        <p:spPr>
          <a:xfrm>
            <a:off x="3821113" y="5638800"/>
            <a:ext cx="306387" cy="535406"/>
          </a:xfrm>
          <a:prstGeom prst="arc">
            <a:avLst>
              <a:gd name="adj1" fmla="val 1081558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671513" y="5561949"/>
            <a:ext cx="2159000" cy="646331"/>
          </a:xfrm>
          <a:prstGeom prst="rect">
            <a:avLst/>
          </a:prstGeom>
          <a:noFill/>
        </p:spPr>
        <p:txBody>
          <a:bodyPr wrap="square" rtlCol="0">
            <a:spAutoFit/>
          </a:bodyPr>
          <a:lstStyle/>
          <a:p>
            <a:r>
              <a:rPr lang="en-US" dirty="0" smtClean="0"/>
              <a:t>Example of allowed transitions</a:t>
            </a:r>
            <a:endParaRPr lang="en-GB" dirty="0"/>
          </a:p>
        </p:txBody>
      </p:sp>
      <p:sp>
        <p:nvSpPr>
          <p:cNvPr id="12" name="Τόξο 11"/>
          <p:cNvSpPr/>
          <p:nvPr/>
        </p:nvSpPr>
        <p:spPr>
          <a:xfrm>
            <a:off x="3300413" y="5638800"/>
            <a:ext cx="306387" cy="535406"/>
          </a:xfrm>
          <a:prstGeom prst="arc">
            <a:avLst>
              <a:gd name="adj1" fmla="val 1081558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13720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585201" cy="1057274"/>
          </a:xfrm>
        </p:spPr>
        <p:txBody>
          <a:bodyPr>
            <a:normAutofit/>
          </a:bodyPr>
          <a:lstStyle/>
          <a:p>
            <a:r>
              <a:rPr lang="en-US" dirty="0"/>
              <a:t>Connectionist Temporal </a:t>
            </a:r>
            <a:r>
              <a:rPr lang="en-US" dirty="0" smtClean="0"/>
              <a:t>Classification</a:t>
            </a:r>
            <a:endParaRPr lang="en-GB" dirty="0"/>
          </a:p>
        </p:txBody>
      </p:sp>
      <p:sp>
        <p:nvSpPr>
          <p:cNvPr id="9" name="Θέση περιεχομένου 2"/>
          <p:cNvSpPr>
            <a:spLocks noGrp="1"/>
          </p:cNvSpPr>
          <p:nvPr>
            <p:ph idx="1"/>
          </p:nvPr>
        </p:nvSpPr>
        <p:spPr>
          <a:xfrm>
            <a:off x="406400" y="1193800"/>
            <a:ext cx="8585200" cy="5537200"/>
          </a:xfrm>
        </p:spPr>
        <p:txBody>
          <a:bodyPr>
            <a:normAutofit/>
          </a:bodyPr>
          <a:lstStyle/>
          <a:p>
            <a:r>
              <a:rPr lang="en-US" sz="2000" dirty="0" smtClean="0"/>
              <a:t>Example</a:t>
            </a:r>
            <a:endParaRPr lang="en-GB" sz="2000" dirty="0"/>
          </a:p>
          <a:p>
            <a:endParaRPr lang="en-GB" sz="2000"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06575"/>
            <a:ext cx="8610600" cy="4514850"/>
          </a:xfrm>
          <a:prstGeom prst="rect">
            <a:avLst/>
          </a:prstGeom>
        </p:spPr>
      </p:pic>
    </p:spTree>
    <p:extLst>
      <p:ext uri="{BB962C8B-B14F-4D97-AF65-F5344CB8AC3E}">
        <p14:creationId xmlns:p14="http://schemas.microsoft.com/office/powerpoint/2010/main" val="1487643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smtClean="0"/>
              <a:t>Speech Recognition</a:t>
            </a:r>
            <a:endParaRPr lang="en-GB" dirty="0"/>
          </a:p>
        </p:txBody>
      </p:sp>
      <p:sp>
        <p:nvSpPr>
          <p:cNvPr id="3" name="Θέση περιεχομένου 2"/>
          <p:cNvSpPr>
            <a:spLocks noGrp="1"/>
          </p:cNvSpPr>
          <p:nvPr>
            <p:ph idx="1"/>
          </p:nvPr>
        </p:nvSpPr>
        <p:spPr>
          <a:xfrm>
            <a:off x="279400" y="927102"/>
            <a:ext cx="8763000" cy="5537200"/>
          </a:xfrm>
        </p:spPr>
        <p:txBody>
          <a:bodyPr>
            <a:normAutofit/>
          </a:bodyPr>
          <a:lstStyle/>
          <a:p>
            <a:r>
              <a:rPr lang="en-GB" sz="2000" dirty="0" smtClean="0"/>
              <a:t>The HMM-based speech recognition </a:t>
            </a:r>
            <a:r>
              <a:rPr lang="en-GB" sz="2000" dirty="0"/>
              <a:t>can be divided into three parts, each of which is independent of each other and plays a different role: </a:t>
            </a:r>
            <a:endParaRPr lang="en-GB" sz="2000" dirty="0" smtClean="0"/>
          </a:p>
          <a:p>
            <a:pPr marL="914400" lvl="1" indent="-457200">
              <a:buFont typeface="+mj-lt"/>
              <a:buAutoNum type="alphaLcParenR"/>
            </a:pPr>
            <a:r>
              <a:rPr lang="en-GB" sz="2000" dirty="0" smtClean="0"/>
              <a:t>acoustic</a:t>
            </a:r>
            <a:r>
              <a:rPr lang="en-GB" sz="2000" dirty="0"/>
              <a:t>, </a:t>
            </a:r>
            <a:endParaRPr lang="en-GB" sz="2000" dirty="0" smtClean="0"/>
          </a:p>
          <a:p>
            <a:pPr marL="914400" lvl="1" indent="-457200">
              <a:buFont typeface="+mj-lt"/>
              <a:buAutoNum type="alphaLcParenR"/>
            </a:pPr>
            <a:r>
              <a:rPr lang="en-GB" sz="2000" dirty="0" smtClean="0"/>
              <a:t>pronunciation </a:t>
            </a:r>
            <a:r>
              <a:rPr lang="en-GB" sz="2000" dirty="0"/>
              <a:t>and </a:t>
            </a:r>
            <a:endParaRPr lang="en-GB" sz="2000" dirty="0" smtClean="0"/>
          </a:p>
          <a:p>
            <a:pPr marL="914400" lvl="1" indent="-457200">
              <a:buFont typeface="+mj-lt"/>
              <a:buAutoNum type="alphaLcParenR"/>
            </a:pPr>
            <a:r>
              <a:rPr lang="en-GB" sz="2000" dirty="0" smtClean="0"/>
              <a:t>language </a:t>
            </a:r>
            <a:r>
              <a:rPr lang="en-GB" sz="2000" dirty="0"/>
              <a:t>model. </a:t>
            </a:r>
            <a:endParaRPr lang="en-GB" sz="2000" dirty="0" smtClean="0"/>
          </a:p>
          <a:p>
            <a:r>
              <a:rPr lang="en-GB" sz="2000" dirty="0" smtClean="0"/>
              <a:t>The </a:t>
            </a:r>
            <a:r>
              <a:rPr lang="en-GB" sz="2000" dirty="0"/>
              <a:t>acoustic model is used to model the mapping between speech input and feature sequence (typically a phoneme or sub-phoneme sequence). </a:t>
            </a:r>
            <a:endParaRPr lang="en-GB" sz="2000" dirty="0" smtClean="0"/>
          </a:p>
          <a:p>
            <a:r>
              <a:rPr lang="en-GB" sz="2000" dirty="0" smtClean="0"/>
              <a:t>The </a:t>
            </a:r>
            <a:r>
              <a:rPr lang="en-GB" sz="2000" dirty="0"/>
              <a:t>pronunciation model, which is typically constructed by professional human linguists, is to achieve a mapping between phonemes (or sub-phonemes) to graphemes. </a:t>
            </a:r>
            <a:endParaRPr lang="en-GB" sz="2000" dirty="0" smtClean="0"/>
          </a:p>
          <a:p>
            <a:r>
              <a:rPr lang="en-GB" sz="2000" dirty="0" smtClean="0"/>
              <a:t>The </a:t>
            </a:r>
            <a:r>
              <a:rPr lang="en-GB" sz="2000" dirty="0"/>
              <a:t>language model maps the character sequence to fluent final </a:t>
            </a:r>
            <a:r>
              <a:rPr lang="en-GB" sz="2000" dirty="0" smtClean="0"/>
              <a:t>transcription.</a:t>
            </a:r>
          </a:p>
          <a:p>
            <a:pPr marL="0" indent="0">
              <a:buNone/>
            </a:pPr>
            <a:endParaRPr lang="en-GB" sz="2400" dirty="0"/>
          </a:p>
        </p:txBody>
      </p:sp>
    </p:spTree>
    <p:extLst>
      <p:ext uri="{BB962C8B-B14F-4D97-AF65-F5344CB8AC3E}">
        <p14:creationId xmlns:p14="http://schemas.microsoft.com/office/powerpoint/2010/main" val="2101839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585201" cy="1057274"/>
          </a:xfrm>
        </p:spPr>
        <p:txBody>
          <a:bodyPr>
            <a:normAutofit/>
          </a:bodyPr>
          <a:lstStyle/>
          <a:p>
            <a:r>
              <a:rPr lang="en-US" dirty="0"/>
              <a:t>Connectionist Temporal </a:t>
            </a:r>
            <a:r>
              <a:rPr lang="en-US" dirty="0" smtClean="0"/>
              <a:t>Classification</a:t>
            </a:r>
            <a:endParaRPr lang="en-GB" dirty="0"/>
          </a:p>
        </p:txBody>
      </p:sp>
      <mc:AlternateContent xmlns:mc="http://schemas.openxmlformats.org/markup-compatibility/2006">
        <mc:Choice xmlns:a14="http://schemas.microsoft.com/office/drawing/2010/main" Requires="a14">
          <p:sp>
            <p:nvSpPr>
              <p:cNvPr id="9" name="Θέση περιεχομένου 2"/>
              <p:cNvSpPr>
                <a:spLocks noGrp="1"/>
              </p:cNvSpPr>
              <p:nvPr>
                <p:ph idx="1"/>
              </p:nvPr>
            </p:nvSpPr>
            <p:spPr>
              <a:xfrm>
                <a:off x="406400" y="1193800"/>
                <a:ext cx="8585200" cy="5537200"/>
              </a:xfrm>
            </p:spPr>
            <p:txBody>
              <a:bodyPr>
                <a:normAutofit fontScale="92500" lnSpcReduction="10000"/>
              </a:bodyPr>
              <a:lstStyle/>
              <a:p>
                <a:r>
                  <a:rPr lang="en-US" sz="2000" b="1" dirty="0" smtClean="0"/>
                  <a:t>Loss</a:t>
                </a:r>
              </a:p>
              <a:p>
                <a:r>
                  <a:rPr lang="en-US" sz="2000" dirty="0" smtClean="0"/>
                  <a:t>For a training set </a:t>
                </a:r>
                <a14:m>
                  <m:oMath xmlns:m="http://schemas.openxmlformats.org/officeDocument/2006/math">
                    <m:r>
                      <a:rPr lang="en-US" sz="2000" b="0" i="1" smtClean="0">
                        <a:latin typeface="Cambria Math" panose="02040503050406030204" pitchFamily="18" charset="0"/>
                      </a:rPr>
                      <m:t>𝐷</m:t>
                    </m:r>
                  </m:oMath>
                </a14:m>
                <a:r>
                  <a:rPr lang="en-US" sz="2000" dirty="0" smtClean="0"/>
                  <a:t>, the model’s parameter are tuned to minimize the negative log-likelihood</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m:t>
                          </m:r>
                        </m:sub>
                        <m:sup/>
                        <m:e>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e>
                          </m:func>
                        </m:e>
                      </m:nary>
                    </m:oMath>
                  </m:oMathPara>
                </a14:m>
                <a:endParaRPr lang="en-US" sz="2000" dirty="0"/>
              </a:p>
              <a:p>
                <a:r>
                  <a:rPr lang="en-US" sz="2000" b="1" dirty="0" smtClean="0"/>
                  <a:t>Inference</a:t>
                </a:r>
              </a:p>
              <a:p>
                <a:r>
                  <a:rPr lang="en-GB" sz="2000" dirty="0"/>
                  <a:t>After we’ve trained the model, we’d like to use it to find a likely output for a given input. More precisely, we need to solve</a:t>
                </a:r>
                <a:r>
                  <a:rPr lang="en-GB" sz="2000" dirty="0" smtClean="0"/>
                  <a:t>:</a:t>
                </a:r>
              </a:p>
              <a:p>
                <a:pPr marL="0" indent="0">
                  <a:buNone/>
                </a:pPr>
                <a:endParaRPr lang="en-GB" sz="1000" dirty="0" smtClean="0"/>
              </a:p>
              <a:p>
                <a:pPr marL="0" indent="0">
                  <a:buNone/>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𝑌</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argmax</m:t>
                              </m:r>
                            </m:e>
                            <m:lim>
                              <m:r>
                                <a:rPr lang="en-US" sz="2000" b="0" i="1" smtClean="0">
                                  <a:latin typeface="Cambria Math" panose="02040503050406030204" pitchFamily="18" charset="0"/>
                                </a:rPr>
                                <m:t>𝑌</m:t>
                              </m:r>
                            </m:lim>
                          </m:limLow>
                        </m:fName>
                        <m:e>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e>
                      </m:func>
                    </m:oMath>
                  </m:oMathPara>
                </a14:m>
                <a:endParaRPr lang="en-US" sz="2000" dirty="0" smtClean="0"/>
              </a:p>
              <a:p>
                <a:r>
                  <a:rPr lang="en-US" sz="2000" dirty="0" smtClean="0"/>
                  <a:t>Search for the best </a:t>
                </a:r>
                <a14:m>
                  <m:oMath xmlns:m="http://schemas.openxmlformats.org/officeDocument/2006/math">
                    <m:r>
                      <a:rPr lang="en-US" sz="2000" b="0" i="1" smtClean="0">
                        <a:latin typeface="Cambria Math" panose="02040503050406030204" pitchFamily="18" charset="0"/>
                      </a:rPr>
                      <m:t>𝑌</m:t>
                    </m:r>
                  </m:oMath>
                </a14:m>
                <a:r>
                  <a:rPr lang="en-US" sz="2000" dirty="0" smtClean="0"/>
                  <a:t>, among all possible sequences </a:t>
                </a:r>
                <a14:m>
                  <m:oMath xmlns:m="http://schemas.openxmlformats.org/officeDocument/2006/math">
                    <m:r>
                      <a:rPr lang="en-US" sz="2000" b="0" i="1" smtClean="0">
                        <a:latin typeface="Cambria Math" panose="02040503050406030204" pitchFamily="18" charset="0"/>
                      </a:rPr>
                      <m:t>𝑌</m:t>
                    </m:r>
                  </m:oMath>
                </a14:m>
                <a:r>
                  <a:rPr lang="en-US" sz="2000" dirty="0" smtClean="0"/>
                  <a:t> with length less than </a:t>
                </a:r>
                <a14:m>
                  <m:oMath xmlns:m="http://schemas.openxmlformats.org/officeDocument/2006/math">
                    <m:r>
                      <a:rPr lang="en-US" sz="2000" b="0" i="1" smtClean="0">
                        <a:latin typeface="Cambria Math" panose="02040503050406030204" pitchFamily="18" charset="0"/>
                      </a:rPr>
                      <m:t>𝑋</m:t>
                    </m:r>
                  </m:oMath>
                </a14:m>
                <a:r>
                  <a:rPr lang="en-US" sz="2000" dirty="0" smtClean="0"/>
                  <a:t>.</a:t>
                </a:r>
                <a:endParaRPr lang="en-US" sz="2000" dirty="0"/>
              </a:p>
              <a:p>
                <a:r>
                  <a:rPr lang="en-GB" sz="2000" dirty="0"/>
                  <a:t>One heuristic is to take the most likely output at each time-step. This gives us the alignment with the highest probability</a:t>
                </a:r>
                <a:r>
                  <a:rPr lang="en-GB" sz="2000" dirty="0" smtClean="0"/>
                  <a:t>:</a:t>
                </a:r>
              </a:p>
              <a:p>
                <a:endParaRPr lang="en-GB" sz="1000" dirty="0" smtClean="0"/>
              </a:p>
              <a:p>
                <a:pPr marL="0" indent="0">
                  <a:buNone/>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argmax</m:t>
                              </m:r>
                            </m:e>
                            <m:lim>
                              <m:r>
                                <a:rPr lang="en-US" sz="2000" b="0" i="1" smtClean="0">
                                  <a:latin typeface="Cambria Math" panose="02040503050406030204" pitchFamily="18" charset="0"/>
                                </a:rPr>
                                <m:t>𝐴</m:t>
                              </m:r>
                            </m:lim>
                          </m:limLow>
                        </m:fName>
                        <m:e>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e>
                          </m:nary>
                        </m:e>
                      </m:func>
                    </m:oMath>
                  </m:oMathPara>
                </a14:m>
                <a:endParaRPr lang="en-US" sz="2000" dirty="0"/>
              </a:p>
              <a:p>
                <a:r>
                  <a:rPr lang="en-US" sz="2000" dirty="0"/>
                  <a:t>A</a:t>
                </a:r>
                <a:r>
                  <a:rPr lang="en-GB" sz="2000" dirty="0" smtClean="0"/>
                  <a:t> </a:t>
                </a:r>
                <a:r>
                  <a:rPr lang="en-GB" sz="2000" dirty="0"/>
                  <a:t>modified beam </a:t>
                </a:r>
                <a:r>
                  <a:rPr lang="en-GB" sz="2000" dirty="0" smtClean="0"/>
                  <a:t>search is a better heuristic</a:t>
                </a:r>
                <a:endParaRPr lang="en-US" sz="2000" dirty="0" smtClean="0"/>
              </a:p>
              <a:p>
                <a:endParaRPr lang="en-GB" sz="2000" dirty="0"/>
              </a:p>
              <a:p>
                <a:endParaRPr lang="en-GB" sz="2000" dirty="0"/>
              </a:p>
            </p:txBody>
          </p:sp>
        </mc:Choice>
        <mc:Fallback>
          <p:sp>
            <p:nvSpPr>
              <p:cNvPr id="9" name="Θέση περιεχομένου 2"/>
              <p:cNvSpPr>
                <a:spLocks noGrp="1" noRot="1" noChangeAspect="1" noMove="1" noResize="1" noEditPoints="1" noAdjustHandles="1" noChangeArrowheads="1" noChangeShapeType="1" noTextEdit="1"/>
              </p:cNvSpPr>
              <p:nvPr>
                <p:ph idx="1"/>
              </p:nvPr>
            </p:nvSpPr>
            <p:spPr>
              <a:xfrm>
                <a:off x="406400" y="1193800"/>
                <a:ext cx="8585200" cy="5537200"/>
              </a:xfrm>
              <a:blipFill rotWithShape="0">
                <a:blip r:embed="rId2"/>
                <a:stretch>
                  <a:fillRect l="-568" t="-1432" r="-213" b="-110"/>
                </a:stretch>
              </a:blipFill>
            </p:spPr>
            <p:txBody>
              <a:bodyPr/>
              <a:lstStyle/>
              <a:p>
                <a:r>
                  <a:rPr lang="en-GB">
                    <a:noFill/>
                  </a:rPr>
                  <a:t> </a:t>
                </a:r>
              </a:p>
            </p:txBody>
          </p:sp>
        </mc:Fallback>
      </mc:AlternateContent>
    </p:spTree>
    <p:extLst>
      <p:ext uri="{BB962C8B-B14F-4D97-AF65-F5344CB8AC3E}">
        <p14:creationId xmlns:p14="http://schemas.microsoft.com/office/powerpoint/2010/main" val="4266983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smtClean="0"/>
              <a:t>Deep Speech 2</a:t>
            </a:r>
            <a:endParaRPr lang="en-GB" dirty="0"/>
          </a:p>
        </p:txBody>
      </p:sp>
      <p:pic>
        <p:nvPicPr>
          <p:cNvPr id="6" name="Εικόνα 5"/>
          <p:cNvPicPr>
            <a:picLocks noChangeAspect="1"/>
          </p:cNvPicPr>
          <p:nvPr/>
        </p:nvPicPr>
        <p:blipFill>
          <a:blip r:embed="rId2"/>
          <a:stretch>
            <a:fillRect/>
          </a:stretch>
        </p:blipFill>
        <p:spPr>
          <a:xfrm>
            <a:off x="5357812" y="977106"/>
            <a:ext cx="2676525" cy="5133975"/>
          </a:xfrm>
          <a:prstGeom prst="rect">
            <a:avLst/>
          </a:prstGeom>
        </p:spPr>
      </p:pic>
      <p:pic>
        <p:nvPicPr>
          <p:cNvPr id="9" name="Εικόνα 8"/>
          <p:cNvPicPr>
            <a:picLocks noChangeAspect="1"/>
          </p:cNvPicPr>
          <p:nvPr/>
        </p:nvPicPr>
        <p:blipFill>
          <a:blip r:embed="rId3"/>
          <a:stretch>
            <a:fillRect/>
          </a:stretch>
        </p:blipFill>
        <p:spPr>
          <a:xfrm>
            <a:off x="549100" y="1829575"/>
            <a:ext cx="3397599" cy="3867188"/>
          </a:xfrm>
          <a:prstGeom prst="rect">
            <a:avLst/>
          </a:prstGeom>
        </p:spPr>
      </p:pic>
    </p:spTree>
    <p:extLst>
      <p:ext uri="{BB962C8B-B14F-4D97-AF65-F5344CB8AC3E}">
        <p14:creationId xmlns:p14="http://schemas.microsoft.com/office/powerpoint/2010/main" val="1137533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399" y="34927"/>
            <a:ext cx="8256587" cy="1057274"/>
          </a:xfrm>
        </p:spPr>
        <p:txBody>
          <a:bodyPr>
            <a:normAutofit/>
          </a:bodyPr>
          <a:lstStyle/>
          <a:p>
            <a:r>
              <a:rPr lang="en-GB" dirty="0"/>
              <a:t>Simple audio </a:t>
            </a:r>
            <a:r>
              <a:rPr lang="en-GB" dirty="0" smtClean="0"/>
              <a:t>recognition</a:t>
            </a:r>
            <a:endParaRPr lang="en-GB" dirty="0"/>
          </a:p>
        </p:txBody>
      </p:sp>
      <p:sp>
        <p:nvSpPr>
          <p:cNvPr id="7" name="Θέση περιεχομένου 2"/>
          <p:cNvSpPr>
            <a:spLocks noGrp="1"/>
          </p:cNvSpPr>
          <p:nvPr>
            <p:ph idx="1"/>
          </p:nvPr>
        </p:nvSpPr>
        <p:spPr>
          <a:xfrm>
            <a:off x="406400" y="1193800"/>
            <a:ext cx="8737600" cy="5537200"/>
          </a:xfrm>
        </p:spPr>
        <p:txBody>
          <a:bodyPr>
            <a:normAutofit/>
          </a:bodyPr>
          <a:lstStyle/>
          <a:p>
            <a:r>
              <a:rPr lang="en-GB" sz="2000" dirty="0"/>
              <a:t>This tutorial will show you how to build a basic speech recognition network that recognizes ten different </a:t>
            </a:r>
            <a:r>
              <a:rPr lang="en-GB" sz="2000" dirty="0" smtClean="0"/>
              <a:t>words from 1 sec audio.</a:t>
            </a:r>
          </a:p>
          <a:p>
            <a:pPr lvl="1"/>
            <a:r>
              <a:rPr lang="en-GB" sz="1600" dirty="0" smtClean="0"/>
              <a:t> "</a:t>
            </a:r>
            <a:r>
              <a:rPr lang="en-GB" sz="1600" dirty="0"/>
              <a:t>down", "go", "left", "no", "right", "stop", "up" and "yes".</a:t>
            </a:r>
          </a:p>
        </p:txBody>
      </p:sp>
    </p:spTree>
    <p:extLst>
      <p:ext uri="{BB962C8B-B14F-4D97-AF65-F5344CB8AC3E}">
        <p14:creationId xmlns:p14="http://schemas.microsoft.com/office/powerpoint/2010/main" val="118803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smtClean="0"/>
              <a:t>Speech Recognition</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79400" y="927102"/>
                <a:ext cx="8763000" cy="5930898"/>
              </a:xfrm>
            </p:spPr>
            <p:txBody>
              <a:bodyPr>
                <a:normAutofit/>
              </a:bodyPr>
              <a:lstStyle/>
              <a:p>
                <a:r>
                  <a:rPr lang="en-GB" sz="2000" dirty="0" smtClean="0"/>
                  <a:t>Let </a:t>
                </a:r>
                <a14:m>
                  <m:oMath xmlns:m="http://schemas.openxmlformats.org/officeDocument/2006/math">
                    <m:r>
                      <a:rPr lang="en-US" sz="2000" b="0" i="1" smtClean="0">
                        <a:latin typeface="Cambria Math" panose="02040503050406030204" pitchFamily="18" charset="0"/>
                      </a:rPr>
                      <m:t>𝑋</m:t>
                    </m:r>
                  </m:oMath>
                </a14:m>
                <a:r>
                  <a:rPr lang="en-GB" sz="2000" dirty="0" smtClean="0"/>
                  <a:t> denote the sequence of audio features, </a:t>
                </a:r>
                <a14:m>
                  <m:oMath xmlns:m="http://schemas.openxmlformats.org/officeDocument/2006/math">
                    <m:r>
                      <a:rPr lang="en-US" sz="2000" b="0" i="1" smtClean="0">
                        <a:latin typeface="Cambria Math" panose="02040503050406030204" pitchFamily="18" charset="0"/>
                      </a:rPr>
                      <m:t>𝑆</m:t>
                    </m:r>
                  </m:oMath>
                </a14:m>
                <a:r>
                  <a:rPr lang="en-GB" sz="2000" dirty="0" smtClean="0"/>
                  <a:t> denote the sequence of HMM states and </a:t>
                </a:r>
                <a14:m>
                  <m:oMath xmlns:m="http://schemas.openxmlformats.org/officeDocument/2006/math">
                    <m:r>
                      <a:rPr lang="en-US" sz="2000" b="0" i="1" smtClean="0">
                        <a:latin typeface="Cambria Math" panose="02040503050406030204" pitchFamily="18" charset="0"/>
                      </a:rPr>
                      <m:t>𝑊</m:t>
                    </m:r>
                  </m:oMath>
                </a14:m>
                <a:r>
                  <a:rPr lang="en-GB" sz="2000" dirty="0" smtClean="0"/>
                  <a:t> denote the sequence of words.</a:t>
                </a:r>
              </a:p>
              <a:p>
                <a:pPr marL="0" indent="0">
                  <a:buNone/>
                </a:pPr>
                <a:endParaRPr lang="en-GB" sz="800" dirty="0" smtClean="0"/>
              </a:p>
              <a:p>
                <a:pPr marL="0" indent="0">
                  <a:buNone/>
                </a:pPr>
                <a14:m>
                  <m:oMathPara xmlns:m="http://schemas.openxmlformats.org/officeDocument/2006/math">
                    <m:oMathParaPr>
                      <m:jc m:val="centerGroup"/>
                    </m:oMathParaPr>
                    <m:oMath xmlns:m="http://schemas.openxmlformats.org/officeDocument/2006/math">
                      <m:func>
                        <m:funcPr>
                          <m:ctrlPr>
                            <a:rPr lang="en-GB" sz="2400" i="1" smtClean="0">
                              <a:latin typeface="Cambria Math" panose="02040503050406030204" pitchFamily="18" charset="0"/>
                            </a:rPr>
                          </m:ctrlPr>
                        </m:funcPr>
                        <m:fName>
                          <m:sSup>
                            <m:sSupPr>
                              <m:ctrlPr>
                                <a:rPr lang="en-GB" sz="2400" i="1" smtClean="0">
                                  <a:latin typeface="Cambria Math" panose="02040503050406030204" pitchFamily="18" charset="0"/>
                                </a:rPr>
                              </m:ctrlPr>
                            </m:sSupPr>
                            <m:e>
                              <m:r>
                                <a:rPr lang="en-US" sz="2400" i="1">
                                  <a:latin typeface="Cambria Math" panose="02040503050406030204" pitchFamily="18" charset="0"/>
                                </a:rPr>
                                <m:t>𝑊</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limLow>
                            <m:limLowPr>
                              <m:ctrlPr>
                                <a:rPr lang="en-GB" sz="2400" i="1" smtClean="0">
                                  <a:latin typeface="Cambria Math" panose="02040503050406030204" pitchFamily="18" charset="0"/>
                                </a:rPr>
                              </m:ctrlPr>
                            </m:limLowPr>
                            <m:e>
                              <m:r>
                                <m:rPr>
                                  <m:sty m:val="p"/>
                                </m:rPr>
                                <a:rPr lang="en-US" sz="2400" b="0" i="0" smtClean="0">
                                  <a:latin typeface="Cambria Math" panose="02040503050406030204" pitchFamily="18" charset="0"/>
                                </a:rPr>
                                <m:t>arg</m:t>
                              </m:r>
                              <m:r>
                                <m:rPr>
                                  <m:sty m:val="p"/>
                                </m:rPr>
                                <a:rPr lang="en-GB" sz="2400" i="0" smtClean="0">
                                  <a:latin typeface="Cambria Math" panose="02040503050406030204" pitchFamily="18" charset="0"/>
                                </a:rPr>
                                <m:t>max</m:t>
                              </m:r>
                            </m:e>
                            <m:lim>
                              <m:r>
                                <a:rPr lang="en-US" sz="2400" b="0" i="1" smtClean="0">
                                  <a:latin typeface="Cambria Math" panose="02040503050406030204" pitchFamily="18" charset="0"/>
                                </a:rPr>
                                <m:t>𝑊</m:t>
                              </m:r>
                            </m:lim>
                          </m:limLow>
                        </m:fName>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𝑊</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e>
                      </m:func>
                      <m:r>
                        <a:rPr lang="en-US" sz="2400" b="0" i="1" smtClean="0">
                          <a:latin typeface="Cambria Math" panose="02040503050406030204" pitchFamily="18" charset="0"/>
                        </a:rPr>
                        <m:t>=</m:t>
                      </m:r>
                      <m:limLow>
                        <m:limLowPr>
                          <m:ctrlPr>
                            <a:rPr lang="en-GB" sz="2400" i="1">
                              <a:latin typeface="Cambria Math" panose="02040503050406030204" pitchFamily="18" charset="0"/>
                            </a:rPr>
                          </m:ctrlPr>
                        </m:limLowPr>
                        <m:e>
                          <m:r>
                            <m:rPr>
                              <m:sty m:val="p"/>
                            </m:rPr>
                            <a:rPr lang="en-US" sz="2400">
                              <a:latin typeface="Cambria Math" panose="02040503050406030204" pitchFamily="18" charset="0"/>
                            </a:rPr>
                            <m:t>arg</m:t>
                          </m:r>
                          <m:r>
                            <m:rPr>
                              <m:sty m:val="p"/>
                            </m:rPr>
                            <a:rPr lang="en-GB" sz="2400">
                              <a:latin typeface="Cambria Math" panose="02040503050406030204" pitchFamily="18" charset="0"/>
                            </a:rPr>
                            <m:t>max</m:t>
                          </m:r>
                        </m:e>
                        <m:lim>
                          <m:r>
                            <a:rPr lang="en-US" sz="2400" i="1">
                              <a:latin typeface="Cambria Math" panose="02040503050406030204" pitchFamily="18" charset="0"/>
                            </a:rPr>
                            <m:t>𝑊</m:t>
                          </m:r>
                        </m:lim>
                      </m:limLow>
                      <m:f>
                        <m:fPr>
                          <m:ctrlPr>
                            <a:rPr lang="en-US" sz="2400" i="1">
                              <a:latin typeface="Cambria Math" panose="02040503050406030204" pitchFamily="18" charset="0"/>
                            </a:rPr>
                          </m:ctrlPr>
                        </m:fPr>
                        <m:num>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𝑊</m:t>
                          </m:r>
                          <m:r>
                            <a:rPr lang="en-US" sz="2400" i="1">
                              <a:latin typeface="Cambria Math" panose="02040503050406030204" pitchFamily="18" charset="0"/>
                            </a:rPr>
                            <m:t>,</m:t>
                          </m:r>
                          <m:r>
                            <a:rPr lang="en-US" sz="2400" i="1">
                              <a:latin typeface="Cambria Math" panose="02040503050406030204" pitchFamily="18" charset="0"/>
                            </a:rPr>
                            <m:t>𝑋</m:t>
                          </m:r>
                          <m:r>
                            <a:rPr lang="en-US" sz="2400" i="1">
                              <a:latin typeface="Cambria Math" panose="02040503050406030204" pitchFamily="18" charset="0"/>
                            </a:rPr>
                            <m:t>)</m:t>
                          </m:r>
                        </m:num>
                        <m:den>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𝑋</m:t>
                          </m:r>
                          <m:r>
                            <a:rPr lang="en-US" sz="2400" i="1">
                              <a:latin typeface="Cambria Math" panose="02040503050406030204" pitchFamily="18" charset="0"/>
                            </a:rPr>
                            <m:t>)</m:t>
                          </m:r>
                        </m:den>
                      </m:f>
                      <m:r>
                        <a:rPr lang="en-US" sz="2400" i="1">
                          <a:latin typeface="Cambria Math" panose="02040503050406030204" pitchFamily="18" charset="0"/>
                        </a:rPr>
                        <m:t>=</m:t>
                      </m:r>
                      <m:limLow>
                        <m:limLowPr>
                          <m:ctrlPr>
                            <a:rPr lang="en-GB" sz="2400" i="1">
                              <a:latin typeface="Cambria Math" panose="02040503050406030204" pitchFamily="18" charset="0"/>
                            </a:rPr>
                          </m:ctrlPr>
                        </m:limLowPr>
                        <m:e>
                          <m:r>
                            <m:rPr>
                              <m:sty m:val="p"/>
                            </m:rPr>
                            <a:rPr lang="en-US" sz="2400">
                              <a:latin typeface="Cambria Math" panose="02040503050406030204" pitchFamily="18" charset="0"/>
                            </a:rPr>
                            <m:t>arg</m:t>
                          </m:r>
                          <m:r>
                            <m:rPr>
                              <m:sty m:val="p"/>
                            </m:rPr>
                            <a:rPr lang="en-GB" sz="2400">
                              <a:latin typeface="Cambria Math" panose="02040503050406030204" pitchFamily="18" charset="0"/>
                            </a:rPr>
                            <m:t>max</m:t>
                          </m:r>
                        </m:e>
                        <m:lim>
                          <m:r>
                            <a:rPr lang="en-US" sz="2400" i="1">
                              <a:latin typeface="Cambria Math" panose="02040503050406030204" pitchFamily="18" charset="0"/>
                            </a:rPr>
                            <m:t>𝑊</m:t>
                          </m:r>
                        </m:lim>
                      </m:limLow>
                      <m:r>
                        <a:rPr lang="en-US" sz="2400" i="1">
                          <a:latin typeface="Cambria Math" panose="02040503050406030204" pitchFamily="18" charset="0"/>
                        </a:rPr>
                        <m:t> </m:t>
                      </m:r>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𝑊</m:t>
                          </m:r>
                          <m:r>
                            <a:rPr lang="en-US" sz="2400" i="1">
                              <a:latin typeface="Cambria Math" panose="02040503050406030204" pitchFamily="18" charset="0"/>
                            </a:rPr>
                            <m:t>,</m:t>
                          </m:r>
                          <m:r>
                            <a:rPr lang="en-US" sz="2400" i="1">
                              <a:latin typeface="Cambria Math" panose="02040503050406030204" pitchFamily="18" charset="0"/>
                            </a:rPr>
                            <m:t>𝑋</m:t>
                          </m:r>
                        </m:e>
                      </m:d>
                      <m:r>
                        <a:rPr lang="en-US" sz="2400" i="1">
                          <a:latin typeface="Cambria Math" panose="02040503050406030204" pitchFamily="18" charset="0"/>
                        </a:rPr>
                        <m:t>=</m:t>
                      </m:r>
                    </m:oMath>
                  </m:oMathPara>
                </a14:m>
                <a:endParaRPr lang="en-US" sz="2400" b="0" dirty="0" smtClean="0"/>
              </a:p>
              <a:p>
                <a:pPr marL="0" indent="0">
                  <a:buNone/>
                </a:pPr>
                <a:endParaRPr lang="en-US" sz="1000" b="0" dirty="0" smtClean="0"/>
              </a:p>
              <a:p>
                <a:pPr marL="0" indent="0">
                  <a:buNone/>
                </a:pPr>
                <a14:m>
                  <m:oMathPara xmlns:m="http://schemas.openxmlformats.org/officeDocument/2006/math">
                    <m:oMathParaPr>
                      <m:jc m:val="centerGroup"/>
                    </m:oMathParaPr>
                    <m:oMath xmlns:m="http://schemas.openxmlformats.org/officeDocument/2006/math">
                      <m:func>
                        <m:funcPr>
                          <m:ctrlPr>
                            <a:rPr lang="en-GB" sz="2400" i="1" smtClean="0">
                              <a:latin typeface="Cambria Math" panose="02040503050406030204" pitchFamily="18" charset="0"/>
                            </a:rPr>
                          </m:ctrlPr>
                        </m:funcPr>
                        <m:fName>
                          <m:limLow>
                            <m:limLowPr>
                              <m:ctrlPr>
                                <a:rPr lang="en-GB" sz="2400" i="1" smtClean="0">
                                  <a:latin typeface="Cambria Math" panose="02040503050406030204" pitchFamily="18" charset="0"/>
                                </a:rPr>
                              </m:ctrlPr>
                            </m:limLowPr>
                            <m:e>
                              <m:r>
                                <m:rPr>
                                  <m:sty m:val="p"/>
                                </m:rPr>
                                <a:rPr lang="en-US" sz="2400" b="0" i="0" smtClean="0">
                                  <a:latin typeface="Cambria Math" panose="02040503050406030204" pitchFamily="18" charset="0"/>
                                </a:rPr>
                                <m:t>arg</m:t>
                              </m:r>
                              <m:r>
                                <m:rPr>
                                  <m:sty m:val="p"/>
                                </m:rPr>
                                <a:rPr lang="en-GB" sz="2400" i="0" smtClean="0">
                                  <a:latin typeface="Cambria Math" panose="02040503050406030204" pitchFamily="18" charset="0"/>
                                </a:rPr>
                                <m:t>max</m:t>
                              </m:r>
                            </m:e>
                            <m:lim>
                              <m:r>
                                <a:rPr lang="en-US" sz="2400" b="0" i="1" smtClean="0">
                                  <a:latin typeface="Cambria Math" panose="02040503050406030204" pitchFamily="18" charset="0"/>
                                </a:rPr>
                                <m:t>𝑊</m:t>
                              </m:r>
                            </m:lim>
                          </m:limLow>
                        </m:fName>
                        <m:e>
                          <m:nary>
                            <m:naryPr>
                              <m:chr m:val="∑"/>
                              <m:supHide m:val="on"/>
                              <m:ctrlPr>
                                <a:rPr lang="en-GB" sz="2400" i="1" smtClean="0">
                                  <a:latin typeface="Cambria Math" panose="02040503050406030204" pitchFamily="18" charset="0"/>
                                </a:rPr>
                              </m:ctrlPr>
                            </m:naryPr>
                            <m:sub>
                              <m:r>
                                <m:rPr>
                                  <m:brk m:alnAt="7"/>
                                </m:rPr>
                                <a:rPr lang="en-US" sz="2400" b="0" i="1" smtClean="0">
                                  <a:latin typeface="Cambria Math" panose="02040503050406030204" pitchFamily="18" charset="0"/>
                                </a:rPr>
                                <m:t>𝑆</m:t>
                              </m:r>
                            </m:sub>
                            <m:sup/>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𝑊</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e>
                          </m:nary>
                        </m:e>
                      </m:func>
                      <m:r>
                        <a:rPr lang="en-US" sz="2400" b="0" i="1" smtClean="0">
                          <a:latin typeface="Cambria Math" panose="02040503050406030204" pitchFamily="18" charset="0"/>
                        </a:rPr>
                        <m:t>=</m:t>
                      </m:r>
                      <m:func>
                        <m:funcPr>
                          <m:ctrlPr>
                            <a:rPr lang="en-GB" sz="2400" i="1">
                              <a:latin typeface="Cambria Math" panose="02040503050406030204" pitchFamily="18" charset="0"/>
                            </a:rPr>
                          </m:ctrlPr>
                        </m:funcPr>
                        <m:fName>
                          <m:limLow>
                            <m:limLowPr>
                              <m:ctrlPr>
                                <a:rPr lang="en-GB" sz="2400" i="1">
                                  <a:latin typeface="Cambria Math" panose="02040503050406030204" pitchFamily="18" charset="0"/>
                                </a:rPr>
                              </m:ctrlPr>
                            </m:limLowPr>
                            <m:e>
                              <m:r>
                                <m:rPr>
                                  <m:sty m:val="p"/>
                                </m:rPr>
                                <a:rPr lang="en-US" sz="2400">
                                  <a:latin typeface="Cambria Math" panose="02040503050406030204" pitchFamily="18" charset="0"/>
                                </a:rPr>
                                <m:t>arg</m:t>
                              </m:r>
                              <m:r>
                                <m:rPr>
                                  <m:sty m:val="p"/>
                                </m:rPr>
                                <a:rPr lang="en-GB" sz="2400">
                                  <a:latin typeface="Cambria Math" panose="02040503050406030204" pitchFamily="18" charset="0"/>
                                </a:rPr>
                                <m:t>max</m:t>
                              </m:r>
                            </m:e>
                            <m:lim>
                              <m:r>
                                <a:rPr lang="en-US" sz="2400" i="1">
                                  <a:latin typeface="Cambria Math" panose="02040503050406030204" pitchFamily="18" charset="0"/>
                                </a:rPr>
                                <m:t>𝑊</m:t>
                              </m:r>
                            </m:lim>
                          </m:limLow>
                        </m:fName>
                        <m:e>
                          <m:nary>
                            <m:naryPr>
                              <m:chr m:val="∑"/>
                              <m:supHide m:val="on"/>
                              <m:ctrlPr>
                                <a:rPr lang="en-GB" sz="2400" i="1">
                                  <a:latin typeface="Cambria Math" panose="02040503050406030204" pitchFamily="18" charset="0"/>
                                </a:rPr>
                              </m:ctrlPr>
                            </m:naryPr>
                            <m:sub>
                              <m:r>
                                <m:rPr>
                                  <m:brk m:alnAt="7"/>
                                </m:rPr>
                                <a:rPr lang="en-US" sz="2400" i="1">
                                  <a:latin typeface="Cambria Math" panose="02040503050406030204" pitchFamily="18" charset="0"/>
                                </a:rPr>
                                <m:t>𝑆</m:t>
                              </m:r>
                            </m:sub>
                            <m:sup/>
                            <m:e>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b="0" i="1" smtClean="0">
                                      <a:latin typeface="Cambria Math" panose="02040503050406030204" pitchFamily="18" charset="0"/>
                                    </a:rPr>
                                    <m:t>𝑋</m:t>
                                  </m:r>
                                </m:e>
                                <m:e>
                                  <m:r>
                                    <a:rPr lang="en-US" sz="2400" i="1">
                                      <a:latin typeface="Cambria Math" panose="02040503050406030204" pitchFamily="18" charset="0"/>
                                    </a:rPr>
                                    <m:t>𝑊</m:t>
                                  </m:r>
                                  <m:r>
                                    <a:rPr lang="en-US" sz="2400" i="1">
                                      <a:latin typeface="Cambria Math" panose="02040503050406030204" pitchFamily="18" charset="0"/>
                                    </a:rPr>
                                    <m:t>,</m:t>
                                  </m:r>
                                  <m:r>
                                    <a:rPr lang="en-US" sz="2400" i="1">
                                      <a:latin typeface="Cambria Math" panose="02040503050406030204" pitchFamily="18" charset="0"/>
                                    </a:rPr>
                                    <m:t>𝑆</m:t>
                                  </m:r>
                                </m:e>
                              </m:d>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𝑊</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e>
                          </m:nary>
                        </m:e>
                      </m:func>
                      <m:r>
                        <a:rPr lang="en-US" sz="2400" b="0" i="1" smtClean="0">
                          <a:latin typeface="Cambria Math" panose="02040503050406030204" pitchFamily="18" charset="0"/>
                        </a:rPr>
                        <m:t>=</m:t>
                      </m:r>
                    </m:oMath>
                  </m:oMathPara>
                </a14:m>
                <a:endParaRPr lang="en-GB" sz="2400" dirty="0" smtClean="0"/>
              </a:p>
              <a:p>
                <a:pPr marL="0" indent="0">
                  <a:buNone/>
                </a:pPr>
                <a:endParaRPr lang="en-GB" sz="1000" dirty="0" smtClean="0"/>
              </a:p>
              <a:p>
                <a:pPr marL="0" indent="0">
                  <a:buNone/>
                </a:pPr>
                <a14:m>
                  <m:oMathPara xmlns:m="http://schemas.openxmlformats.org/officeDocument/2006/math">
                    <m:oMathParaPr>
                      <m:jc m:val="centerGroup"/>
                    </m:oMathParaPr>
                    <m:oMath xmlns:m="http://schemas.openxmlformats.org/officeDocument/2006/math">
                      <m:func>
                        <m:funcPr>
                          <m:ctrlPr>
                            <a:rPr lang="en-GB" sz="2400" i="1">
                              <a:latin typeface="Cambria Math" panose="02040503050406030204" pitchFamily="18" charset="0"/>
                            </a:rPr>
                          </m:ctrlPr>
                        </m:funcPr>
                        <m:fName>
                          <m:limLow>
                            <m:limLowPr>
                              <m:ctrlPr>
                                <a:rPr lang="en-GB" sz="2400" i="1">
                                  <a:latin typeface="Cambria Math" panose="02040503050406030204" pitchFamily="18" charset="0"/>
                                </a:rPr>
                              </m:ctrlPr>
                            </m:limLowPr>
                            <m:e>
                              <m:r>
                                <m:rPr>
                                  <m:sty m:val="p"/>
                                </m:rPr>
                                <a:rPr lang="en-US" sz="2400">
                                  <a:latin typeface="Cambria Math" panose="02040503050406030204" pitchFamily="18" charset="0"/>
                                </a:rPr>
                                <m:t>arg</m:t>
                              </m:r>
                              <m:r>
                                <m:rPr>
                                  <m:sty m:val="p"/>
                                </m:rPr>
                                <a:rPr lang="en-GB" sz="2400">
                                  <a:latin typeface="Cambria Math" panose="02040503050406030204" pitchFamily="18" charset="0"/>
                                </a:rPr>
                                <m:t>max</m:t>
                              </m:r>
                            </m:e>
                            <m:lim>
                              <m:r>
                                <a:rPr lang="en-US" sz="2400" i="1">
                                  <a:latin typeface="Cambria Math" panose="02040503050406030204" pitchFamily="18" charset="0"/>
                                </a:rPr>
                                <m:t>𝑊</m:t>
                              </m:r>
                            </m:lim>
                          </m:limLow>
                        </m:fName>
                        <m:e>
                          <m:nary>
                            <m:naryPr>
                              <m:chr m:val="∑"/>
                              <m:supHide m:val="on"/>
                              <m:ctrlPr>
                                <a:rPr lang="en-GB" sz="2400" i="1">
                                  <a:latin typeface="Cambria Math" panose="02040503050406030204" pitchFamily="18" charset="0"/>
                                </a:rPr>
                              </m:ctrlPr>
                            </m:naryPr>
                            <m:sub>
                              <m:r>
                                <m:rPr>
                                  <m:brk m:alnAt="7"/>
                                </m:rPr>
                                <a:rPr lang="en-US" sz="2400" i="1">
                                  <a:latin typeface="Cambria Math" panose="02040503050406030204" pitchFamily="18" charset="0"/>
                                </a:rPr>
                                <m:t>𝑆</m:t>
                              </m:r>
                            </m:sub>
                            <m:sup/>
                            <m:e>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𝑋</m:t>
                                  </m:r>
                                </m:e>
                                <m:e>
                                  <m:r>
                                    <a:rPr lang="en-US" sz="2400" i="1">
                                      <a:latin typeface="Cambria Math" panose="02040503050406030204" pitchFamily="18" charset="0"/>
                                    </a:rPr>
                                    <m:t>𝑊</m:t>
                                  </m:r>
                                  <m:r>
                                    <a:rPr lang="en-US" sz="2400" i="1">
                                      <a:latin typeface="Cambria Math" panose="02040503050406030204" pitchFamily="18" charset="0"/>
                                    </a:rPr>
                                    <m:t>,</m:t>
                                  </m:r>
                                  <m:r>
                                    <a:rPr lang="en-US" sz="2400" i="1">
                                      <a:latin typeface="Cambria Math" panose="02040503050406030204" pitchFamily="18" charset="0"/>
                                    </a:rPr>
                                    <m:t>𝑆</m:t>
                                  </m:r>
                                </m:e>
                              </m:d>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b="0" i="1" smtClean="0">
                                      <a:latin typeface="Cambria Math" panose="02040503050406030204" pitchFamily="18" charset="0"/>
                                    </a:rPr>
                                    <m:t>𝑆</m:t>
                                  </m:r>
                                </m:e>
                                <m:e>
                                  <m:r>
                                    <a:rPr lang="en-US" sz="2400" i="1">
                                      <a:latin typeface="Cambria Math" panose="02040503050406030204" pitchFamily="18" charset="0"/>
                                    </a:rPr>
                                    <m:t>𝑊</m:t>
                                  </m:r>
                                </m:e>
                              </m:d>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𝑊</m:t>
                              </m:r>
                              <m:r>
                                <a:rPr lang="en-US" sz="2400" b="0" i="1" smtClean="0">
                                  <a:latin typeface="Cambria Math" panose="02040503050406030204" pitchFamily="18" charset="0"/>
                                </a:rPr>
                                <m:t>)</m:t>
                              </m:r>
                            </m:e>
                          </m:nary>
                        </m:e>
                      </m:func>
                      <m:r>
                        <a:rPr lang="en-US" sz="2400" i="1">
                          <a:latin typeface="Cambria Math" panose="02040503050406030204" pitchFamily="18" charset="0"/>
                          <a:ea typeface="Cambria Math" panose="02040503050406030204" pitchFamily="18" charset="0"/>
                        </a:rPr>
                        <m:t>≈</m:t>
                      </m:r>
                    </m:oMath>
                  </m:oMathPara>
                </a14:m>
                <a:endParaRPr lang="en-GB" sz="2400" dirty="0" smtClean="0"/>
              </a:p>
              <a:p>
                <a:pPr marL="0" indent="0">
                  <a:buNone/>
                </a:pPr>
                <a:endParaRPr lang="en-GB" sz="1000" dirty="0" smtClean="0"/>
              </a:p>
              <a:p>
                <a:pPr marL="0" indent="0">
                  <a:buNone/>
                </a:pPr>
                <a14:m>
                  <m:oMathPara xmlns:m="http://schemas.openxmlformats.org/officeDocument/2006/math">
                    <m:oMathParaPr>
                      <m:jc m:val="centerGroup"/>
                    </m:oMathParaPr>
                    <m:oMath xmlns:m="http://schemas.openxmlformats.org/officeDocument/2006/math">
                      <m:func>
                        <m:funcPr>
                          <m:ctrlPr>
                            <a:rPr lang="en-GB" sz="2400" i="1">
                              <a:latin typeface="Cambria Math" panose="02040503050406030204" pitchFamily="18" charset="0"/>
                            </a:rPr>
                          </m:ctrlPr>
                        </m:funcPr>
                        <m:fName>
                          <m:limLow>
                            <m:limLowPr>
                              <m:ctrlPr>
                                <a:rPr lang="en-GB" sz="2400" i="1">
                                  <a:latin typeface="Cambria Math" panose="02040503050406030204" pitchFamily="18" charset="0"/>
                                </a:rPr>
                              </m:ctrlPr>
                            </m:limLowPr>
                            <m:e>
                              <m:r>
                                <m:rPr>
                                  <m:sty m:val="p"/>
                                </m:rPr>
                                <a:rPr lang="en-US" sz="2400">
                                  <a:latin typeface="Cambria Math" panose="02040503050406030204" pitchFamily="18" charset="0"/>
                                </a:rPr>
                                <m:t>arg</m:t>
                              </m:r>
                              <m:r>
                                <m:rPr>
                                  <m:sty m:val="p"/>
                                </m:rPr>
                                <a:rPr lang="en-GB" sz="2400">
                                  <a:latin typeface="Cambria Math" panose="02040503050406030204" pitchFamily="18" charset="0"/>
                                </a:rPr>
                                <m:t>max</m:t>
                              </m:r>
                            </m:e>
                            <m:lim>
                              <m:r>
                                <a:rPr lang="en-US" sz="2400" i="1">
                                  <a:latin typeface="Cambria Math" panose="02040503050406030204" pitchFamily="18" charset="0"/>
                                </a:rPr>
                                <m:t>𝑊</m:t>
                              </m:r>
                            </m:lim>
                          </m:limLow>
                        </m:fName>
                        <m:e>
                          <m:nary>
                            <m:naryPr>
                              <m:chr m:val="∑"/>
                              <m:supHide m:val="on"/>
                              <m:ctrlPr>
                                <a:rPr lang="en-GB" sz="2400" i="1">
                                  <a:latin typeface="Cambria Math" panose="02040503050406030204" pitchFamily="18" charset="0"/>
                                </a:rPr>
                              </m:ctrlPr>
                            </m:naryPr>
                            <m:sub>
                              <m:r>
                                <m:rPr>
                                  <m:brk m:alnAt="7"/>
                                </m:rPr>
                                <a:rPr lang="en-US" sz="2400" i="1">
                                  <a:latin typeface="Cambria Math" panose="02040503050406030204" pitchFamily="18" charset="0"/>
                                </a:rPr>
                                <m:t>𝑆</m:t>
                              </m:r>
                            </m:sub>
                            <m:sup/>
                            <m:e>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𝑋</m:t>
                                  </m:r>
                                </m:e>
                                <m:e>
                                  <m:r>
                                    <a:rPr lang="en-US" sz="2400" i="1">
                                      <a:latin typeface="Cambria Math" panose="02040503050406030204" pitchFamily="18" charset="0"/>
                                    </a:rPr>
                                    <m:t>𝑆</m:t>
                                  </m:r>
                                </m:e>
                              </m:d>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𝑆</m:t>
                                  </m:r>
                                </m:e>
                                <m:e>
                                  <m:r>
                                    <a:rPr lang="en-US" sz="2400" i="1">
                                      <a:latin typeface="Cambria Math" panose="02040503050406030204" pitchFamily="18" charset="0"/>
                                    </a:rPr>
                                    <m:t>𝑊</m:t>
                                  </m:r>
                                </m:e>
                              </m:d>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𝑊</m:t>
                              </m:r>
                              <m:r>
                                <a:rPr lang="en-US" sz="2400" i="1">
                                  <a:latin typeface="Cambria Math" panose="02040503050406030204" pitchFamily="18" charset="0"/>
                                </a:rPr>
                                <m:t>)</m:t>
                              </m:r>
                            </m:e>
                          </m:nary>
                        </m:e>
                      </m:func>
                    </m:oMath>
                  </m:oMathPara>
                </a14:m>
                <a:endParaRPr lang="en-GB" sz="2400" dirty="0" smtClean="0"/>
              </a:p>
              <a:p>
                <a:endParaRPr lang="en-US" sz="1000" dirty="0" smtClean="0"/>
              </a:p>
              <a:p>
                <a:r>
                  <a:rPr lang="en-US" sz="2000" dirty="0" smtClean="0"/>
                  <a:t>These three factors </a:t>
                </a:r>
                <a14:m>
                  <m:oMath xmlns:m="http://schemas.openxmlformats.org/officeDocument/2006/math">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𝑆</m:t>
                    </m:r>
                    <m:r>
                      <a:rPr lang="en-US" sz="2000" b="0" i="1" smtClean="0">
                        <a:latin typeface="Cambria Math" panose="02040503050406030204" pitchFamily="18" charset="0"/>
                      </a:rPr>
                      <m:t>)</m:t>
                    </m:r>
                  </m:oMath>
                </a14:m>
                <a:r>
                  <a:rPr lang="en-GB" sz="2000" dirty="0" smtClean="0"/>
                  <a:t>, </a:t>
                </a:r>
                <a14:m>
                  <m:oMath xmlns:m="http://schemas.openxmlformats.org/officeDocument/2006/math">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𝑊</m:t>
                    </m:r>
                    <m:r>
                      <a:rPr lang="en-US" sz="2000" b="0" i="1" smtClean="0">
                        <a:latin typeface="Cambria Math" panose="02040503050406030204" pitchFamily="18" charset="0"/>
                      </a:rPr>
                      <m:t>)</m:t>
                    </m:r>
                  </m:oMath>
                </a14:m>
                <a:r>
                  <a:rPr lang="en-GB" sz="2000" dirty="0" smtClean="0"/>
                  <a:t>, </a:t>
                </a:r>
                <a14:m>
                  <m:oMath xmlns:m="http://schemas.openxmlformats.org/officeDocument/2006/math">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𝑊</m:t>
                    </m:r>
                    <m:r>
                      <a:rPr lang="en-US" sz="2000" b="0" i="1" smtClean="0">
                        <a:latin typeface="Cambria Math" panose="02040503050406030204" pitchFamily="18" charset="0"/>
                      </a:rPr>
                      <m:t>)</m:t>
                    </m:r>
                  </m:oMath>
                </a14:m>
                <a:r>
                  <a:rPr lang="en-GB" sz="2000" dirty="0" smtClean="0"/>
                  <a:t> in the above equation correspond to acoustic model, pronunciation model and language model.</a:t>
                </a:r>
              </a:p>
              <a:p>
                <a:pPr marL="0" indent="0">
                  <a:buNone/>
                </a:pPr>
                <a:endParaRPr lang="en-GB" sz="2400" dirty="0" smtClean="0"/>
              </a:p>
              <a:p>
                <a:pPr marL="0" indent="0">
                  <a:buNone/>
                </a:pPr>
                <a:endParaRPr lang="en-GB"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79400" y="927102"/>
                <a:ext cx="8763000" cy="5930898"/>
              </a:xfrm>
              <a:blipFill rotWithShape="0">
                <a:blip r:embed="rId2"/>
                <a:stretch>
                  <a:fillRect l="-626" t="-1028" r="-696"/>
                </a:stretch>
              </a:blipFill>
            </p:spPr>
            <p:txBody>
              <a:bodyPr/>
              <a:lstStyle/>
              <a:p>
                <a:r>
                  <a:rPr lang="en-GB">
                    <a:noFill/>
                  </a:rPr>
                  <a:t> </a:t>
                </a:r>
              </a:p>
            </p:txBody>
          </p:sp>
        </mc:Fallback>
      </mc:AlternateContent>
    </p:spTree>
    <p:extLst>
      <p:ext uri="{BB962C8B-B14F-4D97-AF65-F5344CB8AC3E}">
        <p14:creationId xmlns:p14="http://schemas.microsoft.com/office/powerpoint/2010/main" val="94638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a:t>Pronunciation </a:t>
            </a:r>
            <a:r>
              <a:rPr lang="en-US" dirty="0" smtClean="0"/>
              <a:t>Model</a:t>
            </a:r>
            <a:endParaRPr lang="en-GB" dirty="0"/>
          </a:p>
        </p:txBody>
      </p:sp>
      <p:sp>
        <p:nvSpPr>
          <p:cNvPr id="4" name="Θέση περιεχομένου 2"/>
          <p:cNvSpPr>
            <a:spLocks noGrp="1"/>
          </p:cNvSpPr>
          <p:nvPr>
            <p:ph idx="1"/>
          </p:nvPr>
        </p:nvSpPr>
        <p:spPr>
          <a:xfrm>
            <a:off x="279400" y="927102"/>
            <a:ext cx="8763000" cy="5537200"/>
          </a:xfrm>
        </p:spPr>
        <p:txBody>
          <a:bodyPr>
            <a:normAutofit/>
          </a:bodyPr>
          <a:lstStyle/>
          <a:p>
            <a:r>
              <a:rPr lang="en-GB" sz="2400" dirty="0" smtClean="0"/>
              <a:t>Pronunciation model p(S|W): </a:t>
            </a:r>
            <a:r>
              <a:rPr lang="en-GB" sz="2400" dirty="0"/>
              <a:t>this is also called the </a:t>
            </a:r>
            <a:r>
              <a:rPr lang="en-GB" sz="2400" dirty="0" smtClean="0"/>
              <a:t>dictionary or lexicon. </a:t>
            </a:r>
          </a:p>
          <a:p>
            <a:r>
              <a:rPr lang="en-GB" sz="2400" dirty="0" smtClean="0"/>
              <a:t>Its </a:t>
            </a:r>
            <a:r>
              <a:rPr lang="en-GB" sz="2400" dirty="0"/>
              <a:t>role is to achieve the connection between acoustic sequence and language sequence</a:t>
            </a:r>
            <a:r>
              <a:rPr lang="en-GB" sz="2400" dirty="0" smtClean="0"/>
              <a:t>.</a:t>
            </a:r>
          </a:p>
          <a:p>
            <a:r>
              <a:rPr lang="en-GB" sz="2400" dirty="0" smtClean="0"/>
              <a:t> </a:t>
            </a:r>
            <a:r>
              <a:rPr lang="en-GB" sz="2400" dirty="0"/>
              <a:t>The dictionary includes various levels of mapping, such as pronunciation to phone, phone to trip-hone. </a:t>
            </a:r>
            <a:endParaRPr lang="en-GB" sz="2400" dirty="0" smtClean="0"/>
          </a:p>
          <a:p>
            <a:r>
              <a:rPr lang="en-GB" sz="2400" dirty="0" smtClean="0"/>
              <a:t>The </a:t>
            </a:r>
            <a:r>
              <a:rPr lang="en-GB" sz="2400" dirty="0"/>
              <a:t>dictionary is not only used to achieve structural mapping, but also to map the probability calculation relationship.</a:t>
            </a:r>
          </a:p>
        </p:txBody>
      </p:sp>
    </p:spTree>
    <p:extLst>
      <p:ext uri="{BB962C8B-B14F-4D97-AF65-F5344CB8AC3E}">
        <p14:creationId xmlns:p14="http://schemas.microsoft.com/office/powerpoint/2010/main" val="403365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a:t>Pronunciation Model </a:t>
            </a:r>
            <a:endParaRPr lang="en-GB"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1" y="820673"/>
            <a:ext cx="7721600" cy="6037326"/>
          </a:xfrm>
          <a:prstGeom prst="rect">
            <a:avLst/>
          </a:prstGeom>
        </p:spPr>
      </p:pic>
    </p:spTree>
    <p:extLst>
      <p:ext uri="{BB962C8B-B14F-4D97-AF65-F5344CB8AC3E}">
        <p14:creationId xmlns:p14="http://schemas.microsoft.com/office/powerpoint/2010/main" val="121490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a:t>Language Model</a:t>
            </a:r>
            <a:endParaRPr lang="en-GB" dirty="0"/>
          </a:p>
        </p:txBody>
      </p:sp>
      <p:sp>
        <p:nvSpPr>
          <p:cNvPr id="4" name="Θέση περιεχομένου 2"/>
          <p:cNvSpPr>
            <a:spLocks noGrp="1"/>
          </p:cNvSpPr>
          <p:nvPr>
            <p:ph idx="1"/>
          </p:nvPr>
        </p:nvSpPr>
        <p:spPr>
          <a:xfrm>
            <a:off x="406400" y="927102"/>
            <a:ext cx="8458200" cy="5537200"/>
          </a:xfrm>
        </p:spPr>
        <p:txBody>
          <a:bodyPr>
            <a:normAutofit/>
          </a:bodyPr>
          <a:lstStyle/>
          <a:p>
            <a:r>
              <a:rPr lang="en-GB" sz="2000" dirty="0"/>
              <a:t>Models likelihood of word given previous word(s)</a:t>
            </a:r>
            <a:endParaRPr lang="en-US" sz="2000" dirty="0" smtClean="0"/>
          </a:p>
          <a:p>
            <a:r>
              <a:rPr lang="en-US" sz="2000" dirty="0" smtClean="0"/>
              <a:t>Language </a:t>
            </a:r>
            <a:r>
              <a:rPr lang="en-US" sz="2000" dirty="0"/>
              <a:t>model </a:t>
            </a:r>
            <a:r>
              <a:rPr lang="en-US" sz="2000" dirty="0" smtClean="0"/>
              <a:t>is </a:t>
            </a:r>
            <a:r>
              <a:rPr lang="en-US" sz="2000" dirty="0"/>
              <a:t>used to</a:t>
            </a:r>
          </a:p>
          <a:p>
            <a:pPr lvl="1"/>
            <a:r>
              <a:rPr lang="en-US" sz="2000" dirty="0"/>
              <a:t>Guide the search algorithm (predict next word given </a:t>
            </a:r>
            <a:r>
              <a:rPr lang="en-US" sz="2000" dirty="0" smtClean="0"/>
              <a:t>history)</a:t>
            </a:r>
            <a:endParaRPr lang="en-US" sz="2000" dirty="0"/>
          </a:p>
          <a:p>
            <a:pPr lvl="1"/>
            <a:r>
              <a:rPr lang="en-US" sz="2000" dirty="0"/>
              <a:t>Disambiguate between phrases which are acoustically similar</a:t>
            </a:r>
          </a:p>
          <a:p>
            <a:pPr lvl="2"/>
            <a:r>
              <a:rPr lang="en-US" dirty="0"/>
              <a:t>Great wine vs Grey twine</a:t>
            </a:r>
          </a:p>
          <a:p>
            <a:r>
              <a:rPr lang="en-GB" sz="2000" dirty="0" smtClean="0"/>
              <a:t>A </a:t>
            </a:r>
            <a:r>
              <a:rPr lang="en-GB" sz="2000" dirty="0"/>
              <a:t>language model calculates the likelihood of a sequence of words.</a:t>
            </a:r>
          </a:p>
          <a:p>
            <a:pPr marL="0" indent="0">
              <a:buNone/>
            </a:pPr>
            <a:endParaRPr lang="en-US" sz="2000" dirty="0" smtClean="0"/>
          </a:p>
          <a:p>
            <a:pPr marL="0" indent="0">
              <a:buNone/>
            </a:pPr>
            <a:endParaRPr lang="en-GB" sz="2000" dirty="0"/>
          </a:p>
          <a:p>
            <a:r>
              <a:rPr lang="en-GB" sz="2000" dirty="0"/>
              <a:t>In a bigram (a.k.a. 2-gram) language model, the current word depends on the last word only.</a:t>
            </a:r>
          </a:p>
          <a:p>
            <a:endParaRPr lang="en-GB" sz="2000" dirty="0"/>
          </a:p>
          <a:p>
            <a:r>
              <a:rPr lang="en-GB" sz="2000" dirty="0"/>
              <a:t>For example,</a:t>
            </a:r>
          </a:p>
          <a:p>
            <a:endParaRPr lang="en-GB" sz="2400"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425" y="3223424"/>
            <a:ext cx="6667500" cy="647700"/>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25" y="4642649"/>
            <a:ext cx="6667500" cy="342900"/>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925" y="5446316"/>
            <a:ext cx="6667500" cy="638175"/>
          </a:xfrm>
          <a:prstGeom prst="rect">
            <a:avLst/>
          </a:prstGeom>
        </p:spPr>
      </p:pic>
    </p:spTree>
    <p:extLst>
      <p:ext uri="{BB962C8B-B14F-4D97-AF65-F5344CB8AC3E}">
        <p14:creationId xmlns:p14="http://schemas.microsoft.com/office/powerpoint/2010/main" val="1210801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smtClean="0"/>
              <a:t>Language Model</a:t>
            </a:r>
            <a:endParaRPr lang="en-GB"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06400" y="1193800"/>
                <a:ext cx="8737600" cy="5537200"/>
              </a:xfrm>
            </p:spPr>
            <p:txBody>
              <a:bodyPr>
                <a:normAutofit/>
              </a:bodyPr>
              <a:lstStyle/>
              <a:p>
                <a:r>
                  <a:rPr lang="en-GB" sz="2000" dirty="0"/>
                  <a:t>To compute P(“</a:t>
                </a:r>
                <a:r>
                  <a:rPr lang="en-GB" sz="2000" dirty="0" err="1"/>
                  <a:t>zero”|”two</a:t>
                </a:r>
                <a:r>
                  <a:rPr lang="en-GB" sz="2000" dirty="0"/>
                  <a:t>”), we </a:t>
                </a:r>
                <a:r>
                  <a:rPr lang="en-GB" sz="2000" dirty="0" smtClean="0"/>
                  <a:t>search </a:t>
                </a:r>
                <a:r>
                  <a:rPr lang="en-GB" sz="2000" dirty="0"/>
                  <a:t>the corpus (say from Wall Street Journal corpus that contains 23M words) and </a:t>
                </a:r>
                <a:r>
                  <a:rPr lang="en-GB" sz="2000" dirty="0" smtClean="0"/>
                  <a:t>calculate</a:t>
                </a:r>
              </a:p>
              <a:p>
                <a:pPr marL="0" indent="0">
                  <a:buNone/>
                </a:pPr>
                <a:endParaRPr lang="en-US" sz="2000" dirty="0" smtClean="0"/>
              </a:p>
              <a:p>
                <a:endParaRPr lang="en-US" sz="2000" dirty="0" smtClean="0"/>
              </a:p>
              <a:p>
                <a:r>
                  <a:rPr lang="en-GB" sz="2000" dirty="0"/>
                  <a:t>If the language model depends on the last 2 words, it is called trigram</a:t>
                </a:r>
                <a:r>
                  <a:rPr lang="en-GB" sz="2000" dirty="0" smtClean="0"/>
                  <a:t>.</a:t>
                </a:r>
              </a:p>
              <a:p>
                <a:pPr marL="0" indent="0">
                  <a:buNone/>
                </a:pPr>
                <a:endParaRPr lang="en-US" sz="2000" dirty="0" smtClean="0"/>
              </a:p>
              <a:p>
                <a:endParaRPr lang="en-US" sz="2000" dirty="0" smtClean="0"/>
              </a:p>
              <a:p>
                <a:endParaRPr lang="en-US" sz="2000" dirty="0" smtClean="0"/>
              </a:p>
              <a:p>
                <a:endParaRPr lang="en-US" sz="2000" dirty="0"/>
              </a:p>
              <a:p>
                <a:r>
                  <a:rPr lang="en-GB" sz="2000" dirty="0"/>
                  <a:t>n-gram depends on the last n-1 words.</a:t>
                </a:r>
                <a:r>
                  <a:rPr lang="en-US" sz="2000" dirty="0" smtClean="0"/>
                  <a:t>     </a:t>
                </a:r>
              </a:p>
              <a:p>
                <a:endParaRPr lang="en-US" sz="2000" dirty="0" smtClean="0"/>
              </a:p>
              <a:p>
                <a:pPr marL="0" indent="0">
                  <a:buNone/>
                </a:pPr>
                <a14:m>
                  <m:oMathPara xmlns:m="http://schemas.openxmlformats.org/officeDocument/2006/math">
                    <m:oMathParaPr>
                      <m:jc m:val="centerGroup"/>
                    </m:oMathParaPr>
                    <m:oMath xmlns:m="http://schemas.openxmlformats.org/officeDocument/2006/math">
                      <m:r>
                        <a:rPr lang="en-US" sz="2000" i="1" dirty="0">
                          <a:latin typeface="Cambria Math" panose="02040503050406030204" pitchFamily="18" charset="0"/>
                        </a:rPr>
                        <m:t>𝑃</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𝑤</m:t>
                              </m:r>
                            </m:e>
                            <m:sub>
                              <m:r>
                                <a:rPr lang="en-US" sz="2000" i="1" dirty="0">
                                  <a:latin typeface="Cambria Math" panose="02040503050406030204" pitchFamily="18" charset="0"/>
                                </a:rPr>
                                <m:t>𝑁</m:t>
                              </m:r>
                            </m:sub>
                          </m:sSub>
                        </m:e>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𝑤</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𝑤</m:t>
                              </m:r>
                            </m:e>
                            <m:sub>
                              <m:r>
                                <a:rPr lang="en-US" sz="2000" i="1" dirty="0">
                                  <a:latin typeface="Cambria Math" panose="02040503050406030204" pitchFamily="18" charset="0"/>
                                </a:rPr>
                                <m:t>2</m:t>
                              </m:r>
                            </m:sub>
                          </m:sSub>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𝑤</m:t>
                              </m:r>
                            </m:e>
                            <m:sub>
                              <m:r>
                                <a:rPr lang="en-US" sz="2000" i="1" dirty="0">
                                  <a:latin typeface="Cambria Math" panose="02040503050406030204" pitchFamily="18" charset="0"/>
                                </a:rPr>
                                <m:t>𝑁</m:t>
                              </m:r>
                              <m:r>
                                <a:rPr lang="en-US" altLang="zh-CN" sz="2000" i="1" dirty="0">
                                  <a:latin typeface="Cambria Math" panose="02040503050406030204" pitchFamily="18" charset="0"/>
                                </a:rPr>
                                <m:t>−1</m:t>
                              </m:r>
                            </m:sub>
                          </m:sSub>
                        </m:e>
                      </m:d>
                    </m:oMath>
                  </m:oMathPara>
                </a14:m>
                <a:endParaRPr lang="en-US" sz="2000" dirty="0"/>
              </a:p>
              <a:p>
                <a:pPr marL="0" indent="0">
                  <a:buNone/>
                </a:pPr>
                <a:endParaRPr lang="en-US" sz="2600" dirty="0"/>
              </a:p>
              <a:p>
                <a:endParaRPr lang="en-GB"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06400" y="1193800"/>
                <a:ext cx="8737600" cy="5537200"/>
              </a:xfrm>
              <a:blipFill rotWithShape="0">
                <a:blip r:embed="rId2"/>
                <a:stretch>
                  <a:fillRect l="-628" t="-1211" r="-837"/>
                </a:stretch>
              </a:blipFill>
            </p:spPr>
            <p:txBody>
              <a:bodyPr/>
              <a:lstStyle/>
              <a:p>
                <a:r>
                  <a:rPr lang="en-GB">
                    <a:noFill/>
                  </a:rPr>
                  <a:t> </a:t>
                </a:r>
              </a:p>
            </p:txBody>
          </p:sp>
        </mc:Fallback>
      </mc:AlternateContent>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50" y="1833562"/>
            <a:ext cx="7990422" cy="719138"/>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0" y="3024187"/>
            <a:ext cx="6667500" cy="1266825"/>
          </a:xfrm>
          <a:prstGeom prst="rect">
            <a:avLst/>
          </a:prstGeom>
        </p:spPr>
      </p:pic>
    </p:spTree>
    <p:extLst>
      <p:ext uri="{BB962C8B-B14F-4D97-AF65-F5344CB8AC3E}">
        <p14:creationId xmlns:p14="http://schemas.microsoft.com/office/powerpoint/2010/main" val="217732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400" y="34927"/>
            <a:ext cx="8108950" cy="1057274"/>
          </a:xfrm>
        </p:spPr>
        <p:txBody>
          <a:bodyPr/>
          <a:lstStyle/>
          <a:p>
            <a:r>
              <a:rPr lang="en-US" dirty="0" smtClean="0"/>
              <a:t>Acoustic model</a:t>
            </a:r>
            <a:endParaRPr lang="en-GB" dirty="0"/>
          </a:p>
        </p:txBody>
      </p:sp>
      <mc:AlternateContent xmlns:mc="http://schemas.openxmlformats.org/markup-compatibility/2006" xmlns:a14="http://schemas.microsoft.com/office/drawing/2010/main">
        <mc:Choice Requires="a14">
          <p:sp>
            <p:nvSpPr>
              <p:cNvPr id="4" name="Θέση περιεχομένου 2"/>
              <p:cNvSpPr>
                <a:spLocks noGrp="1"/>
              </p:cNvSpPr>
              <p:nvPr>
                <p:ph idx="1"/>
              </p:nvPr>
            </p:nvSpPr>
            <p:spPr>
              <a:xfrm>
                <a:off x="406400" y="927102"/>
                <a:ext cx="8458200" cy="5537200"/>
              </a:xfrm>
            </p:spPr>
            <p:txBody>
              <a:bodyPr>
                <a:normAutofit/>
              </a:bodyPr>
              <a:lstStyle/>
              <a:p>
                <a:r>
                  <a:rPr lang="en-GB" sz="2000" dirty="0" smtClean="0"/>
                  <a:t>Acoustic model P(X|S): It indicates the probability of observing X from hidden sequence S. According to the probability chain rule and the observation independence hypothesis in HMM (observations at any time depend only on the hidden state at that time), P(X|S) can be decomposed into the following form: </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e>
                          <m:r>
                            <a:rPr lang="en-US" sz="2000" b="0" i="1" smtClean="0">
                              <a:latin typeface="Cambria Math" panose="02040503050406030204" pitchFamily="18" charset="0"/>
                            </a:rPr>
                            <m:t>𝑆</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r>
                            <a:rPr lang="en-US" sz="2000" b="0" i="1" smtClean="0">
                              <a:latin typeface="Cambria Math" panose="02040503050406030204" pitchFamily="18" charset="0"/>
                            </a:rPr>
                            <m:t>𝑝</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𝑆</m:t>
                          </m:r>
                          <m:r>
                            <a:rPr lang="en-US" sz="2000" b="0" i="1" smtClean="0">
                              <a:latin typeface="Cambria Math" panose="02040503050406030204" pitchFamily="18" charset="0"/>
                            </a:rPr>
                            <m:t>)</m:t>
                          </m:r>
                        </m:e>
                      </m:nary>
                      <m:r>
                        <a:rPr lang="en-US" sz="2000" i="1">
                          <a:latin typeface="Cambria Math" panose="02040503050406030204" pitchFamily="18" charset="0"/>
                          <a:ea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𝑡</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r>
                            <a:rPr lang="en-US" sz="2000" b="0" i="1" smtClean="0">
                              <a:latin typeface="Cambria Math" panose="02040503050406030204" pitchFamily="18" charset="0"/>
                            </a:rPr>
                            <m:t>𝑝</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e>
                      </m:nary>
                      <m:r>
                        <a:rPr lang="en-US" sz="2000" b="0" i="1" smtClean="0">
                          <a:latin typeface="Cambria Math" panose="02040503050406030204" pitchFamily="18" charset="0"/>
                          <a:ea typeface="Cambria Math" panose="02040503050406030204" pitchFamily="18" charset="0"/>
                        </a:rPr>
                        <m:t>∝</m:t>
                      </m:r>
                      <m:nary>
                        <m:naryPr>
                          <m:chr m:val="∏"/>
                          <m:ctrlPr>
                            <a:rPr lang="en-US" sz="2000" b="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𝑇</m:t>
                          </m:r>
                        </m:sup>
                        <m:e>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𝑝</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𝑠</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𝑝</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𝑠</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den>
                          </m:f>
                        </m:e>
                      </m:nary>
                    </m:oMath>
                  </m:oMathPara>
                </a14:m>
                <a:endParaRPr lang="en-GB" sz="2000" dirty="0"/>
              </a:p>
            </p:txBody>
          </p:sp>
        </mc:Choice>
        <mc:Fallback xmlns="">
          <p:sp>
            <p:nvSpPr>
              <p:cNvPr id="4" name="Θέση περιεχομένου 2"/>
              <p:cNvSpPr>
                <a:spLocks noGrp="1" noRot="1" noChangeAspect="1" noMove="1" noResize="1" noEditPoints="1" noAdjustHandles="1" noChangeArrowheads="1" noChangeShapeType="1" noTextEdit="1"/>
              </p:cNvSpPr>
              <p:nvPr>
                <p:ph idx="1"/>
              </p:nvPr>
            </p:nvSpPr>
            <p:spPr>
              <a:xfrm>
                <a:off x="406400" y="927102"/>
                <a:ext cx="8458200" cy="5537200"/>
              </a:xfrm>
              <a:blipFill rotWithShape="0">
                <a:blip r:embed="rId2"/>
                <a:stretch>
                  <a:fillRect l="-649" t="-1101" r="-649"/>
                </a:stretch>
              </a:blipFill>
            </p:spPr>
            <p:txBody>
              <a:bodyPr/>
              <a:lstStyle/>
              <a:p>
                <a:r>
                  <a:rPr lang="en-GB">
                    <a:noFill/>
                  </a:rPr>
                  <a:t> </a:t>
                </a:r>
              </a:p>
            </p:txBody>
          </p:sp>
        </mc:Fallback>
      </mc:AlternateContent>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99" y="3210617"/>
            <a:ext cx="8474075" cy="3647383"/>
          </a:xfrm>
          <a:prstGeom prst="rect">
            <a:avLst/>
          </a:prstGeom>
        </p:spPr>
      </p:pic>
    </p:spTree>
    <p:extLst>
      <p:ext uri="{BB962C8B-B14F-4D97-AF65-F5344CB8AC3E}">
        <p14:creationId xmlns:p14="http://schemas.microsoft.com/office/powerpoint/2010/main" val="2486376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3280</TotalTime>
  <Words>1311</Words>
  <Application>Microsoft Office PowerPoint</Application>
  <PresentationFormat>Προβολή στην οθόνη (4:3)</PresentationFormat>
  <Paragraphs>215</Paragraphs>
  <Slides>32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32</vt:i4>
      </vt:variant>
    </vt:vector>
  </HeadingPairs>
  <TitlesOfParts>
    <vt:vector size="38" baseType="lpstr">
      <vt:lpstr>宋体</vt:lpstr>
      <vt:lpstr>Arial</vt:lpstr>
      <vt:lpstr>Calibri</vt:lpstr>
      <vt:lpstr>Calibri Light</vt:lpstr>
      <vt:lpstr>Cambria Math</vt:lpstr>
      <vt:lpstr>Θέμα του Office</vt:lpstr>
      <vt:lpstr>Deep Learning for Speech Recognition</vt:lpstr>
      <vt:lpstr>Speech Recognition</vt:lpstr>
      <vt:lpstr>Speech Recognition</vt:lpstr>
      <vt:lpstr>Speech Recognition</vt:lpstr>
      <vt:lpstr>Pronunciation Model</vt:lpstr>
      <vt:lpstr>Pronunciation Model </vt:lpstr>
      <vt:lpstr>Language Model</vt:lpstr>
      <vt:lpstr>Language Model</vt:lpstr>
      <vt:lpstr>Acoustic model</vt:lpstr>
      <vt:lpstr>Acoustic model</vt:lpstr>
      <vt:lpstr>Acoustic model</vt:lpstr>
      <vt:lpstr>Feature extraction</vt:lpstr>
      <vt:lpstr>Classical Speech Recognition</vt:lpstr>
      <vt:lpstr>Neural Network Speech Recognition</vt:lpstr>
      <vt:lpstr>NN Acoustic models</vt:lpstr>
      <vt:lpstr>NN Acoustic models</vt:lpstr>
      <vt:lpstr>NN Acoustic models</vt:lpstr>
      <vt:lpstr>NN Acoustic models</vt:lpstr>
      <vt:lpstr>NN Acoustic models</vt:lpstr>
      <vt:lpstr>NN Acoustic models</vt:lpstr>
      <vt:lpstr>NN Acoustic models</vt:lpstr>
      <vt:lpstr>End-to-end Speech Recognition</vt:lpstr>
      <vt:lpstr>Connectionist Temporal Classification</vt:lpstr>
      <vt:lpstr>Connectionist Temporal Classification</vt:lpstr>
      <vt:lpstr>Connectionist Temporal Classification</vt:lpstr>
      <vt:lpstr>Connectionist Temporal Classification</vt:lpstr>
      <vt:lpstr>Connectionist Temporal Classification</vt:lpstr>
      <vt:lpstr>Connectionist Temporal Classification</vt:lpstr>
      <vt:lpstr>Connectionist Temporal Classification</vt:lpstr>
      <vt:lpstr>Connectionist Temporal Classification</vt:lpstr>
      <vt:lpstr>Deep Speech 2</vt:lpstr>
      <vt:lpstr>Simple audio recognition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for Speech Recognition</dc:title>
  <dc:creator>vas</dc:creator>
  <cp:lastModifiedBy>vas</cp:lastModifiedBy>
  <cp:revision>75</cp:revision>
  <dcterms:created xsi:type="dcterms:W3CDTF">2021-04-05T05:37:32Z</dcterms:created>
  <dcterms:modified xsi:type="dcterms:W3CDTF">2021-04-09T21:09:23Z</dcterms:modified>
</cp:coreProperties>
</file>