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02" r:id="rId2"/>
    <p:sldId id="256" r:id="rId3"/>
    <p:sldId id="257" r:id="rId4"/>
    <p:sldId id="258" r:id="rId5"/>
    <p:sldId id="259" r:id="rId6"/>
    <p:sldId id="260" r:id="rId7"/>
    <p:sldId id="274" r:id="rId8"/>
    <p:sldId id="275" r:id="rId9"/>
    <p:sldId id="276" r:id="rId10"/>
    <p:sldId id="277" r:id="rId11"/>
    <p:sldId id="278" r:id="rId12"/>
    <p:sldId id="261" r:id="rId13"/>
    <p:sldId id="262" r:id="rId14"/>
    <p:sldId id="263" r:id="rId15"/>
    <p:sldId id="264" r:id="rId16"/>
    <p:sldId id="266" r:id="rId17"/>
    <p:sldId id="268" r:id="rId18"/>
    <p:sldId id="269" r:id="rId19"/>
    <p:sldId id="270" r:id="rId20"/>
    <p:sldId id="272" r:id="rId21"/>
    <p:sldId id="321" r:id="rId22"/>
    <p:sldId id="273" r:id="rId23"/>
    <p:sldId id="281" r:id="rId24"/>
    <p:sldId id="313" r:id="rId25"/>
    <p:sldId id="289" r:id="rId26"/>
    <p:sldId id="303" r:id="rId27"/>
    <p:sldId id="312" r:id="rId28"/>
    <p:sldId id="304" r:id="rId29"/>
    <p:sldId id="305" r:id="rId30"/>
    <p:sldId id="324" r:id="rId31"/>
    <p:sldId id="322" r:id="rId32"/>
    <p:sldId id="323" r:id="rId33"/>
    <p:sldId id="325" r:id="rId34"/>
    <p:sldId id="326" r:id="rId35"/>
    <p:sldId id="306" r:id="rId36"/>
    <p:sldId id="290" r:id="rId37"/>
    <p:sldId id="291" r:id="rId38"/>
    <p:sldId id="315" r:id="rId39"/>
    <p:sldId id="292" r:id="rId40"/>
    <p:sldId id="293" r:id="rId41"/>
    <p:sldId id="294" r:id="rId42"/>
    <p:sldId id="295" r:id="rId43"/>
    <p:sldId id="301" r:id="rId44"/>
    <p:sldId id="300" r:id="rId45"/>
    <p:sldId id="299" r:id="rId46"/>
    <p:sldId id="298" r:id="rId47"/>
    <p:sldId id="316" r:id="rId48"/>
    <p:sldId id="317" r:id="rId49"/>
    <p:sldId id="318" r:id="rId50"/>
    <p:sldId id="296" r:id="rId51"/>
    <p:sldId id="297" r:id="rId52"/>
    <p:sldId id="314" r:id="rId53"/>
    <p:sldId id="320" r:id="rId54"/>
    <p:sldId id="308" r:id="rId55"/>
    <p:sldId id="309" r:id="rId56"/>
    <p:sldId id="310" r:id="rId57"/>
    <p:sldId id="311" r:id="rId58"/>
    <p:sldId id="280" r:id="rId59"/>
    <p:sldId id="287" r:id="rId60"/>
    <p:sldId id="307" r:id="rId61"/>
    <p:sldId id="285" r:id="rId62"/>
    <p:sldId id="284" r:id="rId63"/>
    <p:sldId id="283" r:id="rId64"/>
    <p:sldId id="279" r:id="rId65"/>
    <p:sldId id="282" r:id="rId66"/>
    <p:sldId id="319" r:id="rId6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83" d="100"/>
          <a:sy n="83" d="100"/>
        </p:scale>
        <p:origin x="-1386" y="-822"/>
      </p:cViewPr>
      <p:guideLst>
        <p:guide orient="horz" pos="2160"/>
        <p:guide pos="3840"/>
      </p:guideLst>
    </p:cSldViewPr>
  </p:slideViewPr>
  <p:notesTextViewPr>
    <p:cViewPr>
      <p:scale>
        <a:sx n="1" d="1"/>
        <a:sy n="1" d="1"/>
      </p:scale>
      <p:origin x="0" y="0"/>
    </p:cViewPr>
  </p:notesTextViewPr>
  <p:sorterViewPr>
    <p:cViewPr>
      <p:scale>
        <a:sx n="100" d="100"/>
        <a:sy n="100" d="100"/>
      </p:scale>
      <p:origin x="0" y="118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ECDF8-47F8-4415-95D4-434F3F06A7F2}" type="datetimeFigureOut">
              <a:rPr lang="el-GR" smtClean="0"/>
              <a:t>12/12/2019</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60559-20EA-466E-B4F0-4B9F3E2C311C}" type="slidenum">
              <a:rPr lang="el-GR" smtClean="0"/>
              <a:t>‹#›</a:t>
            </a:fld>
            <a:endParaRPr lang="el-GR"/>
          </a:p>
        </p:txBody>
      </p:sp>
    </p:spTree>
    <p:extLst>
      <p:ext uri="{BB962C8B-B14F-4D97-AF65-F5344CB8AC3E}">
        <p14:creationId xmlns:p14="http://schemas.microsoft.com/office/powerpoint/2010/main" val="325596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436DC-5812-4571-9C49-AC8164214846}" type="slidenum">
              <a:rPr lang="en-US" altLang="zh-TW"/>
              <a:pPr/>
              <a:t>25</a:t>
            </a:fld>
            <a:endParaRPr lang="en-US" altLang="zh-TW"/>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ltLang="zh-TW"/>
              <a:t>Instead of using flooding algorithm, LAR uses location information to reduce the size of search zone (originally, entire network) and the number of routing messages.</a:t>
            </a:r>
          </a:p>
          <a:p>
            <a:endParaRPr lang="en-US" altLang="zh-TW"/>
          </a:p>
          <a:p>
            <a:r>
              <a:rPr lang="en-US" altLang="zh-TW"/>
              <a:t>LAR: Specifically LAR predicts the location of the destination by using the location information.</a:t>
            </a:r>
          </a:p>
          <a:p>
            <a:endParaRPr lang="en-US" altLang="zh-TW"/>
          </a:p>
          <a:p>
            <a:r>
              <a:rPr lang="en-US" altLang="zh-TW"/>
              <a:t>By adding more information, such as speed and direction, we can further reduce the size of search zone and increase the probability to find a node.</a:t>
            </a:r>
          </a:p>
        </p:txBody>
      </p:sp>
    </p:spTree>
    <p:extLst>
      <p:ext uri="{BB962C8B-B14F-4D97-AF65-F5344CB8AC3E}">
        <p14:creationId xmlns:p14="http://schemas.microsoft.com/office/powerpoint/2010/main" val="1351507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039C517-24FC-4D6A-9443-349BE84044D6}" type="datetimeFigureOut">
              <a:rPr lang="el-GR" smtClean="0"/>
              <a:t>12/12/2019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351833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039C517-24FC-4D6A-9443-349BE84044D6}" type="datetimeFigureOut">
              <a:rPr lang="el-GR" smtClean="0"/>
              <a:t>12/12/2019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163871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039C517-24FC-4D6A-9443-349BE84044D6}" type="datetimeFigureOut">
              <a:rPr lang="el-GR" smtClean="0"/>
              <a:t>12/12/2019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199180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039C517-24FC-4D6A-9443-349BE84044D6}" type="datetimeFigureOut">
              <a:rPr lang="el-GR" smtClean="0"/>
              <a:t>12/12/2019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364436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9C517-24FC-4D6A-9443-349BE84044D6}" type="datetimeFigureOut">
              <a:rPr lang="el-GR" smtClean="0"/>
              <a:t>12/12/2019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209797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039C517-24FC-4D6A-9443-349BE84044D6}" type="datetimeFigureOut">
              <a:rPr lang="el-GR" smtClean="0"/>
              <a:t>12/12/2019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272162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039C517-24FC-4D6A-9443-349BE84044D6}" type="datetimeFigureOut">
              <a:rPr lang="el-GR" smtClean="0"/>
              <a:t>12/12/2019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68907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039C517-24FC-4D6A-9443-349BE84044D6}" type="datetimeFigureOut">
              <a:rPr lang="el-GR" smtClean="0"/>
              <a:t>12/12/2019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7178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9C517-24FC-4D6A-9443-349BE84044D6}" type="datetimeFigureOut">
              <a:rPr lang="el-GR" smtClean="0"/>
              <a:t>12/12/2019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143698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9C517-24FC-4D6A-9443-349BE84044D6}" type="datetimeFigureOut">
              <a:rPr lang="el-GR" smtClean="0"/>
              <a:t>12/12/2019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370412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9C517-24FC-4D6A-9443-349BE84044D6}" type="datetimeFigureOut">
              <a:rPr lang="el-GR" smtClean="0"/>
              <a:t>12/12/2019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6C13E5-4708-4D29-B559-D838F80725AB}" type="slidenum">
              <a:rPr lang="el-GR" smtClean="0"/>
              <a:t>‹#›</a:t>
            </a:fld>
            <a:endParaRPr lang="el-GR"/>
          </a:p>
        </p:txBody>
      </p:sp>
    </p:spTree>
    <p:extLst>
      <p:ext uri="{BB962C8B-B14F-4D97-AF65-F5344CB8AC3E}">
        <p14:creationId xmlns:p14="http://schemas.microsoft.com/office/powerpoint/2010/main" val="218742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9C517-24FC-4D6A-9443-349BE84044D6}" type="datetimeFigureOut">
              <a:rPr lang="el-GR" smtClean="0"/>
              <a:t>12/12/2019</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C13E5-4708-4D29-B559-D838F80725AB}" type="slidenum">
              <a:rPr lang="el-GR" smtClean="0"/>
              <a:t>‹#›</a:t>
            </a:fld>
            <a:endParaRPr lang="el-GR"/>
          </a:p>
        </p:txBody>
      </p:sp>
    </p:spTree>
    <p:extLst>
      <p:ext uri="{BB962C8B-B14F-4D97-AF65-F5344CB8AC3E}">
        <p14:creationId xmlns:p14="http://schemas.microsoft.com/office/powerpoint/2010/main" val="111124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65CCE827-50FE-4D2B-87A0-600C05CC610D}" type="slidenum">
              <a:rPr lang="el-GR"/>
              <a:pPr>
                <a:defRPr/>
              </a:pPr>
              <a:t>1</a:t>
            </a:fld>
            <a:endParaRPr lang="el-GR"/>
          </a:p>
        </p:txBody>
      </p:sp>
      <p:sp>
        <p:nvSpPr>
          <p:cNvPr id="41987" name="Rectangle 4"/>
          <p:cNvSpPr>
            <a:spLocks noChangeArrowheads="1"/>
          </p:cNvSpPr>
          <p:nvPr/>
        </p:nvSpPr>
        <p:spPr bwMode="auto">
          <a:xfrm>
            <a:off x="886201" y="2471408"/>
            <a:ext cx="9225988" cy="3200400"/>
          </a:xfrm>
          <a:prstGeom prst="rect">
            <a:avLst/>
          </a:prstGeom>
          <a:noFill/>
          <a:ln w="9525">
            <a:noFill/>
            <a:miter lim="800000"/>
            <a:headEnd/>
            <a:tailEnd/>
          </a:ln>
        </p:spPr>
        <p:txBody>
          <a:bodyPr/>
          <a:lstStyle/>
          <a:p>
            <a:pPr algn="ctr">
              <a:lnSpc>
                <a:spcPct val="90000"/>
              </a:lnSpc>
              <a:spcBef>
                <a:spcPct val="20000"/>
              </a:spcBef>
              <a:buClr>
                <a:schemeClr val="hlink"/>
              </a:buClr>
              <a:buFont typeface="Wingdings" pitchFamily="2" charset="2"/>
              <a:buNone/>
            </a:pPr>
            <a:r>
              <a:rPr lang="en-US" sz="2600" dirty="0">
                <a:latin typeface="Comic Sans MS" pitchFamily="66" charset="0"/>
              </a:rPr>
              <a:t>Lecture </a:t>
            </a:r>
            <a:r>
              <a:rPr lang="en-US" sz="2600" dirty="0" smtClean="0">
                <a:latin typeface="Comic Sans MS" pitchFamily="66" charset="0"/>
              </a:rPr>
              <a:t>on Routing in Mobile Wireless Networks</a:t>
            </a:r>
            <a:endParaRPr lang="en-US" sz="2600" b="1" i="1" dirty="0">
              <a:solidFill>
                <a:srgbClr val="0070C0"/>
              </a:solidFill>
              <a:latin typeface="Comic Sans MS" pitchFamily="66" charset="0"/>
            </a:endParaRPr>
          </a:p>
          <a:p>
            <a:pPr algn="ctr">
              <a:lnSpc>
                <a:spcPct val="90000"/>
              </a:lnSpc>
              <a:spcBef>
                <a:spcPct val="20000"/>
              </a:spcBef>
              <a:buClr>
                <a:schemeClr val="hlink"/>
              </a:buClr>
              <a:buFont typeface="Wingdings" pitchFamily="2" charset="2"/>
              <a:buNone/>
            </a:pPr>
            <a:endParaRPr lang="en-US" sz="2000" dirty="0">
              <a:latin typeface="Comic Sans MS" pitchFamily="66" charset="0"/>
            </a:endParaRPr>
          </a:p>
          <a:p>
            <a:pPr algn="ctr">
              <a:lnSpc>
                <a:spcPct val="90000"/>
              </a:lnSpc>
              <a:spcBef>
                <a:spcPct val="20000"/>
              </a:spcBef>
              <a:buClr>
                <a:schemeClr val="hlink"/>
              </a:buClr>
              <a:buFont typeface="Wingdings" pitchFamily="2" charset="2"/>
              <a:buNone/>
            </a:pPr>
            <a:r>
              <a:rPr lang="en-US" sz="3000" dirty="0">
                <a:latin typeface="Comic Sans MS" pitchFamily="66" charset="0"/>
              </a:rPr>
              <a:t>Prof. Maria Papadopouli</a:t>
            </a:r>
          </a:p>
          <a:p>
            <a:pPr algn="ctr">
              <a:lnSpc>
                <a:spcPct val="90000"/>
              </a:lnSpc>
              <a:spcBef>
                <a:spcPct val="20000"/>
              </a:spcBef>
              <a:buClr>
                <a:schemeClr val="hlink"/>
              </a:buClr>
              <a:buFont typeface="Wingdings" pitchFamily="2" charset="2"/>
              <a:buNone/>
            </a:pPr>
            <a:r>
              <a:rPr lang="en-US" sz="2200" dirty="0">
                <a:latin typeface="Comic Sans MS" pitchFamily="66" charset="0"/>
              </a:rPr>
              <a:t>University of Crete</a:t>
            </a:r>
          </a:p>
          <a:p>
            <a:pPr algn="ctr">
              <a:lnSpc>
                <a:spcPct val="90000"/>
              </a:lnSpc>
              <a:spcBef>
                <a:spcPct val="20000"/>
              </a:spcBef>
              <a:buClr>
                <a:schemeClr val="hlink"/>
              </a:buClr>
              <a:buFont typeface="Wingdings" pitchFamily="2" charset="2"/>
              <a:buNone/>
            </a:pPr>
            <a:r>
              <a:rPr lang="en-US" sz="2200" dirty="0">
                <a:latin typeface="Comic Sans MS" pitchFamily="66" charset="0"/>
              </a:rPr>
              <a:t>ICS-FORTH</a:t>
            </a:r>
          </a:p>
          <a:p>
            <a:pPr algn="ctr">
              <a:lnSpc>
                <a:spcPct val="90000"/>
              </a:lnSpc>
              <a:spcBef>
                <a:spcPct val="20000"/>
              </a:spcBef>
              <a:buClr>
                <a:schemeClr val="hlink"/>
              </a:buClr>
              <a:buFont typeface="Wingdings" pitchFamily="2" charset="2"/>
              <a:buNone/>
            </a:pPr>
            <a:r>
              <a:rPr lang="en-US" sz="2200" dirty="0">
                <a:latin typeface="Comic Sans MS" pitchFamily="66" charset="0"/>
              </a:rPr>
              <a:t>http://www.ics.forth.gr/mobile</a:t>
            </a:r>
          </a:p>
          <a:p>
            <a:pPr algn="ctr">
              <a:lnSpc>
                <a:spcPct val="90000"/>
              </a:lnSpc>
              <a:spcBef>
                <a:spcPct val="20000"/>
              </a:spcBef>
              <a:buClr>
                <a:schemeClr val="hlink"/>
              </a:buClr>
              <a:buFont typeface="Wingdings" pitchFamily="2" charset="2"/>
              <a:buNone/>
            </a:pPr>
            <a:endParaRPr lang="en-US" sz="1700" dirty="0">
              <a:solidFill>
                <a:srgbClr val="0033CC"/>
              </a:solidFill>
              <a:latin typeface="Comic Sans MS" pitchFamily="66" charset="0"/>
            </a:endParaRPr>
          </a:p>
        </p:txBody>
      </p:sp>
      <p:sp>
        <p:nvSpPr>
          <p:cNvPr id="41988" name="Text Box 5"/>
          <p:cNvSpPr txBox="1">
            <a:spLocks noChangeArrowheads="1"/>
          </p:cNvSpPr>
          <p:nvPr/>
        </p:nvSpPr>
        <p:spPr bwMode="auto">
          <a:xfrm>
            <a:off x="2971800" y="4609979"/>
            <a:ext cx="5943600" cy="2123658"/>
          </a:xfrm>
          <a:prstGeom prst="rect">
            <a:avLst/>
          </a:prstGeom>
          <a:noFill/>
          <a:ln w="9525">
            <a:noFill/>
            <a:miter lim="800000"/>
            <a:headEnd/>
            <a:tailEnd/>
          </a:ln>
        </p:spPr>
        <p:txBody>
          <a:bodyPr>
            <a:spAutoFit/>
          </a:bodyPr>
          <a:lstStyle/>
          <a:p>
            <a:endParaRPr lang="en-US" sz="4400" b="1">
              <a:solidFill>
                <a:schemeClr val="tx2"/>
              </a:solidFill>
              <a:latin typeface="Comic Sans MS" pitchFamily="66" charset="0"/>
            </a:endParaRPr>
          </a:p>
          <a:p>
            <a:endParaRPr lang="en-US" sz="4400" b="1">
              <a:solidFill>
                <a:schemeClr val="tx2"/>
              </a:solidFill>
              <a:latin typeface="Comic Sans MS" pitchFamily="66" charset="0"/>
            </a:endParaRPr>
          </a:p>
          <a:p>
            <a:endParaRPr lang="en-US" sz="4400" b="1">
              <a:solidFill>
                <a:schemeClr val="tx2"/>
              </a:solidFill>
              <a:latin typeface="Comic Sans MS" pitchFamily="66" charset="0"/>
            </a:endParaRPr>
          </a:p>
        </p:txBody>
      </p:sp>
      <p:sp>
        <p:nvSpPr>
          <p:cNvPr id="41989" name="Rectangle 6"/>
          <p:cNvSpPr>
            <a:spLocks noChangeArrowheads="1"/>
          </p:cNvSpPr>
          <p:nvPr/>
        </p:nvSpPr>
        <p:spPr bwMode="auto">
          <a:xfrm>
            <a:off x="2133600" y="1295400"/>
            <a:ext cx="8305800" cy="838200"/>
          </a:xfrm>
          <a:prstGeom prst="rect">
            <a:avLst/>
          </a:prstGeom>
          <a:noFill/>
          <a:ln w="9525">
            <a:noFill/>
            <a:miter lim="800000"/>
            <a:headEnd/>
            <a:tailEnd/>
          </a:ln>
        </p:spPr>
        <p:txBody>
          <a:bodyPr anchor="b"/>
          <a:lstStyle/>
          <a:p>
            <a:r>
              <a:rPr lang="en-US" sz="3500" b="1">
                <a:solidFill>
                  <a:schemeClr val="tx2"/>
                </a:solidFill>
                <a:latin typeface="Comic Sans MS" pitchFamily="66" charset="0"/>
              </a:rPr>
              <a:t/>
            </a:r>
            <a:br>
              <a:rPr lang="en-US" sz="3500" b="1">
                <a:solidFill>
                  <a:schemeClr val="tx2"/>
                </a:solidFill>
                <a:latin typeface="Comic Sans MS" pitchFamily="66" charset="0"/>
              </a:rPr>
            </a:br>
            <a:endParaRPr lang="en-US" sz="3500" b="1">
              <a:solidFill>
                <a:schemeClr val="tx2"/>
              </a:solidFill>
              <a:latin typeface="Comic Sans MS" pitchFamily="66" charset="0"/>
            </a:endParaRPr>
          </a:p>
        </p:txBody>
      </p:sp>
      <p:sp>
        <p:nvSpPr>
          <p:cNvPr id="41990" name="Text Box 7"/>
          <p:cNvSpPr txBox="1">
            <a:spLocks noChangeArrowheads="1"/>
          </p:cNvSpPr>
          <p:nvPr/>
        </p:nvSpPr>
        <p:spPr bwMode="auto">
          <a:xfrm>
            <a:off x="609600" y="0"/>
            <a:ext cx="8991600" cy="1138238"/>
          </a:xfrm>
          <a:prstGeom prst="rect">
            <a:avLst/>
          </a:prstGeom>
          <a:noFill/>
          <a:ln w="9525">
            <a:noFill/>
            <a:miter lim="800000"/>
            <a:headEnd/>
            <a:tailEnd/>
          </a:ln>
        </p:spPr>
        <p:txBody>
          <a:bodyPr>
            <a:spAutoFit/>
          </a:bodyPr>
          <a:lstStyle/>
          <a:p>
            <a:pPr lvl="4"/>
            <a:endParaRPr lang="en-US" sz="3600">
              <a:latin typeface="Comic Sans MS" pitchFamily="66" charset="0"/>
            </a:endParaRPr>
          </a:p>
          <a:p>
            <a:pPr algn="ctr"/>
            <a:r>
              <a:rPr lang="en-US" sz="3000">
                <a:solidFill>
                  <a:schemeClr val="hlink"/>
                </a:solidFill>
                <a:latin typeface="Comic Sans MS" pitchFamily="66" charset="0"/>
              </a:rPr>
              <a:t>Wireless Networks &amp; Mobile Computing</a:t>
            </a:r>
          </a:p>
        </p:txBody>
      </p:sp>
      <p:pic>
        <p:nvPicPr>
          <p:cNvPr id="41991" name="Picture 6" descr="FORTH_panoramic.thmb.jpg"/>
          <p:cNvPicPr>
            <a:picLocks noChangeAspect="1"/>
          </p:cNvPicPr>
          <p:nvPr/>
        </p:nvPicPr>
        <p:blipFill>
          <a:blip r:embed="rId2" cstate="print"/>
          <a:srcRect/>
          <a:stretch>
            <a:fillRect/>
          </a:stretch>
        </p:blipFill>
        <p:spPr bwMode="auto">
          <a:xfrm>
            <a:off x="1450976" y="5486400"/>
            <a:ext cx="9217025" cy="1371600"/>
          </a:xfrm>
          <a:prstGeom prst="rect">
            <a:avLst/>
          </a:prstGeom>
          <a:noFill/>
          <a:ln w="9525">
            <a:noFill/>
            <a:miter lim="800000"/>
            <a:headEnd/>
            <a:tailEnd/>
          </a:ln>
        </p:spPr>
      </p:pic>
    </p:spTree>
    <p:extLst>
      <p:ext uri="{BB962C8B-B14F-4D97-AF65-F5344CB8AC3E}">
        <p14:creationId xmlns:p14="http://schemas.microsoft.com/office/powerpoint/2010/main" val="1050656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l-GR"/>
              <a:t>Hierarchical Routing</a:t>
            </a:r>
          </a:p>
        </p:txBody>
      </p:sp>
      <p:sp>
        <p:nvSpPr>
          <p:cNvPr id="39939" name="Rectangle 3"/>
          <p:cNvSpPr>
            <a:spLocks noGrp="1" noChangeArrowheads="1"/>
          </p:cNvSpPr>
          <p:nvPr>
            <p:ph type="body" idx="1"/>
          </p:nvPr>
        </p:nvSpPr>
        <p:spPr/>
        <p:txBody>
          <a:bodyPr/>
          <a:lstStyle/>
          <a:p>
            <a:r>
              <a:rPr lang="en-US" altLang="el-GR" dirty="0"/>
              <a:t>Nodes are organized in clusters</a:t>
            </a:r>
          </a:p>
          <a:p>
            <a:r>
              <a:rPr lang="en-US" altLang="el-GR" dirty="0"/>
              <a:t>Cluster head “controls” cluster</a:t>
            </a:r>
          </a:p>
          <a:p>
            <a:r>
              <a:rPr lang="en-US" altLang="el-GR" dirty="0"/>
              <a:t>Trade off</a:t>
            </a:r>
          </a:p>
          <a:p>
            <a:pPr lvl="1"/>
            <a:r>
              <a:rPr lang="en-US" altLang="el-GR" dirty="0"/>
              <a:t>Overhead and confusion for leader election</a:t>
            </a:r>
          </a:p>
          <a:p>
            <a:pPr lvl="1"/>
            <a:r>
              <a:rPr lang="en-US" altLang="el-GR" dirty="0"/>
              <a:t>Scalability: intra-cluster vs </a:t>
            </a:r>
            <a:r>
              <a:rPr lang="en-US" altLang="el-GR" dirty="0" err="1"/>
              <a:t>intercluster</a:t>
            </a:r>
            <a:endParaRPr lang="en-US" altLang="el-GR" dirty="0"/>
          </a:p>
          <a:p>
            <a:r>
              <a:rPr lang="en-US" altLang="el-GR" dirty="0"/>
              <a:t>One or Multiple levels of hierarchy</a:t>
            </a:r>
          </a:p>
        </p:txBody>
      </p:sp>
    </p:spTree>
    <p:extLst>
      <p:ext uri="{BB962C8B-B14F-4D97-AF65-F5344CB8AC3E}">
        <p14:creationId xmlns:p14="http://schemas.microsoft.com/office/powerpoint/2010/main" val="285941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54106" y="96184"/>
            <a:ext cx="10515600" cy="1325563"/>
          </a:xfrm>
        </p:spPr>
        <p:txBody>
          <a:bodyPr/>
          <a:lstStyle/>
          <a:p>
            <a:r>
              <a:rPr lang="en-US" altLang="el-GR" dirty="0"/>
              <a:t>Geographical Routing</a:t>
            </a:r>
          </a:p>
        </p:txBody>
      </p:sp>
      <p:sp>
        <p:nvSpPr>
          <p:cNvPr id="47107" name="Rectangle 3"/>
          <p:cNvSpPr>
            <a:spLocks noGrp="1" noChangeArrowheads="1"/>
          </p:cNvSpPr>
          <p:nvPr>
            <p:ph type="body" idx="1"/>
          </p:nvPr>
        </p:nvSpPr>
        <p:spPr>
          <a:xfrm>
            <a:off x="0" y="4344987"/>
            <a:ext cx="12191999" cy="2513013"/>
          </a:xfrm>
        </p:spPr>
        <p:txBody>
          <a:bodyPr/>
          <a:lstStyle/>
          <a:p>
            <a:r>
              <a:rPr lang="en-US" altLang="el-GR" b="1" dirty="0">
                <a:solidFill>
                  <a:schemeClr val="accent6">
                    <a:lumMod val="50000"/>
                  </a:schemeClr>
                </a:solidFill>
              </a:rPr>
              <a:t>Nodes know their geo coordinates </a:t>
            </a:r>
            <a:r>
              <a:rPr lang="en-US" altLang="el-GR" dirty="0"/>
              <a:t>(GPS)</a:t>
            </a:r>
          </a:p>
          <a:p>
            <a:r>
              <a:rPr lang="en-US" altLang="el-GR" dirty="0"/>
              <a:t>Route to </a:t>
            </a:r>
            <a:r>
              <a:rPr lang="en-US" altLang="el-GR" b="1" dirty="0"/>
              <a:t>move packet closer to end point</a:t>
            </a:r>
          </a:p>
          <a:p>
            <a:r>
              <a:rPr lang="en-US" altLang="el-GR" dirty="0"/>
              <a:t>Protocols DREAM, GPSR, LAR</a:t>
            </a:r>
          </a:p>
          <a:p>
            <a:r>
              <a:rPr lang="en-US" altLang="el-GR" dirty="0"/>
              <a:t>Propagate geo info by flooding (decrease frequency for long distances)</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1116107"/>
            <a:ext cx="7599637" cy="292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02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3" y="-186205"/>
            <a:ext cx="10515600" cy="1325563"/>
          </a:xfrm>
        </p:spPr>
        <p:txBody>
          <a:bodyPr/>
          <a:lstStyle/>
          <a:p>
            <a:r>
              <a:rPr lang="en-US" dirty="0" smtClean="0"/>
              <a:t>IETF MANET Working Group</a:t>
            </a:r>
            <a:endParaRPr lang="el-GR" dirty="0"/>
          </a:p>
        </p:txBody>
      </p:sp>
      <p:sp>
        <p:nvSpPr>
          <p:cNvPr id="3" name="Content Placeholder 2"/>
          <p:cNvSpPr>
            <a:spLocks noGrp="1"/>
          </p:cNvSpPr>
          <p:nvPr>
            <p:ph idx="1"/>
          </p:nvPr>
        </p:nvSpPr>
        <p:spPr>
          <a:xfrm>
            <a:off x="-1" y="897778"/>
            <a:ext cx="12192001" cy="4351338"/>
          </a:xfrm>
        </p:spPr>
        <p:txBody>
          <a:bodyPr>
            <a:noAutofit/>
          </a:bodyPr>
          <a:lstStyle/>
          <a:p>
            <a:pPr marL="0" indent="0">
              <a:buNone/>
            </a:pPr>
            <a:r>
              <a:rPr lang="en-US" sz="2200" dirty="0" smtClean="0"/>
              <a:t>The purpose of the MANET working group is to standardize IP routing protocol  functionality suitable for wireless routing application within both static </a:t>
            </a:r>
            <a:r>
              <a:rPr lang="en-US" sz="2200" dirty="0"/>
              <a:t>&amp;</a:t>
            </a:r>
            <a:r>
              <a:rPr lang="en-US" sz="2200" dirty="0" smtClean="0"/>
              <a:t> dynamic  topologies with increased dynamics due to node motion or other factors.</a:t>
            </a:r>
          </a:p>
          <a:p>
            <a:pPr marL="0" indent="0">
              <a:buNone/>
            </a:pPr>
            <a:r>
              <a:rPr lang="en-US" sz="2200" dirty="0" smtClean="0"/>
              <a:t>Approaches are intended to be</a:t>
            </a:r>
          </a:p>
          <a:p>
            <a:pPr lvl="1"/>
            <a:r>
              <a:rPr lang="en-US" sz="2200" dirty="0" smtClean="0"/>
              <a:t>lightweight in nature,</a:t>
            </a:r>
          </a:p>
          <a:p>
            <a:pPr lvl="1"/>
            <a:r>
              <a:rPr lang="en-US" sz="2200" dirty="0" smtClean="0"/>
              <a:t>suitable for multiple hardware and wireless environments, and</a:t>
            </a:r>
          </a:p>
          <a:p>
            <a:pPr lvl="1"/>
            <a:r>
              <a:rPr lang="en-US" sz="2200" dirty="0" smtClean="0"/>
              <a:t>address scenarios where MANETs </a:t>
            </a:r>
            <a:r>
              <a:rPr lang="en-US" sz="1800" dirty="0" smtClean="0"/>
              <a:t>are deployed at the edges of an IP infrastructure.</a:t>
            </a:r>
          </a:p>
          <a:p>
            <a:r>
              <a:rPr lang="en-US" sz="2200" b="1" dirty="0" smtClean="0">
                <a:solidFill>
                  <a:schemeClr val="accent6">
                    <a:lumMod val="50000"/>
                  </a:schemeClr>
                </a:solidFill>
              </a:rPr>
              <a:t>Hybrid mesh infrastructures </a:t>
            </a:r>
            <a:r>
              <a:rPr lang="en-US" sz="2200" dirty="0" smtClean="0"/>
              <a:t>(e.g., a mixture of fixed and mobile routers) should also be  supported by MANET specifications and management features.</a:t>
            </a:r>
          </a:p>
          <a:p>
            <a:r>
              <a:rPr lang="en-US" sz="2200" dirty="0" smtClean="0"/>
              <a:t>Using mature components from previous work on </a:t>
            </a:r>
            <a:r>
              <a:rPr lang="en-US" sz="2200" dirty="0" smtClean="0">
                <a:solidFill>
                  <a:srgbClr val="FF0000"/>
                </a:solidFill>
              </a:rPr>
              <a:t>experimental reactive and proactive  protocols</a:t>
            </a:r>
            <a:r>
              <a:rPr lang="en-US" sz="2200" dirty="0" smtClean="0"/>
              <a:t>, the WG will develop two Standards track routing protocol specifications:</a:t>
            </a:r>
          </a:p>
          <a:p>
            <a:r>
              <a:rPr lang="en-US" sz="2200" dirty="0" smtClean="0"/>
              <a:t>Reactive MANET Protocol (RMP) &amp; Proactive MANET Protocol (PMP)</a:t>
            </a:r>
          </a:p>
          <a:p>
            <a:pPr marL="0" indent="0">
              <a:buNone/>
            </a:pPr>
            <a:endParaRPr lang="en-US" sz="2200" dirty="0"/>
          </a:p>
          <a:p>
            <a:r>
              <a:rPr lang="en-US" sz="2200" dirty="0" smtClean="0"/>
              <a:t>The charter and official IETF Home Page for </a:t>
            </a:r>
            <a:r>
              <a:rPr lang="en-US" sz="2200" dirty="0" err="1" smtClean="0"/>
              <a:t>manet</a:t>
            </a:r>
            <a:r>
              <a:rPr lang="en-US" sz="2200" dirty="0" smtClean="0"/>
              <a:t> are found at https://datatracker.ietf.org/wg/manet/charter</a:t>
            </a:r>
            <a:endParaRPr lang="el-GR" sz="2200" dirty="0"/>
          </a:p>
        </p:txBody>
      </p:sp>
    </p:spTree>
    <p:extLst>
      <p:ext uri="{BB962C8B-B14F-4D97-AF65-F5344CB8AC3E}">
        <p14:creationId xmlns:p14="http://schemas.microsoft.com/office/powerpoint/2010/main" val="2007111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79931"/>
            <a:ext cx="12192000" cy="5178069"/>
          </a:xfrm>
          <a:prstGeom prst="rect">
            <a:avLst/>
          </a:prstGeom>
        </p:spPr>
      </p:pic>
      <p:sp>
        <p:nvSpPr>
          <p:cNvPr id="2" name="TextBox 1"/>
          <p:cNvSpPr txBox="1"/>
          <p:nvPr/>
        </p:nvSpPr>
        <p:spPr>
          <a:xfrm>
            <a:off x="2011680" y="320040"/>
            <a:ext cx="7027950" cy="707886"/>
          </a:xfrm>
          <a:prstGeom prst="rect">
            <a:avLst/>
          </a:prstGeom>
          <a:noFill/>
        </p:spPr>
        <p:txBody>
          <a:bodyPr wrap="none" rtlCol="0">
            <a:spAutoFit/>
          </a:bodyPr>
          <a:lstStyle/>
          <a:p>
            <a:r>
              <a:rPr lang="en-US" sz="4000" dirty="0" smtClean="0"/>
              <a:t>A Taxonomy of Routing Protocols</a:t>
            </a:r>
            <a:endParaRPr lang="el-GR" sz="4000" dirty="0"/>
          </a:p>
        </p:txBody>
      </p:sp>
    </p:spTree>
    <p:extLst>
      <p:ext uri="{BB962C8B-B14F-4D97-AF65-F5344CB8AC3E}">
        <p14:creationId xmlns:p14="http://schemas.microsoft.com/office/powerpoint/2010/main" val="140637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3" y="69290"/>
            <a:ext cx="10515600" cy="1325563"/>
          </a:xfrm>
        </p:spPr>
        <p:txBody>
          <a:bodyPr/>
          <a:lstStyle/>
          <a:p>
            <a:r>
              <a:rPr lang="en-US" dirty="0" smtClean="0"/>
              <a:t>Trade offs</a:t>
            </a:r>
            <a:endParaRPr lang="el-GR" dirty="0"/>
          </a:p>
        </p:txBody>
      </p:sp>
      <p:sp>
        <p:nvSpPr>
          <p:cNvPr id="3" name="Content Placeholder 2"/>
          <p:cNvSpPr>
            <a:spLocks noGrp="1"/>
          </p:cNvSpPr>
          <p:nvPr>
            <p:ph idx="1"/>
          </p:nvPr>
        </p:nvSpPr>
        <p:spPr>
          <a:xfrm>
            <a:off x="0" y="1825625"/>
            <a:ext cx="12192000" cy="4351338"/>
          </a:xfrm>
        </p:spPr>
        <p:txBody>
          <a:bodyPr>
            <a:normAutofit/>
          </a:bodyPr>
          <a:lstStyle/>
          <a:p>
            <a:r>
              <a:rPr lang="en-US" b="1" dirty="0" smtClean="0">
                <a:solidFill>
                  <a:schemeClr val="accent6">
                    <a:lumMod val="50000"/>
                  </a:schemeClr>
                </a:solidFill>
              </a:rPr>
              <a:t>Latency of route discovery</a:t>
            </a:r>
          </a:p>
          <a:p>
            <a:pPr lvl="1"/>
            <a:r>
              <a:rPr lang="en-US" dirty="0" smtClean="0"/>
              <a:t>Proactive protocols may have lower latency since routes are maintained at  all times</a:t>
            </a:r>
          </a:p>
          <a:p>
            <a:pPr lvl="1"/>
            <a:r>
              <a:rPr lang="en-US" dirty="0" smtClean="0"/>
              <a:t>Reactive protocols may have higher latency because a route from X to Y will  be found only when X attempts to send to Y</a:t>
            </a:r>
          </a:p>
          <a:p>
            <a:r>
              <a:rPr lang="en-US" b="1" dirty="0" smtClean="0">
                <a:solidFill>
                  <a:schemeClr val="accent6">
                    <a:lumMod val="50000"/>
                  </a:schemeClr>
                </a:solidFill>
              </a:rPr>
              <a:t>Overhead of route discovery/maintenance</a:t>
            </a:r>
          </a:p>
          <a:p>
            <a:pPr lvl="1"/>
            <a:r>
              <a:rPr lang="en-US" dirty="0" smtClean="0"/>
              <a:t>Reactive protocols may have lower overhead since routes are determined  only if needed</a:t>
            </a:r>
          </a:p>
          <a:p>
            <a:pPr lvl="1"/>
            <a:r>
              <a:rPr lang="en-US" dirty="0" smtClean="0"/>
              <a:t>Proactive protocols can (but not necessarily) result in higher overhead due to  continuous route updating</a:t>
            </a:r>
          </a:p>
          <a:p>
            <a:r>
              <a:rPr lang="en-US" dirty="0" smtClean="0"/>
              <a:t>Which approach achieves a better trade-off depends on the traffic &amp; mobility  patterns</a:t>
            </a:r>
          </a:p>
          <a:p>
            <a:endParaRPr lang="el-GR" dirty="0"/>
          </a:p>
        </p:txBody>
      </p:sp>
    </p:spTree>
    <p:extLst>
      <p:ext uri="{BB962C8B-B14F-4D97-AF65-F5344CB8AC3E}">
        <p14:creationId xmlns:p14="http://schemas.microsoft.com/office/powerpoint/2010/main" val="352742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389965"/>
            <a:ext cx="10515600" cy="1325563"/>
          </a:xfrm>
        </p:spPr>
        <p:txBody>
          <a:bodyPr/>
          <a:lstStyle/>
          <a:p>
            <a:r>
              <a:rPr lang="en-US" dirty="0" smtClean="0"/>
              <a:t>Dynamic Source Routing (DSR)</a:t>
            </a:r>
            <a:br>
              <a:rPr lang="en-US" dirty="0" smtClean="0"/>
            </a:br>
            <a:endParaRPr lang="el-GR" dirty="0"/>
          </a:p>
        </p:txBody>
      </p:sp>
      <p:sp>
        <p:nvSpPr>
          <p:cNvPr id="3" name="Content Placeholder 2"/>
          <p:cNvSpPr>
            <a:spLocks noGrp="1"/>
          </p:cNvSpPr>
          <p:nvPr>
            <p:ph idx="1"/>
          </p:nvPr>
        </p:nvSpPr>
        <p:spPr>
          <a:xfrm>
            <a:off x="201705" y="1741906"/>
            <a:ext cx="12192000" cy="5401843"/>
          </a:xfrm>
        </p:spPr>
        <p:txBody>
          <a:bodyPr>
            <a:normAutofit/>
          </a:bodyPr>
          <a:lstStyle/>
          <a:p>
            <a:r>
              <a:rPr lang="en-US" b="1" dirty="0" smtClean="0">
                <a:solidFill>
                  <a:schemeClr val="accent6">
                    <a:lumMod val="50000"/>
                  </a:schemeClr>
                </a:solidFill>
              </a:rPr>
              <a:t>Source routing</a:t>
            </a:r>
            <a:r>
              <a:rPr lang="en-US" dirty="0" smtClean="0"/>
              <a:t>: </a:t>
            </a:r>
            <a:r>
              <a:rPr lang="en-US" b="1" dirty="0" smtClean="0">
                <a:solidFill>
                  <a:schemeClr val="accent6">
                    <a:lumMod val="50000"/>
                  </a:schemeClr>
                </a:solidFill>
              </a:rPr>
              <a:t>entire path to destination  supplied by source in packet header</a:t>
            </a:r>
          </a:p>
          <a:p>
            <a:r>
              <a:rPr lang="en-US" dirty="0" smtClean="0"/>
              <a:t>Utilizes extension header following standard  IP header to carry protocol information (route  to destination)</a:t>
            </a:r>
          </a:p>
          <a:p>
            <a:r>
              <a:rPr lang="en-US" b="1" dirty="0" smtClean="0">
                <a:solidFill>
                  <a:schemeClr val="accent6">
                    <a:lumMod val="50000"/>
                  </a:schemeClr>
                </a:solidFill>
              </a:rPr>
              <a:t>Route discovery</a:t>
            </a:r>
            <a:r>
              <a:rPr lang="en-US" dirty="0" smtClean="0">
                <a:solidFill>
                  <a:schemeClr val="accent6">
                    <a:lumMod val="50000"/>
                  </a:schemeClr>
                </a:solidFill>
              </a:rPr>
              <a:t>: Undertaken </a:t>
            </a:r>
            <a:r>
              <a:rPr lang="en-US" b="1" dirty="0" smtClean="0">
                <a:solidFill>
                  <a:schemeClr val="accent6">
                    <a:lumMod val="50000"/>
                  </a:schemeClr>
                </a:solidFill>
              </a:rPr>
              <a:t>when source needs a route to a  destination</a:t>
            </a:r>
          </a:p>
          <a:p>
            <a:r>
              <a:rPr lang="en-US" dirty="0" smtClean="0"/>
              <a:t>Route maintenance: Is used </a:t>
            </a:r>
            <a:r>
              <a:rPr lang="en-US" b="1" i="1" dirty="0" smtClean="0">
                <a:solidFill>
                  <a:schemeClr val="accent6">
                    <a:lumMod val="50000"/>
                  </a:schemeClr>
                </a:solidFill>
              </a:rPr>
              <a:t>only</a:t>
            </a:r>
            <a:r>
              <a:rPr lang="en-US" dirty="0" smtClean="0"/>
              <a:t> when the source is actually sending packets &amp; d</a:t>
            </a:r>
            <a:r>
              <a:rPr lang="en-US" sz="2600" b="1" dirty="0" smtClean="0">
                <a:solidFill>
                  <a:schemeClr val="accent6">
                    <a:lumMod val="50000"/>
                  </a:schemeClr>
                </a:solidFill>
              </a:rPr>
              <a:t>etect network topology changes</a:t>
            </a:r>
          </a:p>
          <a:p>
            <a:r>
              <a:rPr lang="en-US" dirty="0" smtClean="0"/>
              <a:t>Intermediate nodes </a:t>
            </a:r>
            <a:r>
              <a:rPr lang="en-US" b="1" dirty="0" smtClean="0">
                <a:solidFill>
                  <a:schemeClr val="accent6">
                    <a:lumMod val="50000"/>
                  </a:schemeClr>
                </a:solidFill>
              </a:rPr>
              <a:t>cache overheard routes  </a:t>
            </a:r>
            <a:endParaRPr lang="en-US" b="1" dirty="0">
              <a:solidFill>
                <a:schemeClr val="accent6">
                  <a:lumMod val="50000"/>
                </a:schemeClr>
              </a:solidFill>
            </a:endParaRPr>
          </a:p>
          <a:p>
            <a:pPr lvl="1"/>
            <a:r>
              <a:rPr lang="en-US" dirty="0" smtClean="0"/>
              <a:t>“Eavesdrop” on routes contained in headers  </a:t>
            </a:r>
            <a:endParaRPr lang="en-US" dirty="0"/>
          </a:p>
          <a:p>
            <a:pPr lvl="1"/>
            <a:r>
              <a:rPr lang="en-US" dirty="0" smtClean="0"/>
              <a:t>Reduces need for route discovery</a:t>
            </a:r>
          </a:p>
          <a:p>
            <a:pPr lvl="1"/>
            <a:r>
              <a:rPr lang="en-US" dirty="0" smtClean="0"/>
              <a:t>Intermediate node may return Route Reply  to source, if it already has a path stored</a:t>
            </a:r>
          </a:p>
          <a:p>
            <a:pPr marL="0" indent="0">
              <a:buNone/>
            </a:pPr>
            <a:endParaRPr lang="en-US" dirty="0" smtClean="0"/>
          </a:p>
          <a:p>
            <a:endParaRPr lang="el-GR" dirty="0"/>
          </a:p>
        </p:txBody>
      </p:sp>
      <p:sp>
        <p:nvSpPr>
          <p:cNvPr id="4" name="TextBox 3"/>
          <p:cNvSpPr txBox="1"/>
          <p:nvPr/>
        </p:nvSpPr>
        <p:spPr>
          <a:xfrm>
            <a:off x="8039132" y="917972"/>
            <a:ext cx="4152868" cy="369332"/>
          </a:xfrm>
          <a:prstGeom prst="rect">
            <a:avLst/>
          </a:prstGeom>
          <a:noFill/>
        </p:spPr>
        <p:txBody>
          <a:bodyPr wrap="none" rtlCol="0">
            <a:spAutoFit/>
          </a:bodyPr>
          <a:lstStyle/>
          <a:p>
            <a:r>
              <a:rPr lang="en-US" dirty="0" smtClean="0"/>
              <a:t>By David Johnson, David </a:t>
            </a:r>
            <a:r>
              <a:rPr lang="en-US" dirty="0" err="1" smtClean="0"/>
              <a:t>Maltz</a:t>
            </a:r>
            <a:r>
              <a:rPr lang="en-US" dirty="0" smtClean="0"/>
              <a:t>, Josh Broch</a:t>
            </a:r>
            <a:endParaRPr lang="el-GR" dirty="0"/>
          </a:p>
        </p:txBody>
      </p:sp>
    </p:spTree>
    <p:extLst>
      <p:ext uri="{BB962C8B-B14F-4D97-AF65-F5344CB8AC3E}">
        <p14:creationId xmlns:p14="http://schemas.microsoft.com/office/powerpoint/2010/main" val="2238905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5835" y="-1"/>
            <a:ext cx="6434276" cy="3845859"/>
          </a:xfrm>
          <a:prstGeom prst="rect">
            <a:avLst/>
          </a:prstGeom>
        </p:spPr>
      </p:pic>
      <p:pic>
        <p:nvPicPr>
          <p:cNvPr id="5" name="Picture 4"/>
          <p:cNvPicPr>
            <a:picLocks noChangeAspect="1"/>
          </p:cNvPicPr>
          <p:nvPr/>
        </p:nvPicPr>
        <p:blipFill>
          <a:blip r:embed="rId3"/>
          <a:stretch>
            <a:fillRect/>
          </a:stretch>
        </p:blipFill>
        <p:spPr>
          <a:xfrm>
            <a:off x="6041402" y="0"/>
            <a:ext cx="6150598" cy="3845859"/>
          </a:xfrm>
          <a:prstGeom prst="rect">
            <a:avLst/>
          </a:prstGeom>
        </p:spPr>
      </p:pic>
    </p:spTree>
    <p:extLst>
      <p:ext uri="{BB962C8B-B14F-4D97-AF65-F5344CB8AC3E}">
        <p14:creationId xmlns:p14="http://schemas.microsoft.com/office/powerpoint/2010/main" val="704834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152309" cy="3627212"/>
          </a:xfrm>
          <a:prstGeom prst="rect">
            <a:avLst/>
          </a:prstGeom>
        </p:spPr>
      </p:pic>
      <p:pic>
        <p:nvPicPr>
          <p:cNvPr id="3" name="Picture 2"/>
          <p:cNvPicPr>
            <a:picLocks noChangeAspect="1"/>
          </p:cNvPicPr>
          <p:nvPr/>
        </p:nvPicPr>
        <p:blipFill>
          <a:blip r:embed="rId3"/>
          <a:stretch>
            <a:fillRect/>
          </a:stretch>
        </p:blipFill>
        <p:spPr>
          <a:xfrm>
            <a:off x="6152308" y="0"/>
            <a:ext cx="6117323" cy="3627212"/>
          </a:xfrm>
          <a:prstGeom prst="rect">
            <a:avLst/>
          </a:prstGeom>
        </p:spPr>
      </p:pic>
    </p:spTree>
    <p:extLst>
      <p:ext uri="{BB962C8B-B14F-4D97-AF65-F5344CB8AC3E}">
        <p14:creationId xmlns:p14="http://schemas.microsoft.com/office/powerpoint/2010/main" val="1041710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5625"/>
            <a:ext cx="12039600" cy="4351338"/>
          </a:xfrm>
        </p:spPr>
        <p:txBody>
          <a:bodyPr>
            <a:normAutofit fontScale="92500" lnSpcReduction="10000"/>
          </a:bodyPr>
          <a:lstStyle/>
          <a:p>
            <a:r>
              <a:rPr lang="en-US" b="1" dirty="0" smtClean="0">
                <a:solidFill>
                  <a:srgbClr val="002060"/>
                </a:solidFill>
              </a:rPr>
              <a:t>Route Reply </a:t>
            </a:r>
            <a:r>
              <a:rPr lang="en-US" dirty="0" smtClean="0"/>
              <a:t>can be sent by reversing the route in </a:t>
            </a:r>
            <a:r>
              <a:rPr lang="en-US" b="1" dirty="0" smtClean="0">
                <a:solidFill>
                  <a:srgbClr val="002060"/>
                </a:solidFill>
              </a:rPr>
              <a:t>Route Request (RREQ) </a:t>
            </a:r>
            <a:r>
              <a:rPr lang="en-US" dirty="0" smtClean="0"/>
              <a:t>only if links are guaranteed to be bi-directional</a:t>
            </a:r>
          </a:p>
          <a:p>
            <a:r>
              <a:rPr lang="en-US" dirty="0" smtClean="0"/>
              <a:t>To ensure this, RREQ should be forwarded only if it received on a link that is known to  be bi-directional</a:t>
            </a:r>
          </a:p>
          <a:p>
            <a:r>
              <a:rPr lang="en-US" dirty="0" smtClean="0"/>
              <a:t>If unidirectional (asymmetric) links are allowed, then RREP may need a  route discovery for S from node D</a:t>
            </a:r>
          </a:p>
          <a:p>
            <a:pPr marL="0" indent="0">
              <a:buNone/>
            </a:pPr>
            <a:r>
              <a:rPr lang="en-US" dirty="0" smtClean="0"/>
              <a:t>   Unless node D already knows a route to node S</a:t>
            </a:r>
          </a:p>
          <a:p>
            <a:r>
              <a:rPr lang="en-US" dirty="0" smtClean="0"/>
              <a:t>If a route discovery is initiated by D for a route to S, then the Route Reply is  piggybacked on the Route Request from D</a:t>
            </a:r>
          </a:p>
          <a:p>
            <a:r>
              <a:rPr lang="en-US" dirty="0" smtClean="0"/>
              <a:t>If IEEE 802.11 MAC is used to send data, then links have to be bi-directional (since </a:t>
            </a:r>
            <a:r>
              <a:rPr lang="en-US" dirty="0" err="1" smtClean="0"/>
              <a:t>Ack</a:t>
            </a:r>
            <a:r>
              <a:rPr lang="en-US" dirty="0" smtClean="0"/>
              <a:t> is used)</a:t>
            </a:r>
          </a:p>
          <a:p>
            <a:endParaRPr lang="el-GR" dirty="0"/>
          </a:p>
        </p:txBody>
      </p:sp>
    </p:spTree>
    <p:extLst>
      <p:ext uri="{BB962C8B-B14F-4D97-AF65-F5344CB8AC3E}">
        <p14:creationId xmlns:p14="http://schemas.microsoft.com/office/powerpoint/2010/main" val="969033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l-GR" dirty="0"/>
          </a:p>
        </p:txBody>
      </p:sp>
      <p:sp>
        <p:nvSpPr>
          <p:cNvPr id="3" name="Content Placeholder 2"/>
          <p:cNvSpPr>
            <a:spLocks noGrp="1"/>
          </p:cNvSpPr>
          <p:nvPr>
            <p:ph idx="1"/>
          </p:nvPr>
        </p:nvSpPr>
        <p:spPr>
          <a:xfrm>
            <a:off x="0" y="1825625"/>
            <a:ext cx="11353800" cy="4351338"/>
          </a:xfrm>
        </p:spPr>
        <p:txBody>
          <a:bodyPr/>
          <a:lstStyle/>
          <a:p>
            <a:r>
              <a:rPr lang="en-US" dirty="0" smtClean="0"/>
              <a:t>Node S on receiving RREP, caches the route  included in the RREP</a:t>
            </a:r>
          </a:p>
          <a:p>
            <a:r>
              <a:rPr lang="en-US" dirty="0" smtClean="0"/>
              <a:t>When node S sends a data packet to D, </a:t>
            </a:r>
            <a:r>
              <a:rPr lang="en-US" b="1" dirty="0" smtClean="0">
                <a:solidFill>
                  <a:srgbClr val="FF0000"/>
                </a:solidFill>
              </a:rPr>
              <a:t>the entire route is included in the packet header </a:t>
            </a:r>
            <a:r>
              <a:rPr lang="en-US" dirty="0" smtClean="0"/>
              <a:t>(hence the name source routing)</a:t>
            </a:r>
          </a:p>
          <a:p>
            <a:r>
              <a:rPr lang="en-US" dirty="0" smtClean="0"/>
              <a:t>Intermediate nodes use the source route included in  a packet to determine to whom a packet should be  forwarded</a:t>
            </a:r>
          </a:p>
          <a:p>
            <a:endParaRPr lang="el-GR" dirty="0"/>
          </a:p>
        </p:txBody>
      </p:sp>
    </p:spTree>
    <p:extLst>
      <p:ext uri="{BB962C8B-B14F-4D97-AF65-F5344CB8AC3E}">
        <p14:creationId xmlns:p14="http://schemas.microsoft.com/office/powerpoint/2010/main" val="275402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3011" y="2082800"/>
            <a:ext cx="9144000" cy="3833906"/>
          </a:xfrm>
        </p:spPr>
        <p:txBody>
          <a:bodyPr>
            <a:normAutofit/>
          </a:bodyPr>
          <a:lstStyle/>
          <a:p>
            <a:r>
              <a:rPr lang="en-US" sz="6200" b="1" dirty="0" smtClean="0"/>
              <a:t>ACKNOWLEDGEMENT</a:t>
            </a:r>
            <a:r>
              <a:rPr lang="en-US" sz="6200" dirty="0" smtClean="0"/>
              <a:t>: </a:t>
            </a:r>
          </a:p>
          <a:p>
            <a:r>
              <a:rPr lang="en-US" dirty="0" smtClean="0"/>
              <a:t>Slides used from </a:t>
            </a:r>
            <a:r>
              <a:rPr lang="en-US" dirty="0" smtClean="0"/>
              <a:t>presentations by</a:t>
            </a:r>
            <a:endParaRPr lang="en-US" dirty="0" smtClean="0"/>
          </a:p>
          <a:p>
            <a:r>
              <a:rPr lang="en-US" sz="2600" dirty="0" err="1" smtClean="0"/>
              <a:t>Manolis</a:t>
            </a:r>
            <a:r>
              <a:rPr lang="en-US" sz="2600" dirty="0" smtClean="0"/>
              <a:t> </a:t>
            </a:r>
            <a:r>
              <a:rPr lang="en-US" sz="2600" dirty="0" err="1" smtClean="0"/>
              <a:t>Spanakis</a:t>
            </a:r>
            <a:r>
              <a:rPr lang="en-US" sz="2600" dirty="0" smtClean="0"/>
              <a:t>, Michalis </a:t>
            </a:r>
            <a:r>
              <a:rPr lang="en-US" sz="2600" dirty="0" err="1" smtClean="0"/>
              <a:t>Faloutsos</a:t>
            </a:r>
            <a:endParaRPr lang="en-US" sz="2600" dirty="0" smtClean="0"/>
          </a:p>
          <a:p>
            <a:r>
              <a:rPr lang="en-US" sz="2600" dirty="0" smtClean="0"/>
              <a:t>P.R. </a:t>
            </a:r>
            <a:r>
              <a:rPr lang="en-US" sz="2600" dirty="0" smtClean="0"/>
              <a:t>Kumar, Charles Perkins</a:t>
            </a:r>
            <a:r>
              <a:rPr lang="en-US" sz="2600" dirty="0" smtClean="0"/>
              <a:t>, </a:t>
            </a:r>
            <a:r>
              <a:rPr lang="en-US" sz="2600" dirty="0" smtClean="0"/>
              <a:t>Kurose </a:t>
            </a:r>
            <a:r>
              <a:rPr lang="en-US" sz="2600" dirty="0" smtClean="0"/>
              <a:t>&amp; Ross </a:t>
            </a:r>
          </a:p>
        </p:txBody>
      </p:sp>
    </p:spTree>
    <p:extLst>
      <p:ext uri="{BB962C8B-B14F-4D97-AF65-F5344CB8AC3E}">
        <p14:creationId xmlns:p14="http://schemas.microsoft.com/office/powerpoint/2010/main" val="393627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365125"/>
            <a:ext cx="10515600" cy="1325563"/>
          </a:xfrm>
        </p:spPr>
        <p:txBody>
          <a:bodyPr/>
          <a:lstStyle/>
          <a:p>
            <a:r>
              <a:rPr lang="en-US" dirty="0" smtClean="0"/>
              <a:t>DSR – Advantages                   Disadvantages</a:t>
            </a:r>
            <a:endParaRPr lang="el-GR" dirty="0"/>
          </a:p>
        </p:txBody>
      </p:sp>
      <p:sp>
        <p:nvSpPr>
          <p:cNvPr id="3" name="Content Placeholder 2"/>
          <p:cNvSpPr>
            <a:spLocks noGrp="1"/>
          </p:cNvSpPr>
          <p:nvPr>
            <p:ph sz="half" idx="1"/>
          </p:nvPr>
        </p:nvSpPr>
        <p:spPr>
          <a:xfrm>
            <a:off x="6373906" y="1986990"/>
            <a:ext cx="5818094" cy="4871010"/>
          </a:xfrm>
        </p:spPr>
        <p:txBody>
          <a:bodyPr>
            <a:normAutofit/>
          </a:bodyPr>
          <a:lstStyle/>
          <a:p>
            <a:r>
              <a:rPr lang="en-US" b="1" dirty="0" smtClean="0">
                <a:solidFill>
                  <a:srgbClr val="FF0000"/>
                </a:solidFill>
              </a:rPr>
              <a:t>Packet header size grows </a:t>
            </a:r>
            <a:r>
              <a:rPr lang="en-US" dirty="0" smtClean="0"/>
              <a:t>with route length due to  source routing</a:t>
            </a:r>
          </a:p>
          <a:p>
            <a:r>
              <a:rPr lang="en-US" b="1" dirty="0" smtClean="0">
                <a:solidFill>
                  <a:srgbClr val="FF0000"/>
                </a:solidFill>
              </a:rPr>
              <a:t>Flood of route</a:t>
            </a:r>
            <a:r>
              <a:rPr lang="en-US" dirty="0" smtClean="0"/>
              <a:t> requests may potentially reach all nodes  in the network</a:t>
            </a:r>
          </a:p>
          <a:p>
            <a:r>
              <a:rPr lang="en-US" dirty="0" smtClean="0"/>
              <a:t>Care must be taken to avoid collisions between route requests propagated by neighboring nodes</a:t>
            </a:r>
          </a:p>
          <a:p>
            <a:pPr lvl="1"/>
            <a:r>
              <a:rPr lang="en-US" dirty="0"/>
              <a:t>I</a:t>
            </a:r>
            <a:r>
              <a:rPr lang="en-US" dirty="0" smtClean="0"/>
              <a:t>nsertion of </a:t>
            </a:r>
            <a:r>
              <a:rPr lang="en-US" b="1" dirty="0" smtClean="0">
                <a:solidFill>
                  <a:srgbClr val="0070C0"/>
                </a:solidFill>
              </a:rPr>
              <a:t>random delays before forwarding RREQ</a:t>
            </a:r>
          </a:p>
          <a:p>
            <a:endParaRPr lang="el-GR" dirty="0"/>
          </a:p>
        </p:txBody>
      </p:sp>
      <p:sp>
        <p:nvSpPr>
          <p:cNvPr id="4" name="Content Placeholder 3"/>
          <p:cNvSpPr>
            <a:spLocks noGrp="1"/>
          </p:cNvSpPr>
          <p:nvPr>
            <p:ph sz="half" idx="2"/>
          </p:nvPr>
        </p:nvSpPr>
        <p:spPr>
          <a:xfrm>
            <a:off x="107576" y="1986990"/>
            <a:ext cx="6373906" cy="4351338"/>
          </a:xfrm>
        </p:spPr>
        <p:txBody>
          <a:bodyPr>
            <a:normAutofit/>
          </a:bodyPr>
          <a:lstStyle/>
          <a:p>
            <a:r>
              <a:rPr lang="en-US" sz="2400" dirty="0" smtClean="0"/>
              <a:t>Routes maintained </a:t>
            </a:r>
            <a:r>
              <a:rPr lang="en-US" sz="2400" b="1" dirty="0" smtClean="0">
                <a:solidFill>
                  <a:schemeClr val="accent6">
                    <a:lumMod val="50000"/>
                  </a:schemeClr>
                </a:solidFill>
              </a:rPr>
              <a:t>only between nodes who need  to communicate</a:t>
            </a:r>
          </a:p>
          <a:p>
            <a:pPr lvl="1"/>
            <a:r>
              <a:rPr lang="en-US" dirty="0"/>
              <a:t>R</a:t>
            </a:r>
            <a:r>
              <a:rPr lang="en-US" dirty="0" smtClean="0"/>
              <a:t>educes overhead of route maintenance</a:t>
            </a:r>
          </a:p>
          <a:p>
            <a:r>
              <a:rPr lang="en-US" sz="2400" b="1" dirty="0" smtClean="0">
                <a:solidFill>
                  <a:schemeClr val="accent6">
                    <a:lumMod val="50000"/>
                  </a:schemeClr>
                </a:solidFill>
              </a:rPr>
              <a:t>Route caching </a:t>
            </a:r>
            <a:r>
              <a:rPr lang="en-US" sz="2400" dirty="0" smtClean="0"/>
              <a:t>can further reduce route discovery  overhead</a:t>
            </a:r>
          </a:p>
          <a:p>
            <a:r>
              <a:rPr lang="en-US" sz="2400" dirty="0" smtClean="0"/>
              <a:t>A single route discovery may yield </a:t>
            </a:r>
            <a:r>
              <a:rPr lang="en-US" sz="2400" b="1" dirty="0" smtClean="0">
                <a:solidFill>
                  <a:schemeClr val="accent6">
                    <a:lumMod val="50000"/>
                  </a:schemeClr>
                </a:solidFill>
              </a:rPr>
              <a:t>many routes </a:t>
            </a:r>
            <a:r>
              <a:rPr lang="en-US" sz="2400" dirty="0" smtClean="0"/>
              <a:t>to  the destination due to intermediate nodes replying  from local caches</a:t>
            </a:r>
          </a:p>
          <a:p>
            <a:r>
              <a:rPr lang="en-US" sz="2400" dirty="0" smtClean="0"/>
              <a:t>Automatic route shortening, if one or more of their intermediate hops become unnecessary</a:t>
            </a:r>
          </a:p>
          <a:p>
            <a:endParaRPr lang="el-GR" dirty="0"/>
          </a:p>
        </p:txBody>
      </p:sp>
    </p:spTree>
    <p:extLst>
      <p:ext uri="{BB962C8B-B14F-4D97-AF65-F5344CB8AC3E}">
        <p14:creationId xmlns:p14="http://schemas.microsoft.com/office/powerpoint/2010/main" val="180532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Ad-hoc On-demand Distance Vector </a:t>
            </a:r>
            <a:r>
              <a:rPr lang="en-US" dirty="0" smtClean="0"/>
              <a:t>(AODV)</a:t>
            </a:r>
            <a:endParaRPr lang="el-GR" dirty="0"/>
          </a:p>
        </p:txBody>
      </p:sp>
      <p:sp>
        <p:nvSpPr>
          <p:cNvPr id="3" name="Content Placeholder 2"/>
          <p:cNvSpPr>
            <a:spLocks noGrp="1"/>
          </p:cNvSpPr>
          <p:nvPr>
            <p:ph sz="half" idx="1"/>
          </p:nvPr>
        </p:nvSpPr>
        <p:spPr>
          <a:xfrm>
            <a:off x="80010" y="1825624"/>
            <a:ext cx="5939790" cy="5032375"/>
          </a:xfrm>
        </p:spPr>
        <p:txBody>
          <a:bodyPr>
            <a:normAutofit fontScale="85000" lnSpcReduction="20000"/>
          </a:bodyPr>
          <a:lstStyle/>
          <a:p>
            <a:pPr marL="0" indent="0">
              <a:buNone/>
            </a:pPr>
            <a:r>
              <a:rPr lang="en-US" dirty="0" smtClean="0"/>
              <a:t>Routes are discovered on an as-needed basis</a:t>
            </a:r>
          </a:p>
          <a:p>
            <a:pPr marL="514350" indent="-514350">
              <a:buFont typeface="+mj-lt"/>
              <a:buAutoNum type="arabicPeriod"/>
            </a:pPr>
            <a:r>
              <a:rPr lang="en-US" dirty="0" smtClean="0"/>
              <a:t>When a node needs a route to a destination, it broadcasts a RREQ</a:t>
            </a:r>
          </a:p>
          <a:p>
            <a:pPr marL="514350" indent="-514350">
              <a:buFont typeface="+mj-lt"/>
              <a:buAutoNum type="arabicPeriod"/>
            </a:pPr>
            <a:r>
              <a:rPr lang="en-US" dirty="0" smtClean="0"/>
              <a:t>Any node with a current route to that destination can unicast a RREP back to the source node</a:t>
            </a:r>
          </a:p>
          <a:p>
            <a:pPr marL="514350" indent="-514350">
              <a:buFont typeface="+mj-lt"/>
              <a:buAutoNum type="arabicPeriod"/>
            </a:pPr>
            <a:r>
              <a:rPr lang="en-US" dirty="0" smtClean="0"/>
              <a:t>Route info is maintained by each node in its route table</a:t>
            </a:r>
          </a:p>
          <a:p>
            <a:pPr marL="514350" indent="-514350">
              <a:buFont typeface="+mj-lt"/>
              <a:buAutoNum type="arabicPeriod"/>
            </a:pPr>
            <a:r>
              <a:rPr lang="en-US" dirty="0" smtClean="0"/>
              <a:t>Information obtained through RREQ &amp; RREP messages is kept with other routing info in the routing table</a:t>
            </a:r>
          </a:p>
          <a:p>
            <a:pPr marL="514350" indent="-514350">
              <a:buFont typeface="+mj-lt"/>
              <a:buAutoNum type="arabicPeriod"/>
            </a:pPr>
            <a:r>
              <a:rPr lang="en-US" dirty="0" smtClean="0"/>
              <a:t>Sequence numbers are used to eliminate stale routes</a:t>
            </a:r>
          </a:p>
          <a:p>
            <a:pPr marL="514350" indent="-514350">
              <a:buFont typeface="+mj-lt"/>
              <a:buAutoNum type="arabicPeriod"/>
            </a:pPr>
            <a:r>
              <a:rPr lang="en-US" dirty="0" smtClean="0"/>
              <a:t>Routes with old sequence numbers are aged out of the system</a:t>
            </a:r>
          </a:p>
          <a:p>
            <a:endParaRPr lang="el-GR" dirty="0"/>
          </a:p>
        </p:txBody>
      </p:sp>
      <p:sp>
        <p:nvSpPr>
          <p:cNvPr id="4" name="Content Placeholder 3"/>
          <p:cNvSpPr>
            <a:spLocks noGrp="1"/>
          </p:cNvSpPr>
          <p:nvPr>
            <p:ph sz="half" idx="2"/>
          </p:nvPr>
        </p:nvSpPr>
        <p:spPr>
          <a:xfrm>
            <a:off x="6789420" y="1425575"/>
            <a:ext cx="5181600" cy="414655"/>
          </a:xfrm>
        </p:spPr>
        <p:txBody>
          <a:bodyPr>
            <a:normAutofit fontScale="85000" lnSpcReduction="20000"/>
          </a:bodyPr>
          <a:lstStyle/>
          <a:p>
            <a:r>
              <a:rPr lang="en-US" dirty="0" smtClean="0"/>
              <a:t>By Charles Perkins, Elizabeth Royer</a:t>
            </a:r>
            <a:endParaRPr lang="el-GR" dirty="0"/>
          </a:p>
        </p:txBody>
      </p:sp>
    </p:spTree>
    <p:extLst>
      <p:ext uri="{BB962C8B-B14F-4D97-AF65-F5344CB8AC3E}">
        <p14:creationId xmlns:p14="http://schemas.microsoft.com/office/powerpoint/2010/main" val="474462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 y="0"/>
            <a:ext cx="12209930" cy="1325563"/>
          </a:xfrm>
        </p:spPr>
        <p:txBody>
          <a:bodyPr>
            <a:normAutofit/>
          </a:bodyPr>
          <a:lstStyle/>
          <a:p>
            <a:r>
              <a:rPr lang="en-US" dirty="0" smtClean="0"/>
              <a:t>Ad-hoc On-demand Distance Vector (AODV) Protocol</a:t>
            </a:r>
            <a:endParaRPr lang="el-GR" dirty="0"/>
          </a:p>
        </p:txBody>
      </p:sp>
      <p:sp>
        <p:nvSpPr>
          <p:cNvPr id="3" name="Content Placeholder 2"/>
          <p:cNvSpPr>
            <a:spLocks noGrp="1"/>
          </p:cNvSpPr>
          <p:nvPr>
            <p:ph sz="half" idx="1"/>
          </p:nvPr>
        </p:nvSpPr>
        <p:spPr>
          <a:xfrm>
            <a:off x="0" y="1156448"/>
            <a:ext cx="6019800" cy="5701552"/>
          </a:xfrm>
        </p:spPr>
        <p:txBody>
          <a:bodyPr>
            <a:normAutofit fontScale="85000" lnSpcReduction="10000"/>
          </a:bodyPr>
          <a:lstStyle/>
          <a:p>
            <a:pPr marL="0" indent="0">
              <a:buNone/>
            </a:pPr>
            <a:endParaRPr lang="en-US" dirty="0" smtClean="0"/>
          </a:p>
          <a:p>
            <a:r>
              <a:rPr lang="en-US" b="1" dirty="0" smtClean="0">
                <a:solidFill>
                  <a:schemeClr val="accent6">
                    <a:lumMod val="50000"/>
                  </a:schemeClr>
                </a:solidFill>
              </a:rPr>
              <a:t>Hop-by-hop protocol</a:t>
            </a:r>
            <a:r>
              <a:rPr lang="en-US" dirty="0" smtClean="0"/>
              <a:t>: </a:t>
            </a:r>
            <a:r>
              <a:rPr lang="en-US" b="1" dirty="0" smtClean="0">
                <a:solidFill>
                  <a:schemeClr val="accent6">
                    <a:lumMod val="50000"/>
                  </a:schemeClr>
                </a:solidFill>
              </a:rPr>
              <a:t>intermediate  nodes </a:t>
            </a:r>
            <a:r>
              <a:rPr lang="en-US" dirty="0" smtClean="0"/>
              <a:t>use lookup table to determine next  hop based on destination</a:t>
            </a:r>
          </a:p>
          <a:p>
            <a:pPr marL="0" indent="0">
              <a:buNone/>
            </a:pPr>
            <a:endParaRPr lang="en-US" dirty="0"/>
          </a:p>
          <a:p>
            <a:r>
              <a:rPr lang="en-US" dirty="0" smtClean="0"/>
              <a:t>Utilizes only standard IP header</a:t>
            </a:r>
          </a:p>
          <a:p>
            <a:pPr marL="0" indent="0">
              <a:buNone/>
            </a:pPr>
            <a:endParaRPr lang="en-US" b="1" dirty="0" smtClean="0">
              <a:solidFill>
                <a:srgbClr val="002060"/>
              </a:solidFill>
            </a:endParaRPr>
          </a:p>
          <a:p>
            <a:pPr marL="0" indent="0">
              <a:buNone/>
            </a:pPr>
            <a:r>
              <a:rPr lang="en-US" b="1" dirty="0" smtClean="0">
                <a:solidFill>
                  <a:srgbClr val="002060"/>
                </a:solidFill>
              </a:rPr>
              <a:t>Route discovery</a:t>
            </a:r>
          </a:p>
          <a:p>
            <a:pPr marL="0" indent="0">
              <a:buNone/>
            </a:pPr>
            <a:r>
              <a:rPr lang="en-US" dirty="0" smtClean="0"/>
              <a:t>Undertaken whenever a node needs a “next hop”  to forward a packet to a destination</a:t>
            </a:r>
          </a:p>
          <a:p>
            <a:pPr marL="0" indent="0">
              <a:buNone/>
            </a:pPr>
            <a:endParaRPr lang="en-US" b="1" dirty="0" smtClean="0">
              <a:solidFill>
                <a:srgbClr val="002060"/>
              </a:solidFill>
            </a:endParaRPr>
          </a:p>
          <a:p>
            <a:pPr marL="0" indent="0">
              <a:buNone/>
            </a:pPr>
            <a:r>
              <a:rPr lang="en-US" b="1" dirty="0" smtClean="0">
                <a:solidFill>
                  <a:srgbClr val="002060"/>
                </a:solidFill>
              </a:rPr>
              <a:t>Route maintenance</a:t>
            </a:r>
          </a:p>
          <a:p>
            <a:pPr marL="0" indent="0">
              <a:buNone/>
            </a:pPr>
            <a:r>
              <a:rPr lang="en-US" dirty="0" smtClean="0"/>
              <a:t>Used when link breaks, rendering next hop  unusable</a:t>
            </a:r>
          </a:p>
          <a:p>
            <a:endParaRPr lang="el-GR" dirty="0"/>
          </a:p>
        </p:txBody>
      </p:sp>
      <p:sp>
        <p:nvSpPr>
          <p:cNvPr id="4" name="Content Placeholder 3"/>
          <p:cNvSpPr>
            <a:spLocks noGrp="1"/>
          </p:cNvSpPr>
          <p:nvPr>
            <p:ph sz="half" idx="2"/>
          </p:nvPr>
        </p:nvSpPr>
        <p:spPr>
          <a:xfrm>
            <a:off x="6266328" y="1529790"/>
            <a:ext cx="5925671" cy="4790328"/>
          </a:xfrm>
        </p:spPr>
        <p:txBody>
          <a:bodyPr>
            <a:normAutofit fontScale="85000" lnSpcReduction="10000"/>
          </a:bodyPr>
          <a:lstStyle/>
          <a:p>
            <a:pPr marL="0" indent="0">
              <a:buNone/>
            </a:pPr>
            <a:r>
              <a:rPr lang="en-US" b="1" dirty="0" smtClean="0">
                <a:solidFill>
                  <a:srgbClr val="002060"/>
                </a:solidFill>
              </a:rPr>
              <a:t>Route Discovery</a:t>
            </a:r>
          </a:p>
          <a:p>
            <a:pPr marL="0" indent="0">
              <a:buNone/>
            </a:pPr>
            <a:r>
              <a:rPr lang="en-US" dirty="0" smtClean="0"/>
              <a:t>1. </a:t>
            </a:r>
            <a:r>
              <a:rPr lang="en-US" b="1" dirty="0" smtClean="0"/>
              <a:t>Route Request:</a:t>
            </a:r>
          </a:p>
          <a:p>
            <a:r>
              <a:rPr lang="en-US" dirty="0" smtClean="0"/>
              <a:t> Source broadcasts </a:t>
            </a:r>
            <a:r>
              <a:rPr lang="en-US" i="1" dirty="0" smtClean="0"/>
              <a:t>Route Request (RREQ</a:t>
            </a:r>
            <a:r>
              <a:rPr lang="en-US" dirty="0" smtClean="0"/>
              <a:t>) message for specified destination</a:t>
            </a:r>
          </a:p>
          <a:p>
            <a:r>
              <a:rPr lang="en-US" dirty="0" smtClean="0"/>
              <a:t>Intermediate node Forward message toward destination</a:t>
            </a:r>
          </a:p>
          <a:p>
            <a:pPr marL="0" indent="0">
              <a:buNone/>
            </a:pPr>
            <a:r>
              <a:rPr lang="en-US" dirty="0" smtClean="0"/>
              <a:t>2. </a:t>
            </a:r>
            <a:r>
              <a:rPr lang="en-US" b="1" dirty="0" smtClean="0"/>
              <a:t>Route Reply</a:t>
            </a:r>
          </a:p>
          <a:p>
            <a:r>
              <a:rPr lang="en-US" dirty="0" smtClean="0"/>
              <a:t>Destination unicasts </a:t>
            </a:r>
            <a:r>
              <a:rPr lang="en-US" i="1" dirty="0" smtClean="0"/>
              <a:t>Route Reply </a:t>
            </a:r>
            <a:r>
              <a:rPr lang="en-US" dirty="0" err="1" smtClean="0"/>
              <a:t>msg</a:t>
            </a:r>
            <a:r>
              <a:rPr lang="en-US" dirty="0" smtClean="0"/>
              <a:t> to source</a:t>
            </a:r>
          </a:p>
          <a:p>
            <a:r>
              <a:rPr lang="en-US" dirty="0" smtClean="0"/>
              <a:t>Intermediate node creates next-hop entry for destination &amp; forwards the reply</a:t>
            </a:r>
          </a:p>
          <a:p>
            <a:r>
              <a:rPr lang="en-US" dirty="0" smtClean="0"/>
              <a:t> If source receives multiple replies, it uses the one with lowest  hop count</a:t>
            </a:r>
          </a:p>
          <a:p>
            <a:endParaRPr lang="el-GR" dirty="0"/>
          </a:p>
        </p:txBody>
      </p:sp>
    </p:spTree>
    <p:extLst>
      <p:ext uri="{BB962C8B-B14F-4D97-AF65-F5344CB8AC3E}">
        <p14:creationId xmlns:p14="http://schemas.microsoft.com/office/powerpoint/2010/main" val="305341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86740" y="0"/>
            <a:ext cx="10515600" cy="1325563"/>
          </a:xfrm>
        </p:spPr>
        <p:txBody>
          <a:bodyPr/>
          <a:lstStyle/>
          <a:p>
            <a:r>
              <a:rPr kumimoji="0" lang="en-US" altLang="el-GR" dirty="0" smtClean="0"/>
              <a:t>Zone </a:t>
            </a:r>
            <a:r>
              <a:rPr kumimoji="0" lang="en-US" altLang="el-GR" dirty="0"/>
              <a:t>Routing Protocol (ZRP)</a:t>
            </a:r>
          </a:p>
        </p:txBody>
      </p:sp>
      <p:sp>
        <p:nvSpPr>
          <p:cNvPr id="12291" name="Rectangle 3"/>
          <p:cNvSpPr>
            <a:spLocks noGrp="1" noChangeArrowheads="1"/>
          </p:cNvSpPr>
          <p:nvPr>
            <p:ph type="body" idx="1"/>
          </p:nvPr>
        </p:nvSpPr>
        <p:spPr>
          <a:xfrm>
            <a:off x="0" y="1199070"/>
            <a:ext cx="12030635" cy="4801680"/>
          </a:xfrm>
        </p:spPr>
        <p:txBody>
          <a:bodyPr>
            <a:normAutofit fontScale="85000" lnSpcReduction="20000"/>
          </a:bodyPr>
          <a:lstStyle/>
          <a:p>
            <a:r>
              <a:rPr lang="en-US" altLang="el-GR" dirty="0"/>
              <a:t>A zone is defined around each node: k-neighborhood, which consists of all nodes within k hops of the </a:t>
            </a:r>
            <a:r>
              <a:rPr lang="en-US" altLang="el-GR" dirty="0" smtClean="0"/>
              <a:t>node</a:t>
            </a:r>
            <a:endParaRPr lang="en-US" altLang="el-GR" dirty="0"/>
          </a:p>
          <a:p>
            <a:r>
              <a:rPr lang="en-US" altLang="el-GR" dirty="0"/>
              <a:t>Border nodes are nodes which are exactly k hops away from a source </a:t>
            </a:r>
            <a:r>
              <a:rPr lang="en-US" altLang="el-GR" dirty="0" smtClean="0"/>
              <a:t>node</a:t>
            </a:r>
            <a:endParaRPr kumimoji="0" lang="en-US" altLang="el-GR" b="1" dirty="0" smtClean="0"/>
          </a:p>
          <a:p>
            <a:r>
              <a:rPr kumimoji="0" lang="en-US" altLang="el-GR" b="1" dirty="0" smtClean="0"/>
              <a:t>Hybrid</a:t>
            </a:r>
            <a:r>
              <a:rPr kumimoji="0" lang="en-US" altLang="el-GR" dirty="0" smtClean="0"/>
              <a:t> </a:t>
            </a:r>
            <a:r>
              <a:rPr kumimoji="0" lang="en-US" altLang="el-GR" dirty="0"/>
              <a:t>Scheme</a:t>
            </a:r>
          </a:p>
          <a:p>
            <a:r>
              <a:rPr kumimoji="0" lang="en-US" altLang="el-GR" b="1" dirty="0">
                <a:solidFill>
                  <a:schemeClr val="accent6">
                    <a:lumMod val="50000"/>
                  </a:schemeClr>
                </a:solidFill>
              </a:rPr>
              <a:t>Proactively maintains routes within a local region (routing zone)</a:t>
            </a:r>
          </a:p>
          <a:p>
            <a:r>
              <a:rPr kumimoji="0" lang="en-US" altLang="el-GR" dirty="0"/>
              <a:t>Also a </a:t>
            </a:r>
            <a:r>
              <a:rPr kumimoji="0" lang="en-US" altLang="el-GR" b="1" dirty="0">
                <a:solidFill>
                  <a:srgbClr val="0070C0"/>
                </a:solidFill>
              </a:rPr>
              <a:t>globally reactive route query/reply </a:t>
            </a:r>
            <a:r>
              <a:rPr kumimoji="0" lang="en-US" altLang="el-GR" dirty="0"/>
              <a:t>mechanism </a:t>
            </a:r>
            <a:r>
              <a:rPr kumimoji="0" lang="en-US" altLang="el-GR" dirty="0" smtClean="0"/>
              <a:t>available</a:t>
            </a:r>
          </a:p>
          <a:p>
            <a:endParaRPr kumimoji="0" lang="en-US" altLang="el-GR" dirty="0"/>
          </a:p>
          <a:p>
            <a:r>
              <a:rPr kumimoji="0" lang="en-US" altLang="el-GR" dirty="0" smtClean="0"/>
              <a:t>If a packet's </a:t>
            </a:r>
            <a:r>
              <a:rPr kumimoji="0" lang="en-US" altLang="el-GR" b="1" dirty="0" smtClean="0"/>
              <a:t>destination is in the same zone as the origin</a:t>
            </a:r>
            <a:r>
              <a:rPr kumimoji="0" lang="en-US" altLang="el-GR" dirty="0" smtClean="0"/>
              <a:t>, the proactive protocol using an already stored routing table is used to deliver the packet immediately</a:t>
            </a:r>
          </a:p>
          <a:p>
            <a:r>
              <a:rPr kumimoji="0" lang="en-US" altLang="el-GR" dirty="0" smtClean="0"/>
              <a:t>If the route extends outside the packet's originating zone, a reactive protocol takes over </a:t>
            </a:r>
            <a:r>
              <a:rPr kumimoji="0" lang="en-US" altLang="el-GR" b="1" dirty="0" smtClean="0"/>
              <a:t>to check each successive zone in the route </a:t>
            </a:r>
            <a:r>
              <a:rPr kumimoji="0" lang="en-US" altLang="el-GR" dirty="0" smtClean="0"/>
              <a:t>to see whether the destination is inside that zone</a:t>
            </a:r>
          </a:p>
          <a:p>
            <a:pPr marL="0" indent="0">
              <a:buNone/>
            </a:pPr>
            <a:r>
              <a:rPr kumimoji="0" lang="en-US" altLang="el-GR" dirty="0" smtClean="0"/>
              <a:t>           This reduces the processing overhead for those routes. Once a zone is confirmed as containing the destination node, the proactive protocol, or stored route-listing table, is used to deliver the packet.</a:t>
            </a:r>
          </a:p>
        </p:txBody>
      </p:sp>
      <p:sp>
        <p:nvSpPr>
          <p:cNvPr id="2" name="Right Arrow 1"/>
          <p:cNvSpPr/>
          <p:nvPr/>
        </p:nvSpPr>
        <p:spPr>
          <a:xfrm>
            <a:off x="251460" y="5045202"/>
            <a:ext cx="5715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8867307" y="295394"/>
            <a:ext cx="3324693" cy="369332"/>
          </a:xfrm>
          <a:prstGeom prst="rect">
            <a:avLst/>
          </a:prstGeom>
          <a:noFill/>
        </p:spPr>
        <p:txBody>
          <a:bodyPr wrap="none" rtlCol="0">
            <a:spAutoFit/>
          </a:bodyPr>
          <a:lstStyle/>
          <a:p>
            <a:r>
              <a:rPr lang="en-US" dirty="0" smtClean="0"/>
              <a:t>By </a:t>
            </a:r>
            <a:r>
              <a:rPr lang="en-US" dirty="0" err="1" smtClean="0"/>
              <a:t>Zygmunt</a:t>
            </a:r>
            <a:r>
              <a:rPr lang="en-US" dirty="0" smtClean="0"/>
              <a:t> Haas, Marc Pearlman</a:t>
            </a:r>
            <a:endParaRPr lang="el-GR" dirty="0"/>
          </a:p>
        </p:txBody>
      </p:sp>
    </p:spTree>
    <p:extLst>
      <p:ext uri="{BB962C8B-B14F-4D97-AF65-F5344CB8AC3E}">
        <p14:creationId xmlns:p14="http://schemas.microsoft.com/office/powerpoint/2010/main" val="283738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 y="-229235"/>
            <a:ext cx="10515600" cy="1325563"/>
          </a:xfrm>
        </p:spPr>
        <p:txBody>
          <a:bodyPr/>
          <a:lstStyle/>
          <a:p>
            <a:r>
              <a:rPr lang="en-US" dirty="0" smtClean="0"/>
              <a:t>Inter-zone Routing</a:t>
            </a:r>
            <a:endParaRPr lang="el-GR" dirty="0"/>
          </a:p>
        </p:txBody>
      </p:sp>
      <p:sp>
        <p:nvSpPr>
          <p:cNvPr id="3" name="Content Placeholder 2"/>
          <p:cNvSpPr>
            <a:spLocks noGrp="1"/>
          </p:cNvSpPr>
          <p:nvPr>
            <p:ph idx="1"/>
          </p:nvPr>
        </p:nvSpPr>
        <p:spPr>
          <a:xfrm>
            <a:off x="0" y="813980"/>
            <a:ext cx="6057900" cy="4932184"/>
          </a:xfrm>
        </p:spPr>
        <p:txBody>
          <a:bodyPr>
            <a:noAutofit/>
          </a:bodyPr>
          <a:lstStyle/>
          <a:p>
            <a:r>
              <a:rPr lang="en-US" sz="2200" dirty="0"/>
              <a:t>For routes beyond the local zone, route discovery happens </a:t>
            </a:r>
            <a:r>
              <a:rPr lang="en-US" sz="2200" b="1" dirty="0" smtClean="0">
                <a:solidFill>
                  <a:srgbClr val="FF0000"/>
                </a:solidFill>
              </a:rPr>
              <a:t>reactively.</a:t>
            </a:r>
          </a:p>
          <a:p>
            <a:r>
              <a:rPr lang="en-US" sz="2200" dirty="0"/>
              <a:t>S</a:t>
            </a:r>
            <a:r>
              <a:rPr lang="en-US" sz="2200" dirty="0" smtClean="0"/>
              <a:t>ource </a:t>
            </a:r>
            <a:r>
              <a:rPr lang="en-US" sz="2200" dirty="0"/>
              <a:t>node sends a route request to the border nodes of its zone, containing its own address, the destination address and a unique sequence number. </a:t>
            </a:r>
            <a:endParaRPr lang="en-US" sz="2200" dirty="0" smtClean="0"/>
          </a:p>
          <a:p>
            <a:r>
              <a:rPr lang="en-US" sz="2200" dirty="0" smtClean="0"/>
              <a:t>Each </a:t>
            </a:r>
            <a:r>
              <a:rPr lang="en-US" sz="2200" dirty="0"/>
              <a:t>border node checks its local zone for the destination. </a:t>
            </a:r>
            <a:endParaRPr lang="en-US" sz="2200" dirty="0" smtClean="0"/>
          </a:p>
          <a:p>
            <a:r>
              <a:rPr lang="en-US" sz="2200" dirty="0" smtClean="0"/>
              <a:t>If </a:t>
            </a:r>
            <a:r>
              <a:rPr lang="en-US" sz="2200" dirty="0"/>
              <a:t>the destination is not a member of this local zone, the border node adds its own address to the route request packet and forwards the packet to its own border nodes. </a:t>
            </a:r>
            <a:endParaRPr lang="en-US" sz="2200" dirty="0" smtClean="0"/>
          </a:p>
          <a:p>
            <a:r>
              <a:rPr lang="en-US" sz="2200" dirty="0" smtClean="0"/>
              <a:t>If </a:t>
            </a:r>
            <a:r>
              <a:rPr lang="en-US" sz="2200" dirty="0"/>
              <a:t>the destination is a member of the local zone, it sends a route reply on the reverse path back to the source. </a:t>
            </a:r>
            <a:endParaRPr lang="en-US" sz="2200" dirty="0" smtClean="0"/>
          </a:p>
          <a:p>
            <a:r>
              <a:rPr lang="en-US" sz="2200" dirty="0" smtClean="0"/>
              <a:t>The </a:t>
            </a:r>
            <a:r>
              <a:rPr lang="en-US" sz="2200" dirty="0"/>
              <a:t>source node uses the path saved in the route reply packet to send data packets to the destination.</a:t>
            </a:r>
            <a:endParaRPr lang="el-GR" sz="22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3128" y="130492"/>
            <a:ext cx="5989319" cy="44919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457937" y="5146000"/>
            <a:ext cx="5543564" cy="1200329"/>
          </a:xfrm>
          <a:prstGeom prst="rect">
            <a:avLst/>
          </a:prstGeom>
          <a:noFill/>
        </p:spPr>
        <p:txBody>
          <a:bodyPr wrap="square" rtlCol="0">
            <a:spAutoFit/>
          </a:bodyPr>
          <a:lstStyle/>
          <a:p>
            <a:r>
              <a:rPr lang="en-US" dirty="0" smtClean="0"/>
              <a:t>One of H’s border nodes, B, recognizes D as being in its routing zone and responds to the route request of S, indicating the forwarding path S-&gt; H-&gt; B -&gt; D</a:t>
            </a:r>
          </a:p>
          <a:p>
            <a:endParaRPr lang="el-GR" dirty="0"/>
          </a:p>
        </p:txBody>
      </p:sp>
      <p:sp>
        <p:nvSpPr>
          <p:cNvPr id="5" name="Oval 4"/>
          <p:cNvSpPr/>
          <p:nvPr/>
        </p:nvSpPr>
        <p:spPr>
          <a:xfrm>
            <a:off x="9195429" y="2514600"/>
            <a:ext cx="274320" cy="27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p:cNvSpPr/>
          <p:nvPr/>
        </p:nvSpPr>
        <p:spPr>
          <a:xfrm>
            <a:off x="9130647" y="1889760"/>
            <a:ext cx="274320" cy="27432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p:cNvSpPr/>
          <p:nvPr/>
        </p:nvSpPr>
        <p:spPr>
          <a:xfrm>
            <a:off x="8502009" y="2987040"/>
            <a:ext cx="274320" cy="27432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p:cNvSpPr/>
          <p:nvPr/>
        </p:nvSpPr>
        <p:spPr>
          <a:xfrm flipV="1">
            <a:off x="9886950" y="3101340"/>
            <a:ext cx="240029" cy="27432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7694289" y="3128010"/>
            <a:ext cx="274320" cy="27432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2599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807ED6D-C710-413D-BA1C-B905C4B2A94B}" type="slidenum">
              <a:rPr lang="en-US" altLang="zh-TW"/>
              <a:pPr/>
              <a:t>25</a:t>
            </a:fld>
            <a:endParaRPr lang="en-US" altLang="zh-TW"/>
          </a:p>
        </p:txBody>
      </p:sp>
      <p:sp>
        <p:nvSpPr>
          <p:cNvPr id="17410" name="Rectangle 2"/>
          <p:cNvSpPr>
            <a:spLocks noGrp="1" noChangeArrowheads="1"/>
          </p:cNvSpPr>
          <p:nvPr>
            <p:ph type="title"/>
          </p:nvPr>
        </p:nvSpPr>
        <p:spPr/>
        <p:txBody>
          <a:bodyPr/>
          <a:lstStyle/>
          <a:p>
            <a:r>
              <a:rPr lang="en-US" altLang="zh-TW" dirty="0" smtClean="0"/>
              <a:t>Location-Aided Routing (LAR) - Basic </a:t>
            </a:r>
            <a:r>
              <a:rPr lang="en-US" altLang="zh-TW" dirty="0"/>
              <a:t>Idea </a:t>
            </a:r>
          </a:p>
        </p:txBody>
      </p:sp>
      <p:sp>
        <p:nvSpPr>
          <p:cNvPr id="17411" name="Rectangle 3"/>
          <p:cNvSpPr>
            <a:spLocks noGrp="1" noChangeArrowheads="1"/>
          </p:cNvSpPr>
          <p:nvPr>
            <p:ph type="body" idx="1"/>
          </p:nvPr>
        </p:nvSpPr>
        <p:spPr>
          <a:xfrm>
            <a:off x="0" y="1690688"/>
            <a:ext cx="12192000" cy="4817688"/>
          </a:xfrm>
        </p:spPr>
        <p:txBody>
          <a:bodyPr>
            <a:normAutofit/>
          </a:bodyPr>
          <a:lstStyle/>
          <a:p>
            <a:r>
              <a:rPr lang="en-US" altLang="zh-TW" sz="2400" dirty="0" smtClean="0"/>
              <a:t>Route discovery using flooding algorithm has large overhead</a:t>
            </a:r>
          </a:p>
          <a:p>
            <a:r>
              <a:rPr lang="en-US" altLang="zh-TW" sz="2400" dirty="0" smtClean="0"/>
              <a:t>When nodes know their location, improve routing by minimizing search zone &amp; reducing routing overhead</a:t>
            </a:r>
          </a:p>
          <a:p>
            <a:r>
              <a:rPr lang="en-US" altLang="zh-TW" sz="2400" dirty="0" smtClean="0"/>
              <a:t>Use last known location information &amp; average speed for route discovery</a:t>
            </a:r>
          </a:p>
          <a:p>
            <a:pPr lvl="1"/>
            <a:r>
              <a:rPr lang="en-US" altLang="zh-TW" dirty="0" smtClean="0"/>
              <a:t>Limited destination zone (expected zone)</a:t>
            </a:r>
          </a:p>
          <a:p>
            <a:pPr lvl="1"/>
            <a:r>
              <a:rPr lang="en-US" altLang="zh-TW" dirty="0" smtClean="0"/>
              <a:t>Restricted flooding (request zone)</a:t>
            </a:r>
          </a:p>
          <a:p>
            <a:r>
              <a:rPr lang="en-US" altLang="zh-TW" sz="2400" dirty="0" smtClean="0"/>
              <a:t>Route discovery is initiated when source does not know a route to a destination or previous route is broken</a:t>
            </a:r>
            <a:endParaRPr lang="en-US" altLang="zh-TW" dirty="0"/>
          </a:p>
          <a:p>
            <a:r>
              <a:rPr lang="en-US" altLang="zh-TW" sz="2400" dirty="0" smtClean="0"/>
              <a:t>Further reduction of the search zone, when speed &amp; direction information is available</a:t>
            </a:r>
            <a:endParaRPr lang="en-US" altLang="zh-TW" sz="2400" dirty="0"/>
          </a:p>
          <a:p>
            <a:pPr lvl="1"/>
            <a:r>
              <a:rPr lang="en-US" altLang="zh-TW" dirty="0" smtClean="0"/>
              <a:t>Also increases </a:t>
            </a:r>
            <a:r>
              <a:rPr lang="en-US" altLang="zh-TW" dirty="0"/>
              <a:t>the probability to find a node</a:t>
            </a:r>
          </a:p>
        </p:txBody>
      </p:sp>
    </p:spTree>
    <p:extLst>
      <p:ext uri="{BB962C8B-B14F-4D97-AF65-F5344CB8AC3E}">
        <p14:creationId xmlns:p14="http://schemas.microsoft.com/office/powerpoint/2010/main" val="101697053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981200" y="76200"/>
            <a:ext cx="8229600" cy="1143000"/>
          </a:xfrm>
        </p:spPr>
        <p:txBody>
          <a:bodyPr/>
          <a:lstStyle/>
          <a:p>
            <a:r>
              <a:rPr lang="en-US" altLang="el-GR" smtClean="0">
                <a:ea typeface="ＭＳ Ｐゴシック" panose="020B0600070205080204" pitchFamily="34" charset="-128"/>
              </a:rPr>
              <a:t>Rules for selecting the next relay </a:t>
            </a:r>
            <a:r>
              <a:rPr lang="en-US" altLang="el-GR" i="1" smtClean="0">
                <a:latin typeface="Times" panose="02020603050405020304" pitchFamily="18" charset="0"/>
                <a:ea typeface="ＭＳ Ｐゴシック" panose="020B0600070205080204" pitchFamily="34" charset="-128"/>
              </a:rPr>
              <a:t>N</a:t>
            </a:r>
            <a:endParaRPr lang="el-GR" altLang="el-GR" i="1" smtClean="0">
              <a:ea typeface="ＭＳ Ｐゴシック" panose="020B0600070205080204" pitchFamily="34" charset="-128"/>
            </a:endParaRPr>
          </a:p>
        </p:txBody>
      </p:sp>
      <p:sp>
        <p:nvSpPr>
          <p:cNvPr id="29698" name="Content Placeholder 2"/>
          <p:cNvSpPr>
            <a:spLocks noGrp="1"/>
          </p:cNvSpPr>
          <p:nvPr>
            <p:ph idx="1"/>
          </p:nvPr>
        </p:nvSpPr>
        <p:spPr>
          <a:xfrm>
            <a:off x="228600" y="1143000"/>
            <a:ext cx="11963400" cy="5410200"/>
          </a:xfrm>
        </p:spPr>
        <p:txBody>
          <a:bodyPr/>
          <a:lstStyle/>
          <a:p>
            <a:r>
              <a:rPr lang="en-US" altLang="el-GR" i="1" dirty="0" smtClean="0">
                <a:latin typeface="Times" panose="02020603050405020304" pitchFamily="18" charset="0"/>
                <a:ea typeface="ＭＳ Ｐゴシック" panose="020B0600070205080204" pitchFamily="34" charset="-128"/>
              </a:rPr>
              <a:t>S: Source, D: destination, N: candidate relay/neighbor</a:t>
            </a:r>
          </a:p>
          <a:p>
            <a:r>
              <a:rPr lang="en-US" altLang="el-GR" i="1" dirty="0" smtClean="0">
                <a:latin typeface="Times" panose="02020603050405020304" pitchFamily="18" charset="0"/>
                <a:ea typeface="ＭＳ Ｐゴシック" panose="020B0600070205080204" pitchFamily="34" charset="-128"/>
              </a:rPr>
              <a:t>N</a:t>
            </a:r>
            <a:r>
              <a:rPr lang="en-US" altLang="el-GR" dirty="0" smtClean="0">
                <a:ea typeface="ＭＳ Ｐゴシック" panose="020B0600070205080204" pitchFamily="34" charset="-128"/>
              </a:rPr>
              <a:t> is the node closest to </a:t>
            </a:r>
            <a:r>
              <a:rPr lang="en-US" altLang="el-GR" i="1" dirty="0" smtClean="0">
                <a:latin typeface="Times" panose="02020603050405020304" pitchFamily="18" charset="0"/>
                <a:ea typeface="ＭＳ Ｐゴシック" panose="020B0600070205080204" pitchFamily="34" charset="-128"/>
              </a:rPr>
              <a:t>D </a:t>
            </a:r>
            <a:r>
              <a:rPr lang="en-US" altLang="el-GR" dirty="0" smtClean="0">
                <a:ea typeface="ＭＳ Ｐゴシック" panose="020B0600070205080204" pitchFamily="34" charset="-128"/>
              </a:rPr>
              <a:t>(</a:t>
            </a:r>
            <a:r>
              <a:rPr lang="en-US" altLang="el-GR" i="1" dirty="0" smtClean="0">
                <a:ea typeface="ＭＳ Ｐゴシック" panose="020B0600070205080204" pitchFamily="34" charset="-128"/>
              </a:rPr>
              <a:t>Greedy Routing</a:t>
            </a:r>
            <a:r>
              <a:rPr lang="en-US" altLang="el-GR" dirty="0" smtClean="0">
                <a:ea typeface="ＭＳ Ｐゴシック" panose="020B0600070205080204" pitchFamily="34" charset="-128"/>
              </a:rPr>
              <a:t>)</a:t>
            </a:r>
          </a:p>
          <a:p>
            <a:r>
              <a:rPr lang="en-US" altLang="el-GR" i="1" dirty="0" smtClean="0">
                <a:latin typeface="Times" panose="02020603050405020304" pitchFamily="18" charset="0"/>
                <a:ea typeface="ＭＳ Ｐゴシック" panose="020B0600070205080204" pitchFamily="34" charset="-128"/>
              </a:rPr>
              <a:t>N</a:t>
            </a:r>
            <a:r>
              <a:rPr lang="en-US" altLang="el-GR" dirty="0" smtClean="0">
                <a:ea typeface="ＭＳ Ｐゴシック" panose="020B0600070205080204" pitchFamily="34" charset="-128"/>
              </a:rPr>
              <a:t> is the node with the m</a:t>
            </a:r>
            <a:r>
              <a:rPr lang="en-US" dirty="0" smtClean="0"/>
              <a:t>inimum </a:t>
            </a:r>
            <a:r>
              <a:rPr lang="en-US" dirty="0"/>
              <a:t>angle </a:t>
            </a:r>
            <a:r>
              <a:rPr lang="en-US" dirty="0" smtClean="0"/>
              <a:t>with the destination</a:t>
            </a:r>
            <a:r>
              <a:rPr lang="en-US" altLang="el-GR" dirty="0" smtClean="0">
                <a:ea typeface="ＭＳ Ｐゴシック" panose="020B0600070205080204" pitchFamily="34" charset="-128"/>
              </a:rPr>
              <a:t> (</a:t>
            </a:r>
            <a:r>
              <a:rPr lang="en-US" altLang="el-GR" i="1" dirty="0" smtClean="0">
                <a:ea typeface="ＭＳ Ｐゴシック" panose="020B0600070205080204" pitchFamily="34" charset="-128"/>
              </a:rPr>
              <a:t>Compass Routing</a:t>
            </a:r>
            <a:r>
              <a:rPr lang="en-US" altLang="el-GR" dirty="0" smtClean="0">
                <a:ea typeface="ＭＳ Ｐゴシック" panose="020B0600070205080204" pitchFamily="34" charset="-128"/>
              </a:rPr>
              <a:t>)</a:t>
            </a:r>
          </a:p>
          <a:p>
            <a:r>
              <a:rPr lang="en-US" altLang="el-GR" i="1" dirty="0" smtClean="0">
                <a:latin typeface="Times" panose="02020603050405020304" pitchFamily="18" charset="0"/>
                <a:ea typeface="ＭＳ Ｐゴシック" panose="020B0600070205080204" pitchFamily="34" charset="-128"/>
              </a:rPr>
              <a:t>N</a:t>
            </a:r>
            <a:r>
              <a:rPr lang="en-US" altLang="el-GR" dirty="0" smtClean="0">
                <a:ea typeface="ＭＳ Ｐゴシック" panose="020B0600070205080204" pitchFamily="34" charset="-128"/>
              </a:rPr>
              <a:t> has the largest progress (i.e. projection of </a:t>
            </a:r>
            <a:r>
              <a:rPr lang="en-US" altLang="el-GR" i="1" dirty="0" smtClean="0">
                <a:latin typeface="Times" panose="02020603050405020304" pitchFamily="18" charset="0"/>
                <a:ea typeface="ＭＳ Ｐゴシック" panose="020B0600070205080204" pitchFamily="34" charset="-128"/>
              </a:rPr>
              <a:t>SN</a:t>
            </a:r>
            <a:r>
              <a:rPr lang="en-US" altLang="el-GR" dirty="0" smtClean="0">
                <a:ea typeface="ＭＳ Ｐゴシック" panose="020B0600070205080204" pitchFamily="34" charset="-128"/>
              </a:rPr>
              <a:t> on </a:t>
            </a:r>
            <a:r>
              <a:rPr lang="en-US" altLang="el-GR" i="1" dirty="0" smtClean="0">
                <a:latin typeface="Times" panose="02020603050405020304" pitchFamily="18" charset="0"/>
                <a:ea typeface="ＭＳ Ｐゴシック" panose="020B0600070205080204" pitchFamily="34" charset="-128"/>
              </a:rPr>
              <a:t>SD</a:t>
            </a:r>
            <a:r>
              <a:rPr lang="en-US" altLang="el-GR" dirty="0" smtClean="0">
                <a:ea typeface="ＭＳ Ｐゴシック" panose="020B0600070205080204" pitchFamily="34" charset="-128"/>
              </a:rPr>
              <a:t> line is largest) (MFR)</a:t>
            </a:r>
          </a:p>
          <a:p>
            <a:r>
              <a:rPr lang="en-US" altLang="el-GR" i="1" dirty="0" smtClean="0">
                <a:latin typeface="Times" panose="02020603050405020304" pitchFamily="18" charset="0"/>
                <a:ea typeface="ＭＳ Ｐゴシック" panose="020B0600070205080204" pitchFamily="34" charset="-128"/>
              </a:rPr>
              <a:t>N</a:t>
            </a:r>
            <a:r>
              <a:rPr lang="en-US" altLang="el-GR" dirty="0" smtClean="0">
                <a:ea typeface="ＭＳ Ｐゴシック" panose="020B0600070205080204" pitchFamily="34" charset="-128"/>
              </a:rPr>
              <a:t> is the closest to </a:t>
            </a:r>
            <a:r>
              <a:rPr lang="en-US" altLang="el-GR" i="1" dirty="0" smtClean="0">
                <a:latin typeface="Times" panose="02020603050405020304" pitchFamily="18" charset="0"/>
                <a:ea typeface="ＭＳ Ｐゴシック" panose="020B0600070205080204" pitchFamily="34" charset="-128"/>
              </a:rPr>
              <a:t>S</a:t>
            </a:r>
            <a:r>
              <a:rPr lang="en-US" altLang="el-GR" dirty="0" smtClean="0">
                <a:ea typeface="ＭＳ Ｐゴシック" panose="020B0600070205080204" pitchFamily="34" charset="-128"/>
              </a:rPr>
              <a:t> that is also towards </a:t>
            </a:r>
            <a:r>
              <a:rPr lang="en-US" altLang="el-GR" i="1" dirty="0" smtClean="0">
                <a:latin typeface="Times" panose="02020603050405020304" pitchFamily="18" charset="0"/>
                <a:ea typeface="ＭＳ Ｐゴシック" panose="020B0600070205080204" pitchFamily="34" charset="-128"/>
              </a:rPr>
              <a:t>D</a:t>
            </a:r>
            <a:r>
              <a:rPr lang="en-US" altLang="el-GR" dirty="0" smtClean="0">
                <a:ea typeface="ＭＳ Ｐゴシック" panose="020B0600070205080204" pitchFamily="34" charset="-128"/>
              </a:rPr>
              <a:t> (good when channel is noisy) (NFP)</a:t>
            </a:r>
          </a:p>
          <a:p>
            <a:r>
              <a:rPr lang="en-US" altLang="el-GR" i="1" dirty="0" smtClean="0">
                <a:latin typeface="Times" panose="02020603050405020304" pitchFamily="18" charset="0"/>
                <a:ea typeface="ＭＳ Ｐゴシック" panose="020B0600070205080204" pitchFamily="34" charset="-128"/>
              </a:rPr>
              <a:t>N</a:t>
            </a:r>
            <a:r>
              <a:rPr lang="en-US" altLang="el-GR" dirty="0" smtClean="0">
                <a:ea typeface="ＭＳ Ｐゴシック" panose="020B0600070205080204" pitchFamily="34" charset="-128"/>
              </a:rPr>
              <a:t> is randomly chosen among those neighbors closer to </a:t>
            </a:r>
            <a:r>
              <a:rPr lang="en-US" altLang="el-GR" i="1" dirty="0" smtClean="0">
                <a:latin typeface="Times" panose="02020603050405020304" pitchFamily="18" charset="0"/>
                <a:ea typeface="ＭＳ Ｐゴシック" panose="020B0600070205080204" pitchFamily="34" charset="-128"/>
              </a:rPr>
              <a:t>D</a:t>
            </a:r>
            <a:endParaRPr lang="en-US" altLang="el-GR" dirty="0" smtClean="0">
              <a:ea typeface="ＭＳ Ｐゴシック" panose="020B0600070205080204" pitchFamily="34" charset="-128"/>
            </a:endParaRPr>
          </a:p>
          <a:p>
            <a:r>
              <a:rPr lang="en-US" altLang="el-GR" i="1" dirty="0" smtClean="0">
                <a:latin typeface="Times" panose="02020603050405020304" pitchFamily="18" charset="0"/>
                <a:ea typeface="ＭＳ Ｐゴシック" panose="020B0600070205080204" pitchFamily="34" charset="-128"/>
              </a:rPr>
              <a:t>N</a:t>
            </a:r>
            <a:r>
              <a:rPr lang="en-US" altLang="el-GR" dirty="0" smtClean="0">
                <a:ea typeface="ＭＳ Ｐゴシック" panose="020B0600070205080204" pitchFamily="34" charset="-128"/>
              </a:rPr>
              <a:t> maximizes progress over cost </a:t>
            </a:r>
            <a:endParaRPr lang="el-GR" altLang="el-GR" dirty="0" smtClean="0">
              <a:ea typeface="ＭＳ Ｐゴシック" panose="020B0600070205080204" pitchFamily="34" charset="-128"/>
            </a:endParaRPr>
          </a:p>
        </p:txBody>
      </p:sp>
      <p:sp>
        <p:nvSpPr>
          <p:cNvPr id="296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72ACD87-9CA6-4FF4-8D4C-321595B7D57F}" type="slidenum">
              <a:rPr lang="el-GR" altLang="el-GR" sz="1200">
                <a:solidFill>
                  <a:srgbClr val="898989"/>
                </a:solidFill>
              </a:rPr>
              <a:pPr eaLnBrk="1" hangingPunct="1"/>
              <a:t>26</a:t>
            </a:fld>
            <a:endParaRPr lang="el-GR" altLang="el-GR" sz="1200">
              <a:solidFill>
                <a:srgbClr val="898989"/>
              </a:solidFill>
            </a:endParaRPr>
          </a:p>
        </p:txBody>
      </p:sp>
    </p:spTree>
    <p:extLst>
      <p:ext uri="{BB962C8B-B14F-4D97-AF65-F5344CB8AC3E}">
        <p14:creationId xmlns:p14="http://schemas.microsoft.com/office/powerpoint/2010/main" val="1044541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4540" y="-72639"/>
            <a:ext cx="6253006" cy="693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279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632960" y="-103505"/>
            <a:ext cx="10515600" cy="1325563"/>
          </a:xfrm>
        </p:spPr>
        <p:txBody>
          <a:bodyPr/>
          <a:lstStyle/>
          <a:p>
            <a:r>
              <a:rPr lang="en-US" altLang="el-GR" dirty="0" smtClean="0">
                <a:ea typeface="ＭＳ Ｐゴシック" panose="020B0600070205080204" pitchFamily="34" charset="-128"/>
              </a:rPr>
              <a:t>An example</a:t>
            </a:r>
            <a:endParaRPr lang="el-GR" altLang="el-GR" dirty="0" smtClean="0">
              <a:ea typeface="ＭＳ Ｐゴシック" panose="020B0600070205080204" pitchFamily="34" charset="-128"/>
            </a:endParaRPr>
          </a:p>
        </p:txBody>
      </p:sp>
      <p:sp>
        <p:nvSpPr>
          <p:cNvPr id="307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47B6ACB-B0E6-425E-A3D2-3DAFC1C3ED3F}" type="slidenum">
              <a:rPr lang="el-GR" altLang="el-GR" sz="1200">
                <a:solidFill>
                  <a:srgbClr val="898989"/>
                </a:solidFill>
              </a:rPr>
              <a:pPr eaLnBrk="1" hangingPunct="1"/>
              <a:t>28</a:t>
            </a:fld>
            <a:endParaRPr lang="el-GR" altLang="el-GR" sz="1200">
              <a:solidFill>
                <a:srgbClr val="898989"/>
              </a:solidFill>
            </a:endParaRPr>
          </a:p>
        </p:txBody>
      </p:sp>
      <p:sp>
        <p:nvSpPr>
          <p:cNvPr id="5" name="Oval 4"/>
          <p:cNvSpPr/>
          <p:nvPr/>
        </p:nvSpPr>
        <p:spPr>
          <a:xfrm>
            <a:off x="7280910" y="20535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Oval 5"/>
          <p:cNvSpPr/>
          <p:nvPr/>
        </p:nvSpPr>
        <p:spPr>
          <a:xfrm>
            <a:off x="7052310" y="34251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Oval 6"/>
          <p:cNvSpPr/>
          <p:nvPr/>
        </p:nvSpPr>
        <p:spPr>
          <a:xfrm>
            <a:off x="5756910" y="25869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Oval 7"/>
          <p:cNvSpPr/>
          <p:nvPr/>
        </p:nvSpPr>
        <p:spPr>
          <a:xfrm>
            <a:off x="8042910" y="25107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Oval 8"/>
          <p:cNvSpPr/>
          <p:nvPr/>
        </p:nvSpPr>
        <p:spPr>
          <a:xfrm>
            <a:off x="6823710" y="31965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Oval 9"/>
          <p:cNvSpPr/>
          <p:nvPr/>
        </p:nvSpPr>
        <p:spPr>
          <a:xfrm>
            <a:off x="7814310" y="33489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Oval 11"/>
          <p:cNvSpPr/>
          <p:nvPr/>
        </p:nvSpPr>
        <p:spPr>
          <a:xfrm>
            <a:off x="4994910" y="1443990"/>
            <a:ext cx="3810000" cy="36576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4" name="Straight Connector 13"/>
          <p:cNvCxnSpPr/>
          <p:nvPr/>
        </p:nvCxnSpPr>
        <p:spPr>
          <a:xfrm flipV="1">
            <a:off x="6899910" y="1901190"/>
            <a:ext cx="1219200" cy="1371600"/>
          </a:xfrm>
          <a:prstGeom prst="line">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290310" y="39585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7" name="Straight Connector 16"/>
          <p:cNvCxnSpPr/>
          <p:nvPr/>
        </p:nvCxnSpPr>
        <p:spPr>
          <a:xfrm flipV="1">
            <a:off x="6941820" y="3162300"/>
            <a:ext cx="4648200" cy="762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1624310" y="31203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0734" name="TextBox 18"/>
          <p:cNvSpPr txBox="1">
            <a:spLocks noChangeArrowheads="1"/>
          </p:cNvSpPr>
          <p:nvPr/>
        </p:nvSpPr>
        <p:spPr bwMode="auto">
          <a:xfrm>
            <a:off x="11852910" y="3196591"/>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l-GR" i="1">
                <a:latin typeface="Times" panose="02020603050405020304" pitchFamily="18" charset="0"/>
              </a:rPr>
              <a:t>D</a:t>
            </a:r>
            <a:endParaRPr lang="el-GR" altLang="el-GR" i="1"/>
          </a:p>
        </p:txBody>
      </p:sp>
      <p:sp>
        <p:nvSpPr>
          <p:cNvPr id="20" name="Oval 19"/>
          <p:cNvSpPr/>
          <p:nvPr/>
        </p:nvSpPr>
        <p:spPr>
          <a:xfrm>
            <a:off x="8423910" y="29679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1" name="Oval 20"/>
          <p:cNvSpPr/>
          <p:nvPr/>
        </p:nvSpPr>
        <p:spPr>
          <a:xfrm>
            <a:off x="7814310" y="395859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23" name="Straight Arrow Connector 22"/>
          <p:cNvCxnSpPr/>
          <p:nvPr/>
        </p:nvCxnSpPr>
        <p:spPr>
          <a:xfrm flipH="1" flipV="1">
            <a:off x="8042910" y="3577590"/>
            <a:ext cx="19812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652510" y="235839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8271510" y="1443990"/>
            <a:ext cx="1219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7204710" y="3653790"/>
            <a:ext cx="533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7" idx="4"/>
          </p:cNvCxnSpPr>
          <p:nvPr/>
        </p:nvCxnSpPr>
        <p:spPr>
          <a:xfrm flipH="1" flipV="1">
            <a:off x="5833110" y="2739390"/>
            <a:ext cx="201930" cy="1866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5" idx="4"/>
          </p:cNvCxnSpPr>
          <p:nvPr/>
        </p:nvCxnSpPr>
        <p:spPr>
          <a:xfrm flipV="1">
            <a:off x="6035040" y="4110990"/>
            <a:ext cx="33147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43" name="TextBox 38"/>
          <p:cNvSpPr txBox="1">
            <a:spLocks noChangeArrowheads="1"/>
          </p:cNvSpPr>
          <p:nvPr/>
        </p:nvSpPr>
        <p:spPr bwMode="auto">
          <a:xfrm>
            <a:off x="9441498" y="5446078"/>
            <a:ext cx="2017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l-GR" sz="1800"/>
              <a:t>Selected by </a:t>
            </a:r>
          </a:p>
          <a:p>
            <a:pPr eaLnBrk="1" hangingPunct="1"/>
            <a:r>
              <a:rPr lang="en-US" altLang="el-GR" sz="1800"/>
              <a:t>Compass Routing</a:t>
            </a:r>
            <a:endParaRPr lang="el-GR" altLang="el-GR" sz="1800"/>
          </a:p>
        </p:txBody>
      </p:sp>
      <p:sp>
        <p:nvSpPr>
          <p:cNvPr id="30744" name="TextBox 39"/>
          <p:cNvSpPr txBox="1">
            <a:spLocks noChangeArrowheads="1"/>
          </p:cNvSpPr>
          <p:nvPr/>
        </p:nvSpPr>
        <p:spPr bwMode="auto">
          <a:xfrm>
            <a:off x="9185911" y="2053591"/>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l-GR" sz="1800"/>
              <a:t>Selected by </a:t>
            </a:r>
          </a:p>
          <a:p>
            <a:pPr eaLnBrk="1" hangingPunct="1"/>
            <a:r>
              <a:rPr lang="en-US" altLang="el-GR" sz="1800"/>
              <a:t>Greedy Routing</a:t>
            </a:r>
            <a:endParaRPr lang="el-GR" altLang="el-GR" sz="1800"/>
          </a:p>
        </p:txBody>
      </p:sp>
      <p:sp>
        <p:nvSpPr>
          <p:cNvPr id="30745" name="TextBox 40"/>
          <p:cNvSpPr txBox="1">
            <a:spLocks noChangeArrowheads="1"/>
          </p:cNvSpPr>
          <p:nvPr/>
        </p:nvSpPr>
        <p:spPr bwMode="auto">
          <a:xfrm>
            <a:off x="9643111" y="1062991"/>
            <a:ext cx="2595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l-GR" sz="1800"/>
              <a:t>Might be selected </a:t>
            </a:r>
          </a:p>
          <a:p>
            <a:pPr eaLnBrk="1" hangingPunct="1"/>
            <a:r>
              <a:rPr lang="en-US" altLang="el-GR" sz="1800"/>
              <a:t>under random selection</a:t>
            </a:r>
            <a:endParaRPr lang="el-GR" altLang="el-GR" sz="1800"/>
          </a:p>
        </p:txBody>
      </p:sp>
      <p:sp>
        <p:nvSpPr>
          <p:cNvPr id="30746" name="TextBox 41"/>
          <p:cNvSpPr txBox="1">
            <a:spLocks noChangeArrowheads="1"/>
          </p:cNvSpPr>
          <p:nvPr/>
        </p:nvSpPr>
        <p:spPr bwMode="auto">
          <a:xfrm>
            <a:off x="5814060" y="4533582"/>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l-GR" sz="1800" dirty="0"/>
              <a:t>Cannot be selected</a:t>
            </a:r>
            <a:endParaRPr lang="el-GR" altLang="el-GR" sz="1800" dirty="0"/>
          </a:p>
        </p:txBody>
      </p:sp>
      <p:sp>
        <p:nvSpPr>
          <p:cNvPr id="30747" name="TextBox 38"/>
          <p:cNvSpPr txBox="1">
            <a:spLocks noChangeArrowheads="1"/>
          </p:cNvSpPr>
          <p:nvPr/>
        </p:nvSpPr>
        <p:spPr bwMode="auto">
          <a:xfrm>
            <a:off x="7590790" y="5558790"/>
            <a:ext cx="1454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l-GR" sz="1800" dirty="0"/>
              <a:t>Selected by </a:t>
            </a:r>
          </a:p>
          <a:p>
            <a:pPr eaLnBrk="1" hangingPunct="1"/>
            <a:r>
              <a:rPr lang="en-US" altLang="el-GR" sz="1800" dirty="0"/>
              <a:t>NFP</a:t>
            </a:r>
            <a:endParaRPr lang="el-GR" altLang="el-GR" sz="1800" dirty="0"/>
          </a:p>
        </p:txBody>
      </p:sp>
    </p:spTree>
    <p:extLst>
      <p:ext uri="{BB962C8B-B14F-4D97-AF65-F5344CB8AC3E}">
        <p14:creationId xmlns:p14="http://schemas.microsoft.com/office/powerpoint/2010/main" val="1589721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67553" y="42162"/>
            <a:ext cx="10564906" cy="1325563"/>
          </a:xfrm>
        </p:spPr>
        <p:txBody>
          <a:bodyPr>
            <a:normAutofit/>
          </a:bodyPr>
          <a:lstStyle/>
          <a:p>
            <a:r>
              <a:rPr lang="en-US" altLang="el-GR" dirty="0" smtClean="0">
                <a:ea typeface="ＭＳ Ｐゴシック" panose="020B0600070205080204" pitchFamily="34" charset="-128"/>
              </a:rPr>
              <a:t>Advantages of Geographic Routing</a:t>
            </a:r>
            <a:endParaRPr lang="el-GR" altLang="el-GR" dirty="0" smtClean="0">
              <a:ea typeface="ＭＳ Ｐゴシック" panose="020B0600070205080204" pitchFamily="34" charset="-128"/>
            </a:endParaRPr>
          </a:p>
        </p:txBody>
      </p:sp>
      <p:sp>
        <p:nvSpPr>
          <p:cNvPr id="31746" name="Content Placeholder 2"/>
          <p:cNvSpPr>
            <a:spLocks noGrp="1"/>
          </p:cNvSpPr>
          <p:nvPr>
            <p:ph idx="1"/>
          </p:nvPr>
        </p:nvSpPr>
        <p:spPr>
          <a:xfrm>
            <a:off x="94129" y="1444532"/>
            <a:ext cx="12097871" cy="4351338"/>
          </a:xfrm>
        </p:spPr>
        <p:txBody>
          <a:bodyPr/>
          <a:lstStyle/>
          <a:p>
            <a:r>
              <a:rPr lang="en-US" altLang="el-GR" b="1" dirty="0" smtClean="0">
                <a:solidFill>
                  <a:schemeClr val="accent6">
                    <a:lumMod val="50000"/>
                  </a:schemeClr>
                </a:solidFill>
                <a:ea typeface="ＭＳ Ｐゴシック" panose="020B0600070205080204" pitchFamily="34" charset="-128"/>
              </a:rPr>
              <a:t>Robust with respect to change of topology</a:t>
            </a:r>
          </a:p>
          <a:p>
            <a:pPr marL="457200" lvl="1" indent="0">
              <a:buNone/>
            </a:pPr>
            <a:r>
              <a:rPr lang="en-US" altLang="el-GR" dirty="0" smtClean="0">
                <a:ea typeface="ＭＳ Ｐゴシック" panose="020B0600070205080204" pitchFamily="34" charset="-128"/>
              </a:rPr>
              <a:t>Who handles the packet is unimportant, and can be decided at the very last moment. </a:t>
            </a:r>
          </a:p>
          <a:p>
            <a:r>
              <a:rPr lang="en-US" altLang="el-GR" b="1" dirty="0" smtClean="0">
                <a:solidFill>
                  <a:schemeClr val="accent6">
                    <a:lumMod val="50000"/>
                  </a:schemeClr>
                </a:solidFill>
                <a:ea typeface="ＭＳ Ｐゴシック" panose="020B0600070205080204" pitchFamily="34" charset="-128"/>
              </a:rPr>
              <a:t>Very little state is needed</a:t>
            </a:r>
          </a:p>
          <a:p>
            <a:pPr marL="457200" lvl="1" indent="0">
              <a:buNone/>
            </a:pPr>
            <a:r>
              <a:rPr lang="en-US" altLang="el-GR" dirty="0" smtClean="0">
                <a:ea typeface="ＭＳ Ｐゴシック" panose="020B0600070205080204" pitchFamily="34" charset="-128"/>
              </a:rPr>
              <a:t>With traditional routing, nodes need to keep (and update) routing tables and/or packets need to carry the routes they will follow </a:t>
            </a:r>
          </a:p>
          <a:p>
            <a:pPr marL="0" indent="0">
              <a:buNone/>
            </a:pPr>
            <a:r>
              <a:rPr lang="en-US" altLang="el-GR" dirty="0" smtClean="0">
                <a:ea typeface="ＭＳ Ｐゴシック" panose="020B0600070205080204" pitchFamily="34" charset="-128"/>
              </a:rPr>
              <a:t>        It scales very well with network size. </a:t>
            </a: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E8C055B-6563-44D1-954A-8FAD56FAF1BE}" type="slidenum">
              <a:rPr lang="el-GR" altLang="el-GR" sz="1200">
                <a:solidFill>
                  <a:srgbClr val="898989"/>
                </a:solidFill>
              </a:rPr>
              <a:pPr eaLnBrk="1" hangingPunct="1"/>
              <a:t>29</a:t>
            </a:fld>
            <a:endParaRPr lang="el-GR" altLang="el-GR" sz="1200">
              <a:solidFill>
                <a:srgbClr val="898989"/>
              </a:solidFill>
            </a:endParaRPr>
          </a:p>
        </p:txBody>
      </p:sp>
      <p:sp>
        <p:nvSpPr>
          <p:cNvPr id="3" name="Rectangle 2"/>
          <p:cNvSpPr/>
          <p:nvPr/>
        </p:nvSpPr>
        <p:spPr>
          <a:xfrm>
            <a:off x="94130" y="5710019"/>
            <a:ext cx="12097870" cy="830997"/>
          </a:xfrm>
          <a:prstGeom prst="rect">
            <a:avLst/>
          </a:prstGeom>
          <a:ln w="38100">
            <a:solidFill>
              <a:srgbClr val="FF0000"/>
            </a:solidFill>
          </a:ln>
        </p:spPr>
        <p:txBody>
          <a:bodyPr wrap="square">
            <a:spAutoFit/>
          </a:bodyPr>
          <a:lstStyle/>
          <a:p>
            <a:r>
              <a:rPr lang="en-US" sz="2400" dirty="0" smtClean="0"/>
              <a:t>Local Maximum Problem Challenge: While forwarding, it is possible that the best node to receive the packet is the current holder.</a:t>
            </a:r>
            <a:endParaRPr lang="en-US" sz="2400" dirty="0"/>
          </a:p>
        </p:txBody>
      </p:sp>
      <p:sp>
        <p:nvSpPr>
          <p:cNvPr id="2" name="Right Arrow 1"/>
          <p:cNvSpPr/>
          <p:nvPr/>
        </p:nvSpPr>
        <p:spPr>
          <a:xfrm>
            <a:off x="128420" y="3686175"/>
            <a:ext cx="548640" cy="217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1789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l-GR" dirty="0"/>
          </a:p>
        </p:txBody>
      </p:sp>
      <p:sp>
        <p:nvSpPr>
          <p:cNvPr id="3" name="Content Placeholder 2"/>
          <p:cNvSpPr>
            <a:spLocks noGrp="1"/>
          </p:cNvSpPr>
          <p:nvPr>
            <p:ph idx="1"/>
          </p:nvPr>
        </p:nvSpPr>
        <p:spPr/>
        <p:txBody>
          <a:bodyPr>
            <a:normAutofit lnSpcReduction="10000"/>
          </a:bodyPr>
          <a:lstStyle/>
          <a:p>
            <a:r>
              <a:rPr lang="en-US" dirty="0" smtClean="0"/>
              <a:t>Limited wireless transmission range</a:t>
            </a:r>
          </a:p>
          <a:p>
            <a:r>
              <a:rPr lang="en-US" dirty="0" smtClean="0"/>
              <a:t> Broadcast nature of the wireless medium</a:t>
            </a:r>
          </a:p>
          <a:p>
            <a:r>
              <a:rPr lang="en-US" dirty="0" smtClean="0"/>
              <a:t>Hidden terminal problem</a:t>
            </a:r>
          </a:p>
          <a:p>
            <a:r>
              <a:rPr lang="en-US" dirty="0" smtClean="0"/>
              <a:t>Packet losses due to transmission errors</a:t>
            </a:r>
          </a:p>
          <a:p>
            <a:r>
              <a:rPr lang="en-US" dirty="0" smtClean="0"/>
              <a:t>Mobility-induced route changes</a:t>
            </a:r>
          </a:p>
          <a:p>
            <a:r>
              <a:rPr lang="en-US" dirty="0" smtClean="0"/>
              <a:t>Mobility-induced packet losses</a:t>
            </a:r>
          </a:p>
          <a:p>
            <a:r>
              <a:rPr lang="en-US" dirty="0" smtClean="0"/>
              <a:t>Battery constraints</a:t>
            </a:r>
          </a:p>
          <a:p>
            <a:r>
              <a:rPr lang="en-US" dirty="0" smtClean="0"/>
              <a:t>Potentially frequent network partitions</a:t>
            </a:r>
          </a:p>
          <a:p>
            <a:r>
              <a:rPr lang="en-US" dirty="0" smtClean="0"/>
              <a:t>Ease of snooping on wireless transmissions  (security hazard)</a:t>
            </a:r>
          </a:p>
          <a:p>
            <a:endParaRPr lang="el-GR" dirty="0"/>
          </a:p>
        </p:txBody>
      </p:sp>
    </p:spTree>
    <p:extLst>
      <p:ext uri="{BB962C8B-B14F-4D97-AF65-F5344CB8AC3E}">
        <p14:creationId xmlns:p14="http://schemas.microsoft.com/office/powerpoint/2010/main" val="1396656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5"/>
            <a:ext cx="12192000" cy="1325563"/>
          </a:xfrm>
        </p:spPr>
        <p:txBody>
          <a:bodyPr>
            <a:normAutofit/>
          </a:bodyPr>
          <a:lstStyle/>
          <a:p>
            <a:r>
              <a:rPr lang="en-US" sz="2800" b="1" dirty="0" smtClean="0"/>
              <a:t>Mesh networks</a:t>
            </a:r>
            <a:r>
              <a:rPr lang="en-US" sz="2800" dirty="0" smtClean="0"/>
              <a:t>: </a:t>
            </a:r>
            <a:r>
              <a:rPr lang="en-US" sz="2800" b="1" dirty="0" smtClean="0">
                <a:solidFill>
                  <a:schemeClr val="accent6">
                    <a:lumMod val="50000"/>
                  </a:schemeClr>
                </a:solidFill>
              </a:rPr>
              <a:t>hybrid</a:t>
            </a:r>
            <a:r>
              <a:rPr lang="en-US" sz="2800" dirty="0" smtClean="0"/>
              <a:t> </a:t>
            </a:r>
            <a:r>
              <a:rPr lang="en-US" sz="2800" dirty="0"/>
              <a:t>technology, </a:t>
            </a:r>
            <a:r>
              <a:rPr lang="en-US" sz="2800" dirty="0" smtClean="0"/>
              <a:t>blends </a:t>
            </a:r>
            <a:r>
              <a:rPr lang="en-US" sz="2800" dirty="0"/>
              <a:t>a fixed wireless backbone with an edge network consisting of mobile users.</a:t>
            </a:r>
            <a:endParaRPr lang="el-GR" sz="28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4962" y="1704816"/>
            <a:ext cx="82962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100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55" y="0"/>
            <a:ext cx="10515600" cy="1325563"/>
          </a:xfrm>
        </p:spPr>
        <p:txBody>
          <a:bodyPr/>
          <a:lstStyle/>
          <a:p>
            <a:r>
              <a:rPr lang="en-US" dirty="0" smtClean="0"/>
              <a:t>Mesh Networks</a:t>
            </a:r>
            <a:endParaRPr lang="el-GR"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1246" y="632172"/>
            <a:ext cx="7517404" cy="555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4450"/>
            <a:ext cx="5508355" cy="410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689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 y="0"/>
            <a:ext cx="10515600" cy="1325563"/>
          </a:xfrm>
        </p:spPr>
        <p:txBody>
          <a:bodyPr/>
          <a:lstStyle/>
          <a:p>
            <a:r>
              <a:rPr lang="en-US" dirty="0" smtClean="0"/>
              <a:t>Mesh Networks</a:t>
            </a:r>
            <a:endParaRPr lang="el-GR" dirty="0"/>
          </a:p>
        </p:txBody>
      </p:sp>
      <p:sp>
        <p:nvSpPr>
          <p:cNvPr id="3" name="Content Placeholder 2"/>
          <p:cNvSpPr>
            <a:spLocks noGrp="1"/>
          </p:cNvSpPr>
          <p:nvPr>
            <p:ph idx="1"/>
          </p:nvPr>
        </p:nvSpPr>
        <p:spPr>
          <a:xfrm>
            <a:off x="80010" y="1337310"/>
            <a:ext cx="12111990" cy="5520689"/>
          </a:xfrm>
        </p:spPr>
        <p:txBody>
          <a:bodyPr>
            <a:normAutofit fontScale="92500" lnSpcReduction="20000"/>
          </a:bodyPr>
          <a:lstStyle/>
          <a:p>
            <a:r>
              <a:rPr lang="en-US" dirty="0"/>
              <a:t>Multi-hop wireless network. </a:t>
            </a:r>
            <a:r>
              <a:rPr lang="en-US" dirty="0" smtClean="0"/>
              <a:t>Aim to </a:t>
            </a:r>
            <a:r>
              <a:rPr lang="en-US" dirty="0"/>
              <a:t>extend the coverage range </a:t>
            </a:r>
            <a:r>
              <a:rPr lang="en-US" dirty="0" smtClean="0"/>
              <a:t>without </a:t>
            </a:r>
            <a:r>
              <a:rPr lang="en-US" dirty="0"/>
              <a:t>sacrificing the channel </a:t>
            </a:r>
            <a:r>
              <a:rPr lang="en-US" dirty="0" smtClean="0"/>
              <a:t>capacity as well as provide </a:t>
            </a:r>
            <a:r>
              <a:rPr lang="en-US" dirty="0"/>
              <a:t>non-line-of-sight (NLOS) connectivity among the users without direct </a:t>
            </a:r>
            <a:r>
              <a:rPr lang="en-US" dirty="0" smtClean="0"/>
              <a:t>line-of-sight.</a:t>
            </a:r>
          </a:p>
          <a:p>
            <a:r>
              <a:rPr lang="en-US" dirty="0"/>
              <a:t>Mesh routers usually have minimal mobility, while mesh clients can be stationary or mobile nodes. Mesh routers usually do not have strict constraints on power consumption. However, mesh clients may require power efficient protocols.</a:t>
            </a:r>
            <a:endParaRPr lang="en-US" dirty="0" smtClean="0"/>
          </a:p>
          <a:p>
            <a:r>
              <a:rPr lang="en-US" dirty="0"/>
              <a:t>In WMNs, both backhaul access to the Internet and </a:t>
            </a:r>
            <a:r>
              <a:rPr lang="en-US" dirty="0" smtClean="0"/>
              <a:t>peer-to-peer </a:t>
            </a:r>
            <a:r>
              <a:rPr lang="en-US" dirty="0"/>
              <a:t>(P2P) communications are </a:t>
            </a:r>
            <a:r>
              <a:rPr lang="en-US" dirty="0" smtClean="0"/>
              <a:t>supported. </a:t>
            </a:r>
            <a:r>
              <a:rPr lang="en-US" dirty="0"/>
              <a:t>In addition, the integration of WMNs with other wireless networks and providing services to end-users of these networks can be accomplished through WMNs</a:t>
            </a:r>
            <a:r>
              <a:rPr lang="en-US" dirty="0" smtClean="0"/>
              <a:t>.</a:t>
            </a:r>
          </a:p>
          <a:p>
            <a:r>
              <a:rPr lang="en-US" dirty="0"/>
              <a:t>Support for ad hoc networking, and capability of self-forming, self-healing, and self-organization. WMNs enhance network performance, because of flexible network architecture, easy deployment and configuration, fault tolerance, and mesh connectivity, i.e., multipoint-to-multipoint </a:t>
            </a:r>
            <a:r>
              <a:rPr lang="en-US" dirty="0" smtClean="0"/>
              <a:t>communications.</a:t>
            </a:r>
          </a:p>
          <a:p>
            <a:r>
              <a:rPr lang="en-US" dirty="0"/>
              <a:t>Dedicated routing and configuration. </a:t>
            </a:r>
            <a:r>
              <a:rPr lang="en-US" dirty="0" smtClean="0"/>
              <a:t>Unlike </a:t>
            </a:r>
            <a:r>
              <a:rPr lang="en-US" dirty="0"/>
              <a:t>ad hoc networks, </a:t>
            </a:r>
            <a:r>
              <a:rPr lang="en-US" dirty="0" smtClean="0"/>
              <a:t>in which end-user </a:t>
            </a:r>
            <a:r>
              <a:rPr lang="en-US" dirty="0"/>
              <a:t>devices </a:t>
            </a:r>
            <a:r>
              <a:rPr lang="en-US" dirty="0" smtClean="0"/>
              <a:t>perform routing, in WMNs, mesh routers perform this functionality.</a:t>
            </a:r>
            <a:endParaRPr lang="el-GR" dirty="0"/>
          </a:p>
        </p:txBody>
      </p:sp>
    </p:spTree>
    <p:extLst>
      <p:ext uri="{BB962C8B-B14F-4D97-AF65-F5344CB8AC3E}">
        <p14:creationId xmlns:p14="http://schemas.microsoft.com/office/powerpoint/2010/main" val="3670549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92075"/>
            <a:ext cx="10515600" cy="1325563"/>
          </a:xfrm>
        </p:spPr>
        <p:txBody>
          <a:bodyPr/>
          <a:lstStyle/>
          <a:p>
            <a:r>
              <a:rPr lang="en-US" dirty="0" smtClean="0"/>
              <a:t>Routing Metrics</a:t>
            </a:r>
            <a:endParaRPr lang="el-GR" dirty="0"/>
          </a:p>
        </p:txBody>
      </p:sp>
      <p:sp>
        <p:nvSpPr>
          <p:cNvPr id="3" name="Content Placeholder 2"/>
          <p:cNvSpPr>
            <a:spLocks noGrp="1"/>
          </p:cNvSpPr>
          <p:nvPr>
            <p:ph idx="1"/>
          </p:nvPr>
        </p:nvSpPr>
        <p:spPr>
          <a:xfrm>
            <a:off x="137160" y="1231264"/>
            <a:ext cx="12192000" cy="5146675"/>
          </a:xfrm>
        </p:spPr>
        <p:txBody>
          <a:bodyPr>
            <a:normAutofit/>
          </a:bodyPr>
          <a:lstStyle/>
          <a:p>
            <a:r>
              <a:rPr lang="en-US" sz="2400" b="1" dirty="0">
                <a:solidFill>
                  <a:schemeClr val="accent6">
                    <a:lumMod val="50000"/>
                  </a:schemeClr>
                </a:solidFill>
              </a:rPr>
              <a:t>Hop Count</a:t>
            </a:r>
            <a:r>
              <a:rPr lang="en-US" sz="2400" dirty="0"/>
              <a:t>: Number of hops between the source and the destination.</a:t>
            </a:r>
          </a:p>
          <a:p>
            <a:r>
              <a:rPr lang="en-US" sz="2400" b="1" dirty="0">
                <a:solidFill>
                  <a:schemeClr val="accent6">
                    <a:lumMod val="50000"/>
                  </a:schemeClr>
                </a:solidFill>
              </a:rPr>
              <a:t>Expected Transmission Count (ETX): </a:t>
            </a:r>
            <a:r>
              <a:rPr lang="en-US" sz="2400" dirty="0" smtClean="0"/>
              <a:t>Accounts </a:t>
            </a:r>
            <a:r>
              <a:rPr lang="en-US" sz="2400" dirty="0"/>
              <a:t>for </a:t>
            </a:r>
            <a:r>
              <a:rPr lang="en-US" sz="2400" b="1" dirty="0">
                <a:solidFill>
                  <a:srgbClr val="FF0000"/>
                </a:solidFill>
              </a:rPr>
              <a:t>data loss due to medium access contention </a:t>
            </a:r>
            <a:r>
              <a:rPr lang="en-US" sz="2400" dirty="0" smtClean="0"/>
              <a:t>&amp; environmental </a:t>
            </a:r>
            <a:r>
              <a:rPr lang="en-US" sz="2400" dirty="0"/>
              <a:t>hazards, and </a:t>
            </a:r>
            <a:r>
              <a:rPr lang="en-US" sz="2400" b="1" dirty="0"/>
              <a:t>considers the number of retransmissions needed to successfully transmit a packet over a link </a:t>
            </a:r>
            <a:endParaRPr lang="en-US" sz="2400" b="1" dirty="0" smtClean="0"/>
          </a:p>
          <a:p>
            <a:r>
              <a:rPr lang="en-US" sz="2400" b="1" dirty="0" smtClean="0">
                <a:solidFill>
                  <a:schemeClr val="accent6">
                    <a:lumMod val="50000"/>
                  </a:schemeClr>
                </a:solidFill>
              </a:rPr>
              <a:t>Expected </a:t>
            </a:r>
            <a:r>
              <a:rPr lang="en-US" sz="2400" b="1" dirty="0">
                <a:solidFill>
                  <a:schemeClr val="accent6">
                    <a:lumMod val="50000"/>
                  </a:schemeClr>
                </a:solidFill>
              </a:rPr>
              <a:t>Transmission Time (ETT): </a:t>
            </a:r>
            <a:r>
              <a:rPr lang="en-US" sz="2400" dirty="0" smtClean="0"/>
              <a:t>enhancement </a:t>
            </a:r>
            <a:r>
              <a:rPr lang="en-US" sz="2400" dirty="0"/>
              <a:t>of </a:t>
            </a:r>
            <a:r>
              <a:rPr lang="en-US" sz="2400" dirty="0" smtClean="0"/>
              <a:t>ETX; further </a:t>
            </a:r>
            <a:r>
              <a:rPr lang="en-US" sz="2400" dirty="0"/>
              <a:t>includes the bandwidth of the link in its </a:t>
            </a:r>
            <a:r>
              <a:rPr lang="en-US" sz="2400" dirty="0" smtClean="0"/>
              <a:t>computation.</a:t>
            </a:r>
            <a:endParaRPr lang="en-US" sz="2400" dirty="0"/>
          </a:p>
          <a:p>
            <a:r>
              <a:rPr lang="en-US" sz="2400" b="1" dirty="0">
                <a:solidFill>
                  <a:schemeClr val="accent6">
                    <a:lumMod val="50000"/>
                  </a:schemeClr>
                </a:solidFill>
              </a:rPr>
              <a:t>Energy consumption</a:t>
            </a:r>
            <a:r>
              <a:rPr lang="en-US" sz="2400" dirty="0"/>
              <a:t>: A node energy level can be considered as a routing metric if some nodes are energy-constrained and their involvement in the routing process can lead to path failure if they suffer from energy depletion. </a:t>
            </a:r>
            <a:endParaRPr lang="en-US" sz="2400" dirty="0" smtClean="0"/>
          </a:p>
          <a:p>
            <a:r>
              <a:rPr lang="en-US" sz="2400" b="1" dirty="0">
                <a:solidFill>
                  <a:schemeClr val="accent6">
                    <a:lumMod val="50000"/>
                  </a:schemeClr>
                </a:solidFill>
              </a:rPr>
              <a:t>Path availability/reliability</a:t>
            </a:r>
            <a:r>
              <a:rPr lang="en-US" sz="2400" dirty="0"/>
              <a:t>: P</a:t>
            </a:r>
            <a:r>
              <a:rPr lang="en-US" sz="2400" dirty="0" smtClean="0"/>
              <a:t>ercentage </a:t>
            </a:r>
            <a:r>
              <a:rPr lang="en-US" sz="2400" dirty="0"/>
              <a:t>of time a path is available. Node mobility effect can be captured by this </a:t>
            </a:r>
            <a:r>
              <a:rPr lang="en-US" sz="2400" dirty="0" smtClean="0"/>
              <a:t>metric; Particularly </a:t>
            </a:r>
            <a:r>
              <a:rPr lang="en-US" sz="2400" dirty="0"/>
              <a:t>important in </a:t>
            </a:r>
            <a:r>
              <a:rPr lang="en-US" sz="2400" dirty="0" smtClean="0"/>
              <a:t>MANET.</a:t>
            </a:r>
            <a:endParaRPr lang="en-US" sz="2400" dirty="0"/>
          </a:p>
          <a:p>
            <a:endParaRPr lang="el-GR" dirty="0"/>
          </a:p>
        </p:txBody>
      </p:sp>
    </p:spTree>
    <p:extLst>
      <p:ext uri="{BB962C8B-B14F-4D97-AF65-F5344CB8AC3E}">
        <p14:creationId xmlns:p14="http://schemas.microsoft.com/office/powerpoint/2010/main" val="1677043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Routing in Mesh Networks</a:t>
            </a:r>
            <a:endParaRPr lang="el-GR" dirty="0"/>
          </a:p>
        </p:txBody>
      </p:sp>
      <p:sp>
        <p:nvSpPr>
          <p:cNvPr id="5" name="Content Placeholder 4"/>
          <p:cNvSpPr>
            <a:spLocks noGrp="1"/>
          </p:cNvSpPr>
          <p:nvPr>
            <p:ph idx="1"/>
          </p:nvPr>
        </p:nvSpPr>
        <p:spPr>
          <a:xfrm>
            <a:off x="182880" y="1825625"/>
            <a:ext cx="12009120" cy="4351338"/>
          </a:xfrm>
        </p:spPr>
        <p:txBody>
          <a:bodyPr/>
          <a:lstStyle/>
          <a:p>
            <a:r>
              <a:rPr lang="en-US" dirty="0"/>
              <a:t>V</a:t>
            </a:r>
            <a:r>
              <a:rPr lang="en-US" dirty="0" smtClean="0"/>
              <a:t>ariation </a:t>
            </a:r>
            <a:r>
              <a:rPr lang="en-US" dirty="0"/>
              <a:t>of DSR using the expected transmission time as a metric instead of the number of </a:t>
            </a:r>
            <a:r>
              <a:rPr lang="en-US" dirty="0" smtClean="0"/>
              <a:t>hops (i.e., the </a:t>
            </a:r>
            <a:r>
              <a:rPr lang="en-US" dirty="0"/>
              <a:t>shortest paths are determined based on least packet </a:t>
            </a:r>
            <a:r>
              <a:rPr lang="en-US" dirty="0" smtClean="0"/>
              <a:t>loss)</a:t>
            </a:r>
          </a:p>
          <a:p>
            <a:r>
              <a:rPr lang="en-US" dirty="0"/>
              <a:t>E</a:t>
            </a:r>
            <a:r>
              <a:rPr lang="en-US" dirty="0" smtClean="0"/>
              <a:t>nhancing </a:t>
            </a:r>
            <a:r>
              <a:rPr lang="en-US" dirty="0"/>
              <a:t>existing routing protocols with new routing metrics more appropriate for WMNs. </a:t>
            </a:r>
            <a:endParaRPr lang="en-US" dirty="0" smtClean="0"/>
          </a:p>
          <a:p>
            <a:r>
              <a:rPr lang="en-US" dirty="0" smtClean="0"/>
              <a:t>The fixed </a:t>
            </a:r>
            <a:r>
              <a:rPr lang="en-US" dirty="0"/>
              <a:t>wireless backbone allows a </a:t>
            </a:r>
            <a:r>
              <a:rPr lang="en-US" b="1" dirty="0">
                <a:solidFill>
                  <a:schemeClr val="accent6">
                    <a:lumMod val="50000"/>
                  </a:schemeClr>
                </a:solidFill>
              </a:rPr>
              <a:t>better estimation of the link quality through regular measurements</a:t>
            </a:r>
            <a:r>
              <a:rPr lang="en-US" dirty="0"/>
              <a:t>. </a:t>
            </a:r>
            <a:endParaRPr lang="en-US" dirty="0" smtClean="0"/>
          </a:p>
          <a:p>
            <a:r>
              <a:rPr lang="en-US" dirty="0" smtClean="0"/>
              <a:t>Employ channel </a:t>
            </a:r>
            <a:r>
              <a:rPr lang="en-US" dirty="0"/>
              <a:t>diversity in the network infrastructure so as to reduce interference and increase overall </a:t>
            </a:r>
            <a:r>
              <a:rPr lang="en-US" dirty="0" smtClean="0"/>
              <a:t>throughput.</a:t>
            </a:r>
            <a:endParaRPr lang="el-GR" dirty="0"/>
          </a:p>
        </p:txBody>
      </p:sp>
    </p:spTree>
    <p:extLst>
      <p:ext uri="{BB962C8B-B14F-4D97-AF65-F5344CB8AC3E}">
        <p14:creationId xmlns:p14="http://schemas.microsoft.com/office/powerpoint/2010/main" val="82654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676400" y="274638"/>
            <a:ext cx="8686800" cy="1143000"/>
          </a:xfrm>
        </p:spPr>
        <p:txBody>
          <a:bodyPr/>
          <a:lstStyle/>
          <a:p>
            <a:r>
              <a:rPr lang="en-US" altLang="el-GR" smtClean="0">
                <a:ea typeface="ＭＳ Ｐゴシック" panose="020B0600070205080204" pitchFamily="34" charset="-128"/>
              </a:rPr>
              <a:t>A fundamental Cost/Delay Tradeoff</a:t>
            </a:r>
            <a:endParaRPr lang="el-GR" altLang="el-GR" smtClean="0">
              <a:ea typeface="ＭＳ Ｐゴシック" panose="020B0600070205080204" pitchFamily="34" charset="-128"/>
            </a:endParaRPr>
          </a:p>
        </p:txBody>
      </p:sp>
      <p:sp>
        <p:nvSpPr>
          <p:cNvPr id="51202" name="Content Placeholder 2"/>
          <p:cNvSpPr>
            <a:spLocks noGrp="1"/>
          </p:cNvSpPr>
          <p:nvPr>
            <p:ph idx="1"/>
          </p:nvPr>
        </p:nvSpPr>
        <p:spPr/>
        <p:txBody>
          <a:bodyPr/>
          <a:lstStyle/>
          <a:p>
            <a:r>
              <a:rPr lang="en-US" altLang="el-GR" dirty="0" smtClean="0">
                <a:ea typeface="ＭＳ Ｐゴシック" panose="020B0600070205080204" pitchFamily="34" charset="-128"/>
              </a:rPr>
              <a:t>C/DEGs capture a fundamental tradeoff of DTNs: the cost of transporting a packet from node A to node B with a delay of at most </a:t>
            </a:r>
            <a:r>
              <a:rPr lang="en-US" altLang="el-GR" i="1" dirty="0" smtClean="0">
                <a:latin typeface="Times" panose="02020603050405020304" pitchFamily="18" charset="0"/>
                <a:ea typeface="ＭＳ Ｐゴシック" panose="020B0600070205080204" pitchFamily="34" charset="-128"/>
              </a:rPr>
              <a:t>T</a:t>
            </a:r>
            <a:r>
              <a:rPr lang="en-US" altLang="el-GR" dirty="0" smtClean="0">
                <a:ea typeface="ＭＳ Ｐゴシック" panose="020B0600070205080204" pitchFamily="34" charset="-128"/>
              </a:rPr>
              <a:t> is a decreasing function of </a:t>
            </a:r>
            <a:r>
              <a:rPr lang="en-US" altLang="el-GR" i="1" dirty="0" smtClean="0">
                <a:latin typeface="Times" panose="02020603050405020304" pitchFamily="18" charset="0"/>
                <a:ea typeface="ＭＳ Ｐゴシック" panose="020B0600070205080204" pitchFamily="34" charset="-128"/>
              </a:rPr>
              <a:t>T</a:t>
            </a:r>
            <a:r>
              <a:rPr lang="en-US" altLang="el-GR" dirty="0" smtClean="0">
                <a:ea typeface="ＭＳ Ｐゴシック" panose="020B0600070205080204" pitchFamily="34" charset="-128"/>
              </a:rPr>
              <a:t>.</a:t>
            </a:r>
          </a:p>
          <a:p>
            <a:pPr lvl="1"/>
            <a:r>
              <a:rPr lang="en-US" altLang="el-GR" dirty="0" smtClean="0">
                <a:ea typeface="ＭＳ Ｐゴシック" panose="020B0600070205080204" pitchFamily="34" charset="-128"/>
              </a:rPr>
              <a:t>If we are willing to wait for more time, the topology might become more favorable. </a:t>
            </a:r>
          </a:p>
          <a:p>
            <a:pPr lvl="1"/>
            <a:r>
              <a:rPr lang="en-US" altLang="el-GR" dirty="0" smtClean="0">
                <a:ea typeface="ＭＳ Ｐゴシック" panose="020B0600070205080204" pitchFamily="34" charset="-128"/>
              </a:rPr>
              <a:t>In the C/DEG setting, the smallest-cost journey of delay at most </a:t>
            </a:r>
            <a:r>
              <a:rPr lang="en-US" altLang="el-GR" i="1" dirty="0" smtClean="0">
                <a:latin typeface="Times" panose="02020603050405020304" pitchFamily="18" charset="0"/>
                <a:ea typeface="ＭＳ Ｐゴシック" panose="020B0600070205080204" pitchFamily="34" charset="-128"/>
              </a:rPr>
              <a:t>T</a:t>
            </a:r>
            <a:r>
              <a:rPr lang="en-US" altLang="el-GR" dirty="0" smtClean="0">
                <a:ea typeface="ＭＳ Ｐゴシック" panose="020B0600070205080204" pitchFamily="34" charset="-128"/>
              </a:rPr>
              <a:t> is found considering all C/DEG paths of delay at most </a:t>
            </a:r>
            <a:r>
              <a:rPr lang="en-US" altLang="el-GR" i="1" dirty="0" smtClean="0">
                <a:latin typeface="Times" panose="02020603050405020304" pitchFamily="18" charset="0"/>
                <a:ea typeface="ＭＳ Ｐゴシック" panose="020B0600070205080204" pitchFamily="34" charset="-128"/>
              </a:rPr>
              <a:t>T</a:t>
            </a:r>
            <a:r>
              <a:rPr lang="en-US" altLang="el-GR" dirty="0" smtClean="0">
                <a:ea typeface="ＭＳ Ｐゴシック" panose="020B0600070205080204" pitchFamily="34" charset="-128"/>
              </a:rPr>
              <a:t>. Increasing </a:t>
            </a:r>
            <a:r>
              <a:rPr lang="en-US" altLang="el-GR" i="1" dirty="0" smtClean="0">
                <a:latin typeface="Times" panose="02020603050405020304" pitchFamily="18" charset="0"/>
                <a:ea typeface="ＭＳ Ｐゴシック" panose="020B0600070205080204" pitchFamily="34" charset="-128"/>
              </a:rPr>
              <a:t>T</a:t>
            </a:r>
            <a:r>
              <a:rPr lang="en-US" altLang="el-GR" dirty="0" smtClean="0">
                <a:ea typeface="ＭＳ Ｐゴシック" panose="020B0600070205080204" pitchFamily="34" charset="-128"/>
              </a:rPr>
              <a:t> implies more paths are considered.  </a:t>
            </a:r>
            <a:endParaRPr lang="el-GR" altLang="el-GR" dirty="0" smtClean="0">
              <a:ea typeface="ＭＳ Ｐゴシック" panose="020B0600070205080204" pitchFamily="34" charset="-128"/>
            </a:endParaRPr>
          </a:p>
        </p:txBody>
      </p:sp>
      <p:sp>
        <p:nvSpPr>
          <p:cNvPr id="512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8823537-3567-42CD-94BA-CD4E5262AA64}" type="slidenum">
              <a:rPr lang="el-GR" altLang="el-GR" sz="1200">
                <a:solidFill>
                  <a:srgbClr val="898989"/>
                </a:solidFill>
              </a:rPr>
              <a:pPr eaLnBrk="1" hangingPunct="1"/>
              <a:t>35</a:t>
            </a:fld>
            <a:endParaRPr lang="el-GR" altLang="el-GR" sz="1200">
              <a:solidFill>
                <a:srgbClr val="898989"/>
              </a:solidFill>
            </a:endParaRPr>
          </a:p>
        </p:txBody>
      </p:sp>
    </p:spTree>
    <p:extLst>
      <p:ext uri="{BB962C8B-B14F-4D97-AF65-F5344CB8AC3E}">
        <p14:creationId xmlns:p14="http://schemas.microsoft.com/office/powerpoint/2010/main" val="411802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Portable mobile networking </a:t>
            </a:r>
            <a:endParaRPr lang="el-GR" dirty="0"/>
          </a:p>
        </p:txBody>
      </p:sp>
      <p:sp>
        <p:nvSpPr>
          <p:cNvPr id="3" name="Content Placeholder 2"/>
          <p:cNvSpPr>
            <a:spLocks noGrp="1"/>
          </p:cNvSpPr>
          <p:nvPr>
            <p:ph idx="1"/>
          </p:nvPr>
        </p:nvSpPr>
        <p:spPr/>
        <p:txBody>
          <a:bodyPr>
            <a:normAutofit/>
          </a:bodyPr>
          <a:lstStyle/>
          <a:p>
            <a:r>
              <a:rPr lang="en-US" dirty="0"/>
              <a:t>R</a:t>
            </a:r>
            <a:r>
              <a:rPr lang="en-US" dirty="0" smtClean="0"/>
              <a:t>equires connection to same  provider (ISP)</a:t>
            </a:r>
          </a:p>
          <a:p>
            <a:r>
              <a:rPr lang="en-US" dirty="0" smtClean="0"/>
              <a:t> Cellular systems, Bluetooth, Wireless Ethernet</a:t>
            </a:r>
          </a:p>
          <a:p>
            <a:pPr marL="0" indent="0">
              <a:buNone/>
            </a:pPr>
            <a:endParaRPr lang="el-GR" dirty="0"/>
          </a:p>
        </p:txBody>
      </p:sp>
    </p:spTree>
    <p:extLst>
      <p:ext uri="{BB962C8B-B14F-4D97-AF65-F5344CB8AC3E}">
        <p14:creationId xmlns:p14="http://schemas.microsoft.com/office/powerpoint/2010/main" val="2735043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&amp; Standard IP Routing</a:t>
            </a:r>
            <a:endParaRPr lang="el-GR" dirty="0"/>
          </a:p>
        </p:txBody>
      </p:sp>
      <p:sp>
        <p:nvSpPr>
          <p:cNvPr id="3" name="Content Placeholder 2"/>
          <p:cNvSpPr>
            <a:spLocks noGrp="1"/>
          </p:cNvSpPr>
          <p:nvPr>
            <p:ph idx="1"/>
          </p:nvPr>
        </p:nvSpPr>
        <p:spPr>
          <a:xfrm>
            <a:off x="188259" y="1825625"/>
            <a:ext cx="12003741" cy="4351338"/>
          </a:xfrm>
        </p:spPr>
        <p:txBody>
          <a:bodyPr>
            <a:normAutofit lnSpcReduction="10000"/>
          </a:bodyPr>
          <a:lstStyle/>
          <a:p>
            <a:endParaRPr lang="en-US" dirty="0" smtClean="0"/>
          </a:p>
          <a:p>
            <a:r>
              <a:rPr lang="en-US" dirty="0" smtClean="0"/>
              <a:t>IP assumes end hosts are in fixed physical locations</a:t>
            </a:r>
          </a:p>
          <a:p>
            <a:r>
              <a:rPr lang="en-US" dirty="0" smtClean="0"/>
              <a:t>IP addresses enable IP routing algorithms to get packets to  the correct network</a:t>
            </a:r>
          </a:p>
          <a:p>
            <a:r>
              <a:rPr lang="en-US" dirty="0" smtClean="0"/>
              <a:t>IP address has network part and host part</a:t>
            </a:r>
          </a:p>
          <a:p>
            <a:r>
              <a:rPr lang="en-US" dirty="0" smtClean="0"/>
              <a:t>Host part should not be in routing tables</a:t>
            </a:r>
          </a:p>
          <a:p>
            <a:r>
              <a:rPr lang="en-US" dirty="0" smtClean="0"/>
              <a:t>What if a user roams between networks?</a:t>
            </a:r>
          </a:p>
          <a:p>
            <a:r>
              <a:rPr lang="en-US" dirty="0" smtClean="0"/>
              <a:t>Want transparency</a:t>
            </a:r>
          </a:p>
          <a:p>
            <a:r>
              <a:rPr lang="en-US" dirty="0" smtClean="0"/>
              <a:t>Routing information becomes invalid</a:t>
            </a:r>
          </a:p>
          <a:p>
            <a:r>
              <a:rPr lang="en-US" dirty="0" smtClean="0"/>
              <a:t>Why can’t mobile users change IP when running an application?</a:t>
            </a:r>
          </a:p>
          <a:p>
            <a:endParaRPr lang="el-GR" dirty="0"/>
          </a:p>
        </p:txBody>
      </p:sp>
    </p:spTree>
    <p:extLst>
      <p:ext uri="{BB962C8B-B14F-4D97-AF65-F5344CB8AC3E}">
        <p14:creationId xmlns:p14="http://schemas.microsoft.com/office/powerpoint/2010/main" val="453061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0850" y="289379"/>
            <a:ext cx="10511990" cy="656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289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9" y="457666"/>
            <a:ext cx="10515600" cy="1325563"/>
          </a:xfrm>
        </p:spPr>
        <p:txBody>
          <a:bodyPr/>
          <a:lstStyle/>
          <a:p>
            <a:r>
              <a:rPr lang="en-US" dirty="0" smtClean="0"/>
              <a:t>Mobile IP Architecture - Entities</a:t>
            </a:r>
            <a:endParaRPr lang="el-GR" dirty="0"/>
          </a:p>
        </p:txBody>
      </p:sp>
      <p:sp>
        <p:nvSpPr>
          <p:cNvPr id="3" name="Content Placeholder 2"/>
          <p:cNvSpPr>
            <a:spLocks noGrp="1"/>
          </p:cNvSpPr>
          <p:nvPr>
            <p:ph idx="1"/>
          </p:nvPr>
        </p:nvSpPr>
        <p:spPr>
          <a:xfrm>
            <a:off x="112059" y="1946649"/>
            <a:ext cx="12299576" cy="4351338"/>
          </a:xfrm>
        </p:spPr>
        <p:txBody>
          <a:bodyPr>
            <a:normAutofit fontScale="85000" lnSpcReduction="10000"/>
          </a:bodyPr>
          <a:lstStyle/>
          <a:p>
            <a:r>
              <a:rPr lang="en-US" dirty="0" smtClean="0"/>
              <a:t>Mobile Node (MN) - </a:t>
            </a:r>
            <a:r>
              <a:rPr lang="en-US" dirty="0"/>
              <a:t>n</a:t>
            </a:r>
            <a:r>
              <a:rPr lang="en-US" dirty="0" smtClean="0"/>
              <a:t>ode moving to different network, with </a:t>
            </a:r>
            <a:r>
              <a:rPr lang="en-US" b="1" dirty="0" smtClean="0">
                <a:solidFill>
                  <a:srgbClr val="0070C0"/>
                </a:solidFill>
              </a:rPr>
              <a:t>permanent HΑ</a:t>
            </a:r>
          </a:p>
          <a:p>
            <a:r>
              <a:rPr lang="en-US" dirty="0" smtClean="0"/>
              <a:t> Home Agent (HA) -  </a:t>
            </a:r>
            <a:r>
              <a:rPr lang="en-US" b="1" dirty="0" smtClean="0">
                <a:solidFill>
                  <a:srgbClr val="0070C0"/>
                </a:solidFill>
              </a:rPr>
              <a:t>router on a MN’s home network </a:t>
            </a:r>
            <a:r>
              <a:rPr lang="en-US" dirty="0" smtClean="0"/>
              <a:t>which tunnels datagrams for  delivery to MN when away from home, maintains current location information for MN</a:t>
            </a:r>
          </a:p>
          <a:p>
            <a:r>
              <a:rPr lang="en-US" dirty="0" smtClean="0"/>
              <a:t>Home Address - </a:t>
            </a:r>
            <a:r>
              <a:rPr lang="en-US" b="1" dirty="0" smtClean="0">
                <a:solidFill>
                  <a:srgbClr val="0070C0"/>
                </a:solidFill>
              </a:rPr>
              <a:t>static fixed IP </a:t>
            </a:r>
            <a:r>
              <a:rPr lang="en-US" dirty="0" smtClean="0"/>
              <a:t>address allocated to a MN by HA</a:t>
            </a:r>
          </a:p>
          <a:p>
            <a:r>
              <a:rPr lang="en-US" dirty="0" smtClean="0"/>
              <a:t>Home Network – MN’s home network with a specific prefix/network id-matching address</a:t>
            </a:r>
          </a:p>
          <a:p>
            <a:r>
              <a:rPr lang="en-US" dirty="0" smtClean="0"/>
              <a:t>Foreign Network - the MN’s visiting network other than home network</a:t>
            </a:r>
          </a:p>
          <a:p>
            <a:r>
              <a:rPr lang="en-US" dirty="0" smtClean="0"/>
              <a:t>Foreign Agent - </a:t>
            </a:r>
            <a:r>
              <a:rPr lang="en-US" b="1" dirty="0" smtClean="0">
                <a:solidFill>
                  <a:srgbClr val="0070C0"/>
                </a:solidFill>
              </a:rPr>
              <a:t>router in visiting network that provides CoA </a:t>
            </a:r>
            <a:r>
              <a:rPr lang="en-US" dirty="0"/>
              <a:t>&amp;</a:t>
            </a:r>
            <a:r>
              <a:rPr lang="en-US" dirty="0" smtClean="0"/>
              <a:t> </a:t>
            </a:r>
            <a:r>
              <a:rPr lang="en-US" b="1" dirty="0" smtClean="0">
                <a:solidFill>
                  <a:schemeClr val="accent6">
                    <a:lumMod val="50000"/>
                  </a:schemeClr>
                </a:solidFill>
              </a:rPr>
              <a:t>tunneling with HA to  forward packets to MN</a:t>
            </a:r>
          </a:p>
          <a:p>
            <a:r>
              <a:rPr lang="en-US" dirty="0" smtClean="0"/>
              <a:t>Care-of Address (CoA) - </a:t>
            </a:r>
            <a:r>
              <a:rPr lang="en-US" b="1" dirty="0" smtClean="0">
                <a:solidFill>
                  <a:srgbClr val="0070C0"/>
                </a:solidFill>
              </a:rPr>
              <a:t>termination point of a tunnel </a:t>
            </a:r>
            <a:r>
              <a:rPr lang="en-US" dirty="0" smtClean="0"/>
              <a:t>toward a MN in the foreign network</a:t>
            </a:r>
          </a:p>
          <a:p>
            <a:r>
              <a:rPr lang="en-US" dirty="0" smtClean="0"/>
              <a:t>Mobility Binding - the association of a home address with a care-of address (CoA)</a:t>
            </a:r>
          </a:p>
          <a:p>
            <a:r>
              <a:rPr lang="en-US" dirty="0" smtClean="0"/>
              <a:t>Correspondent Node (CN) - a peer node with which a MN is communicating</a:t>
            </a:r>
          </a:p>
          <a:p>
            <a:endParaRPr lang="el-GR" dirty="0"/>
          </a:p>
        </p:txBody>
      </p:sp>
      <p:cxnSp>
        <p:nvCxnSpPr>
          <p:cNvPr id="6" name="Straight Connector 5"/>
          <p:cNvCxnSpPr/>
          <p:nvPr/>
        </p:nvCxnSpPr>
        <p:spPr>
          <a:xfrm>
            <a:off x="443753" y="5378824"/>
            <a:ext cx="11066929" cy="134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80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in Mobile Ad Hoc Networks</a:t>
            </a:r>
            <a:endParaRPr lang="el-GR" dirty="0"/>
          </a:p>
        </p:txBody>
      </p:sp>
      <p:sp>
        <p:nvSpPr>
          <p:cNvPr id="3" name="Content Placeholder 2"/>
          <p:cNvSpPr>
            <a:spLocks noGrp="1"/>
          </p:cNvSpPr>
          <p:nvPr>
            <p:ph idx="1"/>
          </p:nvPr>
        </p:nvSpPr>
        <p:spPr>
          <a:xfrm>
            <a:off x="215153" y="1825625"/>
            <a:ext cx="11698941" cy="4351338"/>
          </a:xfrm>
        </p:spPr>
        <p:txBody>
          <a:bodyPr>
            <a:normAutofit/>
          </a:bodyPr>
          <a:lstStyle/>
          <a:p>
            <a:r>
              <a:rPr lang="en-US" dirty="0" smtClean="0"/>
              <a:t>Traffic characteristics, wireless link quality, bit rate, mobility</a:t>
            </a:r>
          </a:p>
          <a:p>
            <a:r>
              <a:rPr lang="en-US" dirty="0" smtClean="0"/>
              <a:t>Reliability &amp; delay requirements, unicast, multicast</a:t>
            </a:r>
          </a:p>
          <a:p>
            <a:r>
              <a:rPr lang="en-US" dirty="0"/>
              <a:t>H</a:t>
            </a:r>
            <a:r>
              <a:rPr lang="en-US" dirty="0" smtClean="0"/>
              <a:t>ost-based/ content-based/ capability-based addressing</a:t>
            </a:r>
          </a:p>
          <a:p>
            <a:r>
              <a:rPr lang="en-US" dirty="0" smtClean="0"/>
              <a:t>Co-exist and Co-operate with infrastructure-based networks</a:t>
            </a:r>
          </a:p>
          <a:p>
            <a:r>
              <a:rPr lang="en-US" dirty="0" smtClean="0"/>
              <a:t>Symmetric vs. Asymmetric (nodes’ capabilities and responsibilities)</a:t>
            </a:r>
          </a:p>
          <a:p>
            <a:r>
              <a:rPr lang="en-US" dirty="0" smtClean="0"/>
              <a:t>Pervasive (cheap) devices: Power constraints</a:t>
            </a:r>
          </a:p>
          <a:p>
            <a:r>
              <a:rPr lang="en-US" dirty="0" smtClean="0"/>
              <a:t>Security/Confidentiality issues</a:t>
            </a:r>
          </a:p>
          <a:p>
            <a:endParaRPr lang="el-GR" dirty="0"/>
          </a:p>
        </p:txBody>
      </p:sp>
    </p:spTree>
    <p:extLst>
      <p:ext uri="{BB962C8B-B14F-4D97-AF65-F5344CB8AC3E}">
        <p14:creationId xmlns:p14="http://schemas.microsoft.com/office/powerpoint/2010/main" val="2178480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226651"/>
            <a:ext cx="9720542" cy="7084651"/>
          </a:xfrm>
          <a:prstGeom prst="rect">
            <a:avLst/>
          </a:prstGeom>
        </p:spPr>
      </p:pic>
    </p:spTree>
    <p:extLst>
      <p:ext uri="{BB962C8B-B14F-4D97-AF65-F5344CB8AC3E}">
        <p14:creationId xmlns:p14="http://schemas.microsoft.com/office/powerpoint/2010/main" val="2782310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812" y="0"/>
            <a:ext cx="11585260" cy="6851008"/>
          </a:xfrm>
          <a:prstGeom prst="rect">
            <a:avLst/>
          </a:prstGeom>
        </p:spPr>
      </p:pic>
    </p:spTree>
    <p:extLst>
      <p:ext uri="{BB962C8B-B14F-4D97-AF65-F5344CB8AC3E}">
        <p14:creationId xmlns:p14="http://schemas.microsoft.com/office/powerpoint/2010/main" val="277707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0556" y="0"/>
            <a:ext cx="9912324" cy="6858000"/>
          </a:xfrm>
          <a:prstGeom prst="rect">
            <a:avLst/>
          </a:prstGeom>
        </p:spPr>
      </p:pic>
    </p:spTree>
    <p:extLst>
      <p:ext uri="{BB962C8B-B14F-4D97-AF65-F5344CB8AC3E}">
        <p14:creationId xmlns:p14="http://schemas.microsoft.com/office/powerpoint/2010/main" val="3989424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1877" y="100293"/>
            <a:ext cx="9324975" cy="6496050"/>
          </a:xfrm>
          <a:prstGeom prst="rect">
            <a:avLst/>
          </a:prstGeom>
        </p:spPr>
      </p:pic>
      <p:cxnSp>
        <p:nvCxnSpPr>
          <p:cNvPr id="4" name="Straight Connector 3"/>
          <p:cNvCxnSpPr/>
          <p:nvPr/>
        </p:nvCxnSpPr>
        <p:spPr>
          <a:xfrm flipV="1">
            <a:off x="8095129" y="1452282"/>
            <a:ext cx="1223683"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026458" y="1734671"/>
            <a:ext cx="4087906" cy="44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728447" y="2156013"/>
            <a:ext cx="3590365" cy="89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801471" y="2868706"/>
            <a:ext cx="5562600" cy="89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09918" y="3146612"/>
            <a:ext cx="4428564" cy="448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09918" y="1062990"/>
            <a:ext cx="1307502" cy="389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909918" y="1775684"/>
            <a:ext cx="1616112" cy="389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909918" y="2496222"/>
            <a:ext cx="1810422" cy="389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43354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685" y="0"/>
            <a:ext cx="9563100" cy="5381625"/>
          </a:xfrm>
          <a:prstGeom prst="rect">
            <a:avLst/>
          </a:prstGeom>
        </p:spPr>
      </p:pic>
      <p:cxnSp>
        <p:nvCxnSpPr>
          <p:cNvPr id="3" name="Straight Connector 2"/>
          <p:cNvCxnSpPr/>
          <p:nvPr/>
        </p:nvCxnSpPr>
        <p:spPr>
          <a:xfrm flipV="1">
            <a:off x="3173505" y="3711388"/>
            <a:ext cx="1846730"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63240" y="3303270"/>
            <a:ext cx="1956995" cy="3892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3143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4812"/>
            <a:ext cx="10004612" cy="6573576"/>
          </a:xfrm>
          <a:prstGeom prst="rect">
            <a:avLst/>
          </a:prstGeom>
        </p:spPr>
      </p:pic>
      <p:cxnSp>
        <p:nvCxnSpPr>
          <p:cNvPr id="5" name="Straight Connector 4"/>
          <p:cNvCxnSpPr/>
          <p:nvPr/>
        </p:nvCxnSpPr>
        <p:spPr>
          <a:xfrm flipV="1">
            <a:off x="995082" y="2447365"/>
            <a:ext cx="5177118"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6412" y="3603813"/>
            <a:ext cx="8296835" cy="134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5082" y="4262718"/>
            <a:ext cx="469974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60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647140" cy="6858000"/>
          </a:xfrm>
          <a:prstGeom prst="rect">
            <a:avLst/>
          </a:prstGeom>
        </p:spPr>
      </p:pic>
    </p:spTree>
    <p:extLst>
      <p:ext uri="{BB962C8B-B14F-4D97-AF65-F5344CB8AC3E}">
        <p14:creationId xmlns:p14="http://schemas.microsoft.com/office/powerpoint/2010/main" val="33455018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8" y="0"/>
            <a:ext cx="1099373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57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6" y="0"/>
            <a:ext cx="120551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72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57" y="262890"/>
            <a:ext cx="10925374" cy="649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62990" y="1840230"/>
            <a:ext cx="342900" cy="24460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9376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Ad Hoc Networks (MANET)</a:t>
            </a:r>
            <a:endParaRPr lang="el-GR" dirty="0"/>
          </a:p>
        </p:txBody>
      </p:sp>
      <p:sp>
        <p:nvSpPr>
          <p:cNvPr id="3" name="Content Placeholder 2"/>
          <p:cNvSpPr>
            <a:spLocks noGrp="1"/>
          </p:cNvSpPr>
          <p:nvPr>
            <p:ph idx="1"/>
          </p:nvPr>
        </p:nvSpPr>
        <p:spPr>
          <a:xfrm>
            <a:off x="555811" y="1690688"/>
            <a:ext cx="10515600" cy="4351338"/>
          </a:xfrm>
        </p:spPr>
        <p:txBody>
          <a:bodyPr/>
          <a:lstStyle/>
          <a:p>
            <a:endParaRPr lang="en-US" dirty="0" smtClean="0"/>
          </a:p>
          <a:p>
            <a:r>
              <a:rPr lang="en-US" dirty="0" smtClean="0"/>
              <a:t>Formed by a collection of wireless mobile hosts</a:t>
            </a:r>
          </a:p>
          <a:p>
            <a:r>
              <a:rPr lang="en-US" dirty="0" smtClean="0"/>
              <a:t>Without any pre-existing infrastructure or the aid of  any centralized administration</a:t>
            </a:r>
          </a:p>
          <a:p>
            <a:r>
              <a:rPr lang="en-US" dirty="0" smtClean="0"/>
              <a:t>Network characteristics change over time</a:t>
            </a:r>
          </a:p>
          <a:p>
            <a:r>
              <a:rPr lang="en-US" dirty="0" smtClean="0"/>
              <a:t>Routes between nodes may potentially contain multiple hops</a:t>
            </a:r>
          </a:p>
          <a:p>
            <a:r>
              <a:rPr lang="en-US" dirty="0" smtClean="0"/>
              <a:t>Number of hosts in the network</a:t>
            </a:r>
          </a:p>
          <a:p>
            <a:endParaRPr lang="el-GR" dirty="0"/>
          </a:p>
        </p:txBody>
      </p:sp>
    </p:spTree>
    <p:extLst>
      <p:ext uri="{BB962C8B-B14F-4D97-AF65-F5344CB8AC3E}">
        <p14:creationId xmlns:p14="http://schemas.microsoft.com/office/powerpoint/2010/main" val="4047692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2012" y="-143261"/>
            <a:ext cx="10448365" cy="7001261"/>
          </a:xfrm>
          <a:prstGeom prst="rect">
            <a:avLst/>
          </a:prstGeom>
        </p:spPr>
      </p:pic>
    </p:spTree>
    <p:extLst>
      <p:ext uri="{BB962C8B-B14F-4D97-AF65-F5344CB8AC3E}">
        <p14:creationId xmlns:p14="http://schemas.microsoft.com/office/powerpoint/2010/main" val="22830393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1623" y="0"/>
            <a:ext cx="8548753" cy="6858000"/>
          </a:xfrm>
          <a:prstGeom prst="rect">
            <a:avLst/>
          </a:prstGeom>
        </p:spPr>
      </p:pic>
    </p:spTree>
    <p:extLst>
      <p:ext uri="{BB962C8B-B14F-4D97-AF65-F5344CB8AC3E}">
        <p14:creationId xmlns:p14="http://schemas.microsoft.com/office/powerpoint/2010/main" val="33191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 y="1859340"/>
            <a:ext cx="12024360" cy="3416320"/>
          </a:xfrm>
          <a:prstGeom prst="rect">
            <a:avLst/>
          </a:prstGeom>
        </p:spPr>
        <p:txBody>
          <a:bodyPr wrap="square">
            <a:spAutoFit/>
          </a:bodyPr>
          <a:lstStyle/>
          <a:p>
            <a:pPr marL="342900" indent="-342900">
              <a:buFont typeface="Arial" panose="020B0604020202020204" pitchFamily="34" charset="0"/>
              <a:buChar char="•"/>
            </a:pPr>
            <a:r>
              <a:rPr lang="en-US" sz="2400" dirty="0" smtClean="0"/>
              <a:t>Packet </a:t>
            </a:r>
            <a:r>
              <a:rPr lang="en-US" sz="2400" dirty="0"/>
              <a:t>Sniffing, </a:t>
            </a:r>
            <a:r>
              <a:rPr lang="en-US" sz="2400" dirty="0" smtClean="0"/>
              <a:t> Denial </a:t>
            </a:r>
            <a:r>
              <a:rPr lang="en-US" sz="2400" dirty="0"/>
              <a:t>Of </a:t>
            </a:r>
            <a:r>
              <a:rPr lang="en-US" sz="2400" dirty="0" smtClean="0"/>
              <a:t>service, and </a:t>
            </a:r>
            <a:r>
              <a:rPr lang="en-US" sz="2400" dirty="0"/>
              <a:t>Hijacking </a:t>
            </a:r>
            <a:r>
              <a:rPr lang="en-US" sz="2400" dirty="0" smtClean="0"/>
              <a:t>of session</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Firewalls block </a:t>
            </a:r>
            <a:r>
              <a:rPr lang="en-US" sz="2400" dirty="0"/>
              <a:t>all classes of incoming packets that do not meet specified criteria. </a:t>
            </a:r>
            <a:endParaRPr lang="en-US" sz="2400" dirty="0" smtClean="0"/>
          </a:p>
          <a:p>
            <a:pPr marL="342900" indent="-342900">
              <a:buFont typeface="Arial" panose="020B0604020202020204" pitchFamily="34" charset="0"/>
              <a:buChar char="•"/>
            </a:pPr>
            <a:r>
              <a:rPr lang="en-US" sz="2400" dirty="0" smtClean="0"/>
              <a:t>Enterprise </a:t>
            </a:r>
            <a:r>
              <a:rPr lang="en-US" sz="2400" dirty="0"/>
              <a:t>firewalls are typically configured to block packets from entering via the Internet that appear to emanate from internal computers. </a:t>
            </a:r>
            <a:endParaRPr lang="en-US" sz="2400" dirty="0" smtClean="0"/>
          </a:p>
          <a:p>
            <a:pPr lvl="1"/>
            <a:r>
              <a:rPr lang="en-US" sz="2400" dirty="0"/>
              <a:t> </a:t>
            </a:r>
            <a:r>
              <a:rPr lang="en-US" sz="2400" dirty="0" smtClean="0"/>
              <a:t>Although </a:t>
            </a:r>
            <a:r>
              <a:rPr lang="en-US" sz="2400" dirty="0"/>
              <a:t>this permits management of internal Internet nodes without great attention to security, it presents difficulties for mobile nodes wishing to communicate with other nodes within their home enterprise networks. Such communications, originating from the mobile node, carry the mobile node's home address, and would thus be blocked by the firewall.</a:t>
            </a:r>
            <a:endParaRPr lang="el-GR" sz="2400" dirty="0"/>
          </a:p>
        </p:txBody>
      </p:sp>
      <p:sp>
        <p:nvSpPr>
          <p:cNvPr id="3" name="Title 2"/>
          <p:cNvSpPr>
            <a:spLocks noGrp="1"/>
          </p:cNvSpPr>
          <p:nvPr>
            <p:ph type="title"/>
          </p:nvPr>
        </p:nvSpPr>
        <p:spPr/>
        <p:txBody>
          <a:bodyPr/>
          <a:lstStyle/>
          <a:p>
            <a:r>
              <a:rPr lang="en-US" dirty="0" smtClean="0"/>
              <a:t>Security Challenges in Mobile IP</a:t>
            </a:r>
            <a:endParaRPr lang="el-GR" dirty="0"/>
          </a:p>
        </p:txBody>
      </p:sp>
    </p:spTree>
    <p:extLst>
      <p:ext uri="{BB962C8B-B14F-4D97-AF65-F5344CB8AC3E}">
        <p14:creationId xmlns:p14="http://schemas.microsoft.com/office/powerpoint/2010/main" val="561997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42811" y="-43696"/>
            <a:ext cx="6049189" cy="509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5250" y="0"/>
            <a:ext cx="10515600" cy="1325563"/>
          </a:xfrm>
        </p:spPr>
        <p:txBody>
          <a:bodyPr/>
          <a:lstStyle/>
          <a:p>
            <a:r>
              <a:rPr lang="en-US" dirty="0" smtClean="0"/>
              <a:t>Mobility in cellular networks</a:t>
            </a:r>
            <a:endParaRPr lang="el-GR" dirty="0"/>
          </a:p>
        </p:txBody>
      </p:sp>
      <p:sp>
        <p:nvSpPr>
          <p:cNvPr id="4" name="Rectangle 3"/>
          <p:cNvSpPr/>
          <p:nvPr/>
        </p:nvSpPr>
        <p:spPr>
          <a:xfrm>
            <a:off x="102870" y="942886"/>
            <a:ext cx="6096000" cy="4770537"/>
          </a:xfrm>
          <a:prstGeom prst="rect">
            <a:avLst/>
          </a:prstGeom>
        </p:spPr>
        <p:txBody>
          <a:bodyPr>
            <a:spAutoFit/>
          </a:bodyPr>
          <a:lstStyle/>
          <a:p>
            <a:r>
              <a:rPr lang="en-US" sz="2200" dirty="0" smtClean="0"/>
              <a:t>1. The </a:t>
            </a:r>
            <a:r>
              <a:rPr lang="en-US" sz="2200" dirty="0"/>
              <a:t>call is </a:t>
            </a:r>
            <a:r>
              <a:rPr lang="en-US" sz="2200" dirty="0" smtClean="0"/>
              <a:t>routed from </a:t>
            </a:r>
            <a:r>
              <a:rPr lang="en-US" sz="2200" dirty="0"/>
              <a:t>the correspondent through the PSTN to the home MSC in the </a:t>
            </a:r>
            <a:r>
              <a:rPr lang="en-US" sz="2200" dirty="0" smtClean="0"/>
              <a:t>mobile’s home </a:t>
            </a:r>
            <a:r>
              <a:rPr lang="en-US" sz="2200" dirty="0"/>
              <a:t>network. </a:t>
            </a:r>
            <a:endParaRPr lang="en-US" sz="2200" dirty="0" smtClean="0"/>
          </a:p>
          <a:p>
            <a:r>
              <a:rPr lang="en-US" sz="2200" dirty="0" smtClean="0"/>
              <a:t>2. The </a:t>
            </a:r>
            <a:r>
              <a:rPr lang="en-US" sz="2200" dirty="0"/>
              <a:t>home MSC receives the call and interrogates the HLR to determine the location of the mobile </a:t>
            </a:r>
            <a:r>
              <a:rPr lang="en-US" sz="2200" dirty="0" smtClean="0"/>
              <a:t>user.</a:t>
            </a:r>
          </a:p>
          <a:p>
            <a:r>
              <a:rPr lang="en-US" sz="2200" dirty="0" smtClean="0"/>
              <a:t>3. The </a:t>
            </a:r>
            <a:r>
              <a:rPr lang="en-US" sz="2200" dirty="0"/>
              <a:t>HLR returns the mobile station roaming number (MSRN</a:t>
            </a:r>
            <a:r>
              <a:rPr lang="en-US" sz="2200" dirty="0" smtClean="0"/>
              <a:t>) (similar to the care-of-address in Mobile IP)</a:t>
            </a:r>
          </a:p>
          <a:p>
            <a:pPr marL="342900" indent="-342900">
              <a:buFont typeface="Arial" panose="020B0604020202020204" pitchFamily="34" charset="0"/>
              <a:buChar char="•"/>
            </a:pPr>
            <a:r>
              <a:rPr lang="en-US" sz="2200" dirty="0" smtClean="0"/>
              <a:t>Temporarily </a:t>
            </a:r>
            <a:r>
              <a:rPr lang="en-US" sz="2200" dirty="0"/>
              <a:t>assigned to a mobile when it enters a visited </a:t>
            </a:r>
            <a:r>
              <a:rPr lang="en-US" sz="2200" dirty="0" smtClean="0"/>
              <a:t>network</a:t>
            </a:r>
          </a:p>
          <a:p>
            <a:pPr marL="342900" indent="-342900">
              <a:buFont typeface="Arial" panose="020B0604020202020204" pitchFamily="34" charset="0"/>
              <a:buChar char="•"/>
            </a:pPr>
            <a:r>
              <a:rPr lang="en-US" sz="2200" dirty="0" smtClean="0"/>
              <a:t>Different from the permanent phone number of the mobile</a:t>
            </a:r>
          </a:p>
          <a:p>
            <a:endParaRPr lang="en-US" dirty="0"/>
          </a:p>
        </p:txBody>
      </p:sp>
      <p:sp>
        <p:nvSpPr>
          <p:cNvPr id="5" name="Rectangle 4"/>
          <p:cNvSpPr/>
          <p:nvPr/>
        </p:nvSpPr>
        <p:spPr>
          <a:xfrm>
            <a:off x="102870" y="5677673"/>
            <a:ext cx="12089130" cy="1107996"/>
          </a:xfrm>
          <a:prstGeom prst="rect">
            <a:avLst/>
          </a:prstGeom>
        </p:spPr>
        <p:txBody>
          <a:bodyPr wrap="square">
            <a:spAutoFit/>
          </a:bodyPr>
          <a:lstStyle/>
          <a:p>
            <a:r>
              <a:rPr lang="en-US" sz="2200" dirty="0" smtClean="0"/>
              <a:t>4. Home </a:t>
            </a:r>
            <a:r>
              <a:rPr lang="en-US" sz="2200" dirty="0"/>
              <a:t>MSC sets up the second leg of the call through the network to the MSC in the visited network. The call is completed, being routed from the correspondent to the home MSC, and from there to the visited MSC, and from there to the base station serving the mobile user. </a:t>
            </a:r>
            <a:endParaRPr lang="el-GR" sz="2200" dirty="0"/>
          </a:p>
        </p:txBody>
      </p:sp>
      <p:sp>
        <p:nvSpPr>
          <p:cNvPr id="6" name="Rectangle 5"/>
          <p:cNvSpPr/>
          <p:nvPr/>
        </p:nvSpPr>
        <p:spPr>
          <a:xfrm>
            <a:off x="9669780" y="3700195"/>
            <a:ext cx="2522220" cy="923330"/>
          </a:xfrm>
          <a:prstGeom prst="rect">
            <a:avLst/>
          </a:prstGeom>
        </p:spPr>
        <p:txBody>
          <a:bodyPr wrap="square">
            <a:spAutoFit/>
          </a:bodyPr>
          <a:lstStyle/>
          <a:p>
            <a:r>
              <a:rPr lang="en-US" dirty="0" smtClean="0"/>
              <a:t>maintains </a:t>
            </a:r>
            <a:r>
              <a:rPr lang="en-US" dirty="0"/>
              <a:t>a database known as the visitor location register</a:t>
            </a:r>
            <a:endParaRPr lang="el-GR" dirty="0"/>
          </a:p>
        </p:txBody>
      </p:sp>
      <p:cxnSp>
        <p:nvCxnSpPr>
          <p:cNvPr id="8" name="Straight Arrow Connector 7"/>
          <p:cNvCxnSpPr/>
          <p:nvPr/>
        </p:nvCxnSpPr>
        <p:spPr>
          <a:xfrm flipH="1" flipV="1">
            <a:off x="9921240" y="2971800"/>
            <a:ext cx="29718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229600" y="5020835"/>
            <a:ext cx="3789044" cy="646331"/>
          </a:xfrm>
          <a:prstGeom prst="rect">
            <a:avLst/>
          </a:prstGeom>
          <a:ln w="57150">
            <a:solidFill>
              <a:srgbClr val="0070C0"/>
            </a:solidFill>
          </a:ln>
        </p:spPr>
        <p:txBody>
          <a:bodyPr wrap="square">
            <a:spAutoFit/>
          </a:bodyPr>
          <a:lstStyle/>
          <a:p>
            <a:r>
              <a:rPr lang="en-US" dirty="0"/>
              <a:t>VLR contains an entry for </a:t>
            </a:r>
            <a:r>
              <a:rPr lang="en-US" b="1" dirty="0">
                <a:solidFill>
                  <a:srgbClr val="002060"/>
                </a:solidFill>
              </a:rPr>
              <a:t>each mobile user that is currently </a:t>
            </a:r>
            <a:r>
              <a:rPr lang="en-US" dirty="0"/>
              <a:t>in </a:t>
            </a:r>
            <a:r>
              <a:rPr lang="en-US" dirty="0" smtClean="0"/>
              <a:t>its network </a:t>
            </a:r>
            <a:endParaRPr lang="el-GR" dirty="0"/>
          </a:p>
        </p:txBody>
      </p:sp>
    </p:spTree>
    <p:extLst>
      <p:ext uri="{BB962C8B-B14F-4D97-AF65-F5344CB8AC3E}">
        <p14:creationId xmlns:p14="http://schemas.microsoft.com/office/powerpoint/2010/main" val="40224559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6912" y="100012"/>
            <a:ext cx="8258175" cy="6657975"/>
          </a:xfrm>
          <a:prstGeom prst="rect">
            <a:avLst/>
          </a:prstGeom>
        </p:spPr>
      </p:pic>
    </p:spTree>
    <p:extLst>
      <p:ext uri="{BB962C8B-B14F-4D97-AF65-F5344CB8AC3E}">
        <p14:creationId xmlns:p14="http://schemas.microsoft.com/office/powerpoint/2010/main" val="206456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4652" y="0"/>
            <a:ext cx="8500507" cy="6858000"/>
          </a:xfrm>
          <a:prstGeom prst="rect">
            <a:avLst/>
          </a:prstGeom>
        </p:spPr>
      </p:pic>
    </p:spTree>
    <p:extLst>
      <p:ext uri="{BB962C8B-B14F-4D97-AF65-F5344CB8AC3E}">
        <p14:creationId xmlns:p14="http://schemas.microsoft.com/office/powerpoint/2010/main" val="1417859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48569"/>
            <a:ext cx="8928812" cy="6906569"/>
          </a:xfrm>
          <a:prstGeom prst="rect">
            <a:avLst/>
          </a:prstGeom>
        </p:spPr>
      </p:pic>
    </p:spTree>
    <p:extLst>
      <p:ext uri="{BB962C8B-B14F-4D97-AF65-F5344CB8AC3E}">
        <p14:creationId xmlns:p14="http://schemas.microsoft.com/office/powerpoint/2010/main" val="111464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59859" y="-146143"/>
            <a:ext cx="8886856" cy="7004143"/>
          </a:xfrm>
          <a:prstGeom prst="rect">
            <a:avLst/>
          </a:prstGeom>
        </p:spPr>
      </p:pic>
    </p:spTree>
    <p:extLst>
      <p:ext uri="{BB962C8B-B14F-4D97-AF65-F5344CB8AC3E}">
        <p14:creationId xmlns:p14="http://schemas.microsoft.com/office/powerpoint/2010/main" val="125572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288" y="4514327"/>
            <a:ext cx="797711" cy="48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2" name="Rectangle 2"/>
          <p:cNvSpPr>
            <a:spLocks noGrp="1" noChangeArrowheads="1"/>
          </p:cNvSpPr>
          <p:nvPr>
            <p:ph type="title"/>
          </p:nvPr>
        </p:nvSpPr>
        <p:spPr>
          <a:xfrm>
            <a:off x="0" y="-49823"/>
            <a:ext cx="12675347" cy="1325563"/>
          </a:xfrm>
        </p:spPr>
        <p:txBody>
          <a:bodyPr/>
          <a:lstStyle/>
          <a:p>
            <a:r>
              <a:rPr lang="en-US" altLang="el-GR" dirty="0" smtClean="0"/>
              <a:t> </a:t>
            </a:r>
            <a:r>
              <a:rPr lang="en-US" altLang="el-GR" sz="4000" b="1" dirty="0" smtClean="0">
                <a:solidFill>
                  <a:schemeClr val="accent6">
                    <a:lumMod val="50000"/>
                  </a:schemeClr>
                </a:solidFill>
              </a:rPr>
              <a:t>The Capacity of Wireless Network </a:t>
            </a:r>
            <a:br>
              <a:rPr lang="en-US" altLang="el-GR" sz="4000" b="1" dirty="0" smtClean="0">
                <a:solidFill>
                  <a:schemeClr val="accent6">
                    <a:lumMod val="50000"/>
                  </a:schemeClr>
                </a:solidFill>
              </a:rPr>
            </a:br>
            <a:r>
              <a:rPr lang="en-US" altLang="el-GR" dirty="0"/>
              <a:t> </a:t>
            </a:r>
            <a:r>
              <a:rPr lang="en-US" altLang="el-GR" dirty="0" smtClean="0"/>
              <a:t>                      </a:t>
            </a:r>
            <a:r>
              <a:rPr lang="en-US" altLang="el-GR" sz="2800" dirty="0"/>
              <a:t> </a:t>
            </a:r>
            <a:r>
              <a:rPr lang="en-US" altLang="el-GR" sz="2800" dirty="0" smtClean="0"/>
              <a:t>                             </a:t>
            </a:r>
            <a:r>
              <a:rPr lang="en-US" altLang="el-GR" sz="2400" dirty="0" smtClean="0"/>
              <a:t>Theoretical perspective, Gupta Kumar seminal paper</a:t>
            </a:r>
            <a:endParaRPr lang="en-US" altLang="el-GR" sz="2400" dirty="0"/>
          </a:p>
        </p:txBody>
      </p:sp>
      <p:sp>
        <p:nvSpPr>
          <p:cNvPr id="46083" name="Rectangle 3"/>
          <p:cNvSpPr>
            <a:spLocks noGrp="1" noChangeArrowheads="1"/>
          </p:cNvSpPr>
          <p:nvPr>
            <p:ph type="body" idx="1"/>
          </p:nvPr>
        </p:nvSpPr>
        <p:spPr>
          <a:xfrm>
            <a:off x="145302" y="1426270"/>
            <a:ext cx="12384741" cy="4351338"/>
          </a:xfrm>
        </p:spPr>
        <p:txBody>
          <a:bodyPr>
            <a:normAutofit/>
          </a:bodyPr>
          <a:lstStyle/>
          <a:p>
            <a:pPr>
              <a:lnSpc>
                <a:spcPct val="90000"/>
              </a:lnSpc>
            </a:pPr>
            <a:r>
              <a:rPr lang="en-US" altLang="el-GR" sz="2400" dirty="0"/>
              <a:t>The capacity of a </a:t>
            </a:r>
            <a:r>
              <a:rPr lang="en-US" altLang="el-GR" sz="2400" dirty="0" smtClean="0"/>
              <a:t>wireless network </a:t>
            </a:r>
            <a:r>
              <a:rPr lang="en-US" altLang="el-GR" sz="2400" dirty="0"/>
              <a:t>is</a:t>
            </a:r>
          </a:p>
          <a:p>
            <a:pPr marL="0" indent="0">
              <a:lnSpc>
                <a:spcPct val="90000"/>
              </a:lnSpc>
              <a:buNone/>
            </a:pPr>
            <a:r>
              <a:rPr lang="en-US" altLang="el-GR" sz="2400" dirty="0" smtClean="0"/>
              <a:t> </a:t>
            </a:r>
            <a:endParaRPr lang="en-US" altLang="el-GR" sz="2400" dirty="0"/>
          </a:p>
          <a:p>
            <a:pPr marL="0" indent="0">
              <a:buNone/>
            </a:pPr>
            <a:r>
              <a:rPr lang="en-US" altLang="el-GR" sz="2400" dirty="0" smtClean="0"/>
              <a:t>where </a:t>
            </a:r>
            <a:r>
              <a:rPr lang="en-US" altLang="el-GR" sz="2400" dirty="0"/>
              <a:t>n</a:t>
            </a:r>
            <a:r>
              <a:rPr lang="en-US" altLang="el-GR" sz="2400" dirty="0" smtClean="0"/>
              <a:t> </a:t>
            </a:r>
            <a:r>
              <a:rPr lang="en-US" altLang="el-GR" sz="2400" dirty="0"/>
              <a:t>nodes, </a:t>
            </a:r>
            <a:r>
              <a:rPr lang="en-US" altLang="el-GR" sz="2400" dirty="0" smtClean="0"/>
              <a:t>W channel  capacity, and </a:t>
            </a:r>
            <a:r>
              <a:rPr lang="en-US" sz="2400" dirty="0" smtClean="0"/>
              <a:t>the nodes are optimally placed in a disk of unit area, </a:t>
            </a:r>
            <a:endParaRPr lang="en-US" sz="2400" dirty="0" smtClean="0"/>
          </a:p>
          <a:p>
            <a:pPr marL="0" indent="0">
              <a:buNone/>
            </a:pPr>
            <a:r>
              <a:rPr lang="en-US" sz="2400" dirty="0" smtClean="0"/>
              <a:t>the </a:t>
            </a:r>
            <a:r>
              <a:rPr lang="en-US" sz="2400" dirty="0" smtClean="0"/>
              <a:t>range of each transmission is optimally selected.</a:t>
            </a:r>
          </a:p>
          <a:p>
            <a:pPr marL="0" indent="0">
              <a:lnSpc>
                <a:spcPct val="90000"/>
              </a:lnSpc>
              <a:buNone/>
            </a:pPr>
            <a:endParaRPr lang="en-US" altLang="el-GR" sz="2400" dirty="0"/>
          </a:p>
          <a:p>
            <a:pPr marL="0" indent="0">
              <a:lnSpc>
                <a:spcPct val="90000"/>
              </a:lnSpc>
              <a:buNone/>
            </a:pPr>
            <a:r>
              <a:rPr lang="en-US" altLang="el-GR" sz="2400" b="1" dirty="0" smtClean="0">
                <a:solidFill>
                  <a:srgbClr val="FF0000"/>
                </a:solidFill>
              </a:rPr>
              <a:t>The throughput capacity diminishes as the number of nodes increases.</a:t>
            </a:r>
          </a:p>
        </p:txBody>
      </p:sp>
      <p:sp>
        <p:nvSpPr>
          <p:cNvPr id="2" name="Rectangle 1"/>
          <p:cNvSpPr/>
          <p:nvPr/>
        </p:nvSpPr>
        <p:spPr>
          <a:xfrm>
            <a:off x="-524" y="4102462"/>
            <a:ext cx="11779623" cy="430887"/>
          </a:xfrm>
          <a:prstGeom prst="rect">
            <a:avLst/>
          </a:prstGeom>
          <a:solidFill>
            <a:schemeClr val="bg1"/>
          </a:solidFill>
        </p:spPr>
        <p:txBody>
          <a:bodyPr wrap="square">
            <a:spAutoFit/>
          </a:bodyPr>
          <a:lstStyle/>
          <a:p>
            <a:endParaRPr lang="el-GR" sz="2200" dirty="0"/>
          </a:p>
        </p:txBody>
      </p:sp>
      <p:pic>
        <p:nvPicPr>
          <p:cNvPr id="4" name="Picture 3"/>
          <p:cNvPicPr>
            <a:picLocks noChangeAspect="1"/>
          </p:cNvPicPr>
          <p:nvPr/>
        </p:nvPicPr>
        <p:blipFill>
          <a:blip r:embed="rId3"/>
          <a:stretch>
            <a:fillRect/>
          </a:stretch>
        </p:blipFill>
        <p:spPr>
          <a:xfrm>
            <a:off x="5509596" y="1209213"/>
            <a:ext cx="1539314" cy="769657"/>
          </a:xfrm>
          <a:prstGeom prst="rect">
            <a:avLst/>
          </a:prstGeom>
        </p:spPr>
      </p:pic>
      <p:sp>
        <p:nvSpPr>
          <p:cNvPr id="5" name="Rectangle 4"/>
          <p:cNvSpPr/>
          <p:nvPr/>
        </p:nvSpPr>
        <p:spPr>
          <a:xfrm>
            <a:off x="5638538" y="1926123"/>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6109072" y="1971221"/>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12810" y="5750004"/>
            <a:ext cx="12192524" cy="1107996"/>
          </a:xfrm>
          <a:prstGeom prst="rect">
            <a:avLst/>
          </a:prstGeom>
          <a:solidFill>
            <a:schemeClr val="accent6">
              <a:lumMod val="20000"/>
              <a:lumOff val="80000"/>
            </a:schemeClr>
          </a:solidFill>
        </p:spPr>
        <p:txBody>
          <a:bodyPr wrap="square">
            <a:spAutoFit/>
          </a:bodyPr>
          <a:lstStyle/>
          <a:p>
            <a:r>
              <a:rPr lang="en-US" sz="2200" dirty="0" smtClean="0"/>
              <a:t>Fundamentally, it is the need for every node all over the domain to share whatever portion of the channel it is utilizing with nodes in its local neighborhood that is the reason for the constriction in capacity.</a:t>
            </a:r>
          </a:p>
          <a:p>
            <a:r>
              <a:rPr lang="en-US" sz="2200" dirty="0" smtClean="0"/>
              <a:t>Splitting the channel into several </a:t>
            </a:r>
            <a:r>
              <a:rPr lang="en-US" sz="2200" dirty="0" err="1" smtClean="0"/>
              <a:t>subchannels</a:t>
            </a:r>
            <a:r>
              <a:rPr lang="en-US" sz="2200" dirty="0" smtClean="0"/>
              <a:t> does not change any of the results.</a:t>
            </a:r>
            <a:endParaRPr lang="el-GR" sz="2200" dirty="0"/>
          </a:p>
        </p:txBody>
      </p:sp>
      <p:sp>
        <p:nvSpPr>
          <p:cNvPr id="3" name="Rectangle 2"/>
          <p:cNvSpPr/>
          <p:nvPr/>
        </p:nvSpPr>
        <p:spPr>
          <a:xfrm>
            <a:off x="143359" y="4216873"/>
            <a:ext cx="11635740" cy="769441"/>
          </a:xfrm>
          <a:prstGeom prst="rect">
            <a:avLst/>
          </a:prstGeom>
        </p:spPr>
        <p:txBody>
          <a:bodyPr wrap="square">
            <a:spAutoFit/>
          </a:bodyPr>
          <a:lstStyle/>
          <a:p>
            <a:r>
              <a:rPr lang="en-US" sz="2200" dirty="0" smtClean="0"/>
              <a:t>As the </a:t>
            </a:r>
            <a:r>
              <a:rPr lang="en-US" sz="2200" dirty="0"/>
              <a:t>number of nodes per unit area increases, </a:t>
            </a:r>
            <a:r>
              <a:rPr lang="en-US" sz="2200" b="1" dirty="0" smtClean="0">
                <a:solidFill>
                  <a:srgbClr val="FF0000"/>
                </a:solidFill>
              </a:rPr>
              <a:t>the throughput per source-to-destination </a:t>
            </a:r>
            <a:r>
              <a:rPr lang="en-US" sz="2200" b="1" dirty="0">
                <a:solidFill>
                  <a:srgbClr val="FF0000"/>
                </a:solidFill>
              </a:rPr>
              <a:t>(S–D) pair </a:t>
            </a:r>
            <a:r>
              <a:rPr lang="en-US" sz="2200" b="1" dirty="0" smtClean="0">
                <a:solidFill>
                  <a:srgbClr val="FF0000"/>
                </a:solidFill>
              </a:rPr>
              <a:t>decreases like</a:t>
            </a:r>
            <a:endParaRPr lang="en-US" sz="2200" b="1" dirty="0">
              <a:solidFill>
                <a:srgbClr val="FF0000"/>
              </a:solidFill>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9028" y="1427353"/>
            <a:ext cx="44291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32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5735" y="324845"/>
            <a:ext cx="11406313" cy="6242084"/>
          </a:xfrm>
          <a:prstGeom prst="rect">
            <a:avLst/>
          </a:prstGeom>
        </p:spPr>
      </p:pic>
    </p:spTree>
    <p:extLst>
      <p:ext uri="{BB962C8B-B14F-4D97-AF65-F5344CB8AC3E}">
        <p14:creationId xmlns:p14="http://schemas.microsoft.com/office/powerpoint/2010/main" val="147094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172757"/>
            <a:ext cx="10515600" cy="1325563"/>
          </a:xfrm>
        </p:spPr>
        <p:txBody>
          <a:bodyPr/>
          <a:lstStyle/>
          <a:p>
            <a:r>
              <a:rPr lang="en-US" dirty="0" smtClean="0"/>
              <a:t>Routing Issues</a:t>
            </a:r>
            <a:endParaRPr lang="el-GR" dirty="0"/>
          </a:p>
        </p:txBody>
      </p:sp>
      <p:sp>
        <p:nvSpPr>
          <p:cNvPr id="3" name="Content Placeholder 2"/>
          <p:cNvSpPr>
            <a:spLocks noGrp="1"/>
          </p:cNvSpPr>
          <p:nvPr>
            <p:ph idx="1"/>
          </p:nvPr>
        </p:nvSpPr>
        <p:spPr>
          <a:xfrm>
            <a:off x="313764" y="1152806"/>
            <a:ext cx="10515600" cy="5503488"/>
          </a:xfrm>
        </p:spPr>
        <p:txBody>
          <a:bodyPr>
            <a:normAutofit lnSpcReduction="10000"/>
          </a:bodyPr>
          <a:lstStyle/>
          <a:p>
            <a:r>
              <a:rPr lang="en-US" sz="2600" dirty="0" smtClean="0"/>
              <a:t>Which is the best path?</a:t>
            </a:r>
          </a:p>
          <a:p>
            <a:pPr lvl="1"/>
            <a:r>
              <a:rPr lang="en-US" dirty="0"/>
              <a:t> </a:t>
            </a:r>
            <a:r>
              <a:rPr lang="en-US" dirty="0" smtClean="0"/>
              <a:t>Shortest path (fewest hops)</a:t>
            </a:r>
          </a:p>
          <a:p>
            <a:pPr lvl="1"/>
            <a:r>
              <a:rPr lang="en-US" dirty="0" smtClean="0"/>
              <a:t>Lowest latency</a:t>
            </a:r>
          </a:p>
          <a:p>
            <a:pPr lvl="1"/>
            <a:r>
              <a:rPr lang="en-US" dirty="0" smtClean="0"/>
              <a:t>Shortest weighted path (utilize available bandwidth, battery)?</a:t>
            </a:r>
          </a:p>
          <a:p>
            <a:endParaRPr lang="en-US" sz="2600" dirty="0" smtClean="0"/>
          </a:p>
          <a:p>
            <a:r>
              <a:rPr lang="en-US" sz="2600" dirty="0" smtClean="0"/>
              <a:t>Who decides? Source, intermediate, or destination nodes?</a:t>
            </a:r>
          </a:p>
          <a:p>
            <a:pPr marL="457200" lvl="1" indent="0">
              <a:buNone/>
            </a:pPr>
            <a:r>
              <a:rPr lang="en-US" b="1" dirty="0" smtClean="0">
                <a:solidFill>
                  <a:srgbClr val="FF0000"/>
                </a:solidFill>
              </a:rPr>
              <a:t>Source (“path”) routing </a:t>
            </a:r>
            <a:r>
              <a:rPr lang="en-US" dirty="0" smtClean="0"/>
              <a:t>[Like airline travel]</a:t>
            </a:r>
          </a:p>
          <a:p>
            <a:pPr lvl="1"/>
            <a:r>
              <a:rPr lang="en-US" dirty="0" smtClean="0"/>
              <a:t>Source specifies entire route</a:t>
            </a:r>
          </a:p>
          <a:p>
            <a:pPr lvl="1"/>
            <a:r>
              <a:rPr lang="en-US" dirty="0" smtClean="0"/>
              <a:t>Intermediate nodes just forward to specified next hop</a:t>
            </a:r>
          </a:p>
          <a:p>
            <a:pPr lvl="1"/>
            <a:endParaRPr lang="en-US" dirty="0" smtClean="0"/>
          </a:p>
          <a:p>
            <a:pPr marL="457200" lvl="1" indent="0">
              <a:buNone/>
            </a:pPr>
            <a:r>
              <a:rPr lang="en-US" b="1" dirty="0" smtClean="0">
                <a:solidFill>
                  <a:srgbClr val="FF0000"/>
                </a:solidFill>
              </a:rPr>
              <a:t>Destination (“hop-by-hop”) routing </a:t>
            </a:r>
            <a:r>
              <a:rPr lang="en-US" dirty="0" smtClean="0"/>
              <a:t>[Like postal service]</a:t>
            </a:r>
          </a:p>
          <a:p>
            <a:pPr lvl="1"/>
            <a:r>
              <a:rPr lang="en-US" dirty="0" smtClean="0"/>
              <a:t>Source specifies only destination in message header</a:t>
            </a:r>
          </a:p>
          <a:p>
            <a:pPr lvl="1"/>
            <a:r>
              <a:rPr lang="en-US" dirty="0" smtClean="0"/>
              <a:t>Intermediate nodes look at destination in header, consult  internal tables to determine appropriate next hop</a:t>
            </a:r>
          </a:p>
          <a:p>
            <a:pPr lvl="1"/>
            <a:endParaRPr lang="el-GR" dirty="0"/>
          </a:p>
        </p:txBody>
      </p:sp>
    </p:spTree>
    <p:extLst>
      <p:ext uri="{BB962C8B-B14F-4D97-AF65-F5344CB8AC3E}">
        <p14:creationId xmlns:p14="http://schemas.microsoft.com/office/powerpoint/2010/main" val="935468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59859" y="7374"/>
            <a:ext cx="7826189" cy="6850626"/>
          </a:xfrm>
          <a:prstGeom prst="rect">
            <a:avLst/>
          </a:prstGeom>
        </p:spPr>
      </p:pic>
    </p:spTree>
    <p:extLst>
      <p:ext uri="{BB962C8B-B14F-4D97-AF65-F5344CB8AC3E}">
        <p14:creationId xmlns:p14="http://schemas.microsoft.com/office/powerpoint/2010/main" val="2312225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 y="-166007"/>
            <a:ext cx="10515600" cy="1325563"/>
          </a:xfrm>
        </p:spPr>
        <p:txBody>
          <a:bodyPr>
            <a:normAutofit/>
          </a:bodyPr>
          <a:lstStyle/>
          <a:p>
            <a:r>
              <a:rPr lang="en-US" sz="2400" b="1" dirty="0" smtClean="0"/>
              <a:t>Spatial Reuse of Spectrum (in Cellular Systems)</a:t>
            </a:r>
            <a:endParaRPr lang="el-GR" sz="2400" b="1" dirty="0"/>
          </a:p>
        </p:txBody>
      </p:sp>
      <p:sp>
        <p:nvSpPr>
          <p:cNvPr id="5" name="Rectangle 4"/>
          <p:cNvSpPr/>
          <p:nvPr/>
        </p:nvSpPr>
        <p:spPr>
          <a:xfrm>
            <a:off x="7821145" y="328559"/>
            <a:ext cx="4679856" cy="830997"/>
          </a:xfrm>
          <a:prstGeom prst="rect">
            <a:avLst/>
          </a:prstGeom>
        </p:spPr>
        <p:txBody>
          <a:bodyPr wrap="square">
            <a:spAutoFit/>
          </a:bodyPr>
          <a:lstStyle/>
          <a:p>
            <a:r>
              <a:rPr lang="en-US" sz="2400" dirty="0" smtClean="0"/>
              <a:t>Receiver not in vicinity of an interfering transmission</a:t>
            </a:r>
            <a:endParaRPr lang="el-GR" sz="2400" dirty="0"/>
          </a:p>
        </p:txBody>
      </p:sp>
      <p:pic>
        <p:nvPicPr>
          <p:cNvPr id="6" name="Picture 5"/>
          <p:cNvPicPr>
            <a:picLocks noChangeAspect="1"/>
          </p:cNvPicPr>
          <p:nvPr/>
        </p:nvPicPr>
        <p:blipFill>
          <a:blip r:embed="rId2"/>
          <a:stretch>
            <a:fillRect/>
          </a:stretch>
        </p:blipFill>
        <p:spPr>
          <a:xfrm>
            <a:off x="7744285" y="1322019"/>
            <a:ext cx="4307361" cy="2792781"/>
          </a:xfrm>
          <a:prstGeom prst="rect">
            <a:avLst/>
          </a:prstGeom>
        </p:spPr>
      </p:pic>
      <p:pic>
        <p:nvPicPr>
          <p:cNvPr id="7" name="Picture 6"/>
          <p:cNvPicPr>
            <a:picLocks noChangeAspect="1"/>
          </p:cNvPicPr>
          <p:nvPr/>
        </p:nvPicPr>
        <p:blipFill>
          <a:blip r:embed="rId3"/>
          <a:stretch>
            <a:fillRect/>
          </a:stretch>
        </p:blipFill>
        <p:spPr>
          <a:xfrm>
            <a:off x="165847" y="1322019"/>
            <a:ext cx="7578438" cy="5471118"/>
          </a:xfrm>
          <a:prstGeom prst="rect">
            <a:avLst/>
          </a:prstGeom>
        </p:spPr>
      </p:pic>
      <p:pic>
        <p:nvPicPr>
          <p:cNvPr id="8" name="Picture 7"/>
          <p:cNvPicPr>
            <a:picLocks noChangeAspect="1"/>
          </p:cNvPicPr>
          <p:nvPr/>
        </p:nvPicPr>
        <p:blipFill>
          <a:blip r:embed="rId4"/>
          <a:stretch>
            <a:fillRect/>
          </a:stretch>
        </p:blipFill>
        <p:spPr>
          <a:xfrm>
            <a:off x="8083164" y="4051923"/>
            <a:ext cx="3844378" cy="2864919"/>
          </a:xfrm>
          <a:prstGeom prst="rect">
            <a:avLst/>
          </a:prstGeom>
        </p:spPr>
      </p:pic>
      <p:sp>
        <p:nvSpPr>
          <p:cNvPr id="9" name="Rectangle 8"/>
          <p:cNvSpPr/>
          <p:nvPr/>
        </p:nvSpPr>
        <p:spPr>
          <a:xfrm>
            <a:off x="8326735" y="4181283"/>
            <a:ext cx="2900346" cy="369332"/>
          </a:xfrm>
          <a:prstGeom prst="rect">
            <a:avLst/>
          </a:prstGeom>
        </p:spPr>
        <p:txBody>
          <a:bodyPr wrap="none">
            <a:spAutoFit/>
          </a:bodyPr>
          <a:lstStyle/>
          <a:p>
            <a:r>
              <a:rPr lang="en-US" b="1" dirty="0" smtClean="0"/>
              <a:t>Transmissions consume area</a:t>
            </a:r>
            <a:endParaRPr lang="el-GR" b="1" dirty="0"/>
          </a:p>
        </p:txBody>
      </p:sp>
      <p:pic>
        <p:nvPicPr>
          <p:cNvPr id="4" name="Picture 3"/>
          <p:cNvPicPr>
            <a:picLocks noChangeAspect="1"/>
          </p:cNvPicPr>
          <p:nvPr/>
        </p:nvPicPr>
        <p:blipFill>
          <a:blip r:embed="rId5"/>
          <a:stretch>
            <a:fillRect/>
          </a:stretch>
        </p:blipFill>
        <p:spPr>
          <a:xfrm>
            <a:off x="6187327" y="-166007"/>
            <a:ext cx="1633818" cy="1650490"/>
          </a:xfrm>
          <a:prstGeom prst="rect">
            <a:avLst/>
          </a:prstGeom>
        </p:spPr>
      </p:pic>
    </p:spTree>
    <p:extLst>
      <p:ext uri="{BB962C8B-B14F-4D97-AF65-F5344CB8AC3E}">
        <p14:creationId xmlns:p14="http://schemas.microsoft.com/office/powerpoint/2010/main" val="1296495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6183"/>
            <a:ext cx="10515600" cy="1325563"/>
          </a:xfrm>
        </p:spPr>
        <p:txBody>
          <a:bodyPr/>
          <a:lstStyle/>
          <a:p>
            <a:r>
              <a:rPr lang="en-US" dirty="0" smtClean="0"/>
              <a:t>Convexity</a:t>
            </a:r>
            <a:endParaRPr lang="el-GR" dirty="0"/>
          </a:p>
        </p:txBody>
      </p:sp>
      <p:pic>
        <p:nvPicPr>
          <p:cNvPr id="4" name="Content Placeholder 3"/>
          <p:cNvPicPr>
            <a:picLocks noGrp="1" noChangeAspect="1"/>
          </p:cNvPicPr>
          <p:nvPr>
            <p:ph idx="1"/>
          </p:nvPr>
        </p:nvPicPr>
        <p:blipFill>
          <a:blip r:embed="rId2"/>
          <a:stretch>
            <a:fillRect/>
          </a:stretch>
        </p:blipFill>
        <p:spPr>
          <a:xfrm>
            <a:off x="3254188" y="331001"/>
            <a:ext cx="8156548" cy="5531916"/>
          </a:xfrm>
          <a:prstGeom prst="rect">
            <a:avLst/>
          </a:prstGeom>
        </p:spPr>
      </p:pic>
    </p:spTree>
    <p:extLst>
      <p:ext uri="{BB962C8B-B14F-4D97-AF65-F5344CB8AC3E}">
        <p14:creationId xmlns:p14="http://schemas.microsoft.com/office/powerpoint/2010/main" val="1144419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5286" y="524435"/>
            <a:ext cx="10670886" cy="6306671"/>
          </a:xfrm>
          <a:prstGeom prst="rect">
            <a:avLst/>
          </a:prstGeom>
        </p:spPr>
      </p:pic>
      <p:sp>
        <p:nvSpPr>
          <p:cNvPr id="2" name="Title 1"/>
          <p:cNvSpPr>
            <a:spLocks noGrp="1"/>
          </p:cNvSpPr>
          <p:nvPr>
            <p:ph type="title"/>
          </p:nvPr>
        </p:nvSpPr>
        <p:spPr>
          <a:xfrm>
            <a:off x="0" y="0"/>
            <a:ext cx="10515600" cy="1325563"/>
          </a:xfrm>
        </p:spPr>
        <p:txBody>
          <a:bodyPr>
            <a:normAutofit/>
          </a:bodyPr>
          <a:lstStyle/>
          <a:p>
            <a:r>
              <a:rPr lang="en-US" sz="3600" dirty="0" smtClean="0"/>
              <a:t>Feasibility of U(</a:t>
            </a:r>
            <a:r>
              <a:rPr lang="en-US" sz="3600" dirty="0" err="1" smtClean="0"/>
              <a:t>W√An</a:t>
            </a:r>
            <a:r>
              <a:rPr lang="en-US" sz="3600" dirty="0" smtClean="0"/>
              <a:t>) bit-meter/sec</a:t>
            </a:r>
            <a:endParaRPr lang="el-GR" sz="3600" dirty="0"/>
          </a:p>
        </p:txBody>
      </p:sp>
      <p:cxnSp>
        <p:nvCxnSpPr>
          <p:cNvPr id="6" name="Straight Connector 5"/>
          <p:cNvCxnSpPr/>
          <p:nvPr/>
        </p:nvCxnSpPr>
        <p:spPr>
          <a:xfrm>
            <a:off x="3509682" y="510988"/>
            <a:ext cx="5244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903471" y="54995"/>
            <a:ext cx="4180953" cy="1107996"/>
          </a:xfrm>
          <a:prstGeom prst="rect">
            <a:avLst/>
          </a:prstGeom>
          <a:ln w="57150">
            <a:solidFill>
              <a:srgbClr val="0070C0"/>
            </a:solidFill>
          </a:ln>
        </p:spPr>
        <p:txBody>
          <a:bodyPr wrap="none">
            <a:spAutoFit/>
          </a:bodyPr>
          <a:lstStyle/>
          <a:p>
            <a:pPr marL="342900" indent="-342900">
              <a:buFont typeface="Arial" panose="020B0604020202020204" pitchFamily="34" charset="0"/>
              <a:buChar char="•"/>
            </a:pPr>
            <a:r>
              <a:rPr lang="en-US" sz="2200" dirty="0" smtClean="0"/>
              <a:t>Disk of area A </a:t>
            </a:r>
            <a:r>
              <a:rPr lang="en-US" sz="2200" dirty="0" err="1" smtClean="0"/>
              <a:t>sq.m</a:t>
            </a:r>
            <a:endParaRPr lang="en-US" sz="2200" dirty="0" smtClean="0"/>
          </a:p>
          <a:p>
            <a:pPr marL="342900" indent="-342900">
              <a:buFont typeface="Arial" panose="020B0604020202020204" pitchFamily="34" charset="0"/>
              <a:buChar char="•"/>
            </a:pPr>
            <a:r>
              <a:rPr lang="en-US" sz="2200" dirty="0"/>
              <a:t>n</a:t>
            </a:r>
            <a:r>
              <a:rPr lang="en-US" sz="2200" dirty="0" smtClean="0"/>
              <a:t> nodes</a:t>
            </a:r>
          </a:p>
          <a:p>
            <a:pPr marL="342900" indent="-342900">
              <a:buFont typeface="Arial" panose="020B0604020202020204" pitchFamily="34" charset="0"/>
              <a:buChar char="•"/>
            </a:pPr>
            <a:r>
              <a:rPr lang="en-US" sz="2200" dirty="0" smtClean="0"/>
              <a:t>Each can transmit at W bits/sec </a:t>
            </a:r>
            <a:endParaRPr lang="el-GR" sz="2200" dirty="0"/>
          </a:p>
        </p:txBody>
      </p:sp>
      <p:sp>
        <p:nvSpPr>
          <p:cNvPr id="11" name="Rounded Rectangle 10"/>
          <p:cNvSpPr/>
          <p:nvPr/>
        </p:nvSpPr>
        <p:spPr>
          <a:xfrm>
            <a:off x="3818965" y="5069541"/>
            <a:ext cx="215153" cy="228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lumMod val="50000"/>
                  </a:schemeClr>
                </a:solidFill>
              </a:rPr>
              <a:t>2</a:t>
            </a:r>
            <a:endParaRPr lang="el-GR" b="1" dirty="0">
              <a:solidFill>
                <a:schemeClr val="accent6">
                  <a:lumMod val="50000"/>
                </a:schemeClr>
              </a:solidFill>
            </a:endParaRPr>
          </a:p>
        </p:txBody>
      </p:sp>
    </p:spTree>
    <p:extLst>
      <p:ext uri="{BB962C8B-B14F-4D97-AF65-F5344CB8AC3E}">
        <p14:creationId xmlns:p14="http://schemas.microsoft.com/office/powerpoint/2010/main" val="2990877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1976" y="211348"/>
            <a:ext cx="11036877" cy="6646652"/>
          </a:xfrm>
          <a:prstGeom prst="rect">
            <a:avLst/>
          </a:prstGeom>
        </p:spPr>
      </p:pic>
    </p:spTree>
    <p:extLst>
      <p:ext uri="{BB962C8B-B14F-4D97-AF65-F5344CB8AC3E}">
        <p14:creationId xmlns:p14="http://schemas.microsoft.com/office/powerpoint/2010/main" val="264262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803"/>
            <a:ext cx="12192000" cy="1325563"/>
          </a:xfrm>
        </p:spPr>
        <p:txBody>
          <a:bodyPr>
            <a:normAutofit/>
          </a:bodyPr>
          <a:lstStyle/>
          <a:p>
            <a:r>
              <a:rPr lang="en-US" sz="3600" dirty="0" smtClean="0"/>
              <a:t>Same result also holds if channel is split into several sub-channels</a:t>
            </a:r>
            <a:endParaRPr lang="el-GR" sz="3600" dirty="0"/>
          </a:p>
        </p:txBody>
      </p:sp>
      <p:pic>
        <p:nvPicPr>
          <p:cNvPr id="4" name="Content Placeholder 3"/>
          <p:cNvPicPr>
            <a:picLocks noGrp="1" noChangeAspect="1"/>
          </p:cNvPicPr>
          <p:nvPr>
            <p:ph idx="1"/>
          </p:nvPr>
        </p:nvPicPr>
        <p:blipFill>
          <a:blip r:embed="rId2"/>
          <a:stretch>
            <a:fillRect/>
          </a:stretch>
        </p:blipFill>
        <p:spPr>
          <a:xfrm>
            <a:off x="282388" y="817838"/>
            <a:ext cx="9480177" cy="6040162"/>
          </a:xfrm>
          <a:prstGeom prst="rect">
            <a:avLst/>
          </a:prstGeom>
        </p:spPr>
      </p:pic>
    </p:spTree>
    <p:extLst>
      <p:ext uri="{BB962C8B-B14F-4D97-AF65-F5344CB8AC3E}">
        <p14:creationId xmlns:p14="http://schemas.microsoft.com/office/powerpoint/2010/main" val="2254128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r>
              <a:rPr lang="en-US" sz="3200" dirty="0"/>
              <a:t>Mobility Increases the Capacity of Ad Hoc Wireless Networks</a:t>
            </a:r>
            <a:br>
              <a:rPr lang="en-US" sz="3200" dirty="0"/>
            </a:br>
            <a:r>
              <a:rPr lang="en-US" sz="2800" dirty="0"/>
              <a:t>Matthias </a:t>
            </a:r>
            <a:r>
              <a:rPr lang="en-US" sz="2800" dirty="0" err="1"/>
              <a:t>Grossglauser</a:t>
            </a:r>
            <a:r>
              <a:rPr lang="en-US" sz="2800" dirty="0"/>
              <a:t> and David N. C. </a:t>
            </a:r>
            <a:r>
              <a:rPr lang="en-US" sz="2800" dirty="0" err="1"/>
              <a:t>Tse</a:t>
            </a:r>
            <a:endParaRPr lang="el-GR" sz="2800" dirty="0"/>
          </a:p>
        </p:txBody>
      </p:sp>
      <p:sp>
        <p:nvSpPr>
          <p:cNvPr id="5" name="Rectangle 4"/>
          <p:cNvSpPr/>
          <p:nvPr/>
        </p:nvSpPr>
        <p:spPr>
          <a:xfrm>
            <a:off x="0" y="2688997"/>
            <a:ext cx="11940540" cy="2308324"/>
          </a:xfrm>
          <a:prstGeom prst="rect">
            <a:avLst/>
          </a:prstGeom>
        </p:spPr>
        <p:txBody>
          <a:bodyPr wrap="square">
            <a:spAutoFit/>
          </a:bodyPr>
          <a:lstStyle/>
          <a:p>
            <a:pPr marL="285750" indent="-285750">
              <a:buFont typeface="Arial" panose="020B0604020202020204" pitchFamily="34" charset="0"/>
              <a:buChar char="•"/>
            </a:pPr>
            <a:r>
              <a:rPr lang="en-US" sz="2400" b="1" dirty="0">
                <a:solidFill>
                  <a:schemeClr val="accent6">
                    <a:lumMod val="50000"/>
                  </a:schemeClr>
                </a:solidFill>
              </a:rPr>
              <a:t>S</a:t>
            </a:r>
            <a:r>
              <a:rPr lang="en-US" sz="2400" b="1" dirty="0" smtClean="0">
                <a:solidFill>
                  <a:schemeClr val="accent6">
                    <a:lumMod val="50000"/>
                  </a:schemeClr>
                </a:solidFill>
              </a:rPr>
              <a:t>pread </a:t>
            </a:r>
            <a:r>
              <a:rPr lang="en-US" sz="2400" b="1" dirty="0">
                <a:solidFill>
                  <a:schemeClr val="accent6">
                    <a:lumMod val="50000"/>
                  </a:schemeClr>
                </a:solidFill>
              </a:rPr>
              <a:t>the </a:t>
            </a:r>
            <a:r>
              <a:rPr lang="en-US" sz="2400" b="1" dirty="0" smtClean="0">
                <a:solidFill>
                  <a:schemeClr val="accent6">
                    <a:lumMod val="50000"/>
                  </a:schemeClr>
                </a:solidFill>
              </a:rPr>
              <a:t>traffic to </a:t>
            </a:r>
            <a:r>
              <a:rPr lang="en-US" sz="2400" b="1" dirty="0">
                <a:solidFill>
                  <a:schemeClr val="accent6">
                    <a:lumMod val="50000"/>
                  </a:schemeClr>
                </a:solidFill>
              </a:rPr>
              <a:t>intermediate relay nodes</a:t>
            </a:r>
            <a:r>
              <a:rPr lang="en-US" sz="2400" dirty="0"/>
              <a:t> to exploit the multiuser </a:t>
            </a:r>
            <a:r>
              <a:rPr lang="en-US" sz="2400" dirty="0" smtClean="0"/>
              <a:t>diversity benefits </a:t>
            </a:r>
            <a:r>
              <a:rPr lang="en-US" sz="2400" dirty="0"/>
              <a:t>of having additional “routes” between a source and </a:t>
            </a:r>
            <a:r>
              <a:rPr lang="en-US" sz="2400" dirty="0" smtClean="0"/>
              <a:t>a destination</a:t>
            </a:r>
            <a:r>
              <a:rPr lang="en-US" sz="2400" dirty="0"/>
              <a:t>. </a:t>
            </a:r>
            <a:endParaRPr lang="en-US" sz="2400" dirty="0" smtClean="0"/>
          </a:p>
          <a:p>
            <a:pPr marL="285750" indent="-285750">
              <a:buFont typeface="Arial" panose="020B0604020202020204" pitchFamily="34" charset="0"/>
              <a:buChar char="•"/>
            </a:pPr>
            <a:r>
              <a:rPr lang="en-US" sz="2400" b="1" dirty="0" smtClean="0">
                <a:solidFill>
                  <a:schemeClr val="accent6">
                    <a:lumMod val="50000"/>
                  </a:schemeClr>
                </a:solidFill>
              </a:rPr>
              <a:t>Two-hop </a:t>
            </a:r>
            <a:r>
              <a:rPr lang="en-US" sz="2400" b="1" dirty="0">
                <a:solidFill>
                  <a:schemeClr val="accent6">
                    <a:lumMod val="50000"/>
                  </a:schemeClr>
                </a:solidFill>
              </a:rPr>
              <a:t>routes </a:t>
            </a:r>
            <a:r>
              <a:rPr lang="en-US" sz="2400" dirty="0"/>
              <a:t>are sufficient to achieve the maximum throughput capacity of the network within the </a:t>
            </a:r>
            <a:r>
              <a:rPr lang="en-US" sz="2400" dirty="0" smtClean="0"/>
              <a:t>limits imposed </a:t>
            </a:r>
            <a:r>
              <a:rPr lang="en-US" sz="2400" dirty="0"/>
              <a:t>by the interference model</a:t>
            </a:r>
            <a:r>
              <a:rPr lang="en-US" sz="2400" dirty="0" smtClean="0"/>
              <a:t>.</a:t>
            </a:r>
          </a:p>
          <a:p>
            <a:pPr marL="285750" indent="-285750">
              <a:buFont typeface="Arial" panose="020B0604020202020204" pitchFamily="34" charset="0"/>
              <a:buChar char="•"/>
            </a:pPr>
            <a:r>
              <a:rPr lang="en-US" sz="2400" dirty="0" smtClean="0"/>
              <a:t>Appropriate only for delay tolerant applications</a:t>
            </a:r>
          </a:p>
          <a:p>
            <a:pPr marL="285750" indent="-285750">
              <a:buFont typeface="Arial" panose="020B0604020202020204" pitchFamily="34" charset="0"/>
              <a:buChar char="•"/>
            </a:pPr>
            <a:r>
              <a:rPr lang="en-US" sz="2400" dirty="0" smtClean="0"/>
              <a:t>The performance depends strongly on the mobility pattern</a:t>
            </a:r>
            <a:endParaRPr lang="el-GR" sz="2400" dirty="0"/>
          </a:p>
        </p:txBody>
      </p:sp>
    </p:spTree>
    <p:extLst>
      <p:ext uri="{BB962C8B-B14F-4D97-AF65-F5344CB8AC3E}">
        <p14:creationId xmlns:p14="http://schemas.microsoft.com/office/powerpoint/2010/main" val="383458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kumimoji="0" lang="en-US" altLang="el-GR"/>
              <a:t>Proactive Protocols</a:t>
            </a:r>
          </a:p>
        </p:txBody>
      </p:sp>
      <p:sp>
        <p:nvSpPr>
          <p:cNvPr id="7171" name="Rectangle 3"/>
          <p:cNvSpPr>
            <a:spLocks noGrp="1" noChangeArrowheads="1"/>
          </p:cNvSpPr>
          <p:nvPr>
            <p:ph type="body" idx="1"/>
          </p:nvPr>
        </p:nvSpPr>
        <p:spPr>
          <a:xfrm>
            <a:off x="-107576" y="1825625"/>
            <a:ext cx="12299576" cy="4351338"/>
          </a:xfrm>
        </p:spPr>
        <p:txBody>
          <a:bodyPr/>
          <a:lstStyle/>
          <a:p>
            <a:r>
              <a:rPr kumimoji="0" lang="en-US" altLang="el-GR" dirty="0"/>
              <a:t>Proactive: maintain routing information </a:t>
            </a:r>
            <a:r>
              <a:rPr kumimoji="0" lang="en-US" altLang="el-GR" b="1" dirty="0">
                <a:solidFill>
                  <a:schemeClr val="accent6">
                    <a:lumMod val="50000"/>
                  </a:schemeClr>
                </a:solidFill>
              </a:rPr>
              <a:t>independently of need for communication</a:t>
            </a:r>
          </a:p>
          <a:p>
            <a:r>
              <a:rPr kumimoji="0" lang="en-US" altLang="el-GR" dirty="0"/>
              <a:t>Update messages send throughout the network </a:t>
            </a:r>
            <a:r>
              <a:rPr kumimoji="0" lang="en-US" altLang="el-GR" b="1" i="1" dirty="0">
                <a:solidFill>
                  <a:schemeClr val="accent6">
                    <a:lumMod val="50000"/>
                  </a:schemeClr>
                </a:solidFill>
              </a:rPr>
              <a:t>periodically</a:t>
            </a:r>
            <a:r>
              <a:rPr kumimoji="0" lang="en-US" altLang="el-GR" dirty="0"/>
              <a:t> or </a:t>
            </a:r>
            <a:r>
              <a:rPr kumimoji="0" lang="en-US" altLang="el-GR" b="1" dirty="0">
                <a:solidFill>
                  <a:schemeClr val="accent6">
                    <a:lumMod val="50000"/>
                  </a:schemeClr>
                </a:solidFill>
              </a:rPr>
              <a:t>when network topology </a:t>
            </a:r>
            <a:r>
              <a:rPr kumimoji="0" lang="en-US" altLang="el-GR" b="1" dirty="0" smtClean="0">
                <a:solidFill>
                  <a:schemeClr val="accent6">
                    <a:lumMod val="50000"/>
                  </a:schemeClr>
                </a:solidFill>
              </a:rPr>
              <a:t>changes</a:t>
            </a:r>
            <a:endParaRPr kumimoji="0" lang="en-US" altLang="el-GR" b="1" dirty="0">
              <a:solidFill>
                <a:schemeClr val="accent6">
                  <a:lumMod val="50000"/>
                </a:schemeClr>
              </a:solidFill>
            </a:endParaRPr>
          </a:p>
          <a:p>
            <a:r>
              <a:rPr kumimoji="0" lang="en-US" altLang="el-GR" b="1" dirty="0">
                <a:solidFill>
                  <a:schemeClr val="hlink"/>
                </a:solidFill>
              </a:rPr>
              <a:t>Low latency</a:t>
            </a:r>
            <a:r>
              <a:rPr kumimoji="0" lang="en-US" altLang="el-GR" dirty="0"/>
              <a:t>, suitable for real-time traffic</a:t>
            </a:r>
          </a:p>
          <a:p>
            <a:r>
              <a:rPr kumimoji="0" lang="en-US" altLang="el-GR" dirty="0"/>
              <a:t>Bandwidth might get wasted due to periodic updates</a:t>
            </a:r>
          </a:p>
          <a:p>
            <a:r>
              <a:rPr kumimoji="0" lang="en-US" altLang="el-GR" dirty="0"/>
              <a:t>They maintain O(N) state per node, N = #nodes</a:t>
            </a:r>
          </a:p>
        </p:txBody>
      </p:sp>
    </p:spTree>
    <p:extLst>
      <p:ext uri="{BB962C8B-B14F-4D97-AF65-F5344CB8AC3E}">
        <p14:creationId xmlns:p14="http://schemas.microsoft.com/office/powerpoint/2010/main" val="258429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kumimoji="0" lang="en-US" altLang="el-GR"/>
              <a:t>On-Demand or Reactive Routing</a:t>
            </a:r>
          </a:p>
        </p:txBody>
      </p:sp>
      <p:sp>
        <p:nvSpPr>
          <p:cNvPr id="8195" name="Rectangle 3"/>
          <p:cNvSpPr>
            <a:spLocks noGrp="1" noChangeArrowheads="1"/>
          </p:cNvSpPr>
          <p:nvPr>
            <p:ph type="body" idx="1"/>
          </p:nvPr>
        </p:nvSpPr>
        <p:spPr/>
        <p:txBody>
          <a:bodyPr/>
          <a:lstStyle/>
          <a:p>
            <a:r>
              <a:rPr lang="en-US" altLang="el-GR" sz="2400" dirty="0"/>
              <a:t>Reactive: </a:t>
            </a:r>
            <a:r>
              <a:rPr lang="en-US" altLang="el-GR" sz="2400" b="1" dirty="0">
                <a:solidFill>
                  <a:schemeClr val="accent6">
                    <a:lumMod val="50000"/>
                  </a:schemeClr>
                </a:solidFill>
              </a:rPr>
              <a:t>discover route </a:t>
            </a:r>
            <a:r>
              <a:rPr lang="en-US" altLang="el-GR" sz="2400" b="1" i="1" dirty="0">
                <a:solidFill>
                  <a:schemeClr val="accent6">
                    <a:lumMod val="50000"/>
                  </a:schemeClr>
                </a:solidFill>
              </a:rPr>
              <a:t>only</a:t>
            </a:r>
            <a:r>
              <a:rPr lang="en-US" altLang="el-GR" sz="2400" b="1" dirty="0">
                <a:solidFill>
                  <a:schemeClr val="accent6">
                    <a:lumMod val="50000"/>
                  </a:schemeClr>
                </a:solidFill>
              </a:rPr>
              <a:t> when you need it</a:t>
            </a:r>
          </a:p>
          <a:p>
            <a:r>
              <a:rPr lang="en-US" altLang="el-GR" sz="2400" dirty="0"/>
              <a:t>Saves </a:t>
            </a:r>
            <a:r>
              <a:rPr lang="en-US" altLang="el-GR" sz="2400" dirty="0">
                <a:solidFill>
                  <a:schemeClr val="hlink"/>
                </a:solidFill>
              </a:rPr>
              <a:t>energy</a:t>
            </a:r>
            <a:r>
              <a:rPr lang="en-US" altLang="el-GR" sz="2400" dirty="0"/>
              <a:t> and </a:t>
            </a:r>
            <a:r>
              <a:rPr lang="en-US" altLang="el-GR" sz="2400" dirty="0">
                <a:solidFill>
                  <a:schemeClr val="hlink"/>
                </a:solidFill>
              </a:rPr>
              <a:t>bandwidth </a:t>
            </a:r>
            <a:r>
              <a:rPr lang="en-US" altLang="el-GR" sz="2400" dirty="0"/>
              <a:t>during inactivity</a:t>
            </a:r>
          </a:p>
          <a:p>
            <a:r>
              <a:rPr lang="en-US" altLang="el-GR" sz="2400" dirty="0"/>
              <a:t>Can be </a:t>
            </a:r>
            <a:r>
              <a:rPr lang="en-US" altLang="el-GR" sz="2400" dirty="0" err="1"/>
              <a:t>bursty</a:t>
            </a:r>
            <a:r>
              <a:rPr lang="en-US" altLang="el-GR" sz="2400" dirty="0"/>
              <a:t> -&gt; congestion during high activity</a:t>
            </a:r>
          </a:p>
          <a:p>
            <a:r>
              <a:rPr lang="en-US" altLang="el-GR" sz="2400" dirty="0"/>
              <a:t>Significant delay might occur as a result of route discovery</a:t>
            </a:r>
          </a:p>
          <a:p>
            <a:r>
              <a:rPr lang="en-US" altLang="el-GR" sz="2400" dirty="0"/>
              <a:t>Good for light loads, collapse in large loads</a:t>
            </a:r>
          </a:p>
        </p:txBody>
      </p:sp>
    </p:spTree>
    <p:extLst>
      <p:ext uri="{BB962C8B-B14F-4D97-AF65-F5344CB8AC3E}">
        <p14:creationId xmlns:p14="http://schemas.microsoft.com/office/powerpoint/2010/main" val="414436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l-GR"/>
              <a:t>Hybrid Routing</a:t>
            </a:r>
          </a:p>
        </p:txBody>
      </p:sp>
      <p:sp>
        <p:nvSpPr>
          <p:cNvPr id="40963" name="Rectangle 3"/>
          <p:cNvSpPr>
            <a:spLocks noGrp="1" noChangeArrowheads="1"/>
          </p:cNvSpPr>
          <p:nvPr>
            <p:ph type="body" idx="1"/>
          </p:nvPr>
        </p:nvSpPr>
        <p:spPr>
          <a:xfrm>
            <a:off x="71718" y="1933202"/>
            <a:ext cx="12120282" cy="4351338"/>
          </a:xfrm>
        </p:spPr>
        <p:txBody>
          <a:bodyPr/>
          <a:lstStyle/>
          <a:p>
            <a:r>
              <a:rPr lang="en-US" altLang="el-GR" dirty="0"/>
              <a:t>Proactive for neighborhood, </a:t>
            </a:r>
            <a:r>
              <a:rPr lang="en-US" altLang="el-GR" dirty="0" smtClean="0"/>
              <a:t>reactive </a:t>
            </a:r>
            <a:r>
              <a:rPr lang="en-US" altLang="el-GR" dirty="0"/>
              <a:t>for far away </a:t>
            </a:r>
          </a:p>
          <a:p>
            <a:r>
              <a:rPr lang="en-US" altLang="el-GR" b="1" dirty="0">
                <a:solidFill>
                  <a:srgbClr val="002060"/>
                </a:solidFill>
              </a:rPr>
              <a:t>Proactive for long distance</a:t>
            </a:r>
            <a:r>
              <a:rPr lang="en-US" altLang="el-GR" dirty="0"/>
              <a:t>, </a:t>
            </a:r>
            <a:r>
              <a:rPr lang="en-US" altLang="el-GR" b="1" dirty="0" smtClean="0">
                <a:solidFill>
                  <a:schemeClr val="accent6">
                    <a:lumMod val="50000"/>
                  </a:schemeClr>
                </a:solidFill>
              </a:rPr>
              <a:t>reactive </a:t>
            </a:r>
            <a:r>
              <a:rPr lang="en-US" altLang="el-GR" b="1" dirty="0">
                <a:solidFill>
                  <a:schemeClr val="accent6">
                    <a:lumMod val="50000"/>
                  </a:schemeClr>
                </a:solidFill>
              </a:rPr>
              <a:t>for neighborhood </a:t>
            </a:r>
            <a:endParaRPr lang="en-US" altLang="el-GR" dirty="0"/>
          </a:p>
          <a:p>
            <a:r>
              <a:rPr lang="en-US" altLang="el-GR" dirty="0"/>
              <a:t>Attempts to strike balance between the two</a:t>
            </a:r>
          </a:p>
        </p:txBody>
      </p:sp>
    </p:spTree>
    <p:extLst>
      <p:ext uri="{BB962C8B-B14F-4D97-AF65-F5344CB8AC3E}">
        <p14:creationId xmlns:p14="http://schemas.microsoft.com/office/powerpoint/2010/main" val="119998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1151</TotalTime>
  <Words>3316</Words>
  <Application>Microsoft Office PowerPoint</Application>
  <PresentationFormat>Custom</PresentationFormat>
  <Paragraphs>311</Paragraphs>
  <Slides>66</Slides>
  <Notes>1</Notes>
  <HiddenSlides>4</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Issues</vt:lpstr>
      <vt:lpstr>Diversity in Mobile Ad Hoc Networks</vt:lpstr>
      <vt:lpstr>Mobile Ad Hoc Networks (MANET)</vt:lpstr>
      <vt:lpstr>Routing Issues</vt:lpstr>
      <vt:lpstr>Proactive Protocols</vt:lpstr>
      <vt:lpstr>On-Demand or Reactive Routing</vt:lpstr>
      <vt:lpstr>Hybrid Routing</vt:lpstr>
      <vt:lpstr>Hierarchical Routing</vt:lpstr>
      <vt:lpstr>Geographical Routing</vt:lpstr>
      <vt:lpstr>IETF MANET Working Group</vt:lpstr>
      <vt:lpstr>PowerPoint Presentation</vt:lpstr>
      <vt:lpstr>Trade offs</vt:lpstr>
      <vt:lpstr>Dynamic Source Routing (DSR) </vt:lpstr>
      <vt:lpstr>PowerPoint Presentation</vt:lpstr>
      <vt:lpstr>PowerPoint Presentation</vt:lpstr>
      <vt:lpstr>PowerPoint Presentation</vt:lpstr>
      <vt:lpstr>Key points</vt:lpstr>
      <vt:lpstr>DSR – Advantages                   Disadvantages</vt:lpstr>
      <vt:lpstr>Ad-hoc On-demand Distance Vector (AODV)</vt:lpstr>
      <vt:lpstr>Ad-hoc On-demand Distance Vector (AODV) Protocol</vt:lpstr>
      <vt:lpstr>Zone Routing Protocol (ZRP)</vt:lpstr>
      <vt:lpstr>Inter-zone Routing</vt:lpstr>
      <vt:lpstr>Location-Aided Routing (LAR) - Basic Idea </vt:lpstr>
      <vt:lpstr>Rules for selecting the next relay N</vt:lpstr>
      <vt:lpstr>PowerPoint Presentation</vt:lpstr>
      <vt:lpstr>An example</vt:lpstr>
      <vt:lpstr>Advantages of Geographic Routing</vt:lpstr>
      <vt:lpstr>Mesh networks: hybrid technology, blends a fixed wireless backbone with an edge network consisting of mobile users.</vt:lpstr>
      <vt:lpstr>Mesh Networks</vt:lpstr>
      <vt:lpstr>Mesh Networks</vt:lpstr>
      <vt:lpstr>Routing Metrics</vt:lpstr>
      <vt:lpstr>Routing in Mesh Networks</vt:lpstr>
      <vt:lpstr>A fundamental Cost/Delay Tradeoff</vt:lpstr>
      <vt:lpstr>Portable mobile networking </vt:lpstr>
      <vt:lpstr>Mobility &amp; Standard IP Routing</vt:lpstr>
      <vt:lpstr>PowerPoint Presentation</vt:lpstr>
      <vt:lpstr>Mobile IP Architecture - Entities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 Challenges in Mobile IP</vt:lpstr>
      <vt:lpstr>Mobility in cellular networks</vt:lpstr>
      <vt:lpstr>PowerPoint Presentation</vt:lpstr>
      <vt:lpstr>PowerPoint Presentation</vt:lpstr>
      <vt:lpstr>PowerPoint Presentation</vt:lpstr>
      <vt:lpstr>PowerPoint Presentation</vt:lpstr>
      <vt:lpstr> The Capacity of Wireless Network                                                       Theoretical perspective, Gupta Kumar seminal paper</vt:lpstr>
      <vt:lpstr>PowerPoint Presentation</vt:lpstr>
      <vt:lpstr>PowerPoint Presentation</vt:lpstr>
      <vt:lpstr>Spatial Reuse of Spectrum (in Cellular Systems)</vt:lpstr>
      <vt:lpstr>Convexity</vt:lpstr>
      <vt:lpstr>Feasibility of U(W√An) bit-meter/sec</vt:lpstr>
      <vt:lpstr>PowerPoint Presentation</vt:lpstr>
      <vt:lpstr>Same result also holds if channel is split into several sub-channels</vt:lpstr>
      <vt:lpstr>Mobility Increases the Capacity of Ad Hoc Wireless Networks Matthias Grossglauser and David N. C. Tse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Papadopouli</dc:creator>
  <cp:lastModifiedBy>Maria Papadopouli</cp:lastModifiedBy>
  <cp:revision>67</cp:revision>
  <dcterms:created xsi:type="dcterms:W3CDTF">2019-12-09T07:12:35Z</dcterms:created>
  <dcterms:modified xsi:type="dcterms:W3CDTF">2019-12-12T06:45:59Z</dcterms:modified>
</cp:coreProperties>
</file>