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3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4.xml" ContentType="application/inkml+xml"/>
  <Override PartName="/ppt/notesSlides/notesSlide36.xml" ContentType="application/vnd.openxmlformats-officedocument.presentationml.notesSlide+xml"/>
  <Override PartName="/ppt/ink/ink5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6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7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6"/>
  </p:notesMasterIdLst>
  <p:handoutMasterIdLst>
    <p:handoutMasterId r:id="rId47"/>
  </p:handoutMasterIdLst>
  <p:sldIdLst>
    <p:sldId id="322" r:id="rId3"/>
    <p:sldId id="418" r:id="rId4"/>
    <p:sldId id="450" r:id="rId5"/>
    <p:sldId id="451" r:id="rId6"/>
    <p:sldId id="449" r:id="rId7"/>
    <p:sldId id="421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279" r:id="rId45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1" autoAdjust="0"/>
  </p:normalViewPr>
  <p:slideViewPr>
    <p:cSldViewPr snapToGrid="0">
      <p:cViewPr varScale="1">
        <p:scale>
          <a:sx n="65" d="100"/>
          <a:sy n="65" d="100"/>
        </p:scale>
        <p:origin x="13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3T12:33:03.2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24867 9365 1064 0,'-2'0'368'15,"0"-4"-233"-15,-7 4-11 16,0 8-19-16,-7-1-2 16,-4 9-23-16,-2 1-14 15,-7 4-26-15,7 4-9 0,2 3-13 16,6 2-5-16,14 4-8 15,8-3 0-15,13 1-4 16,4-1 2-16,4-6 0 16,1-3 2-16,-5-13 3 15,-2-6 5-15,-11-9 12 16,-5-6 12-16,-16-9 25 16,-9 0 6-16,-12 1-1 15,-7 0-13-15,0 5-30 16,3 1-12-16,13 5-67 15,8 3-55-15,16 4-175 16</inkml:trace>
  <inkml:trace contextRef="#ctx0" brushRef="#br0" timeOffset="673.1568">24983 9419 1360 0,'0'-2'226'0,"-3"-4"-86"16,3-2-12-16,4-1-30 15,2-2-17-15,5 1-21 16,4 2-4-16,4 2-15 16,2 6-8-16,-2 5-10 0,-3 6-7 15,-5 8 0-15,-9 4 0 16,-11 1 0-16,-5-1 0 15,-7 3-3-15,0-1-3 16,6-9-3-16,4-5-3 16,9-8-5-16,3-3-1 15,10 0-3-15,8 2 0 16,7 3 2-16,4 0 0 0,1 5 1 16,-4 1 2-16,-11 6 4 15,-9 2 3-15,-16 0 16 16,-9 0 6-16,-10-8 7 15,-2 1 0-15,3-6-12 16,6-3-5-16,9-3-13 16,5 0-3-16,3-1-40 15,4 1-47-15,0 0-390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3T12:44:01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24088 12633 880 0,'-2'-4'418'0,"-5"-2"-222"16,3 1-67-16,0-3 5 16,4 2-6-16,2-9-34 15,5-1-17-15,9-3-18 16,5-4 6-16,9 8 2 15,4 3-3-15,-1 12-13 16,-4 7-11-16,-13 13-14 16,-6 1-3-16,-15 16-8 15,-13 1-1-15,-12 7-4 16,-3-1-1-16,2-9 1 0,8-5-2 16,15-13-5-16,5-4-2 15,11-8-3-15,5-1 0 16,10-4 3-16,3-1 2 15,0-4-2-15,3-3-34 16,0-5-199-16</inkml:trace>
  <inkml:trace contextRef="#ctx0" brushRef="#br0" timeOffset="579.453">24491 12647 1055 0,'3'-6'373'0,"5"-4"-231"15,-1-1-17-15,-6-4-23 16,-1 0-3-16,-5 0-22 0,-5-4-2 16,-5 11-1-16,-2 1 0 15,-4 3-22-15,1 4-17 16,3 4-25-16,2 1-10 15,6 5-4-15,2 4-2 16,6-5-2-16,2 4 1 16,10-5 1-16,4-3 2 15,3-1 3-15,1-5 1 16,4-3 2-16,-6-4 0 0,-3-3 2 16,-3 0 0-16,-5 4 0 15,-1 3-3-15,-3 6 0 16,1 3-1-16,2 7 0 15,4 5-1-15,0 0 1 16,2 2-1-16,-5 0 1 16,-3-1 0-16,-5 7 2 15,-7 1 1-15,-11 3 16 16,-3 0 9-16,-5-2 6 16,-1-4 3-16,9-6-13 15,1-11-4-15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3T13:26:08.7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24567 16655 1410 0,'-4'-10'213'0,"2"-9"-74"15,2-1-15-15,14 5-23 16,8 1-12-16,12 7-25 16,11 6-1-16,4 9-11 15,-8 9 1-15,-12 6-2 16,-10 5-4-16,-19 7-5 16,-5 4-11-16,-17 5-13 15,-9 1-4-15,-8 2-4 16,-1-8-1-16,4-9-2 15,4-13 0-15,13-17-3 16,6-4-2-16,13-12-3 16,9 1-2-16,13-4 1 0,6 2 0 15,9 9 3-15,-1 3 1 16,-8 10 2-16,-1 8 0 16,-7 7-1-16,-8 1-1 15,-1 0-105-15,-2-3-68 16</inkml:trace>
  <inkml:trace contextRef="#ctx0" brushRef="#br0" timeOffset="554.579">24970 16772 1155 0,'-3'3'333'15,"-4"-1"-183"-15,0 8-45 16,0 7-14-16,-1 6-16 16,0 5-9-16,5 7-13 15,0-2-9-15,3-9-18 16,5 0-9-16,-2-14-9 15,2-5 0-15,-2-3 1 16,1-8 0-16,-7-9-1 16,0-4-1-16,-5-5-6 0,-4-1-2 15,4 3-2 1,0 1-1-16,5 3 1 0,2 4-1 16,2 1-7-16,2 0-5 15,9 1-3-15,2 1 2 16,4 2 7-16,1 2 3 15,-1 1 4-15,-1 3-1 16,1 3 1-16,-2 0 1 16,-1 6 2-16,-1 0 0 0,-3 2-1 15,-1-1 1-15,0 4 0 16,-2-1 0-16,-1 3 0 16,1 2 1-16,1 1 6 15,-1 2 5-15,-3 0 18 16,-2 3 20-16,-4 2 20 15,-1 3 5-15,-5 4-9 16,1 1-13-16,-1 5-16 16,1 2-34-16</inkml:trace>
  <inkml:trace contextRef="#ctx0" brushRef="#br0" timeOffset="2226.5456">13661 16239 907 0,'-3'-5'294'0,"-1"-7"-239"15,-4 2-43-15,-2-2 45 0,2 3 14 16,4 3 21-16,-1 2-5 15,5 6-8-15,-3 4-6 16,2 7-37-16,1 6-13 16,-5 10-12-16,3 5-2 15,-6 8 7-15,1 2 10 16,3-2 12-16,0-6 5 16,6-10 4-16,0-9-2 0,3-14 0 15,1-5-6-15,-1-20-6 16,0-2-5-16,-6-12-14 15,1-2-4-15,-3 1-2 16,3 5-1-16,4 9 1 16,-4 3 1-16,-1 11-2 15,-7 1-3-15,1 8-5 16,2 3 0-16,3 8-74 16,1 4-54-16</inkml:trace>
  <inkml:trace contextRef="#ctx0" brushRef="#br0" timeOffset="3172.7241">13577 16747 974 0,'2'-2'367'0,"-1"-2"-227"16,-3 7-85-16,1-3 6 15,-1 0 14-15,-7 27 6 16,-6 38-5-16,15-23 1 16,1-4-26-16,-1-2-13 15,5-9-19-15,1-7-6 0,1-11-1 16,1-1 0-16,-1-12 3 16,-4-8-1-16,-3-5-2 15,-2-7-3-15,-6-4-3 16,-3 4-1-16,0 0-2 15,-2 1 0-15,0 2-2 16,8 1 0-16,3 3-2 16,2 0 0-16,4 2-2 15,2 1 1-15,5 1-1 16,7 3-2-16,5 3 0 16,3 2-1-16,4 5 2 15,-1 1 1-15,2 2 2 16,1-1 1-16,-1-2 1 15,-1 0 0-15,-7-1 2 16,-3-1-1-16,-10-2 2 0,-4 1 0 16,-6 0 0-16,-2 1-1 15,1 2-1-15,0 0-2 16,-1 0-1-16,1 0-1 16,-4 3-1-16,-5 8 0 15,-28 40 6-15,34-24 7 16,1 10 16-16,7 3 7 15,7 5-2-15,-1-3-3 16,8-10-5-16,3-4 125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2:33:42.5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15450 2083 1763 0,'-12'1'51'0,"3"-1"-11"0,-10 6 42 0,2 0-17 0,5 4-29 0,4 5-9 0,5 5-16 0,3 1-3 0,6 1-5 0</inkml:trace>
  <inkml:trace contextRef="#ctx0" brushRef="#br0" timeOffset="2229.4637">15411 2073 646 0,'-3'0'429'16,"-1"1"-128"-16,-4 2-181 16,-3 1-29-16,-4 7-8 15,-1 1 2-15,-1 8-21 16,2 6-3-16,7-2-27 16,7 3-10-16,8-3-14 15,8-6-5-15,8-1-3 16,3-5-1-16,8-6 0 15,0-6 2-15,2-9 2 16,-5-2 1-16,-11-6 11 0,-10-1 7 16,-17-11 9-1,-6-5 2-15,-12-13-6 0,0 0 2 16,1-1-7-16,2 1-3 16,10 9-5-16,4 4-4 15,11 7-5-15,7 5-2 16,7 10-5-16,3 1-2 15,6 6-40-15,4 3-44 16</inkml:trace>
  <inkml:trace contextRef="#ctx0" brushRef="#br0" timeOffset="2920.623">15742 1982 1043 0,'-7'0'384'16,"-7"2"-246"-16,1 6-36 15,3 3-50-15,1 2-16 16,5 4-19-16,5-3-6 15,8 4-9-15,3 1 0 0,4-7-1 16,-2-2-1-16,0-6 2 16,-3-4 1-16,-5-5 3 15,-1 1 2-15,-6-2 2 16,-5-1 5-16,-3 5 6 16,-5-2 6-16,-2 8 5 15,-3 2-2-15,4 11-6 16,4 3-7-16,3 2-6 15,1 5-2-15,7-6-5 16,2-3 0-16,8-3-4 16,3-6-1-16,3-2 1 15,-1-5 2-15,1-5 3 16,-1-4 5-16,-1-2 1 16,2-3 2-16,-5 3-3 15,-1-1-3-15,-4 2-3 16,0 3-1-16,-3 6-1 15,0 4 0-15,0 5 0 16,-1 2 0-16,2-1 0 0,-1 1-1 16,3-3 1-16,-2-1-2 15,0 0 0-15,-1 0-16 16,1-4-64-16,2-1-55 16</inkml:trace>
  <inkml:trace contextRef="#ctx0" brushRef="#br0" timeOffset="3067.7996">15814 1983 1327 0,'-2'-7'256'0,"-5"-7"-76"16,4 3-51-16,3 11-78 15,0 1-24-15,4 7-107 16,2 2-112-16</inkml:trace>
  <inkml:trace contextRef="#ctx0" brushRef="#br0" timeOffset="3436.0703">15940 2064 1209 0,'1'-3'318'0,"1"0"-120"16,8 7-83-16,2 3-9 15,9 11-36-15,6 4-14 16,-2 9-24-16,-1 2-9 16,-8 4-13-16,-5 0-1 15,-9-5-1-15,-2 1-1 16,-7-9-3-16,5-4-4 0,-11-6-11 15,3-3-1-15,-9-10-3 16,-4-6 3-16,7-7 7 16,-1-6 0-16,10-6 2 15,3-5 3-15,10-3 4 16,4-4 1-16,8-2 1 16,1 6-3-16,-1 2-6 15,5 8-26-15,-7 14-147 16</inkml:trace>
  <inkml:trace contextRef="#ctx0" brushRef="#br0" timeOffset="3726.3332">16212 2029 1421 0,'0'0'220'15,"1"4"-77"-15,-1 5-17 16,2 11-52-16,1 8-16 16,-1 15-25-16,3 2-8 0,2 4-5 15,1-3-5-15,3-7-3 16,0-6-1-16,-2-12-10 15,-1-4-20-15,1-7-54 16,-3-3-46-16</inkml:trace>
  <inkml:trace contextRef="#ctx0" brushRef="#br0" timeOffset="3907.8671">16256 2227 1097 0,'-1'-1'391'16,"-1"1"-187"-16,4-1-82 16,-2 0-14-16,0 0-53 15,0 0-16-15,15 1-23 16,33-3-11-16,-25 1-98 16,-1 0-208-16</inkml:trace>
  <inkml:trace contextRef="#ctx0" brushRef="#br0" timeOffset="4273.8889">16630 2066 976 0,'-2'6'370'0,"-2"9"-248"16,-5 2-53-16,-3 5-24 15,3 1-8-15,-3-2-8 16,-4-3-2-16,-1-7-9 16,-1-5-5-16,1-6-4 15,4-2-3-15,8-8 0 16,0-4 1-16,7-8 8 16,5 1 12-16,2 2 18 15,4 3 12-15,2 10-1 16,0 2-6-16,1 12-13 15,0 10-2-15,2 10-7 16,-3 4-6-16,4 0-11 16,2-3-2-16,1-12-91 15,4-2-95-15</inkml:trace>
  <inkml:trace contextRef="#ctx0" brushRef="#br0" timeOffset="4527.212">16695 2047 1021 0,'2'2'430'0,"5"2"-213"16,4 2-68-16,5-6-40 15,5 0-21-15,2 0-37 16,2 0-12-16,1-2-22 16,1 2-5-16,-2-6-14 15,0 1-17-15,-5-2-51 16,-1-3-41-16,-5 5-107 16</inkml:trace>
  <inkml:trace contextRef="#ctx0" brushRef="#br0" timeOffset="4714.8047">16873 2059 827 0,'-2'2'522'0,"-3"6"-277"16,1 0-62-16,2 12-37 0,2 4-22 16,-1 9-50-16,1 0-13 15,-1-5-36-15,1-2-10 16,2-9-11-16,4-3-13 15,4-14-85-15,4-3-56 16</inkml:trace>
  <inkml:trace contextRef="#ctx0" brushRef="#br0" timeOffset="5059.3396">17165 2050 1322 0,'3'4'234'0,"0"8"-107"16,-3-2-11-16,-3 6-20 16,-3 3-17-16,-3 5-32 15,1 3-12-15,-3-2-18 16,-6-4-5-16,3-11-3 16,-4-4-2-16,-1-5-1 15,8-1-2-15,0-5-3 16,4-3-1-16,4-7-2 15,3-1 2-15,5-1 13 16,-1 0 8-16,5 2 9 0,3 4 4 16,-3 9 4-1,5 2-3-15,-1 12 5 0,-4 4-3 16,7 7-10-16,-7 3-5 16,4 0-11-16,2-3-5 15,-1-5-81-15,7-4-107 16</inkml:trace>
  <inkml:trace contextRef="#ctx0" brushRef="#br0" timeOffset="5570.2732">17704 2020 500 0,'-3'-4'417'0,"2"-4"5"0,-2 4-259 15,-3-1-60-15,-3 5 2 16,-6 0-16-16,1 7 0 16,0 10-40-16,2 1-17 15,3 7-18-15,4 1-6 16,5 6-3-16,4 0-1 15,4-2-1-15,5-5 0 0,4-6 10 16,1-6 7-16,0-4 10 16,-3-8 5-16,-6-5 18 15,-2-4 3-15,-9-3-5 16,-4-1-5-16,-9-4-23 16,1 2-10-16,-2-2-18 15,0-1-28-15,5 1-75 16,0 1-48-16</inkml:trace>
  <inkml:trace contextRef="#ctx0" brushRef="#br0" timeOffset="5764.7881">17794 2073 1474 0,'9'-5'235'0,"13"-2"-105"16,1 2-20-16,3 3-62 0,2 0-24 16,1 1-14-16,0-3-13 15,-9 3-76-15,-3-2-70 16</inkml:trace>
  <inkml:trace contextRef="#ctx0" brushRef="#br0" timeOffset="5958.3181">17932 2074 1418 0,'-2'7'220'0,"-1"9"-76"16,-2 5-26-16,2 5-57 16,0 1-20-16,2-4-26 15,2-3-7-15,7-8-52 16,2-5-66-16</inkml:trace>
  <inkml:trace contextRef="#ctx0" brushRef="#br0" timeOffset="6272.5452">18090 2065 1242 0,'-5'1'271'16,"-7"5"-147"-16,4 4-16 15,-2 2-44-15,2 4-12 16,8 1-33-16,5 4-8 16,3-4-9-16,8 0-2 15,0-5 0-15,3-5 5 16,-1-7 19-16,-2-1 7 15,-1-7 17-15,0-2 1 0,-5-3 1 16,-5-2 4-16,-5-4-4 16,-5 0-3-16,-7 2-21 15,-3 4-8-15,1 4-46 16,1 5-43-16</inkml:trace>
  <inkml:trace contextRef="#ctx0" brushRef="#br0" timeOffset="6709.2233">18508 2028 1423 0,'-2'0'241'0,"3"0"-59"15,6 2-33-15,-7-2-77 16,5 6-10-16,9 24-2 16,32 48-12-16,-27-29-16 15,1-3-7-15,-2-10-30 16,0-3-33-16,0-13-85 15,-5-3-48-15</inkml:trace>
  <inkml:trace contextRef="#ctx0" brushRef="#br0" timeOffset="6932.1342">18663 2039 1401 0,'-6'3'199'16,"-4"2"-103"-16,-2 9-21 16,-3 13-29-16,1 3-2 15,-2 7-21-15,-2 1-8 16,3 0-10-16,1-5-2 0,6-7-14 16,1-4-23-1,6-13-91-15,1-2-109 0</inkml:trace>
  <inkml:trace contextRef="#ctx0" brushRef="#br0" timeOffset="7351.7083">18722 2137 834 0,'6'4'494'0,"4"-1"-273"16,6 0-85-16,6-3-45 16,2-3-19-16,4-1-21 15,-3-3-5-15,-4-2-12 16,-3-2-3-16,-4-3-9 16,-3 1-3-16,-9-1-5 0,-2 2-1 15,-8 2-3-15,-6-2-1 16,-3 3-3-16,-3-1-2 15,-1-1-2-15,1 4-2 16,1 6-2-16,3 6-2 16,7 5-1-16,0 5 0 15,4 6 1-15,2 2 0 16,3 12 1-16,1 0 1 0,2 6 1 16,2 0 1-16,0-4 1 15,4-2 0-15,-1-7 0 16,2-7-1-16,2-7-35 15,-2-5-56-15</inkml:trace>
  <inkml:trace contextRef="#ctx0" brushRef="#br0" timeOffset="7755.3699">19174 2049 1040 0,'-4'-4'388'16,"-5"-4"-238"-16,-4 0-20 16,-3 6-35-16,0-2-2 15,-2 4-22-15,4 1-7 16,3 4-18-16,1 3-11 0,7 6-15 16,-2-1-7-16,5 4-5 15,0-1 1-15,6 1-1 16,3 2 0-16,4-8-1 15,3 1 0-15,6-6 0 16,0-6 0-16,-2-5 0 16,2-3-12-16,-8-4-65 15,0 0-71-15</inkml:trace>
  <inkml:trace contextRef="#ctx0" brushRef="#br0" timeOffset="7896.5442">19094 1816 1509 0,'-4'-1'257'0,"-1"-4"-103"15,5 4-61-15,2 1-83 0,-2 0-45 16,0 0-221-16</inkml:trace>
  <inkml:trace contextRef="#ctx0" brushRef="#br0" timeOffset="8240.041">19264 1966 1072 0,'0'0'417'0,"0"1"-184"16,2 6-63-16,-2-7-81 16,0 1-30-16,9 23-24 15,17 30-9-15,-12-28-5 16,0-3-5-16,2-8 0 16,-3-5 10-16,0-13 16 15,3-7 15-15,-6-13 16 16,3-2 1-16,-1 2-19 15,-6-6-12-15,3 13-19 16,-1 1-27-16,-6 8-101 16,0 6-82-16</inkml:trace>
  <inkml:trace contextRef="#ctx0" brushRef="#br0" timeOffset="8733.419">19680 2062 880 0,'-3'-1'427'0,"-5"-6"-232"16,-1 0-75-16,-5 2-8 15,-2 2-7-15,-3 2-16 16,-1 1-13-16,4 3-30 0,-1-2-13 16,7 8-20-16,2 2-6 15,7 8-8-15,5 3-2 16,4 1-1-16,3 2 0 16,3-5 2-16,4-4 1 15,6-9 5-15,-3-8 8 16,-1-10 21-16,-4-5 9 15,-4-9 5-15,-5 1-5 0,-7-2-16 16,-5 7-23-16,-5 4-106 16</inkml:trace>
  <inkml:trace contextRef="#ctx0" brushRef="#br0" timeOffset="34540.6389">15615 10413 1273 0,'-8'-3'259'0,"-6"2"-132"0,-6 2-8 15,-5 4-28-15,-2 3-15 16,-1 4-32-16,2-1-12 16,14 6-18-16,2 2-6 15,13-1-8-15,5 3-1 16,11-7-2-16,9 1 1 16,3-10 2-16,3-4 0 15,-7-5 5-15,-6-6 0 0,-10-2 9 16,-8-2 7-16,-7-3 10 15,-8 3 5-15,-8-2-4 16,-6-3-9-16,-7-3-10 16,4-5-7-16,5-5-6 15,7 2-5-15,15 0-14 16,3 2-14-16,13 9-43 16,5 4-32-16,1 9-159 15</inkml:trace>
  <inkml:trace contextRef="#ctx0" brushRef="#br0" timeOffset="35111.3944">15720 10398 832 0,'-4'3'434'0,"-5"6"-221"15,3 1-111-15,5 5-34 16,1-3-8-16,9 2-25 0,2-3-10 16,5-5-14-16,1 1-3 15,2-4-3-15,-2-1-1 16,-4-2 1-16,-3 5 1 15,-7-5 3-15,-4 3 2 16,-7-2 0-16,-5-1 2 16,-6 0 10-16,2 2 6 15,-1 7 6-15,2-1-3 16,7 2-16-16,1-4-8 0,8 4-8 16,2 1-2-16,9-2 0 15,4 5 0-15,1-10 2 16,3 1 0-16,1-5 1 15,-2-3 0-15,0-2 2 16,-3-2 0-16,-6-9 1 16,-2 0 0-16,-4 4 2 15,0-2-2-15,-3 8 0 16,0 2-2-16,0 1 6 16,0 3 2-16,0 0 5 15,0 0 3-15,0 0-5 16,5 17-5-16,18 30-5 15,-10-31-19-15,0-1-89 16,-1-1-102-16</inkml:trace>
  <inkml:trace contextRef="#ctx0" brushRef="#br0" timeOffset="35245.1555">15850 10307 1215 0,'-5'-7'324'15,"0"-7"-105"-15,1 5-64 16,-2 4-97-16,5 3-27 0,1 3-97 16,0-1-99-1</inkml:trace>
  <inkml:trace contextRef="#ctx0" brushRef="#br0" timeOffset="35547.9326">15999 10385 1354 0,'9'14'282'15,"9"11"-5"-15,0 4-103 16,-2 1-24-16,-1 2-78 16,3 4-23-16,-5-4-31 15,-3-1-9-15,-4-2-17 16,-4-5-19-16,-2 0-40 16,-2-4-8-16,-5-7-21 15,-7-6 8-15,-4-8 20 16,-4-6 6-16,-1-6 32 15,4-1 16-15,8-5 15 16,5-2 5-16,11-3 19 16,4-4 13-16,8 0 13 15,3 1 1-15,1 0-18 0,-3 3-14 16,-1 6-12-16,0 0-20 16,-4 9-117-16</inkml:trace>
  <inkml:trace contextRef="#ctx0" brushRef="#br0" timeOffset="35739.1115">16242 10387 1632 0,'-1'0'363'0,"-3"1"-158"16,5 8-33-16,1 6-71 15,2 8-27-15,4 5-26 16,2 7-12-16,1 2-20 15,2-5-5-15,-3 3-30 16,-1-8-28-16,1-1-73 16,-2-4-44-16</inkml:trace>
  <inkml:trace contextRef="#ctx0" brushRef="#br0" timeOffset="35904.1475">16308 10529 1421 0,'0'-3'249'0,"0"0"-21"16,7-4-149-16,4 4-35 15,5-3-38-15,6-2-25 16,5 2-111-16,1 2-92 16</inkml:trace>
  <inkml:trace contextRef="#ctx0" brushRef="#br0" timeOffset="36173.0006">16615 10417 1109 0,'5'1'367'16,"2"5"-188"-16,-4 5 1 0,-3 6-28 16,-5-1-33-16,-5 6-50 15,-3 0-23-15,-6-5-30 16,2-2-7-16,0-9-15 16,-3-6-11-16,3-10-12 15,1-2-4-15,5-8 5 16,9 1 8-16,9 2 10 15,4-2 4-15,8 8 10 16,-3 2 8-16,0 9 11 16,3 6 6-16,-3 8-4 15,1 3-4-15,4 4-7 16,-2 0-12-16,2-5-55 16,2-6-46-16,-1-8-173 15</inkml:trace>
  <inkml:trace contextRef="#ctx0" brushRef="#br0" timeOffset="36358.5063">16752 10427 1279 0,'9'-3'299'0,"5"1"-73"15,4-3-83-15,5 1-34 16,2 0-53-16,1-2-11 0,0 4-27 15,-3-1-8-15,-4-1-45 16,-5 2-45-16,-7-3-245 16</inkml:trace>
  <inkml:trace contextRef="#ctx0" brushRef="#br0" timeOffset="36493.7172">16889 10395 1033 0,'-1'10'421'0,"-5"8"-233"15,2 1-39-15,4 0-71 16,0-2-27-16,6-2-30 16,2-3-34-16,1-4-200 15</inkml:trace>
  <inkml:trace contextRef="#ctx0" brushRef="#br0" timeOffset="36802.401">17230 10420 1466 0,'-7'8'223'15,"-11"16"-99"-15,-1-3-23 16,-5-2-59-16,1 0-12 16,6-11-16-16,-8 0-6 15,12 0-4-15,-4-8-2 16,4-2-3-16,3-6-3 15,8-6 0-15,2-1-1 0,8-3 8 16,7 8 10-16,-1 0 23 16,4 9 14-16,0 3 26 15,-1 4 8-15,-1 9 2 16,3 2-10-16,-1 4-24 16,-1-1-14-16,2-2-105 15,-1-2-54-15</inkml:trace>
  <inkml:trace contextRef="#ctx0" brushRef="#br0" timeOffset="37286.8258">17751 10385 1140 0,'-7'-3'337'0,"-9"-3"-185"16,-2 2 2-16,-1 6-22 15,2 1-19-15,3 10-46 16,1 3-13-16,8 7-30 16,5 1-7-16,4-1-8 15,8 1 0-15,3-9 0 16,0 3 1-16,4-7 4 15,3-3 3-15,-3-7 4 16,-3-3 3-16,-12-4 0 16,-3-2-2-16,-7 1-6 15,-4-1-6-15,-5-3-63 16,2-2-50-16</inkml:trace>
  <inkml:trace contextRef="#ctx0" brushRef="#br0" timeOffset="37454.3773">17774 10399 1481 0,'10'0'283'0,"9"-2"-42"15,5 0-103-15,4 2-32 16,1 0-63-16,1 3-11 16,-4-2-18-16,2-1-14 0,-4-1-55 15,-3-4-36-15,-5-2-128 16</inkml:trace>
  <inkml:trace contextRef="#ctx0" brushRef="#br0" timeOffset="37600.5375">17932 10460 1479 0,'-2'3'248'0,"2"12"-76"16,0 0-27-16,1 0-77 15,6 4-18-15,-1-8-50 16,3 0-47-16,8-3-194 16</inkml:trace>
  <inkml:trace contextRef="#ctx0" brushRef="#br0" timeOffset="37862.31">18120 10428 1448 0,'-8'0'219'16,"-7"0"-89"-16,7 4-12 16,1 4-57-16,6 2-18 15,5 3-24-15,0 0-4 16,10 1-3-16,3-1 3 0,5-3 10 16,1-4 11-16,-2-5 10 15,-3-1 2-15,-6-8 4 16,-4 0-4-16,-9-5-6 15,-5-5-9-15,-8 2-28 16,0 1-38-16,0 1-155 16</inkml:trace>
  <inkml:trace contextRef="#ctx0" brushRef="#br0" timeOffset="38214.7535">18502 10357 1249 0,'0'0'316'0,"3"0"-52"15,7 3-48-15,10 19-84 16,0 1-11-16,8 11-44 16,7 7-14-16,-4-5-21 15,3 0-9-15,-8-7-19 16,-3-2-19-16,-3-9-42 15,-4-5-37-15,-6-9-108 16</inkml:trace>
  <inkml:trace contextRef="#ctx0" brushRef="#br0" timeOffset="38405.2449">18744 10378 1469 0,'-8'7'294'15,"-10"3"-13"-15,-2 10-93 16,-6 2-28-16,-3 4-68 0,3 3-21 16,3-5-34-1,3 3-13-15,9-6-41 0,3-6-32 16,8-3-102-16,0-5-69 16</inkml:trace>
  <inkml:trace contextRef="#ctx0" brushRef="#br0" timeOffset="38752.3176">18806 10482 1467 0,'7'2'249'0,"6"-1"-48"16,4 3-30-16,6-4-35 15,1 1-26-15,3 0-48 16,-2-3-14-16,-10-6-26 15,0-4-7-15,-9-3-5 16,-2 0-3-16,-1 0-7 16,-9-1-9-16,-6 1-14 15,-6 0-4-15,-4 7 0 16,2 5 5-16,2 6 9 16,3 6 5-16,2 4 3 15,4 2 1-15,6 6 6 16,1 5 4-16,7 4 8 15,4 0 1-15,5-1-1 16,-1-5-3-16,2-1-5 0,0 0-2 16,-3-8-54-16,5 0-54 15</inkml:trace>
  <inkml:trace contextRef="#ctx0" brushRef="#br0" timeOffset="39060.519">19208 10417 1150 0,'-1'-9'338'0,"-1"-6"-166"16,-3 1-5-16,-3 2-11 15,-1 4-13-15,-6 2-13 16,-2 0-15-16,-2 7-29 15,-2 0-8-15,9 6-24 16,0 4-12-16,6 2-25 16,5 5-9-16,1 1-11 15,7 4 0-15,6-8 0 16,5-2-11-16,4-6-39 16,-2-7-23-16,-6-10-89 15,2 3-93-15</inkml:trace>
  <inkml:trace contextRef="#ctx0" brushRef="#br0" timeOffset="39200.6712">19125 10228 1247 0,'-4'-7'311'0,"-2"-2"-68"16,4 3-148-16,-1 3-39 15,7 4-44-15,-4-1-32 16,0 0-118-16,0 0-103 15</inkml:trace>
  <inkml:trace contextRef="#ctx0" brushRef="#br0" timeOffset="39378.7688">19280 10371 1242 0,'9'13'275'0,"9"15"-135"16,0-2-18-16,-2-2-32 16,0 0 4-16,-2-5-1 15,0-6 11-15,-2-10 20 16,0-5-4-16,-2-10-23 15,-2-2-15-15,-3-3-35 16,-3 1-16-16,-2 2-32 16,3 1-41-16,-2 5-130 15,3-1-75-15</inkml:trace>
  <inkml:trace contextRef="#ctx0" brushRef="#br0" timeOffset="39722.115">19570 10395 989 0,'-1'0'429'0,"-7"-1"-265"15,3 5-32-15,-3 3-9 16,1 2-29-16,4 1-15 0,0 3-30 15,1 1-8-15,6 0-6 16,6 2-4-16,6-5 1 16,4-4 6-16,3-3 24 15,-5-7 10-15,0-7 14 16,-3 2-2-16,-11-13-16 16,-1 6-10-16,-9-4-27 15,-6-3-8-15,-4 7-41 16,-2-3-40-16,2 9-41 15</inkml:trace>
  <inkml:trace contextRef="#ctx0" brushRef="#br0" timeOffset="40164.5485">20209 10070 1269 0,'-9'5'297'15,"-6"1"-94"-15,-7 6-63 16,0 7-11-16,2 10-38 16,1 5-2-16,8 12-13 15,7-1-13-15,5 6-9 16,9 1-2-16,8-9-17 15,3-4-10-15,6-9-13 16,1-10-4-16,4-2-45 16,-1-7-45-16,3-8-142 15,-2-2-222-15</inkml:trace>
  <inkml:trace contextRef="#ctx0" brushRef="#br0" timeOffset="40656.151">20388 10311 1284 0,'0'6'273'16,"0"8"-103"-16,0 3-17 15,0 6-44-15,0 1-29 16,2-1-27-16,0-2-6 0,2-9-5 16,-2-2 2-16,-2-10 1 15,0-3-5-15,0-8-12 16,-3-5-5-16,1-3-14 15,2-2-1-15,-1-1-2 16,2-1-2-16,-1-4 0 16,-1 3-2-16,4 5 0 15,-3 2-2-15,2 12 2 16,1 3 7-16,-2 11 9 16,2 6 3-16,5 8 5 15,0 4-6-15,7 2-7 16,2-1-3-16,2-3-3 15,-1-6 0-15,1-7 0 16,-3-4 3-16,-2-12 2 16,-4-2-1-16,-1-10 0 15,-1-4-1-15,1-3-3 16,2-3-2-16,-4-4-4 16,0 2 0-16,-4 6-2 0,-3 6-3 15,0 11-2-15,0 6 1 16,0 12 5-16,1 7 1 15,3 5 9-15,1 3 0 16,5-2-2-16,-1 0-3 16,2-4-3-16,0-3-12 15,-2-8-50-15,-2-1-43 16,-4-8-151-16</inkml:trace>
  <inkml:trace contextRef="#ctx0" brushRef="#br0" timeOffset="40906.0003">20793 10118 1557 0,'6'-3'305'0,"7"3"-83"15,0 3-54-15,7 9-56 16,1 9-10-16,0 8-13 15,-2 5 2-15,-9 10-16 16,-7 0-12-16,-4 2-24 16,-5 1-14-16,-3-10-12 15,3-2-2-15,-8-16-19 16,4 0-28-16,0-4-98 0,-3-5-218 16</inkml:trace>
  <inkml:trace contextRef="#ctx0" brushRef="#br0" timeOffset="42060.1688">20227 1898 1199 0,'-9'2'307'0,"-16"9"-150"16,1 7-15-16,-5 5-19 16,1 9-14-16,10 8-23 15,4 2-8-15,10 8-28 16,8-6-18-16,10-5-19 16,2-4-5-16,8-12-31 15,4-5-37-15,3-11-153 16</inkml:trace>
  <inkml:trace contextRef="#ctx0" brushRef="#br0" timeOffset="42665.1832">20453 2074 1167 0,'-3'7'315'0,"-1"13"-170"0,0-1-33 16,6 5-42-16,-3 1-2 15,0-9-22-15,1-1-6 16,0-7-3-16,0-6 4 16,0-7-2-16,0-6-2 15,-4-10-1-15,7-3-12 16,-3-8-7-16,-3-2 0 15,-1 0-4-15,-5 1-4 16,5 7-2-16,-4 4-5 0,7 10 0 16,-1-1 0-16,-2 11 1 15,9 5 0-15,0 11 1 16,5 5 0-16,5 5-2 16,-5-2 1-16,0-1-3 15,4-1 2-15,-3-5 0 16,0-3 1-16,3-5 0 15,-2-3 2-15,0-5 1 16,2-4 1-16,-4-4 0 16,1-2-1-16,-3-8-1 15,1 5 0-15,0-3-2 16,1 0 0-16,-5 5-1 16,0-7-1-16,0 5 2 15,-4 3-2-15,0 8 2 16,0 5 9-16,-3 12 16 0,2 4 5 15,0 11-1-15,1 2-9 16,7 2-16-16,3 1-4 16,4-8-1-16,2-1-5 15,-1-12-39-15,-4-3-32 16,0-3-79-16,-1-5-79 16</inkml:trace>
  <inkml:trace contextRef="#ctx0" brushRef="#br0" timeOffset="42923.4932">20787 1931 1610 0,'4'-3'347'0,"5"-5"-140"15,4 6-27-15,7 4-78 16,-1 6-26-16,11 10-27 15,-3 3-12-15,-8 12-15 16,0 2-4-16,-13 7-2 16,-6 1-3-16,-4 0-3 15,-2-3-1-15,-4-8 0 16,1-4 0-16,0-8-21 16,0-5-34-16,1-10-90 15,-1-3-80-15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2:34:38.1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15588 2135 1023 0,'-10'8'380'15,"-5"4"-252"-15,-4 4-47 16,11 2-8-16,8-3-21 16,0 1-9-16,15-3-11 15,3 1 1-15,8-3-5 16,5-5-2-16,-2-6-2 16,-6-7 2-16,-8-4 19 15,-4-3 12-15,-10 0 17 16,-4-5 9-16,-9-5-17 0,-7-1-16 15,-4-3-25-15,2 5-7 16,-2 0-10-16,8 3-4 16,6 1-8-16,5 0-3 15,9 5-9-15,2 2-35 16,5 4-109-16,7 6-104 16</inkml:trace>
  <inkml:trace contextRef="#ctx0" brushRef="#br0" timeOffset="617.9081">15904 2105 1108 0,'-9'-3'353'0,"-11"2"-206"15,-2 1-26-15,1 2-44 16,1 5-13-16,6 3-34 0,6 3-13 16,8 1-15-16,7 2-2 15,7-4-2-15,2 1 1 16,5-6 1-16,-2-1 1 15,-4-5 2-15,1-2-1 16,-8-1 1-16,-1-4 3 16,-5 0-1-16,-5-1 2 15,-5 0-1-15,-2 5-2 16,-6 4-2-16,0 4 0 16,2 5-3-16,2 2-1 0,9-1-2 15,4 0 1-15,6 1 0 16,1 1 0-16,2 0 2 15,2-2 1-15,-1-2 0 16,2-5 0-16,1-6 1 16,1-1 1-16,1-7 0 15,-1-2 0-15,0-3 0 16,-2-1 0-16,-4 0 0 16,3 4 0-16,-6 2 0 15,-2 0 0-15,-3 0 3 16,1 3 4-16,4 6 6 15,-3 2 5-15,2 6 8 16,-4 3-2-16,-1 3-5 16,6 5-5-16,-2-2-11 15,0 1 0-15,5 1-10 16,-5-4-26-16,-2-5-138 16</inkml:trace>
  <inkml:trace contextRef="#ctx0" brushRef="#br0" timeOffset="748.7999">16030 2028 1518 0,'-2'-4'241'0,"-3"0"-131"16,-2-3-46-16,4 9-75 16,3 6-88-16</inkml:trace>
  <inkml:trace contextRef="#ctx0" brushRef="#br0" timeOffset="1049.0311">16174 2113 1567 0,'3'13'318'16,"5"9"-107"-16,7 5-95 16,4 2-29-16,0 5-50 15,1-1-13-15,-6 1-10 16,-4-1-1-16,-7-4-2 15,-5 0 0-15,-8-7-11 16,-4-4-7-16,-3-5-8 16,0-9-5-16,1-8 3 0,3-4 6 15,-2-12 5-15,6-1 3 16,3-4 1-16,1-3 0 16,6-2 1-16,3-3-1 15,5-1 0-15,7 3 0 16,5 2-1-16,3 5 17 15,2 7-124-15,-3-1-97 16</inkml:trace>
  <inkml:trace contextRef="#ctx0" brushRef="#br0" timeOffset="1254.5674">16452 2044 1228 0,'3'-5'324'15,"1"-6"-98"-15,4 11-82 16,1 1-26-16,-1 12-41 16,0 9-3-16,-2 11-28 15,0 7-14-15,-3 3-19 16,1 0-4-16,-1-6-3 16,2-6-25-16,3-7-91 15,-3-9-74-15</inkml:trace>
  <inkml:trace contextRef="#ctx0" brushRef="#br0" timeOffset="1405.1641">16522 2197 1531 0,'2'0'238'15,"5"3"-145"-15,3-1-45 16,1-1-27-16,8 3-45 15</inkml:trace>
  <inkml:trace contextRef="#ctx0" brushRef="#br0" timeOffset="1693.9271">16822 2154 1340 0,'-1'12'261'16,"-3"11"-60"-16,-4 0-67 15,-2 0-32-15,-5-3-49 16,-2-4-14-16,0-5-22 16,0-9-6-16,2-10-7 15,2-8-5-15,6-9-6 16,6-1 0-16,4-2-1 16,4 2 3-16,2 5 5 15,2 7 3-15,7 12 8 16,1 4 6-16,3 14 3 15,0 0 1-15,1 11-5 16,-1-4-5-16,1 0-40 0,1-2-65 16</inkml:trace>
  <inkml:trace contextRef="#ctx0" brushRef="#br0" timeOffset="1929.3141">17009 2090 1475 0,'8'-3'255'16,"6"-4"-58"-16,2 2-83 15,1 2-23-15,1 2-36 16,0 5-17-16,-3-3-22 15,3 3-5-15,-3-1-92 16,-3-3-85-16</inkml:trace>
  <inkml:trace contextRef="#ctx0" brushRef="#br0" timeOffset="2066.0187">17145 2097 1480 0,'0'12'233'0,"-3"13"-97"15,0 1-29-15,3 0-60 0,0-2-17 16,7-7-32-16,0-5-47 16</inkml:trace>
  <inkml:trace contextRef="#ctx0" brushRef="#br0" timeOffset="2399.13">17417 2112 1021 0,'0'7'422'0,"1"13"-238"16,-3 1-31-16,-7 0-52 15,-1 0-20-15,-6-8-36 16,-1-2-13-16,-4-7-16 16,1-3-5-16,2-1-8 15,1-5 0-15,5-1-3 16,3-4-1-16,7-4-1 15,2-1 0-15,3 1 14 16,5 2 6-16,2 5 14 16,4 6 14-16,4 6 1 15,0 3 0-15,4 10-3 16,-1-1-9-16,-2-2-15 16,0 2-3-16,-4-3-27 15,1-3-39-15</inkml:trace>
  <inkml:trace contextRef="#ctx0" brushRef="#br0" timeOffset="2905.7625">17909 2038 1274 0,'-12'3'268'0,"-11"5"-115"16,6 8-67-1,2 3-19-15,8 11-25 0,6 3-13 16,10-1-11-16,6-3-2 15,8-9 3-15,4-6 5 16,2-9 4-16,-2-5 1 16,0-5 6-16,-6-6 8 15,-13-4 11-15,-4 2-2 16,-19-1-7-16,-4 3-11 16,-15 5-22-16,-6 4-7 15,4 3-21-15,3 6-31 0,11-1-114 16,5-3-190-16</inkml:trace>
  <inkml:trace contextRef="#ctx0" brushRef="#br0" timeOffset="3068.3249">17986 2080 1457 0,'7'1'259'0,"14"0"-34"15,-4 1-48-15,2 3-74 16,3-3-39-16,-3-2-41 15,7 0-9-15,-1 0-19 16,-3 0-40-16,-5 1-112 16,-3 4-67-16</inkml:trace>
  <inkml:trace contextRef="#ctx0" brushRef="#br0" timeOffset="3216.928">18138 2097 1389 0,'-4'9'256'0,"-3"10"-40"16,2 6-87-16,2 0-42 16,3 1-49-16,2-2-9 15,5-6-49-15,3-1-42 0</inkml:trace>
  <inkml:trace contextRef="#ctx0" brushRef="#br0" timeOffset="3532.3854">18360 2094 1336 0,'-7'-4'235'0,"-10"-2"-97"16,2 3-16-16,2 3-38 15,4 6-23-15,4 5-31 16,5 5-11-16,6 4-15 15,3-2-1-15,9 2-3 16,2-5 0-16,4-8 3 16,1-2 1-16,-6-11 23 15,2-3 8-15,-8-8 24 16,-7-2 8-16,-7 0-12 0,-6 0-7 16,-10 8-20-16,-8 2-19 15,-2 0-88-15</inkml:trace>
  <inkml:trace contextRef="#ctx0" brushRef="#br0" timeOffset="3937.2497">18736 2028 1472 0,'2'2'237'16,"4"3"-82"-16,5 6-19 16,12 19-69-16,5 3-5 15,5 10-15-15,2 6-12 16,-4-3-16-16,-2-2-4 15,-7-10-36-15,-1-5-33 16,-9-14-95-16,2-3-74 16</inkml:trace>
  <inkml:trace contextRef="#ctx0" brushRef="#br0" timeOffset="4121.2952">18962 2031 1421 0,'-9'8'223'0,"-11"11"-74"16,-7 6-28-16,-5 10-56 16,-1 3-9-16,0 2-16 15,4-2-7-15,8-5-13 16,6-5-7-16,10-7-54 16,5-6-46-16,7-10-130 15</inkml:trace>
  <inkml:trace contextRef="#ctx0" brushRef="#br0" timeOffset="4481.8492">19061 2207 1300 0,'7'0'263'15,"10"0"-99"-15,3-2-27 16,1-2-52-16,1 0-23 15,-4-3-28-15,-5-2-9 16,-4-1-10-16,-6-2-4 0,-3 1 0 16,-2 2 1-1,-10-3-5-15,-1 4-1 0,-5 2-5 16,0 2 0-16,1 7-2 16,0 2-3-16,6 6 1 15,3 5 0-15,3 6 3 16,4 1 6-16,4 11 11 15,3-2 3-15,1-2-1 16,1 3-2-16,4-10-11 16,-2-3-8-16,5-6-93 15,2-7-84-15</inkml:trace>
  <inkml:trace contextRef="#ctx0" brushRef="#br0" timeOffset="4794.0845">19492 2111 1026 0,'-6'-9'436'16,"-2"-9"-208"-16,-7 5-46 15,-1 3-50-15,-5 3-20 16,-6 9-13-16,1 0-17 0,3 11-35 16,6 6-14-16,9 3-24 15,4-1-6-15,8 2 0 16,8-4 3-16,7-2 6 16,5-4 2-16,1-6 0 15,0-5-2-15,-1-2-1 16,-2-5-7-16,-6-4-64 15,-3-2-62-15</inkml:trace>
  <inkml:trace contextRef="#ctx0" brushRef="#br0" timeOffset="4915.7955">19400 1871 1503 0,'-4'1'231'0,"-2"-1"-111"16,6 7-87-1,-1-3-64-15,8 6-181 0</inkml:trace>
  <inkml:trace contextRef="#ctx0" brushRef="#br0" timeOffset="5118.2517">19548 2052 1013 0,'6'9'461'15,"5"9"-205"-15,-1 5-52 16,-2 1-90-16,1 1-34 0,0-1-31 15,1-3-5-15,-2-9-9 16,2-4 1-16,-1-7 6 16,2-3 6-16,-1-9 0 15,0-5-3-15,1-5-12 16,-3-2-12-16,-1 6-32 16,0 6-55-16</inkml:trace>
  <inkml:trace contextRef="#ctx0" brushRef="#br0" timeOffset="5509.6063">19902 2084 971 0,'-2'-3'424'0,"-3"-1"-265"16,-4 2-46-16,-1 2-9 16,-5 4-10-16,-1-2-2 15,3 7-36-15,3-1-16 16,5 4-27-16,4 2-8 0,5 2-5 15,5 0-2-15,7 1 2 16,1-3-2-16,7-5 2 16,0-5 1-16,-6-9 8 15,4-5 7-15,-11-9 13 16,-6 0 4-16,-1-2-1 16,-9 1-6-16,-9 8-30 15,-1 2-17-15</inkml:trace>
  <inkml:trace contextRef="#ctx0" brushRef="#br0" timeOffset="5947.8805">20426 1893 930 0,'-10'0'464'0,"-11"3"-241"16,0 4-58-16,-1 10-39 16,1 3-18-16,3 7-45 15,0 5-14-15,8 5-24 16,3 1-10-16,12 6-15 15,4-4-1-15,12 1-2 16,2-5 1-16,3-6-12 16,1-2-31-16,-2-9-122 15</inkml:trace>
  <inkml:trace contextRef="#ctx0" brushRef="#br0" timeOffset="6504.4332">20534 2086 1233 0,'-2'2'266'15,"2"5"-166"-15,0 5-19 16,0 9-26-16,4 2-14 16,-1 1-15-16,0-5-8 0,2-8-11 15,-2-4-1-15,2-5 2 16,-4-2 2-16,1-10 1 15,-4-2 4-15,-1-11 12 16,0-4 6-16,-5-3 6 16,5-1 0-16,-2 6-17 15,2 4-5-15,0 6-6 16,2 4-2-16,2 8-2 16,-2 1 0-16,5 6-1 15,-4-4 1-15,0 0 6 16,4 14 2-16,17 33-2 15,-13-27-1-15,2-6-4 16,1 0-1-16,3-7-1 16,-1-4 0-16,4-4 1 15,-1-6 0-15,-4-7 0 16,2-2-1-16,-3-5-2 0,-3-1-1 16,-1 6 0-16,-3 0-2 15,1 9-1-15,-1 0 0 16,-1 10 0-16,-2 5 8 15,1 8 11-15,1 8 4 16,2 2 6-16,3 4-4 16,-1 3-11-16,1-3-3 15,0-6-5-15,2-6-20 16,-2-6-59-16,1-5-59 0</inkml:trace>
  <inkml:trace contextRef="#ctx0" brushRef="#br0" timeOffset="6781.4369">20879 1939 1548 0,'7'-3'282'0,"9"0"-93"16,2 6-41-16,6 4-47 15,5 13-26-15,2 5-45 16,-3 8-7-16,-9 11-13 0,-9-2-1 16,-10 6 2-16,-5 0-3 15,-5-4 0-15,-2-6-8 16,-7-7-52-16,-2-8-26 15</inkml:trace>
  <inkml:trace contextRef="#ctx0" brushRef="#br0" timeOffset="12652.2953">15709 10311 1097 0,'-10'3'368'16,"-10"2"-214"-16,2 7-25 15,1 2-45-15,5 3-15 16,6-2-31-16,6 0-12 16,8-2-23-16,9-2 0 15,3 1-1-15,1-8 1 16,1 1 0-16,-5-6 2 0,-6-6 8 16,-3 1 12-16,-8-5 15 15,-5-2 4-15,-5-8 6 16,-2-4-11-16,-1-11-16 15,2-2-4-15,7-6-14 16,1 2-1-16,3 8-3 16,2 4 0-16,1 14-2 15,0 7-14-15,3 4-72 16,2 5-54-16</inkml:trace>
  <inkml:trace contextRef="#ctx0" brushRef="#br0" timeOffset="13211.801">15920 10226 848 0,'-12'-2'479'16,"-14"-1"-256"-16,3 3-70 0,2 5-49 16,4 2-15-1,9 6-52-15,6-1-16 0,6 2-15 16,8-2-3-16,4-1-2 16,1-4 0-16,5-5-1 15,0 2 2-15,-3-4-1 16,-2 0 2-16,-6 0-1 15,-4 0 1-15,-4 0 7 16,-3 0 0-16,-2 0 0 16,1-1 1-16,0-1-7 15,-14 1-1-15,-31 2-2 16,33 4-2-16,4 2-1 16,5 2-1-16,4 4-3 15,1 3 3-15,6 3 1 16,1 1-1-16,3-1 3 15,1-4-2-15,3-7 2 16,1-5 0-16,0-7 0 16,1-4 1-16,-2-5 2 0,0-6-1 15,-3 1 0-15,-5 0 0 16,-3 4-1-16,2 6 1 16,-1 6 4-16,0 2 4 15,2 7 4-15,-7 1 1 16,4 5-3-16,-3 1-3 15,2-3-5-15,3 3 2 16,-3-2-90-16,-3-2-43 0</inkml:trace>
  <inkml:trace contextRef="#ctx0" brushRef="#br0" timeOffset="13336.4998">16007 10196 1471 0,'-5'-1'274'16,"-6"-1"-8"-16,6 0-180 16,2 2-35-16,3 3-74 15,0-3-58-15</inkml:trace>
  <inkml:trace contextRef="#ctx0" brushRef="#br0" timeOffset="13621.0771">16142 10326 1579 0,'3'12'290'16,"10"15"-146"-16,-1 3-33 15,5 4-54-15,-4-2-15 16,-4 0-24-16,-1-3-4 16,-8-1-6-16,-2-2-12 15,-6 0-28-15,-1-8-13 16,-6-9-8-16,1-9 11 15,2-16 20-15,0-2 11 16,5-11 7-16,1-2 6 0,6 0 19 16,0-3 4-16,13 10 5 15,-1 0-5-15,4 3-16 16,3 3-4-16,0-2-62 16,0 4-59-16</inkml:trace>
  <inkml:trace contextRef="#ctx0" brushRef="#br0" timeOffset="13789.7541">16318 10289 1489 0,'3'6'251'0,"3"9"-68"16,0 2-21-16,0 10-34 16,2 1-18-16,2 2-42 15,2 2-16-15,0-6-29 16,1 3-15-16,-4-7-65 15,-1-1-35-15,-3 0-363 16</inkml:trace>
  <inkml:trace contextRef="#ctx0" brushRef="#br0" timeOffset="13949.3282">16393 10432 1528 0,'1'-2'259'15,"3"0"-110"-15,3-2-63 16,6 2-57-16,1-2-12 0,5 1-70 16,1-3-133-16</inkml:trace>
  <inkml:trace contextRef="#ctx0" brushRef="#br0" timeOffset="14235.5985">16682 10332 1413 0,'-1'8'224'0,"-3"9"-76"16,-3 1-28-16,-1-2-64 15,-3-1-19-15,0-5-19 16,-3-4-7-16,-2-8-6 16,0-6-5-16,2-9-5 15,1 4-3-15,7-5 0 16,6 0 2-16,4 3 14 15,5 0 4-15,5 9 8 0,1 5 2 16,0 6-4-16,4 5-4 16,1 7-5-16,1 2 0 15,2 1-19-15,-1-1-44 16</inkml:trace>
  <inkml:trace contextRef="#ctx0" brushRef="#br0" timeOffset="14444.0092">16783 10329 1451 0,'1'0'248'16,"1"0"-27"-16,6-2-112 15,3 1-31-15,6-3-32 16,5 1-14-16,2 0-19 15,4-1-4-15,-4 2-26 16,-1-1-31-16,-6-2-94 16,-1 3-100-16</inkml:trace>
  <inkml:trace contextRef="#ctx0" brushRef="#br0" timeOffset="14612.556">16908 10302 1140 0,'0'5'376'0,"0"3"-158"15,-1 4-50-15,1 6-21 16,0 2-56-16,0 2-18 16,0 1-40-16,4-3-14 15,0-6-91-15,3-3-89 16</inkml:trace>
  <inkml:trace contextRef="#ctx0" brushRef="#br0" timeOffset="14933.6925">17173 10293 1435 0,'2'7'220'0,"-2"11"-75"16,-4-2-18-16,2 2-49 16,-4-3-19-16,0 0-27 15,-4-2-8-15,-4-6-11 16,-3 0-3-16,0-9-5 15,4-5-2-15,-2-3-5 16,8-1 0-16,5-1-3 16,-1 0-2-16,9-1 2 15,-1 2 6-15,2 4 10 16,3 2 4-16,5 8 13 16,3 5-2-16,2 3-1 0,3 4-1 15,-4 4-5 1,-2-2-3-16,0 4-1 0,-3-4-25 15,0-4 7-15</inkml:trace>
  <inkml:trace contextRef="#ctx0" brushRef="#br0" timeOffset="15391.5055">17726 10259 913 0,'-4'-1'454'0,"-5"-2"-246"15,-1 3-67-15,-8 0-19 16,2 4 0-16,1 9-50 0,3 1-15 16,8 4-39-16,2 2-10 15,4-3-9-15,5 2-3 16,5-4 2-16,5 0 0 15,6-3 2-15,-2-2 1 16,-1-8 9-16,-1-2 7 16,-8-5 16-16,-1-1 9 15,-10 0 4-15,-3-3-6 16,-6 0-14-16,-5 0-10 0,-1 0-10 16,-2 0-4-16,3 2-54 15,4 1-46-15,5 0-162 16</inkml:trace>
  <inkml:trace contextRef="#ctx0" brushRef="#br0" timeOffset="15566.3564">17758 10314 1224 0,'9'0'330'16,"10"1"-108"-16,6-2-79 16,3-3-34-16,3-1-68 15,0-3-15-15,4 2-15 16,-2-4-3-16,-8 2-9 15,1 1-24-15,-12 2-66 16,-2 1-56-16</inkml:trace>
  <inkml:trace contextRef="#ctx0" brushRef="#br0" timeOffset="15716.9552">17977 10296 1391 0,'-1'4'241'15,"-4"5"-46"-15,-1 4-20 16,4 0-70-16,0 4-18 16,3-2-45-16,4-2-19 15,2 1-46-15,3-2-48 0</inkml:trace>
  <inkml:trace contextRef="#ctx0" brushRef="#br0" timeOffset="16008.1755">18133 10311 1269 0,'-5'-1'275'0,"-4"-1"-117"15,0 2-17-15,-2 3-24 16,4 4-29-16,3 4-39 16,1-1-12-16,3 1-28 15,3 2-6-15,7-1-3 16,4 0-1-16,5-4 1 15,2-1 1-15,1-6 15 16,0-1 11-16,-2-3 14 16,-4-6 12-16,-7 0 5 0,-6-4-6 15,-6-2-11-15,-9 1-10 16,-4-1-21-16,-2 1-25 16,1 3-101-16,4 2-141 15</inkml:trace>
  <inkml:trace contextRef="#ctx0" brushRef="#br0" timeOffset="16382.1758">18568 10240 1512 0,'0'2'260'0,"9"10"-69"16,4 5-70-16,12 12-51 0,6 4-16 15,1 2-32-15,1 0-1 16,-5 1 0-16,-3-1-9 16,-4-2-70-16,-4-3-39 15,-5-10-102-15</inkml:trace>
  <inkml:trace contextRef="#ctx0" brushRef="#br0" timeOffset="16570.4533">18733 10246 1528 0,'-9'10'264'0,"-9"15"-112"16,-3 4-35-16,-1 5-53 15,-1-1-23-15,2 0-27 16,2-3-3-16,5 0-72 16,5-1-61-16</inkml:trace>
  <inkml:trace contextRef="#ctx0" brushRef="#br0" timeOffset="16964.0407">18830 10354 969 0,'4'3'441'16,"6"3"-221"-16,5 1-76 16,7-6-50-16,2 3-10 15,1-4-44-15,-3-1-10 16,-3-3-10-16,-5-3-3 15,-5-2-6-15,-2-1-1 16,-6-5-2-16,-6 0-2 0,-4-2 0 16,-2 4-2-16,-8 1-5 15,1 5-1-15,-9 3-2 16,1 0 1-16,4 5 0 16,8 7-1-16,7 10 4 15,5 1 1-15,3 5 6 16,3-2 0-16,6 5-4 15,-3 0-1-15,3 2 0 16,1 2-1-16,-1-1 0 16,2-1 2-16,1-6-71 15,-3-3-69-15</inkml:trace>
  <inkml:trace contextRef="#ctx0" brushRef="#br0" timeOffset="17300.2762">19183 10334 1201 0,'-2'-4'286'15,"-4"-8"-156"-15,-3-1 5 16,-4 0 3-16,-2-2-4 0,-2 4-31 15,2 2 0-15,-3 6-28 16,7 3-16-16,4 5-26 16,-2 6-9-16,9 6-11 15,-1 1-2-15,1 0-6 16,4-2-3-16,7-3-2 16,-1-4 0-16,10 1 0 15,-1-4-1-15,1-5-22 16,2 0-29-16,-6-8-92 15,1-1-79-15</inkml:trace>
  <inkml:trace contextRef="#ctx0" brushRef="#br0" timeOffset="17428.9384">19154 10082 1253 0,'-5'-1'257'16,"-4"-2"-135"-16,5 6-108 0,2 2-58 15</inkml:trace>
  <inkml:trace contextRef="#ctx0" brushRef="#br0" timeOffset="17602.4681">19280 10271 1467 0,'6'11'247'15,"5"17"-57"-15,-1-1-42 0,4-3-73 16,0-3-21-16,0-8-32 15,2-3-2-15,-3-9 11 16,2-4 1-16,-1-10-2 16,-2-3-7-16,-4-4-23 15,0 1-23-15,-1 3-95 16,-3 0-290-16</inkml:trace>
  <inkml:trace contextRef="#ctx0" brushRef="#br0" timeOffset="17949.8724">19540 10304 1173 0,'-5'4'294'0,"-1"3"-197"0,2 2-31 15,4-1-7-15,5 2-3 16,1 1 6-16,2-1 8 16,3 2-12-16,8 0-7 15,0-4-11-15,4 0 4 16,-3-6 12-16,-4-5 6 16,-2-4 12-16,-7-5-6 15,-6-2-16-15,-4-2-7 0,-14-3-23 16,-1 4-7-16,-7-2-8 15,-4 3-26-15,8 11-79 16</inkml:trace>
  <inkml:trace contextRef="#ctx0" brushRef="#br0" timeOffset="18371.2361">20091 9995 1465 0,'-8'5'231'0,"-8"3"-84"16,-1 7-9-16,-2 7-39 15,6 6-14-15,2 12-31 16,4 4-13-16,4 3-27 16,3 3-6-16,10-9-7 15,4-3 0-15,11-6-1 16,0-3 1-16,0-6-26 16,2-2-41-16,-1-6-329 15</inkml:trace>
  <inkml:trace contextRef="#ctx0" brushRef="#br0" timeOffset="18977.6247">20233 10263 869 0,'1'14'424'0,"2"8"-240"16,-2 2-100-16,-1-3-9 16,0-5-7-16,0-5-10 15,-3-5-11-15,1-3 5 16,0-3-14-16,1-1-4 0,0 0-9 16,-1 0-7-16,0-26-3 15,0-29-1-15,2 28-6 16,3 2-1-16,1 3-4 15,-3 0-1-15,0 4 14 16,1 5 9-16,-2 11 9 16,4 5 11-16,-1 12-4 15,0 3-7-15,5 6-7 16,0-1-5-16,6 1-12 16,2-1-3-16,2-3-3 15,4-2-1-15,-2-9 1 16,-1-6 1-16,-3-6 1 15,-3-7 2-15,-1-10-2 16,0 2 0-16,-4-5-2 0,0 2-1 16,-4 0 0-1,-1 1-2-15,0 4 0 16,1 3 0-16,1 8-1 0,-5 3-1 16,4 5 0-16,-1 10 6 15,0 5 13-15,3 6 6 16,-5 4 13-16,6 4-4 15,-3-1-9-15,0 0-6 16,5 0-10-16,-6-8-3 16,6-6-18-16,-2-7-33 15,-1-7-102-15,2-4-94 0</inkml:trace>
  <inkml:trace contextRef="#ctx0" brushRef="#br0" timeOffset="19194.8501">20639 9994 1557 0,'8'12'326'16,"6"6"-88"-16,2 14-72 16,4 9-18-16,-4 11-33 15,-2 5-5-15,-7 2-19 16,-7-7-14-16,-7-10-41 15,-4-9-15-15,-4-8-12 16,-3-6-28-16,-5-7-77 0,-4-6-11 16</inkml:trace>
  <inkml:trace contextRef="#ctx0" brushRef="#br0" timeOffset="26953.5638">6051 10597 1585 0,'-5'4'194'16,"5"0"-276"-16,8-1-71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2:40:03.7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18752 14811 1949 0,'-8'3'382'0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6T15:13:12.4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11243 8409 542 0,'1'5'193'0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738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631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52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268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61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837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64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75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175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4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767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5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499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849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775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21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265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41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354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026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00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795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434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254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5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43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445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99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784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60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3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6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112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776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018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9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16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1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5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9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13/1/2022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5" Type="http://schemas.openxmlformats.org/officeDocument/2006/relationships/customXml" Target="../ink/ink2.xml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4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emf"/><Relationship Id="rId5" Type="http://schemas.openxmlformats.org/officeDocument/2006/relationships/customXml" Target="../ink/ink3.xml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emf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emf"/><Relationship Id="rId5" Type="http://schemas.openxmlformats.org/officeDocument/2006/relationships/customXml" Target="../ink/ink4.xml"/><Relationship Id="rId4" Type="http://schemas.openxmlformats.org/officeDocument/2006/relationships/image" Target="../media/image5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emf"/><Relationship Id="rId5" Type="http://schemas.openxmlformats.org/officeDocument/2006/relationships/customXml" Target="../ink/ink5.xml"/><Relationship Id="rId4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emf"/><Relationship Id="rId4" Type="http://schemas.openxmlformats.org/officeDocument/2006/relationships/customXml" Target="../ink/ink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emf"/><Relationship Id="rId5" Type="http://schemas.openxmlformats.org/officeDocument/2006/relationships/customXml" Target="../ink/ink7.xml"/><Relationship Id="rId4" Type="http://schemas.openxmlformats.org/officeDocument/2006/relationships/image" Target="../media/image5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 smtClean="0"/>
              <a:t>26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Διακριτός Μετασχηματισμός </a:t>
            </a:r>
            <a:r>
              <a:rPr lang="en-US" sz="2100" dirty="0" smtClean="0">
                <a:solidFill>
                  <a:prstClr val="black"/>
                </a:solidFill>
              </a:rPr>
              <a:t>Fourier (cont’d)</a:t>
            </a:r>
            <a:endParaRPr lang="el-GR" sz="2100" dirty="0" smtClean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Φασματική </a:t>
            </a:r>
            <a:r>
              <a:rPr lang="el-GR" sz="2100" dirty="0" smtClean="0">
                <a:solidFill>
                  <a:prstClr val="black"/>
                </a:solidFill>
              </a:rPr>
              <a:t>Ανάλυση</a:t>
            </a:r>
            <a:endParaRPr lang="en-US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20"/>
                <a:ext cx="9056717" cy="6215841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Διακριτός Μετασχηματισμός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r>
                  <a:rPr lang="en-US" b="1" dirty="0" smtClean="0"/>
                  <a:t> 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Διακριτός </a:t>
                </a:r>
                <a:r>
                  <a:rPr lang="el-GR" b="1" dirty="0" err="1"/>
                  <a:t>Μετασχ</a:t>
                </a:r>
                <a:r>
                  <a:rPr lang="en-US" b="1" dirty="0"/>
                  <a:t>.</a:t>
                </a:r>
                <a:r>
                  <a:rPr lang="el-GR" b="1" dirty="0"/>
                  <a:t>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> (</a:t>
                </a:r>
                <a:r>
                  <a:rPr lang="en-US" b="1" dirty="0" smtClean="0"/>
                  <a:t>DFT)</a:t>
                </a:r>
                <a:r>
                  <a:rPr lang="en-US" dirty="0" smtClean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b="1" dirty="0" err="1"/>
                  <a:t>Αντίστρ</a:t>
                </a:r>
                <a:r>
                  <a:rPr lang="en-US" b="1" dirty="0"/>
                  <a:t>.</a:t>
                </a:r>
                <a:r>
                  <a:rPr lang="el-GR" b="1" dirty="0"/>
                  <a:t> </a:t>
                </a:r>
                <a:r>
                  <a:rPr lang="el-GR" b="1" dirty="0" smtClean="0"/>
                  <a:t>Διακριτός </a:t>
                </a:r>
                <a:r>
                  <a:rPr lang="el-GR" b="1" dirty="0" err="1"/>
                  <a:t>Μετασχ</a:t>
                </a:r>
                <a:r>
                  <a:rPr lang="en-US" b="1" dirty="0"/>
                  <a:t>.</a:t>
                </a:r>
                <a:r>
                  <a:rPr lang="el-GR" b="1" dirty="0"/>
                  <a:t> </a:t>
                </a:r>
                <a:r>
                  <a:rPr lang="en-US" b="1" dirty="0" smtClean="0"/>
                  <a:t>Fourier (IDFT):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Ο </a:t>
                </a:r>
                <a:r>
                  <a:rPr lang="en-US" b="1" dirty="0" smtClean="0"/>
                  <a:t>DFT </a:t>
                </a:r>
                <a:r>
                  <a:rPr lang="el-GR" dirty="0" smtClean="0"/>
                  <a:t>θεωρεί ότι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είναι η βασική περίοδος ενός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-περιοδικού σήματος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Το πλήθος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των συντελεστών του </a:t>
                </a:r>
                <a:r>
                  <a:rPr lang="en-US" b="1" dirty="0" smtClean="0"/>
                  <a:t>DFT</a:t>
                </a:r>
                <a:r>
                  <a:rPr lang="en-US" dirty="0" smtClean="0"/>
                  <a:t> (</a:t>
                </a:r>
                <a:r>
                  <a:rPr lang="el-GR" dirty="0" smtClean="0"/>
                  <a:t>το πλήθος των δειγμάτων που λαμβάνουμε από τον </a:t>
                </a:r>
                <a:r>
                  <a:rPr lang="en-US" dirty="0" smtClean="0"/>
                  <a:t>DTFT</a:t>
                </a:r>
                <a:r>
                  <a:rPr lang="el-GR" dirty="0" smtClean="0"/>
                  <a:t> σε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συχνότητες ακέραιες πολλαπλάσιες του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πρέπει να είναι </a:t>
                </a:r>
                <a:r>
                  <a:rPr lang="el-GR" b="1" dirty="0" smtClean="0"/>
                  <a:t>όσο μεγαλύτερο γίνεται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επιτυγχάνεται κάνοντας </a:t>
                </a:r>
                <a:r>
                  <a:rPr lang="en-US" b="1" dirty="0" smtClean="0"/>
                  <a:t>zero-padding </a:t>
                </a:r>
                <a:r>
                  <a:rPr lang="el-GR" b="1" dirty="0" smtClean="0"/>
                  <a:t>του σήματος στο πεδίο του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Στα περισσότερα προγραμματιστικά περιβάλλοντα (</a:t>
                </a:r>
                <a:r>
                  <a:rPr lang="en-US" dirty="0" smtClean="0"/>
                  <a:t>MATLAB/Octave) </a:t>
                </a:r>
                <a:r>
                  <a:rPr lang="el-GR" dirty="0" smtClean="0"/>
                  <a:t>γίνεται αυτόματα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Πυκνή δειγματοληψία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μας δίνει μια </a:t>
                </a:r>
                <a:r>
                  <a:rPr lang="el-GR" b="1" dirty="0" smtClean="0"/>
                  <a:t>καλή προσέγγιση</a:t>
                </a:r>
                <a:r>
                  <a:rPr lang="el-GR" dirty="0" smtClean="0"/>
                  <a:t> της εικόνας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μέσω του </a:t>
                </a:r>
                <a:r>
                  <a:rPr lang="en-US" dirty="0" smtClean="0"/>
                  <a:t>DFT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Ιδιότητες παρόμοιες με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 αλλά με σημαντικές διαφορές λόγω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-περιοδικότητας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Κυκλική συνέλιξη, χρονική μετατόπιση, κ.α.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20"/>
                <a:ext cx="9056717" cy="6215841"/>
              </a:xfrm>
              <a:blipFill rotWithShape="0">
                <a:blip r:embed="rId3"/>
                <a:stretch>
                  <a:fillRect l="-1817" t="-1963" r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0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Στο εξής θα γράφουμε το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ως </a:t>
                </a:r>
                <a:r>
                  <a:rPr lang="en-US" b="1" dirty="0" smtClean="0"/>
                  <a:t>DFT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ως </a:t>
                </a:r>
                <a:r>
                  <a:rPr lang="en-US" b="1" dirty="0" smtClean="0"/>
                  <a:t>DTFT</a:t>
                </a:r>
                <a:r>
                  <a:rPr lang="en-US" dirty="0" smtClean="0"/>
                  <a:t>, </a:t>
                </a:r>
                <a:r>
                  <a:rPr lang="el-GR" dirty="0" smtClean="0"/>
                  <a:t>για συντομία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Πρόβλημα: πολλή από τη θεωρία που μάθαμε για σήματα άπειρης διάρκειας έχει πρόβλημα εφαρμογής στην πράξη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Άπειρη διάρκεια!!!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Στην πράξη, έχουμε ένα πεπερασμένο τμήμα/κομμάτι ενός σήματος άπειρης διάρκειας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Για παράδειγμα, έχουμε μόνο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𝛮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δείγματα ενός ημιτόνου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Μπορούμε όμως να μελετήσουμε τέτοια σήματα υποθέτοντας ότι το άπειρης διάρκειας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πολλαπλασιάστηκε με ένα πεπερασμένης διάρκειας (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𝛮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δειγμάτων) παράθυρο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, και το αποτέλεσμα της πράξης είναι αυτό που έχουμε στα χέρια μας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Άρα εμείς έχουμε το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και η εικόνα του στο χώρο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είναι η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9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το κάνουμε πιο συγκεκριμένο: </a:t>
                </a:r>
                <a:r>
                  <a:rPr lang="el-GR" b="1" u="sng" dirty="0" smtClean="0"/>
                  <a:t>μπορούμε να εκτιμήσουμε τη συχνότητα ενός ημιτόνου από ένα μόνο τμήμα του</a:t>
                </a:r>
                <a:r>
                  <a:rPr lang="el-GR" dirty="0" smtClean="0"/>
                  <a:t>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το </a:t>
                </a:r>
                <a:r>
                  <a:rPr lang="el-GR" b="1" dirty="0" smtClean="0"/>
                  <a:t>περιοδικό</a:t>
                </a:r>
                <a:r>
                  <a:rPr lang="el-GR" dirty="0" smtClean="0"/>
                  <a:t> σήμα</a:t>
                </a:r>
                <a:br>
                  <a:rPr lang="el-GR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Θεωρητικά,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«τετραγωνικώς» </a:t>
                </a:r>
                <a:r>
                  <a:rPr lang="el-GR" dirty="0" err="1" smtClean="0"/>
                  <a:t>παραθυροποιημένη</a:t>
                </a:r>
                <a:r>
                  <a:rPr lang="el-GR" dirty="0" smtClean="0"/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 smtClean="0"/>
                  <a:t>έκδοση του θα έχει </a:t>
                </a:r>
                <a:r>
                  <a:rPr lang="en-US" dirty="0" smtClean="0"/>
                  <a:t>DTFT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DTFT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Αντί για συναρτήσεις Δέλτα έχουμε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παραθύρου!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οποίος ονομάζεται </a:t>
                </a:r>
                <a:r>
                  <a:rPr lang="el-GR" b="1" dirty="0" smtClean="0"/>
                  <a:t>πυρήνας </a:t>
                </a:r>
                <a:r>
                  <a:rPr lang="en-US" b="1" dirty="0" err="1" smtClean="0"/>
                  <a:t>Dirichlet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</a:t>
                </a:r>
                <a:r>
                  <a:rPr lang="el-GR" dirty="0"/>
                  <a:t>θα δειγματοληπτήσουμε στη συχνότητα το σήμα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/>
                  <a:t>Για ευκολία,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b="-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r>
                  <a:rPr lang="el-GR" sz="900" dirty="0"/>
                  <a:t/>
                </a:r>
                <a:br>
                  <a:rPr lang="el-GR" sz="900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επιλέγουμε να πάρουμε </a:t>
                </a:r>
                <a:r>
                  <a:rPr lang="el-GR" b="1" dirty="0" smtClean="0"/>
                  <a:t>ακριβώς </a:t>
                </a:r>
                <a:r>
                  <a:rPr lang="en-US" b="1" dirty="0" smtClean="0"/>
                  <a:t>64</a:t>
                </a:r>
                <a:r>
                  <a:rPr lang="el-GR" b="1" dirty="0" smtClean="0"/>
                  <a:t> δείγματα </a:t>
                </a:r>
                <a:r>
                  <a:rPr lang="el-GR" dirty="0" smtClean="0"/>
                  <a:t>του σήματος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στο χρόνο, δηλ.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Παρατηρήστε ότι πήραμε </a:t>
                </a:r>
                <a:r>
                  <a:rPr lang="el-GR" b="1" dirty="0" smtClean="0"/>
                  <a:t>ακριβώς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μια περίοδο </a:t>
                </a:r>
                <a:r>
                  <a:rPr lang="el-GR" dirty="0" smtClean="0"/>
                  <a:t>του περιοδικού ημιτόνου (περίοδος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κάνουμε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επάνω στο σήμα αυτό…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947" r="8613"/>
          <a:stretch/>
        </p:blipFill>
        <p:spPr>
          <a:xfrm>
            <a:off x="1397215" y="1934316"/>
            <a:ext cx="7649109" cy="29302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885880" y="3369240"/>
              <a:ext cx="178920" cy="12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5080" y="3359160"/>
                <a:ext cx="20016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5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r>
                  <a:rPr lang="el-GR" sz="900" dirty="0"/>
                  <a:t/>
                </a:r>
                <a:br>
                  <a:rPr lang="el-GR" sz="900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εικόνα που παίρνουμε είναι αυτή: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4400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Παρατηρήστε ότι έχουμε λάβει μη μηδενικές τιμές </a:t>
                </a:r>
                <a:r>
                  <a:rPr lang="el-GR" b="1" dirty="0" smtClean="0"/>
                  <a:t>ακριβώς</a:t>
                </a:r>
                <a:r>
                  <a:rPr lang="el-GR" dirty="0" smtClean="0"/>
                  <a:t> στις συχνότητες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/64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dirty="0" smtClean="0"/>
                  <a:t>!!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Σαν να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ακριβώς στις υποτιθέμενες συναρτήσεις Δέλτα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που αντιστοιχούν στο ημίτονο μας!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Γιατί συνέβη αυτό?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2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65" r="9018"/>
          <a:stretch/>
        </p:blipFill>
        <p:spPr>
          <a:xfrm>
            <a:off x="957791" y="1799339"/>
            <a:ext cx="8088533" cy="31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r>
                  <a:rPr lang="el-GR" sz="900" dirty="0"/>
                  <a:t/>
                </a:r>
                <a:br>
                  <a:rPr lang="el-GR" sz="900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/64)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βάλουμε τον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επάνω στο ίδιο γράφημα: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Βλέπετε ότι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«βέλτιστα» -</a:t>
                </a:r>
                <a:r>
                  <a:rPr lang="el-GR" dirty="0"/>
                  <a:t> </a:t>
                </a:r>
                <a:r>
                  <a:rPr lang="el-GR" dirty="0" smtClean="0"/>
                  <a:t>όσον αφορά τη συχνότητα του ημιτονοειδούς – τον </a:t>
                </a:r>
                <a:r>
                  <a:rPr lang="en-US" dirty="0" smtClean="0"/>
                  <a:t>DTFT!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Τι θα συνέβαινε αν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δειγματοληπτούσαμε</a:t>
                </a:r>
                <a:r>
                  <a:rPr lang="el-GR" dirty="0" smtClean="0"/>
                  <a:t> με περισσότερα από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l-GR" dirty="0" smtClean="0"/>
                  <a:t> δείγματα στη </a:t>
                </a:r>
                <a:r>
                  <a:rPr lang="el-GR" dirty="0" err="1" smtClean="0"/>
                  <a:t>συχνοτητα</a:t>
                </a:r>
                <a:r>
                  <a:rPr lang="el-GR" dirty="0" smtClean="0"/>
                  <a:t>?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είχαμε </a:t>
                </a:r>
                <a:r>
                  <a:rPr lang="en-US" dirty="0" smtClean="0"/>
                  <a:t>zero-padded </a:t>
                </a:r>
                <a:r>
                  <a:rPr lang="el-GR" dirty="0" smtClean="0"/>
                  <a:t>σήμα στο χρόνο!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2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255" r="9018"/>
          <a:stretch/>
        </p:blipFill>
        <p:spPr>
          <a:xfrm>
            <a:off x="1024127" y="1777204"/>
            <a:ext cx="8077649" cy="31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zero-padding </a:t>
                </a:r>
                <a:r>
                  <a:rPr lang="el-GR" dirty="0" smtClean="0"/>
                  <a:t>οδηγεί σε ασυνέχεια!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Μια τέτοια ασυνέχεια χρειάζεται κι άλλες συχνότητες για να αναπαρασταθεί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Πράγματι, τέτοιες συχνότητες θα πάρουμε αν πάρουμε παραπάνω δείγματα του </a:t>
                </a:r>
                <a:r>
                  <a:rPr lang="en-US" dirty="0" smtClean="0"/>
                  <a:t>DFT,</a:t>
                </a:r>
                <a:r>
                  <a:rPr lang="el-GR" dirty="0" smtClean="0"/>
                  <a:t> δηλ.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δείγματα σε συχνότητες διαφορετικές της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Επιπλέον, επειδή δώσαμε </a:t>
                </a:r>
                <a:r>
                  <a:rPr lang="el-GR" b="1" dirty="0" smtClean="0"/>
                  <a:t>ακριβώς</a:t>
                </a:r>
                <a:r>
                  <a:rPr lang="el-GR" dirty="0" smtClean="0"/>
                  <a:t> μια περίοδο του ημιτόνου στον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, αυτός θεώρησε ότι το σήμα αυτό αντιστοιχεί σε ένα περιοδικό σήμα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ΜΙΑΣ</a:t>
                </a:r>
                <a:r>
                  <a:rPr lang="el-GR" dirty="0" smtClean="0"/>
                  <a:t> συχνότητας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l-GR" dirty="0" smtClean="0"/>
                  <a:t>, και εμφάνισε μόνο </a:t>
                </a:r>
                <a:r>
                  <a:rPr lang="el-GR" b="1" dirty="0" smtClean="0"/>
                  <a:t>μια</a:t>
                </a:r>
                <a:r>
                  <a:rPr lang="el-GR" dirty="0" smtClean="0"/>
                  <a:t> μη μηδενική τιμή σε αυτή τη συχνότητα!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201" r="9220"/>
          <a:stretch/>
        </p:blipFill>
        <p:spPr>
          <a:xfrm>
            <a:off x="1202003" y="1121166"/>
            <a:ext cx="7844321" cy="284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Δεν μπορούμε όμως να ξέρουμε εκ των προτέρων την περίοδο ενός σήματος που θέλουμε να αναλύσουμε (ειδικά όταν αποτελείται από άθροισμα πολλών άγνωστων σημάτων)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υποθέσουμε λοιπόν ότι – σε όμοιο παράδειγμα – τα δείγματα μας δεν αντιστοιχούν σε μια περίοδο αλλά σε ένα τυχαίο αριθμό, ας πούμε 2.5 περιόδους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για λόγους αισθητικούς (απεικόνισης)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59588" y="3019178"/>
            <a:ext cx="7386736" cy="3481376"/>
            <a:chOff x="1659588" y="3019178"/>
            <a:chExt cx="7386736" cy="34813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9895" r="8624"/>
            <a:stretch/>
          </p:blipFill>
          <p:spPr>
            <a:xfrm>
              <a:off x="1659588" y="3019178"/>
              <a:ext cx="7386736" cy="348137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543550" y="3111500"/>
              <a:ext cx="44450" cy="1206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665560" y="4501440"/>
              <a:ext cx="176760" cy="12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56560" y="4490640"/>
                <a:ext cx="196200" cy="1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407866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n-US" sz="9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Ο </a:t>
            </a:r>
            <a:r>
              <a:rPr lang="en-US" dirty="0" smtClean="0"/>
              <a:t>DFT </a:t>
            </a:r>
            <a:r>
              <a:rPr lang="el-GR" dirty="0" smtClean="0"/>
              <a:t>σε 30 σημεία, μαζί με τον </a:t>
            </a:r>
            <a:r>
              <a:rPr lang="en-US" dirty="0" smtClean="0"/>
              <a:t>DTFT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φαίνονται στο παρακάτω σχήμα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sz="35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sz="3600" dirty="0" smtClean="0"/>
          </a:p>
          <a:p>
            <a:pPr marL="0" indent="0">
              <a:buClrTx/>
              <a:buSzPct val="120000"/>
              <a:buNone/>
            </a:pPr>
            <a:endParaRPr lang="el-GR" sz="43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Βλέπετε ότι όχι μόνο «χάσαμε» το </a:t>
            </a:r>
            <a:r>
              <a:rPr lang="en-US" dirty="0" smtClean="0"/>
              <a:t>peak </a:t>
            </a:r>
            <a:r>
              <a:rPr lang="el-GR" dirty="0" smtClean="0"/>
              <a:t>που αντιστοιχεί στη συχνότητα μας</a:t>
            </a:r>
            <a:r>
              <a:rPr lang="en-US" dirty="0" smtClean="0"/>
              <a:t>… 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r>
              <a:rPr lang="el-GR" dirty="0" smtClean="0"/>
              <a:t>αφού τα </a:t>
            </a:r>
            <a:r>
              <a:rPr lang="en-US" dirty="0" smtClean="0"/>
              <a:t>frequency bins </a:t>
            </a:r>
            <a:r>
              <a:rPr lang="el-GR" dirty="0" smtClean="0"/>
              <a:t>«πέφτουν» εκατέρωθεν της πραγματικής συχνότητας (</a:t>
            </a:r>
            <a:r>
              <a:rPr lang="en-US" b="1" dirty="0" smtClean="0"/>
              <a:t>spectral scalloping</a:t>
            </a:r>
            <a:r>
              <a:rPr lang="en-US" dirty="0" smtClean="0"/>
              <a:t>) …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…</a:t>
            </a:r>
            <a:r>
              <a:rPr lang="el-GR" dirty="0" smtClean="0"/>
              <a:t>αλλά </a:t>
            </a:r>
            <a:r>
              <a:rPr lang="el-GR" dirty="0" err="1" smtClean="0"/>
              <a:t>δειγματοληπτήσαμε</a:t>
            </a:r>
            <a:r>
              <a:rPr lang="el-GR" dirty="0" smtClean="0"/>
              <a:t> και συχνότητες που «ανήκουν» στο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του παραθύρου!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Γιατί συνέβη αυτό?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31025" y="1072184"/>
            <a:ext cx="8115299" cy="3527882"/>
            <a:chOff x="927101" y="1196518"/>
            <a:chExt cx="8115299" cy="3527882"/>
          </a:xfrm>
        </p:grpSpPr>
        <p:grpSp>
          <p:nvGrpSpPr>
            <p:cNvPr id="16" name="Group 15"/>
            <p:cNvGrpSpPr/>
            <p:nvPr/>
          </p:nvGrpSpPr>
          <p:grpSpPr>
            <a:xfrm>
              <a:off x="927101" y="1196518"/>
              <a:ext cx="8115299" cy="3527882"/>
              <a:chOff x="927101" y="1196518"/>
              <a:chExt cx="8115299" cy="352788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927101" y="1196518"/>
                <a:ext cx="8115299" cy="3527882"/>
                <a:chOff x="1493833" y="1196518"/>
                <a:chExt cx="7548840" cy="3046297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833" r="9233"/>
                <a:stretch/>
              </p:blipFill>
              <p:spPr>
                <a:xfrm>
                  <a:off x="1493833" y="1196518"/>
                  <a:ext cx="7548840" cy="3046297"/>
                </a:xfrm>
                <a:prstGeom prst="rect">
                  <a:avLst/>
                </a:prstGeom>
              </p:spPr>
            </p:pic>
            <p:sp>
              <p:nvSpPr>
                <p:cNvPr id="12" name="Rounded Rectangle 11"/>
                <p:cNvSpPr/>
                <p:nvPr/>
              </p:nvSpPr>
              <p:spPr>
                <a:xfrm>
                  <a:off x="5627407" y="1225550"/>
                  <a:ext cx="35486" cy="15557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21123" t="10286" r="67098" b="80220"/>
              <a:stretch/>
            </p:blipFill>
            <p:spPr>
              <a:xfrm>
                <a:off x="2323445" y="1943842"/>
                <a:ext cx="975232" cy="58986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/>
              <a:srcRect l="31073" t="11674" r="51519" b="78064"/>
              <a:stretch/>
            </p:blipFill>
            <p:spPr>
              <a:xfrm>
                <a:off x="3090997" y="1507998"/>
                <a:ext cx="1771392" cy="369571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2143125" y="2290761"/>
              <a:ext cx="104775" cy="92869"/>
            </a:xfrm>
            <a:prstGeom prst="rect">
              <a:avLst/>
            </a:prstGeom>
            <a:ln>
              <a:solidFill>
                <a:srgbClr val="FFFFC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1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υπέθεσε ότι το σήμα που αναλύει είναι το παρακάτω: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ασυνέχειες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αυτές</a:t>
                </a:r>
                <a:r>
                  <a:rPr lang="el-GR" dirty="0" smtClean="0"/>
                  <a:t> απαιτούν κι άλλες συχνότητες (χαμηλές και υψηλές) για να μοντελοποιηθούν, πέραν της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Τις συχνότητες αυτές που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/>
                  <a:t> </a:t>
                </a:r>
                <a:r>
                  <a:rPr lang="el-GR" dirty="0" smtClean="0"/>
                  <a:t>στον </a:t>
                </a:r>
                <a:r>
                  <a:rPr lang="en-US" dirty="0" smtClean="0"/>
                  <a:t>DTFT!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dirty="0" smtClean="0"/>
                  <a:t>Μπορούμε να βελτιώσουμε την κατάσταση?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Ναι! Να δειγματοληπτήσουμε </a:t>
                </a:r>
                <a:r>
                  <a:rPr lang="el-GR" b="1" dirty="0" smtClean="0"/>
                  <a:t>πυκνότερα</a:t>
                </a:r>
                <a:r>
                  <a:rPr lang="el-GR" dirty="0" smtClean="0"/>
                  <a:t> τον </a:t>
                </a:r>
                <a:r>
                  <a:rPr lang="en-US" dirty="0" smtClean="0"/>
                  <a:t>DTFT!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2086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827" r="8547"/>
          <a:stretch/>
        </p:blipFill>
        <p:spPr>
          <a:xfrm>
            <a:off x="1075781" y="1168400"/>
            <a:ext cx="7989766" cy="31368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81984" y="1168400"/>
            <a:ext cx="341376" cy="2971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03077" y="1168400"/>
            <a:ext cx="341376" cy="2971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9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 (review…)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81069" y="732504"/>
            <a:ext cx="2402257" cy="1781337"/>
            <a:chOff x="181069" y="732504"/>
            <a:chExt cx="2402257" cy="178133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81069" y="2000816"/>
              <a:ext cx="228590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387959" y="905347"/>
              <a:ext cx="10393" cy="12478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416294" y="1967674"/>
                  <a:ext cx="16703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294" y="1967674"/>
                  <a:ext cx="167032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 flipV="1">
              <a:off x="398352" y="1385180"/>
              <a:ext cx="0" cy="615636"/>
            </a:xfrm>
            <a:prstGeom prst="line">
              <a:avLst/>
            </a:prstGeom>
            <a:ln w="190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32234" y="1595438"/>
              <a:ext cx="1179" cy="405378"/>
            </a:xfrm>
            <a:prstGeom prst="line">
              <a:avLst/>
            </a:prstGeom>
            <a:ln w="190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67294" y="1471613"/>
              <a:ext cx="0" cy="529203"/>
            </a:xfrm>
            <a:prstGeom prst="line">
              <a:avLst/>
            </a:prstGeom>
            <a:ln w="190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101176" y="1833563"/>
              <a:ext cx="0" cy="167253"/>
            </a:xfrm>
            <a:prstGeom prst="line">
              <a:avLst/>
            </a:prstGeom>
            <a:ln w="190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33879" y="2000816"/>
              <a:ext cx="1179" cy="214701"/>
            </a:xfrm>
            <a:prstGeom prst="line">
              <a:avLst/>
            </a:prstGeom>
            <a:ln w="190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567760" y="1595438"/>
              <a:ext cx="1179" cy="405378"/>
            </a:xfrm>
            <a:prstGeom prst="line">
              <a:avLst/>
            </a:prstGeom>
            <a:ln w="19050"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87959" y="2282511"/>
              <a:ext cx="1179801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23014" y="2298397"/>
                  <a:ext cx="50969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014" y="2298397"/>
                  <a:ext cx="509690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229" r="-8434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19037" y="732504"/>
                  <a:ext cx="37241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037" y="732504"/>
                  <a:ext cx="372410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197" t="-2778" r="-16393" b="-30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27431" y="1989097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1" y="1989097"/>
                  <a:ext cx="139461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435" r="-26087" b="-2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4168198" y="787129"/>
            <a:ext cx="4492868" cy="1500640"/>
            <a:chOff x="4168198" y="787129"/>
            <a:chExt cx="4492868" cy="1500640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4293212" y="2040216"/>
              <a:ext cx="4155463" cy="5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6384632" y="971503"/>
              <a:ext cx="10393" cy="12478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6389370" y="1295400"/>
              <a:ext cx="1882140" cy="675882"/>
            </a:xfrm>
            <a:custGeom>
              <a:avLst/>
              <a:gdLst>
                <a:gd name="connsiteX0" fmla="*/ 0 w 1882140"/>
                <a:gd name="connsiteY0" fmla="*/ 0 h 675882"/>
                <a:gd name="connsiteX1" fmla="*/ 396240 w 1882140"/>
                <a:gd name="connsiteY1" fmla="*/ 464820 h 675882"/>
                <a:gd name="connsiteX2" fmla="*/ 746760 w 1882140"/>
                <a:gd name="connsiteY2" fmla="*/ 647700 h 675882"/>
                <a:gd name="connsiteX3" fmla="*/ 1196340 w 1882140"/>
                <a:gd name="connsiteY3" fmla="*/ 662940 h 675882"/>
                <a:gd name="connsiteX4" fmla="*/ 1546860 w 1882140"/>
                <a:gd name="connsiteY4" fmla="*/ 525780 h 675882"/>
                <a:gd name="connsiteX5" fmla="*/ 1882140 w 1882140"/>
                <a:gd name="connsiteY5" fmla="*/ 0 h 67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2140" h="675882">
                  <a:moveTo>
                    <a:pt x="0" y="0"/>
                  </a:moveTo>
                  <a:cubicBezTo>
                    <a:pt x="135890" y="178435"/>
                    <a:pt x="271780" y="356870"/>
                    <a:pt x="396240" y="464820"/>
                  </a:cubicBezTo>
                  <a:cubicBezTo>
                    <a:pt x="520700" y="572770"/>
                    <a:pt x="613410" y="614680"/>
                    <a:pt x="746760" y="647700"/>
                  </a:cubicBezTo>
                  <a:cubicBezTo>
                    <a:pt x="880110" y="680720"/>
                    <a:pt x="1062990" y="683260"/>
                    <a:pt x="1196340" y="662940"/>
                  </a:cubicBezTo>
                  <a:cubicBezTo>
                    <a:pt x="1329690" y="642620"/>
                    <a:pt x="1432560" y="636270"/>
                    <a:pt x="1546860" y="525780"/>
                  </a:cubicBezTo>
                  <a:cubicBezTo>
                    <a:pt x="1661160" y="415290"/>
                    <a:pt x="1771650" y="207645"/>
                    <a:pt x="188214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Freeform 47"/>
            <p:cNvSpPr/>
            <p:nvPr/>
          </p:nvSpPr>
          <p:spPr>
            <a:xfrm flipH="1">
              <a:off x="4506856" y="1291046"/>
              <a:ext cx="1882140" cy="675882"/>
            </a:xfrm>
            <a:custGeom>
              <a:avLst/>
              <a:gdLst>
                <a:gd name="connsiteX0" fmla="*/ 0 w 1882140"/>
                <a:gd name="connsiteY0" fmla="*/ 0 h 675882"/>
                <a:gd name="connsiteX1" fmla="*/ 396240 w 1882140"/>
                <a:gd name="connsiteY1" fmla="*/ 464820 h 675882"/>
                <a:gd name="connsiteX2" fmla="*/ 746760 w 1882140"/>
                <a:gd name="connsiteY2" fmla="*/ 647700 h 675882"/>
                <a:gd name="connsiteX3" fmla="*/ 1196340 w 1882140"/>
                <a:gd name="connsiteY3" fmla="*/ 662940 h 675882"/>
                <a:gd name="connsiteX4" fmla="*/ 1546860 w 1882140"/>
                <a:gd name="connsiteY4" fmla="*/ 525780 h 675882"/>
                <a:gd name="connsiteX5" fmla="*/ 1882140 w 1882140"/>
                <a:gd name="connsiteY5" fmla="*/ 0 h 67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2140" h="675882">
                  <a:moveTo>
                    <a:pt x="0" y="0"/>
                  </a:moveTo>
                  <a:cubicBezTo>
                    <a:pt x="135890" y="178435"/>
                    <a:pt x="271780" y="356870"/>
                    <a:pt x="396240" y="464820"/>
                  </a:cubicBezTo>
                  <a:cubicBezTo>
                    <a:pt x="520700" y="572770"/>
                    <a:pt x="613410" y="614680"/>
                    <a:pt x="746760" y="647700"/>
                  </a:cubicBezTo>
                  <a:cubicBezTo>
                    <a:pt x="880110" y="680720"/>
                    <a:pt x="1062990" y="683260"/>
                    <a:pt x="1196340" y="662940"/>
                  </a:cubicBezTo>
                  <a:cubicBezTo>
                    <a:pt x="1329690" y="642620"/>
                    <a:pt x="1432560" y="636270"/>
                    <a:pt x="1546860" y="525780"/>
                  </a:cubicBezTo>
                  <a:cubicBezTo>
                    <a:pt x="1661160" y="415290"/>
                    <a:pt x="1771650" y="207645"/>
                    <a:pt x="188214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63037" y="152221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50716" y="152221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6453426" y="787129"/>
                  <a:ext cx="596124" cy="2431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3426" y="787129"/>
                  <a:ext cx="596124" cy="2431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186" b="-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461011" y="2012193"/>
                  <a:ext cx="20005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1011" y="2012193"/>
                  <a:ext cx="200055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5152" r="-909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423509" y="2072325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509" y="2072325"/>
                  <a:ext cx="139461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Connector 90"/>
            <p:cNvCxnSpPr/>
            <p:nvPr/>
          </p:nvCxnSpPr>
          <p:spPr>
            <a:xfrm flipV="1">
              <a:off x="8271510" y="1989097"/>
              <a:ext cx="0" cy="832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4410710" y="2001797"/>
              <a:ext cx="0" cy="832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8146956" y="2082514"/>
                  <a:ext cx="2149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6956" y="2082514"/>
                  <a:ext cx="214931" cy="18466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667" r="-13889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168198" y="2070976"/>
                  <a:ext cx="33034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198" y="2070976"/>
                  <a:ext cx="330347" cy="18466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704" r="-1111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2" name="Group 151"/>
          <p:cNvGrpSpPr/>
          <p:nvPr/>
        </p:nvGrpSpPr>
        <p:grpSpPr>
          <a:xfrm>
            <a:off x="4295734" y="4850141"/>
            <a:ext cx="4364302" cy="1553744"/>
            <a:chOff x="4295734" y="4850141"/>
            <a:chExt cx="4364302" cy="1553744"/>
          </a:xfrm>
        </p:grpSpPr>
        <p:cxnSp>
          <p:nvCxnSpPr>
            <p:cNvPr id="98" name="Straight Arrow Connector 97"/>
            <p:cNvCxnSpPr/>
            <p:nvPr/>
          </p:nvCxnSpPr>
          <p:spPr>
            <a:xfrm flipV="1">
              <a:off x="4325909" y="6028932"/>
              <a:ext cx="4155463" cy="5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 flipV="1">
              <a:off x="6417329" y="4960219"/>
              <a:ext cx="10393" cy="12478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4295734" y="551093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183413" y="551093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6477947" y="4850141"/>
                  <a:ext cx="38953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947" y="4850141"/>
                  <a:ext cx="389530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375" t="-5714" r="-15625" b="-342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493708" y="6000909"/>
                  <a:ext cx="1663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708" y="6000909"/>
                  <a:ext cx="166328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8571" r="-21429" b="-48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6456206" y="6061041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206" y="6061041"/>
                  <a:ext cx="139461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435" r="-26087" b="-2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Arrow Connector 106"/>
            <p:cNvCxnSpPr/>
            <p:nvPr/>
          </p:nvCxnSpPr>
          <p:spPr>
            <a:xfrm flipH="1" flipV="1">
              <a:off x="6425358" y="5279762"/>
              <a:ext cx="5325" cy="747941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 flipV="1">
              <a:off x="6730518" y="5638516"/>
              <a:ext cx="5326" cy="394599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7045712" y="5893678"/>
              <a:ext cx="963" cy="139438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 flipV="1">
              <a:off x="7350873" y="5950723"/>
              <a:ext cx="5326" cy="82393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 flipV="1">
              <a:off x="7672778" y="5937194"/>
              <a:ext cx="2839" cy="97049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7966169" y="5809896"/>
              <a:ext cx="2758" cy="219329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 flipV="1">
              <a:off x="8228654" y="5431194"/>
              <a:ext cx="5326" cy="594674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/>
            <p:cNvGrpSpPr/>
            <p:nvPr/>
          </p:nvGrpSpPr>
          <p:grpSpPr>
            <a:xfrm flipH="1">
              <a:off x="4611152" y="5432646"/>
              <a:ext cx="1503462" cy="603049"/>
              <a:chOff x="3955379" y="4348868"/>
              <a:chExt cx="1503462" cy="603049"/>
            </a:xfrm>
          </p:grpSpPr>
          <p:cxnSp>
            <p:nvCxnSpPr>
              <p:cNvPr id="115" name="Straight Arrow Connector 114"/>
              <p:cNvCxnSpPr/>
              <p:nvPr/>
            </p:nvCxnSpPr>
            <p:spPr>
              <a:xfrm flipV="1">
                <a:off x="3955379" y="4556190"/>
                <a:ext cx="5326" cy="3945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 flipV="1">
                <a:off x="4270573" y="4811352"/>
                <a:ext cx="963" cy="1394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4575734" y="4868397"/>
                <a:ext cx="5326" cy="823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V="1">
                <a:off x="4897639" y="4854868"/>
                <a:ext cx="2839" cy="9704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 flipH="1" flipV="1">
                <a:off x="5191030" y="4727570"/>
                <a:ext cx="2758" cy="21932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 flipV="1">
                <a:off x="5453515" y="4348868"/>
                <a:ext cx="5326" cy="5946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Straight Arrow Connector 120"/>
            <p:cNvCxnSpPr/>
            <p:nvPr/>
          </p:nvCxnSpPr>
          <p:spPr>
            <a:xfrm>
              <a:off x="6411674" y="6393982"/>
              <a:ext cx="1892533" cy="5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7158913" y="6188441"/>
                  <a:ext cx="50969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913" y="6188441"/>
                  <a:ext cx="509691" cy="21544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7143" r="-7143" b="-2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Group 150"/>
          <p:cNvGrpSpPr/>
          <p:nvPr/>
        </p:nvGrpSpPr>
        <p:grpSpPr>
          <a:xfrm>
            <a:off x="4268692" y="2822317"/>
            <a:ext cx="4398029" cy="1667590"/>
            <a:chOff x="4268692" y="2822317"/>
            <a:chExt cx="4398029" cy="1667590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4298867" y="3990694"/>
              <a:ext cx="4155463" cy="5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6390287" y="2921981"/>
              <a:ext cx="10393" cy="12478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/>
            <p:cNvSpPr/>
            <p:nvPr/>
          </p:nvSpPr>
          <p:spPr>
            <a:xfrm>
              <a:off x="6395025" y="3245878"/>
              <a:ext cx="1882140" cy="675882"/>
            </a:xfrm>
            <a:custGeom>
              <a:avLst/>
              <a:gdLst>
                <a:gd name="connsiteX0" fmla="*/ 0 w 1882140"/>
                <a:gd name="connsiteY0" fmla="*/ 0 h 675882"/>
                <a:gd name="connsiteX1" fmla="*/ 396240 w 1882140"/>
                <a:gd name="connsiteY1" fmla="*/ 464820 h 675882"/>
                <a:gd name="connsiteX2" fmla="*/ 746760 w 1882140"/>
                <a:gd name="connsiteY2" fmla="*/ 647700 h 675882"/>
                <a:gd name="connsiteX3" fmla="*/ 1196340 w 1882140"/>
                <a:gd name="connsiteY3" fmla="*/ 662940 h 675882"/>
                <a:gd name="connsiteX4" fmla="*/ 1546860 w 1882140"/>
                <a:gd name="connsiteY4" fmla="*/ 525780 h 675882"/>
                <a:gd name="connsiteX5" fmla="*/ 1882140 w 1882140"/>
                <a:gd name="connsiteY5" fmla="*/ 0 h 67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2140" h="675882">
                  <a:moveTo>
                    <a:pt x="0" y="0"/>
                  </a:moveTo>
                  <a:cubicBezTo>
                    <a:pt x="135890" y="178435"/>
                    <a:pt x="271780" y="356870"/>
                    <a:pt x="396240" y="464820"/>
                  </a:cubicBezTo>
                  <a:cubicBezTo>
                    <a:pt x="520700" y="572770"/>
                    <a:pt x="613410" y="614680"/>
                    <a:pt x="746760" y="647700"/>
                  </a:cubicBezTo>
                  <a:cubicBezTo>
                    <a:pt x="880110" y="680720"/>
                    <a:pt x="1062990" y="683260"/>
                    <a:pt x="1196340" y="662940"/>
                  </a:cubicBezTo>
                  <a:cubicBezTo>
                    <a:pt x="1329690" y="642620"/>
                    <a:pt x="1432560" y="636270"/>
                    <a:pt x="1546860" y="525780"/>
                  </a:cubicBezTo>
                  <a:cubicBezTo>
                    <a:pt x="1661160" y="415290"/>
                    <a:pt x="1771650" y="207645"/>
                    <a:pt x="188214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Freeform 59"/>
            <p:cNvSpPr/>
            <p:nvPr/>
          </p:nvSpPr>
          <p:spPr>
            <a:xfrm flipH="1">
              <a:off x="4512511" y="3241524"/>
              <a:ext cx="1882140" cy="675882"/>
            </a:xfrm>
            <a:custGeom>
              <a:avLst/>
              <a:gdLst>
                <a:gd name="connsiteX0" fmla="*/ 0 w 1882140"/>
                <a:gd name="connsiteY0" fmla="*/ 0 h 675882"/>
                <a:gd name="connsiteX1" fmla="*/ 396240 w 1882140"/>
                <a:gd name="connsiteY1" fmla="*/ 464820 h 675882"/>
                <a:gd name="connsiteX2" fmla="*/ 746760 w 1882140"/>
                <a:gd name="connsiteY2" fmla="*/ 647700 h 675882"/>
                <a:gd name="connsiteX3" fmla="*/ 1196340 w 1882140"/>
                <a:gd name="connsiteY3" fmla="*/ 662940 h 675882"/>
                <a:gd name="connsiteX4" fmla="*/ 1546860 w 1882140"/>
                <a:gd name="connsiteY4" fmla="*/ 525780 h 675882"/>
                <a:gd name="connsiteX5" fmla="*/ 1882140 w 1882140"/>
                <a:gd name="connsiteY5" fmla="*/ 0 h 67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2140" h="675882">
                  <a:moveTo>
                    <a:pt x="0" y="0"/>
                  </a:moveTo>
                  <a:cubicBezTo>
                    <a:pt x="135890" y="178435"/>
                    <a:pt x="271780" y="356870"/>
                    <a:pt x="396240" y="464820"/>
                  </a:cubicBezTo>
                  <a:cubicBezTo>
                    <a:pt x="520700" y="572770"/>
                    <a:pt x="613410" y="614680"/>
                    <a:pt x="746760" y="647700"/>
                  </a:cubicBezTo>
                  <a:cubicBezTo>
                    <a:pt x="880110" y="680720"/>
                    <a:pt x="1062990" y="683260"/>
                    <a:pt x="1196340" y="662940"/>
                  </a:cubicBezTo>
                  <a:cubicBezTo>
                    <a:pt x="1329690" y="642620"/>
                    <a:pt x="1432560" y="636270"/>
                    <a:pt x="1546860" y="525780"/>
                  </a:cubicBezTo>
                  <a:cubicBezTo>
                    <a:pt x="1661160" y="415290"/>
                    <a:pt x="1771650" y="207645"/>
                    <a:pt x="188214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68692" y="347269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156371" y="347269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470703" y="2822317"/>
                  <a:ext cx="672107" cy="2431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0703" y="2822317"/>
                  <a:ext cx="672107" cy="24314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405" b="-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466666" y="3962671"/>
                  <a:ext cx="20005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6666" y="3962671"/>
                  <a:ext cx="200055" cy="246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5152" r="-909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429164" y="4022803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164" y="4022803"/>
                  <a:ext cx="139461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>
            <a:xfrm flipH="1" flipV="1">
              <a:off x="6398316" y="3241524"/>
              <a:ext cx="5325" cy="7479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6703476" y="3600278"/>
              <a:ext cx="5326" cy="3945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7018670" y="3855440"/>
              <a:ext cx="963" cy="1394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7323831" y="3912485"/>
              <a:ext cx="5326" cy="82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 flipV="1">
              <a:off x="7645736" y="3898956"/>
              <a:ext cx="2839" cy="970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endCxn id="59" idx="4"/>
            </p:cNvCxnSpPr>
            <p:nvPr/>
          </p:nvCxnSpPr>
          <p:spPr>
            <a:xfrm flipV="1">
              <a:off x="7939127" y="3771658"/>
              <a:ext cx="2758" cy="219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8201612" y="3392956"/>
              <a:ext cx="5326" cy="5946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 flipH="1">
              <a:off x="4584110" y="3394408"/>
              <a:ext cx="1503462" cy="603049"/>
              <a:chOff x="3955379" y="4348868"/>
              <a:chExt cx="1503462" cy="603049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3955379" y="4556190"/>
                <a:ext cx="5326" cy="3945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H="1" flipV="1">
                <a:off x="4270573" y="4811352"/>
                <a:ext cx="963" cy="1394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4575734" y="4868397"/>
                <a:ext cx="5326" cy="823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V="1">
                <a:off x="4897639" y="4854868"/>
                <a:ext cx="2839" cy="970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H="1" flipV="1">
                <a:off x="5191030" y="4727570"/>
                <a:ext cx="2758" cy="2193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5453515" y="4348868"/>
                <a:ext cx="5326" cy="5946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flipV="1">
              <a:off x="8312990" y="3961136"/>
              <a:ext cx="0" cy="832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8188436" y="4054553"/>
                  <a:ext cx="2149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436" y="4054553"/>
                  <a:ext cx="214931" cy="18466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667" r="-13889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Straight Arrow Connector 126"/>
            <p:cNvCxnSpPr/>
            <p:nvPr/>
          </p:nvCxnSpPr>
          <p:spPr>
            <a:xfrm>
              <a:off x="6992860" y="4085372"/>
              <a:ext cx="36508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7067934" y="4144235"/>
                  <a:ext cx="214931" cy="345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934" y="4144235"/>
                  <a:ext cx="214931" cy="34567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6667" t="-3509" r="-13889" b="-1403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orizontal Scroll 153"/>
              <p:cNvSpPr/>
              <p:nvPr/>
            </p:nvSpPr>
            <p:spPr>
              <a:xfrm>
                <a:off x="357943" y="2475120"/>
                <a:ext cx="3171765" cy="2282995"/>
              </a:xfrm>
              <a:prstGeom prst="horizontalScroll">
                <a:avLst>
                  <a:gd name="adj" fmla="val 7491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u="sng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DFT</a:t>
                </a:r>
                <a:br>
                  <a:rPr lang="en-US" sz="1600" b="1" u="sng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el-GR" sz="1600" b="1" u="sng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Horizontal Scroll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43" y="2475120"/>
                <a:ext cx="3171765" cy="2282995"/>
              </a:xfrm>
              <a:prstGeom prst="horizontalScroll">
                <a:avLst>
                  <a:gd name="adj" fmla="val 7491"/>
                </a:avLst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Group 170"/>
          <p:cNvGrpSpPr/>
          <p:nvPr/>
        </p:nvGrpSpPr>
        <p:grpSpPr>
          <a:xfrm>
            <a:off x="181069" y="4788996"/>
            <a:ext cx="3716275" cy="1781336"/>
            <a:chOff x="181069" y="4788996"/>
            <a:chExt cx="3716275" cy="1781336"/>
          </a:xfrm>
        </p:grpSpPr>
        <p:grpSp>
          <p:nvGrpSpPr>
            <p:cNvPr id="153" name="Group 152"/>
            <p:cNvGrpSpPr/>
            <p:nvPr/>
          </p:nvGrpSpPr>
          <p:grpSpPr>
            <a:xfrm>
              <a:off x="181069" y="4788996"/>
              <a:ext cx="3716275" cy="1781336"/>
              <a:chOff x="181069" y="4788996"/>
              <a:chExt cx="3716275" cy="1781336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181069" y="6057308"/>
                <a:ext cx="35863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H="1" flipV="1">
                <a:off x="387959" y="4961839"/>
                <a:ext cx="10393" cy="12478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3730312" y="6000724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0312" y="6000724"/>
                    <a:ext cx="167032" cy="246221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18519" r="-148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4" name="Straight Connector 133"/>
              <p:cNvCxnSpPr/>
              <p:nvPr/>
            </p:nvCxnSpPr>
            <p:spPr>
              <a:xfrm flipV="1">
                <a:off x="398352" y="5441672"/>
                <a:ext cx="0" cy="615636"/>
              </a:xfrm>
              <a:prstGeom prst="line">
                <a:avLst/>
              </a:prstGeom>
              <a:ln w="190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632234" y="5651930"/>
                <a:ext cx="1179" cy="405378"/>
              </a:xfrm>
              <a:prstGeom prst="line">
                <a:avLst/>
              </a:prstGeom>
              <a:ln w="190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867294" y="5528105"/>
                <a:ext cx="0" cy="529203"/>
              </a:xfrm>
              <a:prstGeom prst="line">
                <a:avLst/>
              </a:prstGeom>
              <a:ln w="190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1101176" y="5890055"/>
                <a:ext cx="0" cy="167253"/>
              </a:xfrm>
              <a:prstGeom prst="line">
                <a:avLst/>
              </a:prstGeom>
              <a:ln w="190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1333879" y="6057308"/>
                <a:ext cx="1179" cy="214701"/>
              </a:xfrm>
              <a:prstGeom prst="line">
                <a:avLst/>
              </a:prstGeom>
              <a:ln w="190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1567760" y="5651930"/>
                <a:ext cx="1179" cy="405378"/>
              </a:xfrm>
              <a:prstGeom prst="line">
                <a:avLst/>
              </a:prstGeom>
              <a:ln w="190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>
                <a:off x="387959" y="6339003"/>
                <a:ext cx="1397979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867294" y="6354888"/>
                    <a:ext cx="50969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=7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41" name="TextBox 1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7294" y="6354888"/>
                    <a:ext cx="509690" cy="21544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7143" r="-7143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2" name="Straight Connector 141"/>
              <p:cNvCxnSpPr/>
              <p:nvPr/>
            </p:nvCxnSpPr>
            <p:spPr>
              <a:xfrm>
                <a:off x="1801641" y="6057308"/>
                <a:ext cx="0" cy="0"/>
              </a:xfrm>
              <a:prstGeom prst="line">
                <a:avLst/>
              </a:prstGeom>
              <a:ln w="190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19037" y="4788996"/>
                    <a:ext cx="456022" cy="23205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037" y="4788996"/>
                    <a:ext cx="456022" cy="232051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5333" t="-2632" r="-13333" b="-2631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227431" y="6045589"/>
                    <a:ext cx="139461" cy="215444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46" name="TextBox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431" y="6045589"/>
                    <a:ext cx="139461" cy="215444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24000" r="-20000" b="-2703"/>
                    </a:stretch>
                  </a:blipFill>
                  <a:ln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2" name="Group 161"/>
            <p:cNvGrpSpPr/>
            <p:nvPr/>
          </p:nvGrpSpPr>
          <p:grpSpPr>
            <a:xfrm>
              <a:off x="2081909" y="5441672"/>
              <a:ext cx="1403289" cy="830337"/>
              <a:chOff x="550752" y="5594072"/>
              <a:chExt cx="1403289" cy="830337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 flipV="1">
                <a:off x="550752" y="5594072"/>
                <a:ext cx="0" cy="615636"/>
              </a:xfrm>
              <a:prstGeom prst="line">
                <a:avLst/>
              </a:prstGeom>
              <a:ln w="19050"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784634" y="5804330"/>
                <a:ext cx="1179" cy="405378"/>
              </a:xfrm>
              <a:prstGeom prst="line">
                <a:avLst/>
              </a:prstGeom>
              <a:ln w="19050"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1019694" y="5680505"/>
                <a:ext cx="0" cy="529203"/>
              </a:xfrm>
              <a:prstGeom prst="line">
                <a:avLst/>
              </a:prstGeom>
              <a:ln w="19050"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1253576" y="6042455"/>
                <a:ext cx="0" cy="167253"/>
              </a:xfrm>
              <a:prstGeom prst="line">
                <a:avLst/>
              </a:prstGeom>
              <a:ln w="19050"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1486279" y="6209708"/>
                <a:ext cx="1179" cy="214701"/>
              </a:xfrm>
              <a:prstGeom prst="line">
                <a:avLst/>
              </a:prstGeom>
              <a:ln w="19050"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1720160" y="5804330"/>
                <a:ext cx="1179" cy="405378"/>
              </a:xfrm>
              <a:prstGeom prst="line">
                <a:avLst/>
              </a:prstGeom>
              <a:ln w="19050"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1954041" y="6209708"/>
                <a:ext cx="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/>
            <p:cNvSpPr txBox="1"/>
            <p:nvPr/>
          </p:nvSpPr>
          <p:spPr>
            <a:xfrm>
              <a:off x="3405286" y="54953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1250150" y="5123744"/>
                  <a:ext cx="37241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150" y="5123744"/>
                  <a:ext cx="372410" cy="21544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6557" t="-5714" r="-16393" b="-342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8" name="Curved Connector 167"/>
            <p:cNvCxnSpPr>
              <a:stCxn id="166" idx="1"/>
            </p:cNvCxnSpPr>
            <p:nvPr/>
          </p:nvCxnSpPr>
          <p:spPr>
            <a:xfrm rot="10800000" flipV="1">
              <a:off x="977860" y="5231466"/>
              <a:ext cx="272291" cy="248022"/>
            </a:xfrm>
            <a:prstGeom prst="curvedConnector3">
              <a:avLst>
                <a:gd name="adj1" fmla="val 10022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3064771" y="1396904"/>
            <a:ext cx="785234" cy="520285"/>
            <a:chOff x="3064771" y="1396904"/>
            <a:chExt cx="785234" cy="520285"/>
          </a:xfrm>
        </p:grpSpPr>
        <p:sp>
          <p:nvSpPr>
            <p:cNvPr id="35" name="Right Arrow 34"/>
            <p:cNvSpPr/>
            <p:nvPr/>
          </p:nvSpPr>
          <p:spPr>
            <a:xfrm>
              <a:off x="3065145" y="1692998"/>
              <a:ext cx="784860" cy="224191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064771" y="1396904"/>
              <a:ext cx="654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DTFT</a:t>
              </a:r>
              <a:endParaRPr lang="el-GR" dirty="0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282929" y="2359313"/>
            <a:ext cx="2436662" cy="430887"/>
            <a:chOff x="6282929" y="2292638"/>
            <a:chExt cx="2436662" cy="430887"/>
          </a:xfrm>
        </p:grpSpPr>
        <p:sp>
          <p:nvSpPr>
            <p:cNvPr id="56" name="Right Arrow 55"/>
            <p:cNvSpPr/>
            <p:nvPr/>
          </p:nvSpPr>
          <p:spPr>
            <a:xfrm rot="5400000">
              <a:off x="6186262" y="2400174"/>
              <a:ext cx="417525" cy="224191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6500842" y="2292638"/>
                  <a:ext cx="221874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100" dirty="0" smtClean="0"/>
                    <a:t>Δειγματοληψία</a:t>
                  </a:r>
                  <a:endParaRPr lang="en-US" sz="1100" dirty="0" smtClean="0"/>
                </a:p>
                <a:p>
                  <a14:m>
                    <m:oMath xmlns:m="http://schemas.openxmlformats.org/officeDocument/2006/math">
                      <m:r>
                        <a:rPr lang="en-US" sz="11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100" b="0" i="1" dirty="0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a14:m>
                  <a:r>
                    <a:rPr lang="en-US" sz="1100" dirty="0" smtClean="0"/>
                    <a:t> </a:t>
                  </a:r>
                  <a:r>
                    <a:rPr lang="el-GR" sz="1100" dirty="0" smtClean="0"/>
                    <a:t>δείγματα σε μια περίοδο </a:t>
                  </a:r>
                  <a14:m>
                    <m:oMath xmlns:m="http://schemas.openxmlformats.org/officeDocument/2006/math">
                      <m:r>
                        <a:rPr lang="el-GR" sz="11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1100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l-GR" sz="1100" dirty="0"/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0842" y="2292638"/>
                  <a:ext cx="2218749" cy="43088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1408" b="-845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6301745" y="4368430"/>
            <a:ext cx="681993" cy="428999"/>
            <a:chOff x="6301745" y="4311280"/>
            <a:chExt cx="681993" cy="428999"/>
          </a:xfrm>
        </p:grpSpPr>
        <p:sp>
          <p:nvSpPr>
            <p:cNvPr id="123" name="Right Arrow 122"/>
            <p:cNvSpPr/>
            <p:nvPr/>
          </p:nvSpPr>
          <p:spPr>
            <a:xfrm rot="5400000">
              <a:off x="6205078" y="4419421"/>
              <a:ext cx="417525" cy="224191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438396" y="4311280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DFT</a:t>
              </a:r>
              <a:endParaRPr lang="el-GR" dirty="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740387" y="5102214"/>
            <a:ext cx="603050" cy="601465"/>
            <a:chOff x="3740387" y="5102214"/>
            <a:chExt cx="603050" cy="601465"/>
          </a:xfrm>
        </p:grpSpPr>
        <p:sp>
          <p:nvSpPr>
            <p:cNvPr id="130" name="Right Arrow 129"/>
            <p:cNvSpPr/>
            <p:nvPr/>
          </p:nvSpPr>
          <p:spPr>
            <a:xfrm rot="10800000">
              <a:off x="3836697" y="5479488"/>
              <a:ext cx="368690" cy="224191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740387" y="5102214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Ι</a:t>
              </a:r>
              <a:r>
                <a:rPr lang="en-US" dirty="0" smtClean="0"/>
                <a:t>DFT</a:t>
              </a:r>
              <a:endParaRPr lang="el-GR" dirty="0"/>
            </a:p>
          </p:txBody>
        </p:sp>
      </p:grpSp>
      <p:sp>
        <p:nvSpPr>
          <p:cNvPr id="180" name="Oval 179"/>
          <p:cNvSpPr/>
          <p:nvPr/>
        </p:nvSpPr>
        <p:spPr>
          <a:xfrm>
            <a:off x="1699097" y="5954344"/>
            <a:ext cx="209808" cy="189914"/>
          </a:xfrm>
          <a:prstGeom prst="ellipse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1" name="TextBox 180"/>
          <p:cNvSpPr txBox="1"/>
          <p:nvPr/>
        </p:nvSpPr>
        <p:spPr>
          <a:xfrm>
            <a:off x="-4129" y="54756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32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80" grpId="0" animBg="1"/>
      <p:bldP spid="1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Δηλ. να αυξήσουμε τον αριθμό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των δειγμάτων που παίρνουμε στον </a:t>
                </a:r>
                <a:r>
                  <a:rPr lang="en-US" dirty="0" smtClean="0"/>
                  <a:t>DFT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Κάποια από τα παραπάνω δείγματα θα «έπεφταν» πάνω στις δυο κορυφές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και θα «έπιαναν» τις σωστές συχνότητες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Πυκνότερη δειγματοληψία του </a:t>
                </a:r>
                <a:r>
                  <a:rPr lang="en-US" b="1" dirty="0" smtClean="0"/>
                  <a:t>DTFT </a:t>
                </a:r>
                <a:r>
                  <a:rPr lang="en-US" dirty="0" smtClean="0"/>
                  <a:t>(</a:t>
                </a:r>
                <a:r>
                  <a:rPr lang="el-GR" dirty="0" smtClean="0"/>
                  <a:t>ήτοι, μεγαλύτερος αριθμός δειγμάτων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DFT) </a:t>
                </a:r>
                <a:r>
                  <a:rPr lang="el-GR" dirty="0" smtClean="0"/>
                  <a:t>οδηγεί σε </a:t>
                </a:r>
                <a:r>
                  <a:rPr lang="en-US" b="1" dirty="0" smtClean="0"/>
                  <a:t>zero-padding </a:t>
                </a:r>
                <a:r>
                  <a:rPr lang="el-GR" b="1" dirty="0" smtClean="0"/>
                  <a:t>του σήματος στο χρόνο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περιοδικότητα «καταργείται»!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Δημιουργούνται ασυνέχειες!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Αλλά η συχνότητα μπορεί να εκτιμηθεί!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11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23745" y="3462528"/>
            <a:ext cx="6595872" cy="3113878"/>
            <a:chOff x="1267966" y="3522000"/>
            <a:chExt cx="6421175" cy="29986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6858" r="8736"/>
            <a:stretch/>
          </p:blipFill>
          <p:spPr>
            <a:xfrm>
              <a:off x="1267966" y="3522000"/>
              <a:ext cx="6421175" cy="29986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31073" t="11674" r="51519" b="78064"/>
            <a:stretch/>
          </p:blipFill>
          <p:spPr>
            <a:xfrm>
              <a:off x="3054421" y="3840132"/>
              <a:ext cx="1771392" cy="369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n-US" sz="9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Ενδεικτικός κώδικας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r="52759" b="60178"/>
          <a:stretch/>
        </p:blipFill>
        <p:spPr>
          <a:xfrm>
            <a:off x="62899" y="1194816"/>
            <a:ext cx="2900727" cy="2686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" t="42845" r="603"/>
          <a:stretch/>
        </p:blipFill>
        <p:spPr>
          <a:xfrm>
            <a:off x="3035808" y="2671426"/>
            <a:ext cx="6060394" cy="382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1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Όσον αφορά το </a:t>
                </a:r>
                <a:r>
                  <a:rPr lang="el-GR" b="1" dirty="0" smtClean="0"/>
                  <a:t>πλάτος</a:t>
                </a:r>
                <a:r>
                  <a:rPr lang="el-GR" dirty="0" smtClean="0"/>
                  <a:t> του ημιτόνου?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Έχουμε </a:t>
                </a:r>
                <a:endParaRPr lang="el-GR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Ξέρουμε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 διάρκεια του </a:t>
                </a:r>
                <a:r>
                  <a:rPr lang="el-GR" dirty="0" err="1" smtClean="0"/>
                  <a:t>τετραγ</a:t>
                </a:r>
                <a:r>
                  <a:rPr lang="el-GR" dirty="0" smtClean="0"/>
                  <a:t>. παραθύρου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πρέπει να διαιρέσουμε το πλάτος που αντιστοιχεί στη συχνότητα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=±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εκτιμούμε με τον αριθμό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αριθμός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dirty="0" smtClean="0"/>
                  <a:t> συμπίπτει με τον αριθμό των δειγμάτων στο τετραγωνικό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οποιοδήποτε παράθυρο έχουμε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πρέπει να διαιρέσουμε με το άθροισμα όλων των δειγμάτων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πρόβλημα της </a:t>
                </a:r>
                <a:r>
                  <a:rPr lang="el-GR" b="1" dirty="0" smtClean="0"/>
                  <a:t>φασματικής διασποράς (</a:t>
                </a:r>
                <a:r>
                  <a:rPr lang="en-US" b="1" dirty="0" smtClean="0"/>
                  <a:t>spectral spreading)</a:t>
                </a:r>
                <a:r>
                  <a:rPr lang="el-GR" dirty="0" smtClean="0"/>
                  <a:t> - το γεγονός ότι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τετραγωνικού παραθύρου έχει ενέργεια και σε άλλες συχνότητες εκτός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– παραμένει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Ύπαρξη ισχυρών πλευρικών λοβών!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Πώς θα μπορούσαμε να το βελτιώσουμε κι αυτό?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Να αλλάξουμε παράθυρο!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Ας δοκιμάσουμε το παράθυρο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Hanning</a:t>
                </a:r>
                <a:r>
                  <a:rPr lang="en-US" dirty="0" smtClean="0">
                    <a:sym typeface="Wingdings" panose="05000000000000000000" pitchFamily="2" charset="2"/>
                  </a:rPr>
                  <a:t> (Von Hann) </a:t>
                </a:r>
                <a:r>
                  <a:rPr lang="el-GR" dirty="0" smtClean="0">
                    <a:sym typeface="Wingdings" panose="05000000000000000000" pitchFamily="2" charset="2"/>
                  </a:rPr>
                  <a:t>αντί του τετραγωνικού: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0≤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053" r="6837"/>
          <a:stretch/>
        </p:blipFill>
        <p:spPr>
          <a:xfrm>
            <a:off x="33101" y="4194048"/>
            <a:ext cx="2685430" cy="2367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1152" y="5145024"/>
            <a:ext cx="570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DTFT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του αποτελείται από ένα γραμμικό συνδυασμό τριών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DTFT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του τετραγωνικού παραθύρου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38157" y="1466660"/>
            <a:ext cx="2988851" cy="1453093"/>
            <a:chOff x="1267966" y="3522000"/>
            <a:chExt cx="6421175" cy="29986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6858" r="8736"/>
            <a:stretch/>
          </p:blipFill>
          <p:spPr>
            <a:xfrm>
              <a:off x="1267966" y="3522000"/>
              <a:ext cx="6421175" cy="29986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31073" t="11674" r="51519" b="78064"/>
            <a:stretch/>
          </p:blipFill>
          <p:spPr>
            <a:xfrm>
              <a:off x="3054421" y="3840132"/>
              <a:ext cx="1771392" cy="369571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6400800" y="2290527"/>
            <a:ext cx="2055137" cy="5251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Πολλαπλασιάζοντας το ημίτονο με ένα παράθυρο </a:t>
            </a:r>
            <a:r>
              <a:rPr lang="en-US" dirty="0" err="1" smtClean="0"/>
              <a:t>Hanning</a:t>
            </a:r>
            <a:r>
              <a:rPr lang="en-US" dirty="0" smtClean="0"/>
              <a:t>: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0" indent="0">
              <a:buClrTx/>
              <a:buSzPct val="120000"/>
              <a:buNone/>
            </a:pPr>
            <a:endParaRPr lang="en-US" sz="24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Παίρνοντας τώρα </a:t>
            </a:r>
            <a:r>
              <a:rPr lang="en-US" dirty="0" smtClean="0"/>
              <a:t>DFT </a:t>
            </a:r>
            <a:r>
              <a:rPr lang="el-GR" dirty="0" smtClean="0"/>
              <a:t>σε 128 σημεία και </a:t>
            </a:r>
            <a:r>
              <a:rPr lang="el-GR" dirty="0" err="1" smtClean="0"/>
              <a:t>κανονικοποιώντας</a:t>
            </a:r>
            <a:r>
              <a:rPr lang="el-GR" dirty="0" smtClean="0"/>
              <a:t>, έχουμε: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865" r="7977"/>
          <a:stretch/>
        </p:blipFill>
        <p:spPr>
          <a:xfrm>
            <a:off x="2401824" y="1147828"/>
            <a:ext cx="4450079" cy="2217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068" r="8898"/>
          <a:stretch/>
        </p:blipFill>
        <p:spPr>
          <a:xfrm>
            <a:off x="85344" y="3761636"/>
            <a:ext cx="6876287" cy="278898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65504" y="4413504"/>
            <a:ext cx="4547616" cy="6096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65504" y="5813476"/>
            <a:ext cx="4547616" cy="6096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914" y="4555961"/>
            <a:ext cx="196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+++ Μείωση διασποράς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 Αύξηση εύρους κεντρικού λοβού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6384" y="3882365"/>
            <a:ext cx="579120" cy="115198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5415" y="5260972"/>
            <a:ext cx="579120" cy="115198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0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ξανά επιβεβαιώνουμε ότι </a:t>
                </a:r>
                <a:r>
                  <a:rPr lang="el-GR" b="1" dirty="0" smtClean="0"/>
                  <a:t>το πλήθος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των συντελεστών του </a:t>
                </a:r>
                <a:r>
                  <a:rPr lang="en-US" b="1" dirty="0" smtClean="0"/>
                  <a:t>DFT</a:t>
                </a:r>
                <a:r>
                  <a:rPr lang="en-US" dirty="0" smtClean="0"/>
                  <a:t> (</a:t>
                </a:r>
                <a:r>
                  <a:rPr lang="el-GR" dirty="0" smtClean="0"/>
                  <a:t>το πλήθος των δειγμάτων που λαμβάνουμε από τον </a:t>
                </a:r>
                <a:r>
                  <a:rPr lang="en-US" dirty="0" smtClean="0"/>
                  <a:t>DTFT</a:t>
                </a:r>
                <a:r>
                  <a:rPr lang="el-GR" dirty="0" smtClean="0"/>
                  <a:t> ανά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πρέπει να είναι </a:t>
                </a:r>
                <a:r>
                  <a:rPr lang="el-GR" b="1" dirty="0" smtClean="0"/>
                  <a:t>όσο μεγαλύτερο γίνεται</a:t>
                </a:r>
                <a:br>
                  <a:rPr lang="el-GR" b="1" dirty="0" smtClean="0"/>
                </a:b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γνωρίζουμε ότι γίνεται με </a:t>
                </a:r>
                <a:r>
                  <a:rPr lang="en-US" b="1" dirty="0" smtClean="0"/>
                  <a:t>zero-padding </a:t>
                </a:r>
                <a:r>
                  <a:rPr lang="el-GR" b="1" dirty="0" smtClean="0"/>
                  <a:t>του σήματος στο πεδίο του χρόνου</a:t>
                </a:r>
                <a:br>
                  <a:rPr lang="el-GR" b="1" dirty="0" smtClean="0"/>
                </a:b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Επίσης</a:t>
                </a:r>
                <a:r>
                  <a:rPr lang="el-GR" b="1" dirty="0" smtClean="0"/>
                  <a:t>, </a:t>
                </a:r>
                <a:r>
                  <a:rPr lang="el-GR" b="1" dirty="0"/>
                  <a:t>π</a:t>
                </a:r>
                <a:r>
                  <a:rPr lang="el-GR" b="1" dirty="0" smtClean="0"/>
                  <a:t>υκνή δειγματοληψία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μας δίνει μια </a:t>
                </a:r>
                <a:r>
                  <a:rPr lang="el-GR" b="1" dirty="0" smtClean="0"/>
                  <a:t>καλή προσέγγιση</a:t>
                </a:r>
                <a:r>
                  <a:rPr lang="el-GR" dirty="0" smtClean="0"/>
                  <a:t> της εικόνας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μέσω του </a:t>
                </a:r>
                <a:r>
                  <a:rPr lang="en-US" dirty="0" smtClean="0"/>
                  <a:t>DFT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«</a:t>
                </a:r>
                <a:r>
                  <a:rPr lang="el-GR" b="1" dirty="0" smtClean="0"/>
                  <a:t>Σωστή» εύρεση του πλάτους </a:t>
                </a:r>
                <a:r>
                  <a:rPr lang="el-GR" dirty="0" smtClean="0"/>
                  <a:t>του σήματος γίνεται διαιρώντας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με την τιμή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</a:t>
                </a:r>
                <a:r>
                  <a:rPr lang="el-GR" b="1" dirty="0" smtClean="0"/>
                  <a:t>φασματική διασπορά </a:t>
                </a:r>
                <a:r>
                  <a:rPr lang="el-GR" dirty="0" smtClean="0"/>
                  <a:t>μπορεί να μειωθεί επιλέγοντας διαφορετικό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Ας εγκαταλείψουμε τώρα την ανάλυση ενός ημιτόνου και ας πάμε σε περισσότερες συχνότητες κι ας δούμε τι συμβαίνει εκεί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>
                <a:blip r:embed="rId3"/>
                <a:stretch>
                  <a:fillRect l="-1884" t="-1727" r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53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Θεωρητικά,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τετραγωνικώς </a:t>
                </a:r>
                <a:r>
                  <a:rPr lang="el-GR" dirty="0" err="1" smtClean="0"/>
                  <a:t>παραθυροποιημένη</a:t>
                </a:r>
                <a:r>
                  <a:rPr lang="el-GR" dirty="0" smtClean="0"/>
                  <a:t> έκδοση του θα έχει </a:t>
                </a:r>
                <a:r>
                  <a:rPr lang="en-US" dirty="0" smtClean="0"/>
                  <a:t>DTFT</a:t>
                </a:r>
                <a:br>
                  <a:rPr lang="en-US" dirty="0" smtClean="0"/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DTFT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 </a:t>
                </a:r>
                <a:r>
                  <a:rPr lang="el-GR" dirty="0"/>
                  <a:t>Για ευκολία,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0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Αρχικά, 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137" r="8983"/>
          <a:stretch/>
        </p:blipFill>
        <p:spPr>
          <a:xfrm>
            <a:off x="87282" y="2877312"/>
            <a:ext cx="8929060" cy="35162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768697" y="5825160"/>
              <a:ext cx="4183200" cy="325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8977" y="5817240"/>
                <a:ext cx="4203000" cy="3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8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445" r="8673"/>
          <a:stretch/>
        </p:blipFill>
        <p:spPr>
          <a:xfrm>
            <a:off x="87283" y="2865120"/>
            <a:ext cx="8981926" cy="35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702" r="9139"/>
          <a:stretch/>
        </p:blipFill>
        <p:spPr>
          <a:xfrm>
            <a:off x="87283" y="2856667"/>
            <a:ext cx="8959041" cy="35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 (review…)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81276" y="650393"/>
                <a:ext cx="4276724" cy="412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=32,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=0,…,31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6" y="650393"/>
                <a:ext cx="4276724" cy="412357"/>
              </a:xfrm>
              <a:prstGeom prst="rect">
                <a:avLst/>
              </a:prstGeom>
              <a:blipFill rotWithShape="0">
                <a:blip r:embed="rId3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343026" y="3550575"/>
                <a:ext cx="380047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=32,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=0,…,31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6" y="3550575"/>
                <a:ext cx="3800474" cy="495649"/>
              </a:xfrm>
              <a:prstGeom prst="rect">
                <a:avLst/>
              </a:prstGeom>
              <a:blipFill rotWithShape="0"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78392" y="1048160"/>
            <a:ext cx="8658365" cy="5529713"/>
            <a:chOff x="178392" y="1048160"/>
            <a:chExt cx="8658365" cy="5529713"/>
          </a:xfrm>
        </p:grpSpPr>
        <p:grpSp>
          <p:nvGrpSpPr>
            <p:cNvPr id="13" name="Group 12"/>
            <p:cNvGrpSpPr/>
            <p:nvPr/>
          </p:nvGrpSpPr>
          <p:grpSpPr>
            <a:xfrm>
              <a:off x="178392" y="1048160"/>
              <a:ext cx="8658365" cy="5529713"/>
              <a:chOff x="178392" y="1000535"/>
              <a:chExt cx="8658365" cy="552971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/>
              <a:srcRect l="9953" t="3649" r="8814" b="3138"/>
              <a:stretch/>
            </p:blipFill>
            <p:spPr>
              <a:xfrm>
                <a:off x="178392" y="1000535"/>
                <a:ext cx="8658365" cy="5529713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861012" y="3319023"/>
                <a:ext cx="1864457" cy="1714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8590625" y="3300025"/>
                    <a:ext cx="21493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l-GR" sz="12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90625" y="3300025"/>
                    <a:ext cx="214931" cy="18466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7143" r="-1714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7568037" y="3355103"/>
                  <a:ext cx="12997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8037" y="3355103"/>
                  <a:ext cx="129971" cy="1846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636" r="-1363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725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600" r="9040"/>
          <a:stretch/>
        </p:blipFill>
        <p:spPr>
          <a:xfrm>
            <a:off x="87283" y="2873779"/>
            <a:ext cx="8915694" cy="35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/>
                  <a:t>Τ</a:t>
                </a:r>
                <a:r>
                  <a:rPr lang="el-GR" dirty="0" smtClean="0"/>
                  <a:t>ι παρατηρήσατε?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α) Όταν οι συχνότητες ήρθαν «κοντά», το πλάτος της μιας επηρεάστηκε από αυτό της άλλης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Φασματική διαρροή (</a:t>
                </a:r>
                <a:r>
                  <a:rPr lang="en-US" b="1" dirty="0" smtClean="0"/>
                  <a:t>spectral leakage) </a:t>
                </a:r>
                <a:r>
                  <a:rPr lang="el-GR" b="1" dirty="0" smtClean="0"/>
                  <a:t>λόγω φασματικής διασποράς!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Οποιοδήποτε παράθυρο διασπείρει τη φασματική ενέργεια σε συχνότητες διάφορες </a:t>
                </a:r>
                <a:br>
                  <a:rPr lang="el-GR" b="1" dirty="0" smtClean="0"/>
                </a:br>
                <a:r>
                  <a:rPr lang="el-GR" b="1" dirty="0" smtClean="0"/>
                  <a:t>της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β) Όταν οι συχνότητες πλησίασαν «πολύ κοντά», δεν ήταν πια διαχωρίσιμες!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Ανεπαρκής ανάλυση!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Υπεύθυνοι για τη φασματική διαρροή λόγω φασματικής διασποράς είναι κυρίως οι πλευρικοί λοβοί του </a:t>
                </a:r>
                <a:r>
                  <a:rPr lang="el-GR" b="0" dirty="0" err="1" smtClean="0"/>
                  <a:t>μετασχ</a:t>
                </a:r>
                <a:r>
                  <a:rPr lang="el-GR" b="0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b="0" dirty="0" smtClean="0"/>
                  <a:t>ενός παραθύρου…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…ενώ υ</a:t>
                </a:r>
                <a:r>
                  <a:rPr lang="el-GR" dirty="0" smtClean="0"/>
                  <a:t>πεύθυνος για την ανεπαρκή ανάλυση είναι κυρίως ο κεντρικός λοβός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τετραγωνικού παραθύρου…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…είχε μεγάλο εύρος και επικαλύφθηκε με γειτονικούς…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Ξέρουμε ότι τα περισσότερα παράθυρα έχουν κεντρικούς λοβούς μεγαλύτερους από του τετραγωνικού παραθύρου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κέρδος τους «προέρχεται» από τους πλευρικούς λοβούς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Τι μπορούμε να κάνουμε?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17" t="-1919" r="-5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8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Έχουμε λοιπόν δυο προβλήματα: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/>
              <a:t> </a:t>
            </a:r>
            <a:r>
              <a:rPr lang="el-GR" b="0" dirty="0" smtClean="0"/>
              <a:t>α) Να μειώσουμε τη φασματική διαρροή μέσω μείωσης της φασματικής διασποράς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a.k.a</a:t>
            </a:r>
            <a:r>
              <a:rPr lang="en-US" b="0" dirty="0" smtClean="0"/>
              <a:t> : </a:t>
            </a:r>
            <a:r>
              <a:rPr lang="el-GR" b="0" dirty="0" smtClean="0"/>
              <a:t>να μειώσουμε τους πλευρικούς λοβούς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β) Να αυξήσουμε την ανάλυση του φάσματος ώστε να διαχωρίζονται οι πολύ κοντινές συχνότητες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err="1" smtClean="0"/>
              <a:t>a.k.a</a:t>
            </a:r>
            <a:r>
              <a:rPr lang="en-US" dirty="0" smtClean="0"/>
              <a:t> : </a:t>
            </a:r>
            <a:r>
              <a:rPr lang="el-GR" dirty="0" smtClean="0"/>
              <a:t>να «στενέψουμε» το εύρος του κεντρικού λοβού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/>
              <a:t> </a:t>
            </a:r>
            <a:r>
              <a:rPr lang="el-GR" b="0" dirty="0" smtClean="0"/>
              <a:t>Γνωρίζουμε ότι για το α) μπορούμε να χρησιμοποιήσουμε διαφορετικά παράθυρα ανάλυσης (</a:t>
            </a:r>
            <a:r>
              <a:rPr lang="en-US" b="0" dirty="0" smtClean="0"/>
              <a:t>Hamming, </a:t>
            </a:r>
            <a:r>
              <a:rPr lang="en-US" b="0" dirty="0" err="1" smtClean="0"/>
              <a:t>Hanning</a:t>
            </a:r>
            <a:r>
              <a:rPr lang="en-US" b="0" dirty="0" smtClean="0"/>
              <a:t>, Blackman, Bartlett, Kaiser, Poisson, </a:t>
            </a:r>
            <a:r>
              <a:rPr lang="en-US" b="0" dirty="0" err="1" smtClean="0"/>
              <a:t>Slepian</a:t>
            </a:r>
            <a:r>
              <a:rPr lang="en-US" b="0" dirty="0" smtClean="0"/>
              <a:t>,</a:t>
            </a:r>
            <a:r>
              <a:rPr lang="el-GR" b="0" dirty="0" smtClean="0"/>
              <a:t> </a:t>
            </a:r>
            <a:r>
              <a:rPr lang="en-US" b="0" dirty="0" smtClean="0"/>
              <a:t>Flat-top, Gaussian, </a:t>
            </a:r>
            <a:r>
              <a:rPr lang="el-GR" b="0" dirty="0" smtClean="0"/>
              <a:t>κ.α.)</a:t>
            </a:r>
            <a:endParaRPr lang="en-US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Για το β), η αλλαγή παραθύρου επιδεινώνει την κατάσταση, καθώς «φαρδαίνει» τον κεντρικό λοβό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 smtClean="0"/>
              <a:t>Πώς θα μπορούσαμε να το αντιμετωπίσουμε?</a:t>
            </a: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92" y="1080340"/>
            <a:ext cx="8401016" cy="48833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25312" y="1080340"/>
            <a:ext cx="2847196" cy="9313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17792" y="2340864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17792" y="3146421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17792" y="3951978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17792" y="4732190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17792" y="5499249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αυξήσουμε τη διάρκεια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l-GR" dirty="0" smtClean="0"/>
                  <a:t> του παραθύρου!!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άλλα λόγια, να πάρουμε περισσότερα δείγματα από το υπό ανάλυση σήμα!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Ας επιχειρήσουμε να λύσουμε τα προβλήματα μας…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πόσο μήκος παραθύρου χρειαζόμαστε για να διαχωρίσουμε τις συχνότητες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το τετραγωνικό παράθυρο, για να είναι </a:t>
                </a:r>
                <a:r>
                  <a:rPr lang="en-US" dirty="0" smtClean="0"/>
                  <a:t>(</a:t>
                </a:r>
                <a:r>
                  <a:rPr lang="el-GR" dirty="0" smtClean="0"/>
                  <a:t>πλήρως) διαχωρίσιμες οι συχνότητες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(δηλ. χωρίς επικάλυψη των κεντρικών λοβών) αρκεί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=120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διάφορες τιμές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l-GR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498" r="9172" b="6235"/>
          <a:stretch/>
        </p:blipFill>
        <p:spPr>
          <a:xfrm>
            <a:off x="987552" y="635671"/>
            <a:ext cx="6912864" cy="2967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393" r="9282"/>
          <a:stretch/>
        </p:blipFill>
        <p:spPr>
          <a:xfrm>
            <a:off x="987552" y="3628100"/>
            <a:ext cx="6922090" cy="31567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512680" y="651240"/>
              <a:ext cx="2030760" cy="3212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3320" y="641880"/>
                <a:ext cx="2052000" cy="32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56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602" r="9283" b="5989"/>
          <a:stretch/>
        </p:blipFill>
        <p:spPr>
          <a:xfrm>
            <a:off x="1057239" y="655029"/>
            <a:ext cx="6900672" cy="2965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659" r="9217"/>
          <a:stretch/>
        </p:blipFill>
        <p:spPr>
          <a:xfrm>
            <a:off x="975359" y="3611829"/>
            <a:ext cx="7013403" cy="3147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176560" y="673560"/>
              <a:ext cx="5405760" cy="315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7920" y="664920"/>
                <a:ext cx="5425200" cy="31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74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Γνωρίζουμε ήδη ένα πολύ καλό παράθυρο, το παράθυρο </a:t>
                </a:r>
                <a:r>
                  <a:rPr lang="en-US" dirty="0" smtClean="0"/>
                  <a:t>Kaiser</a:t>
                </a:r>
                <a:r>
                  <a:rPr lang="el-GR" dirty="0" smtClean="0"/>
                  <a:t>: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  <m:r>
                                                              <a:rPr lang="el-GR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−1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  <m:r>
                                                              <a:rPr lang="el-GR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−1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Δυο παράμετροι: </a:t>
                </a:r>
                <a:r>
                  <a:rPr lang="el-GR" dirty="0" smtClean="0"/>
                  <a:t>διάρκεια </a:t>
                </a:r>
                <a:r>
                  <a:rPr lang="el-GR" dirty="0"/>
                  <a:t>σήματος παραθύρου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παράμετρος σχήματος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ορίσουμε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ml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το εύρος του κεντρικού λοβού, ως η απόσταση μεταξύ των πρώτων μηδενισμών του φάσματος πλάτους εκατέρωθεν του μηδενός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ορίσουμε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το λόγο σε </a:t>
                </a:r>
                <a:r>
                  <a:rPr lang="en-US" dirty="0" smtClean="0"/>
                  <a:t>dB </a:t>
                </a:r>
                <a:r>
                  <a:rPr lang="el-GR" dirty="0" smtClean="0"/>
                  <a:t>μεταξύ του πλάτους του κεντρικού λοβού προς το πλάτος του μεγαλύτερου πλευρικού λοβού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7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βρήκε μια συνάρτηση του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b="0" dirty="0" smtClean="0"/>
                  <a:t> συναρτήσει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Είναι </a:t>
                </a:r>
                <a:br>
                  <a:rPr lang="el-GR" b="0" dirty="0" smtClean="0"/>
                </a:b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,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           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&lt;13.26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0.76609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𝑠𝑙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−13.26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+0.09834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𝑠𝑙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−13.26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13.26&lt;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0.12438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𝑠𝑙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+6.3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                                                            60&lt;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Επίσης βρήκε μια σχέση μεταξύ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</m:oMath>
                </a14:m>
                <a:r>
                  <a:rPr lang="en-US" b="0" dirty="0" smtClean="0"/>
                  <a:t> :</a:t>
                </a:r>
                <a:br>
                  <a:rPr lang="en-US" b="0" dirty="0" smtClean="0"/>
                </a:b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sl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𝑚𝑙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Οπότε για δεδομένα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𝑚𝑙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μπορούμε να υπολογίσουμε τις παραμέτρους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747840" y="5331960"/>
              <a:ext cx="3240" cy="1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7400" y="5322600"/>
                <a:ext cx="2304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2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Πολλά σήματα διακριτού χρόνου προέρχονται από δειγματοληψία σημάτων συνεχούς χρόνου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</a:t>
                </a:r>
                <a:r>
                  <a:rPr lang="el-GR" dirty="0" smtClean="0"/>
                  <a:t>θέτοντας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σήμα συνεχούς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Συμβολίζοντας τη συχνότητα δειγματοληψίας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και άρα την περίοδο δειγματοληψίας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 smtClean="0"/>
                  <a:t> , </a:t>
                </a:r>
                <a:r>
                  <a:rPr lang="el-GR" dirty="0" smtClean="0"/>
                  <a:t>κατά τη δειγματοληψία </a:t>
                </a:r>
                <a:r>
                  <a:rPr lang="el-GR" b="0" dirty="0" smtClean="0"/>
                  <a:t>θα έχουμε: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dirty="0" smtClean="0"/>
                  <a:t>  και όταν δειγματοληπτούμ</a:t>
                </a:r>
                <a:r>
                  <a:rPr lang="el-GR" dirty="0" smtClean="0"/>
                  <a:t>ε τη συχνότητα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σε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σημεία κατά τον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, έχουμε: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Οπότε οι συχνότητες του συνεχούς χρόνου που </a:t>
                </a:r>
                <a:r>
                  <a:rPr lang="el-GR" dirty="0" err="1" smtClean="0"/>
                  <a:t>δειγματοληπτούνται</a:t>
                </a:r>
                <a:r>
                  <a:rPr lang="el-GR" dirty="0" smtClean="0"/>
                  <a:t> κατά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είναι οι: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=0,1,2,…,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ένα παράδειγμα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 (review…)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15" y="783562"/>
            <a:ext cx="7267575" cy="547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1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το σήμα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οποίο δειγματοληπτούμε με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=8000</m:t>
                    </m:r>
                  </m:oMath>
                </a14:m>
                <a:r>
                  <a:rPr lang="en-US" b="0" dirty="0" smtClean="0"/>
                  <a:t> Hz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Οι συχνότητες που αναπαρίστανται σε έναν </a:t>
                </a:r>
                <a:r>
                  <a:rPr lang="en-US" b="0" dirty="0" smtClean="0"/>
                  <a:t>DFT 1024 </a:t>
                </a:r>
                <a:r>
                  <a:rPr lang="el-GR" b="0" dirty="0" smtClean="0"/>
                  <a:t>σημείων είναι οι:</a:t>
                </a:r>
                <a:br>
                  <a:rPr lang="el-GR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1024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7.8125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=0,1,2,…,1023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Η συχνότητα του σήματος θα αναπαρασταθεί από το </a:t>
                </a:r>
                <a:r>
                  <a:rPr lang="en-US" dirty="0" smtClean="0"/>
                  <a:t>bin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DFT</a:t>
                </a: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</a:t>
                </a:r>
                <a:r>
                  <a:rPr lang="el-GR" dirty="0" smtClean="0"/>
                  <a:t>αλλά και από το </a:t>
                </a:r>
                <a:r>
                  <a:rPr lang="en-US" dirty="0" smtClean="0"/>
                  <a:t>bin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=1008</m:t>
                    </m:r>
                  </m:oMath>
                </a14:m>
                <a:r>
                  <a:rPr lang="en-US" dirty="0" smtClean="0"/>
                  <a:t>!!</a:t>
                </a:r>
                <a:r>
                  <a:rPr lang="el-GR" dirty="0" smtClean="0"/>
                  <a:t> (περιοδικότητα του φάσματος)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869" r="6919"/>
          <a:stretch/>
        </p:blipFill>
        <p:spPr>
          <a:xfrm>
            <a:off x="1499616" y="3885458"/>
            <a:ext cx="6010656" cy="26605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047480" y="3027240"/>
              <a:ext cx="720" cy="2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2800" y="3022920"/>
                <a:ext cx="10440" cy="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25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349732"/>
            <a:ext cx="4533900" cy="4181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Ξέρουμε όμως ότι ένα σήμα που δειγματοληπτείται με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να αναπαραστήσει μοναδικά συχνότητες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Μπορούμε να αναπαραστήσουμε το αμφίπλευρο φάσμα στη 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στο διάστημα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4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365" t="4923" r="7729"/>
          <a:stretch/>
        </p:blipFill>
        <p:spPr>
          <a:xfrm>
            <a:off x="2464952" y="1901952"/>
            <a:ext cx="6581372" cy="2724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97552" y="4947877"/>
            <a:ext cx="4120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Χρησιμοποιούμε τη συνάρτηση </a:t>
            </a:r>
            <a:r>
              <a:rPr lang="en-US" i="1" dirty="0" err="1" smtClean="0">
                <a:solidFill>
                  <a:srgbClr val="000000"/>
                </a:solidFill>
              </a:rPr>
              <a:t>fftshift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 </a:t>
            </a:r>
            <a:r>
              <a:rPr lang="en-US" dirty="0" smtClean="0">
                <a:solidFill>
                  <a:srgbClr val="000000"/>
                </a:solidFill>
              </a:rPr>
              <a:t>MATLAB, </a:t>
            </a:r>
            <a:r>
              <a:rPr lang="el-GR" dirty="0" smtClean="0">
                <a:solidFill>
                  <a:srgbClr val="000000"/>
                </a:solidFill>
              </a:rPr>
              <a:t>η οποία αντιστρέφει το δεξί με το αριστερό τμήμα του φάσματος που επιστρέφει ο </a:t>
            </a:r>
            <a:r>
              <a:rPr lang="en-US" i="1" dirty="0" err="1" smtClean="0">
                <a:solidFill>
                  <a:srgbClr val="000000"/>
                </a:solidFill>
              </a:rPr>
              <a:t>fft</a:t>
            </a:r>
            <a:endParaRPr lang="el-GR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38" t="3715" r="6381"/>
          <a:stretch/>
        </p:blipFill>
        <p:spPr>
          <a:xfrm>
            <a:off x="4229100" y="4265908"/>
            <a:ext cx="4914900" cy="2261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4" y="346019"/>
                <a:ext cx="5970616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Φυσικά δε γίνεται πάντα οι συχνότητες ενός σήματος να προκύπτουν ακέραια πολλαπλάσια του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οποίο δειγματοληπτούμε με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</a:t>
                </a:r>
                <a:r>
                  <a:rPr lang="el-GR" dirty="0" err="1" smtClean="0"/>
                  <a:t>συχν</a:t>
                </a:r>
                <a:r>
                  <a:rPr lang="en-US" dirty="0" smtClean="0"/>
                  <a:t>. </a:t>
                </a:r>
                <a:r>
                  <a:rPr lang="el-GR" dirty="0" smtClean="0"/>
                  <a:t>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b="0" dirty="0" smtClean="0"/>
                  <a:t> kHz </a:t>
                </a:r>
                <a:br>
                  <a:rPr lang="en-US" b="0" dirty="0" smtClean="0"/>
                </a:br>
                <a:r>
                  <a:rPr lang="en-US" b="0" dirty="0" smtClean="0"/>
                  <a:t>  </a:t>
                </a:r>
                <a:r>
                  <a:rPr lang="el-GR" b="0" dirty="0" smtClean="0"/>
                  <a:t>με </a:t>
                </a:r>
                <a:r>
                  <a:rPr lang="el-GR" dirty="0" smtClean="0"/>
                  <a:t>έναν </a:t>
                </a:r>
                <a:r>
                  <a:rPr lang="en-US" dirty="0" smtClean="0"/>
                  <a:t>DFT </a:t>
                </a:r>
                <a:r>
                  <a:rPr lang="en-US" dirty="0"/>
                  <a:t>1024 </a:t>
                </a:r>
                <a:r>
                  <a:rPr lang="el-GR" dirty="0"/>
                  <a:t>σημείων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Χρειαζόμαστε έναν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περισσότερων σημείων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διπλάσια σημεία (2048), έχουμε</a:t>
                </a:r>
                <a:br>
                  <a:rPr lang="el-GR" dirty="0" smtClean="0"/>
                </a:br>
                <a:r>
                  <a:rPr lang="el-GR" dirty="0" smtClean="0"/>
                  <a:t> μια πιο καλή εκτίμηση της συχνό-</a:t>
                </a:r>
                <a:br>
                  <a:rPr lang="el-GR" dirty="0" smtClean="0"/>
                </a:br>
                <a:r>
                  <a:rPr lang="el-GR" dirty="0" smtClean="0"/>
                  <a:t> </a:t>
                </a:r>
                <a:r>
                  <a:rPr lang="el-GR" dirty="0" err="1" smtClean="0"/>
                  <a:t>τητας</a:t>
                </a:r>
                <a:r>
                  <a:rPr lang="el-GR" dirty="0" smtClean="0"/>
                  <a:t> και του πλάτους της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4" y="346019"/>
                <a:ext cx="5970616" cy="6351963"/>
              </a:xfrm>
              <a:blipFill rotWithShape="0">
                <a:blip r:embed="rId4"/>
                <a:stretch>
                  <a:fillRect l="-2857" t="-1727" r="-24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950" t="4454" r="7015"/>
          <a:stretch/>
        </p:blipFill>
        <p:spPr>
          <a:xfrm>
            <a:off x="4343400" y="1925870"/>
            <a:ext cx="4772025" cy="2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/>
              <a:t>Fourier (review</a:t>
            </a:r>
            <a:r>
              <a:rPr lang="en-US" b="1" dirty="0" smtClean="0"/>
              <a:t>…)</a:t>
            </a:r>
            <a:endParaRPr lang="el-GR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Η εγγενής περιοδικότητα του Διακριτού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οδηγεί σε μερικές ενδιαφέρουσες ιδιότητες όσον αφορά το σήμα στο χρόνο αλλά και στη συχνότητα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77" y="1446354"/>
            <a:ext cx="8108252" cy="5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0482" b="66888"/>
          <a:stretch/>
        </p:blipFill>
        <p:spPr>
          <a:xfrm>
            <a:off x="4677146" y="586612"/>
            <a:ext cx="2025687" cy="1653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 (review…)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29" y="1261534"/>
            <a:ext cx="42576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82393"/>
          <a:stretch/>
        </p:blipFill>
        <p:spPr>
          <a:xfrm>
            <a:off x="108728" y="4073097"/>
            <a:ext cx="6083641" cy="37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0762" b="66888"/>
          <a:stretch/>
        </p:blipFill>
        <p:spPr>
          <a:xfrm>
            <a:off x="6842057" y="583075"/>
            <a:ext cx="2014225" cy="16530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8891" b="65182"/>
          <a:stretch/>
        </p:blipFill>
        <p:spPr>
          <a:xfrm>
            <a:off x="108728" y="4504762"/>
            <a:ext cx="6083641" cy="340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34570" r="50299" b="33775"/>
          <a:stretch/>
        </p:blipFill>
        <p:spPr>
          <a:xfrm>
            <a:off x="288439" y="2375101"/>
            <a:ext cx="2009647" cy="1561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0564" t="34570" b="33775"/>
          <a:stretch/>
        </p:blipFill>
        <p:spPr>
          <a:xfrm>
            <a:off x="2424309" y="2346155"/>
            <a:ext cx="2034273" cy="1589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-332" t="67225" r="50878" b="1120"/>
          <a:stretch/>
        </p:blipFill>
        <p:spPr>
          <a:xfrm>
            <a:off x="4659738" y="2327562"/>
            <a:ext cx="2110135" cy="1648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9492" t="67225" r="332" b="1120"/>
          <a:stretch/>
        </p:blipFill>
        <p:spPr>
          <a:xfrm>
            <a:off x="6905402" y="2330071"/>
            <a:ext cx="2140922" cy="1648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t="35609" b="49069"/>
          <a:stretch/>
        </p:blipFill>
        <p:spPr>
          <a:xfrm>
            <a:off x="108728" y="4901529"/>
            <a:ext cx="6053508" cy="326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52839" b="33637"/>
          <a:stretch/>
        </p:blipFill>
        <p:spPr>
          <a:xfrm>
            <a:off x="101136" y="5304494"/>
            <a:ext cx="6053508" cy="2879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-302" t="69018" r="302" b="15024"/>
          <a:stretch/>
        </p:blipFill>
        <p:spPr>
          <a:xfrm>
            <a:off x="93661" y="5695292"/>
            <a:ext cx="6083641" cy="3415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-302" t="85612" r="302" b="228"/>
          <a:stretch/>
        </p:blipFill>
        <p:spPr>
          <a:xfrm>
            <a:off x="108729" y="6107300"/>
            <a:ext cx="6083644" cy="303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3442" y="840792"/>
            <a:ext cx="184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SzPct val="120000"/>
            </a:pPr>
            <a:r>
              <a:rPr lang="el-GR" b="1" dirty="0"/>
              <a:t>κυκλική συνέλιξη</a:t>
            </a:r>
          </a:p>
        </p:txBody>
      </p:sp>
    </p:spTree>
    <p:extLst>
      <p:ext uri="{BB962C8B-B14F-4D97-AF65-F5344CB8AC3E}">
        <p14:creationId xmlns:p14="http://schemas.microsoft.com/office/powerpoint/2010/main" val="20283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Εμάς όμως μας ενδιαφέρει ιδιαίτερα η απλή (</a:t>
                </a:r>
                <a:r>
                  <a:rPr lang="el-GR" b="1" dirty="0" smtClean="0"/>
                  <a:t>γραμμική</a:t>
                </a:r>
                <a:r>
                  <a:rPr lang="el-GR" dirty="0" smtClean="0"/>
                  <a:t>) συνέλιξη μεταξύ απεριοδικών σημάτων! </a:t>
                </a:r>
                <a:endParaRPr lang="el-GR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υπολογίσουμε αυτή τη συνέλιξη από την κυκλική συνέλιξη?</a:t>
                </a:r>
                <a:endParaRPr lang="el-GR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Θυμηθείτε ότι η ιδιότητα του εύρους της συνέλιξης μας λέει ότι αν ένα απεριοδικό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«διάρκεια»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l-GR" dirty="0" smtClean="0"/>
                  <a:t>, και ένα άλλο απεριοδικό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«διάρκεια»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l-GR" dirty="0" smtClean="0"/>
                  <a:t>, τότε η συνέλιξη τους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«διάρκεια»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(0≤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μπορούμε να απομονώσουμε το αποτέλεσμα της </a:t>
                </a:r>
                <a:r>
                  <a:rPr lang="el-GR" b="1" dirty="0" smtClean="0"/>
                  <a:t>γραμμικής</a:t>
                </a:r>
                <a:r>
                  <a:rPr lang="el-GR" dirty="0" smtClean="0"/>
                  <a:t> συνέλιξης από την κυκλική αν «κόψουμε» το κομμάτι της κυκλικής συνέλιξης στο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Βασική προϋπόθεση για να ισχύει αυτό είναι να έχουμε </a:t>
                </a:r>
                <a:r>
                  <a:rPr lang="el-GR" dirty="0" err="1" smtClean="0"/>
                  <a:t>δειγματοληπτήσει</a:t>
                </a:r>
                <a:r>
                  <a:rPr lang="el-GR" dirty="0" smtClean="0"/>
                  <a:t>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σημεία, δηλ. να έχουμε υπολογίσει το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τουλάχιστον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l-GR" dirty="0" smtClean="0"/>
                  <a:t> σημείων</a:t>
                </a:r>
                <a:r>
                  <a:rPr lang="en-US" dirty="0" smtClean="0"/>
                  <a:t>!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Αποφεύγουμε το </a:t>
                </a:r>
                <a:r>
                  <a:rPr lang="en-US" dirty="0" smtClean="0"/>
                  <a:t>time aliasing</a:t>
                </a:r>
                <a:endParaRPr lang="el-GR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Έτσι, έχουμε έναν έτοιμο και γρήγορο αλγόριθμο για τον υπολογισμό της συνέλιξης δυο απεριοδικών σημάτων μέσω του Διακριτού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Fourier!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3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Γραμμική συνέλιξη δυο απεριοδικών σημάτων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μέσω </a:t>
                </a:r>
                <a:r>
                  <a:rPr lang="en-US" dirty="0" smtClean="0"/>
                  <a:t>DFT: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Κάνουμε </a:t>
                </a:r>
                <a:r>
                  <a:rPr lang="en-US" dirty="0" smtClean="0"/>
                  <a:t>zero padding </a:t>
                </a:r>
                <a:r>
                  <a:rPr lang="el-GR" dirty="0" smtClean="0"/>
                  <a:t>στα δυο σήματα ώστε να έχουν διάρκεια τουλάχιστον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Εφαρμόζουμε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σημείων στα δυο σήματα </a:t>
                </a:r>
                <a:r>
                  <a:rPr lang="el-GR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Πολλαπλασιάζουμε τους Διακριτούς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μεταξύ τους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Εφαρμόζουμε αντίστροφο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και κρατάμε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του αποτελέσματος</a:t>
                </a:r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2086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" y="1877568"/>
            <a:ext cx="9046324" cy="4096512"/>
          </a:xfrm>
          <a:prstGeom prst="roundRect">
            <a:avLst>
              <a:gd name="adj" fmla="val 343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5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Ενδεικτικός κώδικας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62564"/>
          <a:stretch/>
        </p:blipFill>
        <p:spPr>
          <a:xfrm>
            <a:off x="87283" y="1265959"/>
            <a:ext cx="5550027" cy="213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8076" r="18233"/>
          <a:stretch/>
        </p:blipFill>
        <p:spPr>
          <a:xfrm>
            <a:off x="4512839" y="2962656"/>
            <a:ext cx="4538091" cy="3537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219" t="7321" r="7072" b="3869"/>
          <a:stretch/>
        </p:blipFill>
        <p:spPr>
          <a:xfrm>
            <a:off x="5781743" y="381845"/>
            <a:ext cx="3267494" cy="2509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245" t="4500" r="6724" b="3897"/>
          <a:stretch/>
        </p:blipFill>
        <p:spPr>
          <a:xfrm>
            <a:off x="347471" y="3504337"/>
            <a:ext cx="3862580" cy="30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11740</TotalTime>
  <Words>1530</Words>
  <Application>Microsoft Office PowerPoint</Application>
  <PresentationFormat>On-screen Show (4:3)</PresentationFormat>
  <Paragraphs>435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744</cp:revision>
  <cp:lastPrinted>2019-11-19T13:39:32Z</cp:lastPrinted>
  <dcterms:created xsi:type="dcterms:W3CDTF">2018-08-17T16:23:20Z</dcterms:created>
  <dcterms:modified xsi:type="dcterms:W3CDTF">2022-01-13T15:17:36Z</dcterms:modified>
</cp:coreProperties>
</file>