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5"/>
  </p:notesMasterIdLst>
  <p:sldIdLst>
    <p:sldId id="256" r:id="rId3"/>
    <p:sldId id="321" r:id="rId4"/>
    <p:sldId id="293" r:id="rId5"/>
    <p:sldId id="294" r:id="rId6"/>
    <p:sldId id="295" r:id="rId7"/>
    <p:sldId id="299" r:id="rId8"/>
    <p:sldId id="300" r:id="rId9"/>
    <p:sldId id="301" r:id="rId10"/>
    <p:sldId id="296" r:id="rId11"/>
    <p:sldId id="315" r:id="rId12"/>
    <p:sldId id="316" r:id="rId13"/>
    <p:sldId id="317" r:id="rId14"/>
    <p:sldId id="318" r:id="rId15"/>
    <p:sldId id="319" r:id="rId16"/>
    <p:sldId id="298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27" r:id="rId27"/>
    <p:sldId id="320" r:id="rId28"/>
    <p:sldId id="314" r:id="rId29"/>
    <p:sldId id="311" r:id="rId30"/>
    <p:sldId id="312" r:id="rId31"/>
    <p:sldId id="313" r:id="rId32"/>
    <p:sldId id="328" r:id="rId33"/>
    <p:sldId id="279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8" autoAdjust="0"/>
    <p:restoredTop sz="94501" autoAdjust="0"/>
  </p:normalViewPr>
  <p:slideViewPr>
    <p:cSldViewPr snapToGrid="0">
      <p:cViewPr varScale="1">
        <p:scale>
          <a:sx n="65" d="100"/>
          <a:sy n="65" d="100"/>
        </p:scale>
        <p:origin x="13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9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5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4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78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41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63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4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7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2</a:t>
            </a:r>
            <a:r>
              <a:rPr lang="el-GR" smtClean="0"/>
              <a:t>4</a:t>
            </a:r>
            <a:r>
              <a:rPr lang="el-GR" baseline="30000" smtClean="0"/>
              <a:t>η</a:t>
            </a:r>
            <a:r>
              <a:rPr lang="el-GR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Σχεδίαση </a:t>
            </a:r>
            <a:r>
              <a:rPr lang="en-US" sz="2100" dirty="0" smtClean="0"/>
              <a:t>FIR </a:t>
            </a:r>
            <a:r>
              <a:rPr lang="el-GR" sz="2100" dirty="0" smtClean="0"/>
              <a:t>Ψηφιακών Φίλτρων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Τετραγωνικό παράθυρο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2321" r="10843"/>
          <a:stretch/>
        </p:blipFill>
        <p:spPr>
          <a:xfrm>
            <a:off x="4158440" y="2853851"/>
            <a:ext cx="4887884" cy="3646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2306" r="8048"/>
          <a:stretch/>
        </p:blipFill>
        <p:spPr>
          <a:xfrm>
            <a:off x="87280" y="1142356"/>
            <a:ext cx="3850315" cy="3229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1804" y="391441"/>
                <a:ext cx="288444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804" y="391441"/>
                <a:ext cx="2884444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7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Τριγωνικό (</a:t>
            </a:r>
            <a:r>
              <a:rPr lang="en-US" dirty="0" smtClean="0"/>
              <a:t>Bartlett)</a:t>
            </a:r>
            <a:r>
              <a:rPr lang="el-GR" dirty="0" smtClean="0"/>
              <a:t> παράθυρο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695" r="10937"/>
          <a:stretch/>
        </p:blipFill>
        <p:spPr>
          <a:xfrm>
            <a:off x="4156364" y="2867815"/>
            <a:ext cx="4889960" cy="3632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3128" r="8080"/>
          <a:stretch/>
        </p:blipFill>
        <p:spPr>
          <a:xfrm>
            <a:off x="87281" y="1129373"/>
            <a:ext cx="3894515" cy="3259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60025" y="391441"/>
                <a:ext cx="3353034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025" y="391441"/>
                <a:ext cx="3353034" cy="1340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7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err="1" smtClean="0"/>
              <a:t>Hanning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92" r="10857"/>
          <a:stretch/>
        </p:blipFill>
        <p:spPr>
          <a:xfrm>
            <a:off x="4110642" y="2852802"/>
            <a:ext cx="4937760" cy="3647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2712" r="7924"/>
          <a:stretch/>
        </p:blipFill>
        <p:spPr>
          <a:xfrm>
            <a:off x="87281" y="1154366"/>
            <a:ext cx="3927764" cy="3277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0642" y="346019"/>
                <a:ext cx="5128954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.5−0.5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642" y="346019"/>
                <a:ext cx="5128954" cy="1117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4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smtClean="0"/>
              <a:t>Hamming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2267" r="10986"/>
          <a:stretch/>
        </p:blipFill>
        <p:spPr>
          <a:xfrm>
            <a:off x="4082895" y="2776451"/>
            <a:ext cx="4963429" cy="3724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2504" r="7924"/>
          <a:stretch/>
        </p:blipFill>
        <p:spPr>
          <a:xfrm>
            <a:off x="87281" y="1170937"/>
            <a:ext cx="3913845" cy="3284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50285" y="330134"/>
                <a:ext cx="5009535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.54−0.46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285" y="330134"/>
                <a:ext cx="5009535" cy="1117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6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smtClean="0"/>
              <a:t>Blackman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2474" r="10986"/>
          <a:stretch/>
        </p:blipFill>
        <p:spPr>
          <a:xfrm>
            <a:off x="4124279" y="2859578"/>
            <a:ext cx="4946072" cy="3640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2712" r="8080"/>
          <a:stretch/>
        </p:blipFill>
        <p:spPr>
          <a:xfrm>
            <a:off x="87282" y="1147157"/>
            <a:ext cx="3963350" cy="3325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61058" y="346019"/>
                <a:ext cx="7472516" cy="89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.42−0.5</m:t>
                                </m:r>
                                <m:func>
                                  <m:func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+0.08</m:t>
                                </m:r>
                                <m:func>
                                  <m:func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058" y="346019"/>
                <a:ext cx="7472516" cy="890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4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Ιδιότητες Παραθύρων</a:t>
            </a:r>
            <a:r>
              <a:rPr lang="en-US" dirty="0" smtClean="0"/>
              <a:t> 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209713"/>
                  </p:ext>
                </p:extLst>
              </p:nvPr>
            </p:nvGraphicFramePr>
            <p:xfrm>
              <a:off x="500840" y="1491860"/>
              <a:ext cx="8363760" cy="4820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787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87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4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Τύπο</a:t>
                          </a:r>
                          <a:r>
                            <a:rPr lang="el-GR" sz="2400" baseline="0" dirty="0" smtClean="0"/>
                            <a:t>ς Παραθύρου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Σχετικό πλάτος πλευρικών λοβών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Εύρος</a:t>
                          </a:r>
                          <a:r>
                            <a:rPr lang="el-GR" sz="2400" baseline="0" dirty="0" smtClean="0"/>
                            <a:t> κεντρικού λοβού (προσέγγιση)</a:t>
                          </a:r>
                          <a:endParaRPr lang="el-G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1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Τετραγωνικό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-13</a:t>
                          </a:r>
                          <a:r>
                            <a:rPr lang="el-GR" sz="2400" b="0" baseline="0" dirty="0" smtClean="0"/>
                            <a:t> </a:t>
                          </a:r>
                          <a:r>
                            <a:rPr lang="en-US" sz="2400" b="0" baseline="0" dirty="0" smtClean="0"/>
                            <a:t>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Τριγωνικό</a:t>
                          </a:r>
                          <a:r>
                            <a:rPr lang="el-GR" sz="2400" b="0" baseline="0" dirty="0" smtClean="0"/>
                            <a:t> (</a:t>
                          </a:r>
                          <a:r>
                            <a:rPr lang="en-US" sz="2400" b="0" baseline="0" dirty="0" smtClean="0"/>
                            <a:t>Bartlett)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-25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 smtClean="0"/>
                            <a:t>Hanning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-31</a:t>
                          </a:r>
                          <a:r>
                            <a:rPr lang="en-US" sz="2400" b="0" baseline="0" dirty="0" smtClean="0"/>
                            <a:t>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Hamming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-41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Blackman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-57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209713"/>
                  </p:ext>
                </p:extLst>
              </p:nvPr>
            </p:nvGraphicFramePr>
            <p:xfrm>
              <a:off x="500840" y="1491860"/>
              <a:ext cx="8363760" cy="4820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787920"/>
                    <a:gridCol w="2787920"/>
                    <a:gridCol w="2787920"/>
                  </a:tblGrid>
                  <a:tr h="84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Τύπο</a:t>
                          </a:r>
                          <a:r>
                            <a:rPr lang="el-GR" sz="2400" baseline="0" dirty="0" smtClean="0"/>
                            <a:t>ς Παραθύρου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Σχετικό πλάτος πλευρικών λοβών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Εύρος</a:t>
                          </a:r>
                          <a:r>
                            <a:rPr lang="el-GR" sz="2400" baseline="0" dirty="0" smtClean="0"/>
                            <a:t> κεντρικού λοβού (προσέγγιση)</a:t>
                          </a:r>
                          <a:endParaRPr lang="el-GR" sz="2400" dirty="0"/>
                        </a:p>
                      </a:txBody>
                      <a:tcPr/>
                    </a:tc>
                  </a:tr>
                  <a:tr h="801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Τετραγωνικό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-13</a:t>
                          </a:r>
                          <a:r>
                            <a:rPr lang="el-GR" sz="2400" b="0" baseline="0" dirty="0" smtClean="0"/>
                            <a:t> </a:t>
                          </a:r>
                          <a:r>
                            <a:rPr lang="en-US" sz="2400" b="0" baseline="0" dirty="0" smtClean="0"/>
                            <a:t>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09848" r="-873" b="-396970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Τριγωνικό</a:t>
                          </a:r>
                          <a:r>
                            <a:rPr lang="el-GR" sz="2400" b="0" baseline="0" dirty="0" smtClean="0"/>
                            <a:t> (</a:t>
                          </a:r>
                          <a:r>
                            <a:rPr lang="en-US" sz="2400" b="0" baseline="0" dirty="0" smtClean="0"/>
                            <a:t>Bartlett)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-25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3077" r="-873" b="-303077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 smtClean="0"/>
                            <a:t>Hanning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-31</a:t>
                          </a:r>
                          <a:r>
                            <a:rPr lang="en-US" sz="2400" b="0" baseline="0" dirty="0" smtClean="0"/>
                            <a:t>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310687" r="-873" b="-200763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Hamming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-41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413846" r="-873" b="-102308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Blackman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-57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924" r="-873" b="-15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29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Μιλήσαμε πολύ για τα συστήματα </a:t>
                </a:r>
                <a:r>
                  <a:rPr lang="el-GR" b="1" dirty="0" smtClean="0"/>
                  <a:t>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Όλα τα προηγούμενα παράθυρα ικανοποιούν αυτήν την απαίτηση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Όλα ικανοποιούν άρτια συμμετρία:</a:t>
                </a:r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𝑤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0,       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↔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𝑒𝑣𝑒𝑛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Έστω ότι η επιθυμητή κρουστική απόκριση είναι γραμμικής φάσης τύπου Ι ή ΙΙ (π.χ.), δηλ.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n-US" dirty="0" smtClean="0">
                    <a:sym typeface="Wingdings" panose="05000000000000000000" pitchFamily="2" charset="2"/>
                  </a:rPr>
                  <a:t>Fourier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𝑒𝑣𝑒𝑛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Αν το παράθυρο είναι συμμετρικό</a:t>
                </a:r>
                <a:r>
                  <a:rPr lang="en-US" dirty="0" smtClean="0">
                    <a:sym typeface="Wingdings" panose="05000000000000000000" pitchFamily="2" charset="2"/>
                  </a:rPr>
                  <a:t> (</a:t>
                </a:r>
                <a:r>
                  <a:rPr lang="el-GR" dirty="0" smtClean="0">
                    <a:sym typeface="Wingdings" panose="05000000000000000000" pitchFamily="2" charset="2"/>
                  </a:rPr>
                  <a:t>αντίστοιχα για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αντισυμμετρικό</a:t>
                </a:r>
                <a:r>
                  <a:rPr lang="el-GR" dirty="0" smtClean="0">
                    <a:sym typeface="Wingdings" panose="05000000000000000000" pitchFamily="2" charset="2"/>
                  </a:rPr>
                  <a:t>), τότε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𝑒𝑣𝑒𝑛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𝑒𝑣𝑒𝑛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𝜃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𝜃</m:t>
                      </m:r>
                    </m:oMath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𝑒𝑣𝑒𝑛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𝑒𝑣𝑒𝑛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𝑗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>
                <a:blip r:embed="rId2"/>
                <a:stretch>
                  <a:fillRect l="-1884" t="-2132" r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18540" y="1057557"/>
            <a:ext cx="2047534" cy="1403918"/>
            <a:chOff x="6328372" y="1185373"/>
            <a:chExt cx="2047534" cy="1403918"/>
          </a:xfrm>
        </p:grpSpPr>
        <p:sp>
          <p:nvSpPr>
            <p:cNvPr id="7" name="Rounded Rectangle 6"/>
            <p:cNvSpPr/>
            <p:nvPr/>
          </p:nvSpPr>
          <p:spPr>
            <a:xfrm>
              <a:off x="6328372" y="2118511"/>
              <a:ext cx="1249378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6953061" y="1385180"/>
              <a:ext cx="986828" cy="733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333" r="-13889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254711" y="3405590"/>
            <a:ext cx="2251377" cy="1020224"/>
            <a:chOff x="6328372" y="1569067"/>
            <a:chExt cx="2251377" cy="1020224"/>
          </a:xfrm>
        </p:grpSpPr>
        <p:sp>
          <p:nvSpPr>
            <p:cNvPr id="14" name="Rounded Rectangle 13"/>
            <p:cNvSpPr/>
            <p:nvPr/>
          </p:nvSpPr>
          <p:spPr>
            <a:xfrm>
              <a:off x="6328372" y="2118511"/>
              <a:ext cx="1249378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V="1">
              <a:off x="6953061" y="1774320"/>
              <a:ext cx="1103389" cy="344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143732" y="1569067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732" y="1569067"/>
                  <a:ext cx="436017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859" t="-2222" r="-15493"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3154097" y="5806591"/>
            <a:ext cx="2915973" cy="739385"/>
            <a:chOff x="6328371" y="2118511"/>
            <a:chExt cx="2915973" cy="739385"/>
          </a:xfrm>
        </p:grpSpPr>
        <p:sp>
          <p:nvSpPr>
            <p:cNvPr id="18" name="Rounded Rectangle 17"/>
            <p:cNvSpPr/>
            <p:nvPr/>
          </p:nvSpPr>
          <p:spPr>
            <a:xfrm>
              <a:off x="6328371" y="2118511"/>
              <a:ext cx="2915973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786357" y="2589291"/>
              <a:ext cx="775994" cy="133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605368" y="2580897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368" y="2580897"/>
                  <a:ext cx="43601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859" r="-15493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48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Έχετε καταλάβει ότι υπάρχει ένα </a:t>
                </a:r>
                <a:r>
                  <a:rPr lang="en-US" dirty="0" smtClean="0"/>
                  <a:t>trade-off </a:t>
                </a:r>
                <a:r>
                  <a:rPr lang="en-BS" dirty="0" smtClean="0"/>
                  <a:t/>
                </a:r>
                <a:br>
                  <a:rPr lang="en-BS" dirty="0" smtClean="0"/>
                </a:br>
                <a:r>
                  <a:rPr lang="en-BS" dirty="0" smtClean="0"/>
                  <a:t> </a:t>
                </a:r>
                <a:r>
                  <a:rPr lang="el-GR" dirty="0" smtClean="0"/>
                  <a:t>μεταξύ εύρους κεντρικού λοβού και πλάτους </a:t>
                </a:r>
                <a:r>
                  <a:rPr lang="en-BS" dirty="0" smtClean="0"/>
                  <a:t/>
                </a:r>
                <a:br>
                  <a:rPr lang="en-BS" dirty="0" smtClean="0"/>
                </a:br>
                <a:r>
                  <a:rPr lang="en-BS" dirty="0" smtClean="0"/>
                  <a:t> </a:t>
                </a:r>
                <a:r>
                  <a:rPr lang="el-GR" dirty="0" smtClean="0"/>
                  <a:t>πλευρικών λοβών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trade-off </a:t>
                </a:r>
                <a:r>
                  <a:rPr lang="el-GR" dirty="0" smtClean="0"/>
                  <a:t>αυτό μπορεί να ποσοτικοποιηθεί αναζητώντας το παράθυρο που είναι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βέλτιστα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συγκεντρωμένο γύρω από τη συχνότητα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μια σχεδόν βέλτιστη λύση που υλοποιείται από μια γνωστή και εύκολη στην υλοποίηση συνάρτηση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Την τροποποιημένη συνάρτηση </a:t>
                </a:r>
                <a:r>
                  <a:rPr lang="en-US" dirty="0" smtClean="0"/>
                  <a:t>Bessel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 smtClean="0"/>
                  <a:t>, μηδενικής τάξης και </a:t>
                </a:r>
                <a:r>
                  <a:rPr lang="en-US" dirty="0" smtClean="0"/>
                  <a:t>1</a:t>
                </a:r>
                <a:r>
                  <a:rPr lang="el-GR" baseline="30000" dirty="0" smtClean="0"/>
                  <a:t>ου</a:t>
                </a:r>
                <a:r>
                  <a:rPr lang="el-GR" dirty="0" smtClean="0"/>
                  <a:t> είδους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Παράθυρο </a:t>
                </a:r>
                <a:r>
                  <a:rPr lang="en-US" dirty="0" smtClean="0"/>
                  <a:t>Kaiser: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περίφημη συνάρτηση </a:t>
                </a:r>
                <a:r>
                  <a:rPr lang="en-US" dirty="0" smtClean="0"/>
                  <a:t>Bessel</a:t>
                </a:r>
                <a:r>
                  <a:rPr lang="el-GR" dirty="0" smtClean="0"/>
                  <a:t> που αναφέρθηκε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>
              <a:xfrm>
                <a:off x="5015099" y="423655"/>
                <a:ext cx="4031225" cy="1339645"/>
              </a:xfrm>
              <a:prstGeom prst="horizontalScroll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l-G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lang="el-G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B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B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B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B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B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BS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BS" sz="1600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BS" sz="16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BS" sz="16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BS" sz="16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BS" sz="16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BS" sz="1600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BS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BS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B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99" y="423655"/>
                <a:ext cx="4031225" cy="1339645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Παράθυρο </a:t>
                </a:r>
                <a:r>
                  <a:rPr lang="en-US" dirty="0" smtClean="0"/>
                  <a:t>Kaiser: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Δυο</a:t>
                </a:r>
                <a:r>
                  <a:rPr lang="el-GR" dirty="0" smtClean="0"/>
                  <a:t> παράμετροι: </a:t>
                </a:r>
                <a:r>
                  <a:rPr lang="el-GR" b="1" dirty="0" smtClean="0"/>
                  <a:t>μήκος σήματος </a:t>
                </a:r>
                <a:r>
                  <a:rPr lang="el-GR" dirty="0" smtClean="0"/>
                  <a:t>παραθύρου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b="1" dirty="0" smtClean="0"/>
                  <a:t>παράμετρος σχήματος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«Παίζοντας» με τις τιμές των παραμέτρων μπορούμε να ελέγξουμε το εύρος του λοβού και το πλάτος των πλευρικών λοβών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μερικές τιμές του παραθύρου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r>
              <a:rPr lang="el-GR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6264" r="7256"/>
          <a:stretch/>
        </p:blipFill>
        <p:spPr>
          <a:xfrm>
            <a:off x="2370487" y="647700"/>
            <a:ext cx="4490306" cy="2665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2479" r="10369"/>
          <a:stretch/>
        </p:blipFill>
        <p:spPr>
          <a:xfrm>
            <a:off x="4748769" y="3381534"/>
            <a:ext cx="4224047" cy="3099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1972" r="10583"/>
          <a:stretch/>
        </p:blipFill>
        <p:spPr>
          <a:xfrm>
            <a:off x="138267" y="3321590"/>
            <a:ext cx="4276142" cy="3159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0792" y="464904"/>
                <a:ext cx="876300" cy="100369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b="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792" y="464904"/>
                <a:ext cx="876300" cy="100369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2585" y="2401051"/>
                <a:ext cx="876300" cy="100369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b="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5" y="2401051"/>
                <a:ext cx="876300" cy="1003697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08166" y="3578347"/>
            <a:ext cx="1764863" cy="1157764"/>
            <a:chOff x="7108166" y="3578347"/>
            <a:chExt cx="1764863" cy="115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08166" y="3578347"/>
                  <a:ext cx="1764863" cy="115776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l-GR" sz="140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l-GR" sz="14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10  </m:t>
                        </m:r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⋅−⋅−⋅</m:t>
                        </m:r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=20 − −− </m:t>
                        </m:r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=40  </m:t>
                        </m:r>
                      </m:oMath>
                    </m:oMathPara>
                  </a14:m>
                  <a:endParaRPr lang="en-US" sz="16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166" y="3578347"/>
                  <a:ext cx="1764863" cy="1157764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8065698" y="4502987"/>
              <a:ext cx="573477" cy="23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2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Είδαμε λοιπόν ότι υπάρχει μεγάλη γκάμα φίλτρων που υλοποιούνται ως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φίλτρα 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Βασιζόμαστε ιδιαίτερα στις γνώσεις μας από 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Αντιθέτως, για τα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φίλτρα βασιζόμαστε σχεδόν αποκλειστικά στο διακριτό χρόνο!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σημαίνει ότι στη σχεδίαση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φίλτρων προσπαθούμε να προσεγγίσουμε την κατάλληλη απόκριση σε συχνότητα κατευθείαν στο διακριτό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πιο απλή μέθοδος σχεδίασης ονομάζεται η </a:t>
                </a:r>
                <a:r>
                  <a:rPr lang="el-GR" b="1" i="1" dirty="0" smtClean="0"/>
                  <a:t>μέθοδος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Η μέθοδος αυτή βασίζεται στις γνωστές σχέσεις μετ. </a:t>
                </a:r>
                <a:r>
                  <a:rPr lang="en-BS" dirty="0" smtClean="0"/>
                  <a:t>Fourier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 smtClean="0"/>
                  <a:t>    </a:t>
                </a:r>
                <a:r>
                  <a:rPr lang="el-GR" dirty="0" smtClean="0"/>
                  <a:t>για μια ιδανική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Τα ιδανικά φίλτρα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ξέρετε ότι έχουν άπειρης διάρκειας κρουστική απόκριση και είναι και μη αιτιατά!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Μπορούμε να πάρουμε μια καλή προσέγγισή τους «κόβοντας» σε μικρότερο τμήμα την ιδανική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i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>
                <a:blip r:embed="rId2"/>
                <a:stretch>
                  <a:fillRect l="-1884" t="-1744" r="-1682" b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έκανε εκτενή πειράματα και κατέληξε σε κλειστούς τύπους που επιτρέπουν στο σχεδιαστή να προβλέψει τις τιμές 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dirty="0" smtClean="0"/>
                  <a:t> που απαιτούνται για συγκεκριμένες προδιαγραφές ενός φίλτρου επιλογής συχνοτήτων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l-GR" dirty="0" smtClean="0"/>
                  <a:t> η προδιαγραφή του παρακάτω </a:t>
                </a:r>
                <a:r>
                  <a:rPr lang="el-GR" dirty="0" err="1" smtClean="0"/>
                  <a:t>χαμηλοπερατού</a:t>
                </a:r>
                <a:r>
                  <a:rPr lang="el-GR" dirty="0" smtClean="0"/>
                  <a:t> φίλτρου (δεδομένη)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Τότε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ως η μέγιστη συχνότητα που ικανοποιεί: </a:t>
                </a:r>
                <a14:m>
                  <m:oMath xmlns:m="http://schemas.openxmlformats.org/officeDocument/2006/math">
                    <m:r>
                      <a:rPr lang="en-B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B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B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B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B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B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Τότε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ορίζεται ως η </a:t>
                </a:r>
                <a:r>
                  <a:rPr lang="el-GR" dirty="0" smtClean="0"/>
                  <a:t>μικρότερη </a:t>
                </a:r>
                <a:r>
                  <a:rPr lang="el-GR" dirty="0"/>
                  <a:t>συχνότητα που ικανοποιεί: </a:t>
                </a:r>
                <a14:m>
                  <m:oMath xmlns:m="http://schemas.openxmlformats.org/officeDocument/2006/math">
                    <m:r>
                      <a:rPr lang="en-B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B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B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B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B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B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>
                <a:blip r:embed="rId2"/>
                <a:stretch>
                  <a:fillRect l="-1884" t="-2132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065" y="1940453"/>
            <a:ext cx="6544069" cy="3507847"/>
            <a:chOff x="195065" y="1940453"/>
            <a:chExt cx="6544069" cy="35078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8" b="6123"/>
            <a:stretch/>
          </p:blipFill>
          <p:spPr>
            <a:xfrm>
              <a:off x="195065" y="2006600"/>
              <a:ext cx="6544069" cy="3441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4560" y="1940453"/>
                  <a:ext cx="984805" cy="50917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B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B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B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B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BS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60" y="1940453"/>
                  <a:ext cx="984805" cy="509178"/>
                </a:xfrm>
                <a:prstGeom prst="rect">
                  <a:avLst/>
                </a:prstGeom>
                <a:blipFill>
                  <a:blip r:embed="rId4"/>
                  <a:stretch>
                    <a:fillRect r="-2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Freeform 9"/>
          <p:cNvSpPr/>
          <p:nvPr/>
        </p:nvSpPr>
        <p:spPr>
          <a:xfrm>
            <a:off x="1258529" y="2889066"/>
            <a:ext cx="4680155" cy="2174937"/>
          </a:xfrm>
          <a:custGeom>
            <a:avLst/>
            <a:gdLst>
              <a:gd name="connsiteX0" fmla="*/ 0 w 4680155"/>
              <a:gd name="connsiteY0" fmla="*/ 345747 h 2174937"/>
              <a:gd name="connsiteX1" fmla="*/ 245806 w 4680155"/>
              <a:gd name="connsiteY1" fmla="*/ 11450 h 2174937"/>
              <a:gd name="connsiteX2" fmla="*/ 599768 w 4680155"/>
              <a:gd name="connsiteY2" fmla="*/ 375244 h 2174937"/>
              <a:gd name="connsiteX3" fmla="*/ 1042219 w 4680155"/>
              <a:gd name="connsiteY3" fmla="*/ 1618 h 2174937"/>
              <a:gd name="connsiteX4" fmla="*/ 1317523 w 4680155"/>
              <a:gd name="connsiteY4" fmla="*/ 355579 h 2174937"/>
              <a:gd name="connsiteX5" fmla="*/ 1671484 w 4680155"/>
              <a:gd name="connsiteY5" fmla="*/ 1618 h 2174937"/>
              <a:gd name="connsiteX6" fmla="*/ 2202426 w 4680155"/>
              <a:gd name="connsiteY6" fmla="*/ 532560 h 2174937"/>
              <a:gd name="connsiteX7" fmla="*/ 3048000 w 4680155"/>
              <a:gd name="connsiteY7" fmla="*/ 1594444 h 2174937"/>
              <a:gd name="connsiteX8" fmla="*/ 3490452 w 4680155"/>
              <a:gd name="connsiteY8" fmla="*/ 2174547 h 2174937"/>
              <a:gd name="connsiteX9" fmla="*/ 3942736 w 4680155"/>
              <a:gd name="connsiteY9" fmla="*/ 1515786 h 2174937"/>
              <a:gd name="connsiteX10" fmla="*/ 4385187 w 4680155"/>
              <a:gd name="connsiteY10" fmla="*/ 2164715 h 2174937"/>
              <a:gd name="connsiteX11" fmla="*/ 4680155 w 4680155"/>
              <a:gd name="connsiteY11" fmla="*/ 1800921 h 217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155" h="2174937">
                <a:moveTo>
                  <a:pt x="0" y="345747"/>
                </a:moveTo>
                <a:cubicBezTo>
                  <a:pt x="72922" y="176140"/>
                  <a:pt x="145845" y="6534"/>
                  <a:pt x="245806" y="11450"/>
                </a:cubicBezTo>
                <a:cubicBezTo>
                  <a:pt x="345767" y="16366"/>
                  <a:pt x="467033" y="376883"/>
                  <a:pt x="599768" y="375244"/>
                </a:cubicBezTo>
                <a:cubicBezTo>
                  <a:pt x="732503" y="373605"/>
                  <a:pt x="922593" y="4895"/>
                  <a:pt x="1042219" y="1618"/>
                </a:cubicBezTo>
                <a:cubicBezTo>
                  <a:pt x="1161845" y="-1659"/>
                  <a:pt x="1212646" y="355579"/>
                  <a:pt x="1317523" y="355579"/>
                </a:cubicBezTo>
                <a:cubicBezTo>
                  <a:pt x="1422400" y="355579"/>
                  <a:pt x="1524000" y="-27879"/>
                  <a:pt x="1671484" y="1618"/>
                </a:cubicBezTo>
                <a:cubicBezTo>
                  <a:pt x="1818968" y="31115"/>
                  <a:pt x="1973007" y="267089"/>
                  <a:pt x="2202426" y="532560"/>
                </a:cubicBezTo>
                <a:cubicBezTo>
                  <a:pt x="2431845" y="798031"/>
                  <a:pt x="2833329" y="1320780"/>
                  <a:pt x="3048000" y="1594444"/>
                </a:cubicBezTo>
                <a:cubicBezTo>
                  <a:pt x="3262671" y="1868109"/>
                  <a:pt x="3341329" y="2187657"/>
                  <a:pt x="3490452" y="2174547"/>
                </a:cubicBezTo>
                <a:cubicBezTo>
                  <a:pt x="3639575" y="2161437"/>
                  <a:pt x="3793614" y="1517425"/>
                  <a:pt x="3942736" y="1515786"/>
                </a:cubicBezTo>
                <a:cubicBezTo>
                  <a:pt x="4091858" y="1514147"/>
                  <a:pt x="4262284" y="2117192"/>
                  <a:pt x="4385187" y="2164715"/>
                </a:cubicBezTo>
                <a:cubicBezTo>
                  <a:pt x="4508090" y="2212238"/>
                  <a:pt x="4594122" y="2006579"/>
                  <a:pt x="4680155" y="18009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εύρος ζώνης μετάβασης 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την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δεδομένες τιμές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.1102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−8.7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0.5842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−21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+0.07886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21≤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0,                      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&lt;21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πρέπει να είναι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2.285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b="6123"/>
          <a:stretch/>
        </p:blipFill>
        <p:spPr>
          <a:xfrm>
            <a:off x="87281" y="762000"/>
            <a:ext cx="4776819" cy="25122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15640" y="1063753"/>
            <a:ext cx="1817606" cy="1034034"/>
            <a:chOff x="5858303" y="1639009"/>
            <a:chExt cx="1817606" cy="1034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58303" y="1639009"/>
                  <a:ext cx="1817606" cy="448066"/>
                </a:xfrm>
                <a:prstGeom prst="roundRect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Tx/>
                    <a:buSzPct val="12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B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B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B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B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B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303" y="1639009"/>
                  <a:ext cx="1817606" cy="44806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858303" y="2224977"/>
                  <a:ext cx="1419174" cy="448066"/>
                </a:xfrm>
                <a:prstGeom prst="roundRect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Tx/>
                    <a:buSzPct val="12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B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B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B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B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B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303" y="2224977"/>
                  <a:ext cx="1419174" cy="44806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60" y="704866"/>
                <a:ext cx="801719" cy="4049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" y="704866"/>
                <a:ext cx="801719" cy="404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6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πλήρες παράδειγμα σχεδίασης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</a:t>
                </a:r>
                <a:r>
                  <a:rPr lang="el-GR" dirty="0" smtClean="0"/>
                  <a:t>φίλτρου γραμμικής φάσης με συχνότητα αποκοπής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 smtClean="0"/>
                  <a:t> με παράθυρο </a:t>
                </a:r>
                <a:r>
                  <a:rPr lang="en-US" dirty="0" smtClean="0"/>
                  <a:t>Kaiser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Βήμα 1</a:t>
                </a:r>
                <a:r>
                  <a:rPr lang="en-US" dirty="0" smtClean="0"/>
                  <a:t>: </a:t>
                </a:r>
                <a:r>
                  <a:rPr lang="el-GR" dirty="0" smtClean="0"/>
                  <a:t>Ορίζουμε τις προδιαγραφές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Βήμα 2</a:t>
                </a:r>
                <a:r>
                  <a:rPr lang="el-GR" dirty="0" smtClean="0"/>
                  <a:t>: Βρίσκουμε τη συχνότητα αποκοπής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Βήμα 3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 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Βήμα 4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l-G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.1102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−8.7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=5.653</m:t>
                    </m:r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Βήμα 5</a:t>
                </a:r>
                <a:r>
                  <a:rPr lang="el-GR" dirty="0" smtClean="0"/>
                  <a:t>: Η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πρέπει να είναι τότε 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2.285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6.21→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Βήμα 6</a:t>
                </a:r>
                <a:r>
                  <a:rPr lang="el-GR" dirty="0" smtClean="0"/>
                  <a:t>: Υπολογίζουμε την κρουστική απόκριση του φίλτρου μας, πολλαπλασιάζοντας το παράθυρο με την κρουστική απόκριση ενός ιδανικού φίλτρου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Μπορείτε να δείξετε ότι το ιδανικό φίλτρο γραμμικής φάσης της μορφής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έχει κρουστική απόκριση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0.5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37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37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5.653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37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37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5.653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≤37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17" t="-1938" r="-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2613" r="8180"/>
          <a:stretch/>
        </p:blipFill>
        <p:spPr>
          <a:xfrm>
            <a:off x="952500" y="666750"/>
            <a:ext cx="7124700" cy="5876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3457" y="4362450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l-G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44632" y="4362450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l-GR" sz="2400" b="1" dirty="0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8248650" y="901999"/>
            <a:ext cx="797674" cy="5429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4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818" r="8024"/>
          <a:stretch/>
        </p:blipFill>
        <p:spPr>
          <a:xfrm>
            <a:off x="987135" y="671318"/>
            <a:ext cx="7040880" cy="58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2613" r="8209"/>
          <a:stretch/>
        </p:blipFill>
        <p:spPr>
          <a:xfrm>
            <a:off x="952499" y="666750"/>
            <a:ext cx="7115176" cy="5879226"/>
          </a:xfrm>
          <a:prstGeom prst="rect">
            <a:avLst/>
          </a:prstGeom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0800000">
            <a:off x="190499" y="828675"/>
            <a:ext cx="762000" cy="5905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5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2146" r="11089"/>
          <a:stretch/>
        </p:blipFill>
        <p:spPr>
          <a:xfrm>
            <a:off x="673100" y="685801"/>
            <a:ext cx="7775970" cy="58601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52550" y="1143000"/>
            <a:ext cx="7038975" cy="4591050"/>
            <a:chOff x="1352550" y="1143000"/>
            <a:chExt cx="7038975" cy="459105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52550" y="1143000"/>
              <a:ext cx="35337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86325" y="1143001"/>
              <a:ext cx="0" cy="45910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86325" y="5734050"/>
              <a:ext cx="3505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5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1795" r="11038"/>
          <a:stretch/>
        </p:blipFill>
        <p:spPr>
          <a:xfrm>
            <a:off x="641369" y="651875"/>
            <a:ext cx="7861261" cy="59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2019" r="10692"/>
          <a:stretch/>
        </p:blipFill>
        <p:spPr>
          <a:xfrm>
            <a:off x="575022" y="685800"/>
            <a:ext cx="7956405" cy="58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νέο σύστημα θα έχει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αλλού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Δηλ. έχουμε κρατήσει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από την ιδανική κρουστική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Το παραπάνω μπορεί να ιδωθεί ως ο πολλαπλασιασμός της ιδανικής κρουστικής απόκρισης με ένα τετραγωνικό παλμό («παράθυρο»)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dirty="0" smtClean="0"/>
                  <a:t>, 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  <a:endParaRPr lang="el-GR" i="1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Στο χώρο του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 γινόμενο γίνεται συνέλιξη</a:t>
                </a:r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Αυτό σημαίνει ότι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του ιδανικού φίλτρου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</a:t>
                </a:r>
                <a:r>
                  <a:rPr lang="el-GR" b="1" dirty="0" smtClean="0"/>
                  <a:t>συνελί</a:t>
                </a:r>
                <a:r>
                  <a:rPr lang="el-GR" b="1" dirty="0"/>
                  <a:t>σ</a:t>
                </a:r>
                <a:r>
                  <a:rPr lang="el-GR" b="1" dirty="0" smtClean="0"/>
                  <a:t>σεται</a:t>
                </a:r>
                <a:r>
                  <a:rPr lang="el-GR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 </a:t>
                </a:r>
                <a:r>
                  <a:rPr lang="el-GR" b="1" dirty="0" smtClean="0"/>
                  <a:t>στη συχνότητα</a:t>
                </a:r>
                <a:r>
                  <a:rPr lang="el-GR" dirty="0" smtClean="0"/>
                  <a:t> (περιοδικά) 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/>
                  <a:t>του παραθύρου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/>
                  <a:t> 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>
                <a:blip r:embed="rId2"/>
                <a:stretch>
                  <a:fillRect l="-1884" t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2288" r="10985"/>
          <a:stretch/>
        </p:blipFill>
        <p:spPr>
          <a:xfrm>
            <a:off x="671717" y="726927"/>
            <a:ext cx="7800566" cy="5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30" t="3251" r="4765" b="5399"/>
          <a:stretch/>
        </p:blipFill>
        <p:spPr>
          <a:xfrm>
            <a:off x="87280" y="888392"/>
            <a:ext cx="8929793" cy="56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740" y="961514"/>
            <a:ext cx="4960604" cy="1379902"/>
          </a:xfrm>
        </p:spPr>
        <p:txBody>
          <a:bodyPr>
            <a:noAutofit/>
          </a:bodyPr>
          <a:lstStyle/>
          <a:p>
            <a:pPr marL="0" indent="0" algn="ctr">
              <a:buClrTx/>
              <a:buSzPct val="120000"/>
              <a:buNone/>
            </a:pPr>
            <a:endParaRPr lang="en-US" sz="5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</a:t>
            </a:r>
            <a:r>
              <a:rPr lang="en-US" b="1" dirty="0" smtClean="0"/>
              <a:t>FIR </a:t>
            </a:r>
            <a:r>
              <a:rPr lang="el-GR" b="1" dirty="0" smtClean="0"/>
              <a:t>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" y="644540"/>
            <a:ext cx="6621172" cy="28014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05590" y="2382571"/>
            <a:ext cx="1289374" cy="276904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1998382" y="3039525"/>
            <a:ext cx="527697" cy="260873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1801799" y="2382571"/>
            <a:ext cx="393166" cy="917827"/>
          </a:xfrm>
          <a:prstGeom prst="round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" y="3624206"/>
            <a:ext cx="6621172" cy="281940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40524" y="5290865"/>
            <a:ext cx="1190444" cy="204799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1998382" y="6047755"/>
            <a:ext cx="527697" cy="204067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1932561" y="5290865"/>
            <a:ext cx="198407" cy="960957"/>
          </a:xfrm>
          <a:prstGeom prst="round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992983" y="756475"/>
            <a:ext cx="2053341" cy="1626096"/>
          </a:xfrm>
          <a:prstGeom prst="horizontalScroll">
            <a:avLst>
              <a:gd name="adj" fmla="val 76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Ένα μικρό σε διάρκεια τετραγωνικό  παράθυρο στο χρόνο θα έχει </a:t>
            </a:r>
            <a:r>
              <a:rPr lang="el-GR" sz="1400" dirty="0" err="1" smtClean="0"/>
              <a:t>μετασχ</a:t>
            </a:r>
            <a:r>
              <a:rPr lang="el-GR" sz="1400" dirty="0" smtClean="0"/>
              <a:t>. </a:t>
            </a:r>
            <a:r>
              <a:rPr lang="en-US" sz="1400" dirty="0" smtClean="0"/>
              <a:t>Fourier</a:t>
            </a:r>
            <a:r>
              <a:rPr lang="el-GR" sz="1400" dirty="0" smtClean="0"/>
              <a:t> όπως στο Σχήμα (μπλε καμπύλη)</a:t>
            </a:r>
            <a:endParaRPr lang="el-G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92983" y="3703073"/>
            <a:ext cx="2053340" cy="1612702"/>
          </a:xfrm>
          <a:prstGeom prst="horizontalScroll">
            <a:avLst>
              <a:gd name="adj" fmla="val 84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Ένα μεγαλύτερο σε διάρκεια τετραγωνικό  παράθυρο στο χρόνο θα έχει </a:t>
            </a:r>
            <a:r>
              <a:rPr lang="el-GR" sz="1400" dirty="0" err="1" smtClean="0"/>
              <a:t>μετασχ</a:t>
            </a:r>
            <a:r>
              <a:rPr lang="el-GR" sz="1400" dirty="0" smtClean="0"/>
              <a:t>. </a:t>
            </a:r>
            <a:r>
              <a:rPr lang="en-US" sz="1400" dirty="0" smtClean="0"/>
              <a:t>Fourier</a:t>
            </a:r>
            <a:r>
              <a:rPr lang="el-GR" sz="1400" dirty="0" smtClean="0"/>
              <a:t> όπως στο Σχήμα (μπλε καμπύλη)</a:t>
            </a:r>
            <a:endParaRPr lang="el-GR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55520" y="1272948"/>
            <a:ext cx="66644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61743" y="4373488"/>
            <a:ext cx="66644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02406" y="6353087"/>
            <a:ext cx="292558" cy="246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368515" y="3378266"/>
            <a:ext cx="1524905" cy="301422"/>
            <a:chOff x="1368515" y="3445997"/>
            <a:chExt cx="1524905" cy="30142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801799" y="3445997"/>
              <a:ext cx="393165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368515" y="3470420"/>
                  <a:ext cx="15249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Transition width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15" y="3470420"/>
                  <a:ext cx="1524905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05411" y="6336736"/>
                <a:ext cx="15249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Transition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11" y="6336736"/>
                <a:ext cx="1524905" cy="276999"/>
              </a:xfrm>
              <a:prstGeom prst="rect">
                <a:avLst/>
              </a:prstGeom>
              <a:blipFill>
                <a:blip r:embed="rId4"/>
                <a:stretch>
                  <a:fillRect l="-40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9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2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Ιδανικά,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ο μετ.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θα ήταν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θέλαμε λοιπόν το επιλεχθέν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να πλησιάζει όσο γίνεται το ιδανικό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/>
                  <a:t>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Σε αυτήν την περίπτωση,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θα πλησιάζει όλο και πιο πολύ στη   συνάρτηση </a:t>
                </a:r>
                <a:r>
                  <a:rPr lang="el-GR" dirty="0" smtClean="0"/>
                  <a:t>Δέλτα</a:t>
                </a:r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Ό</a:t>
                </a:r>
                <a:r>
                  <a:rPr lang="el-GR" dirty="0" smtClean="0"/>
                  <a:t>μως θέλουμε ένα παράθυρο </a:t>
                </a:r>
                <a:r>
                  <a:rPr lang="el-GR" b="1" dirty="0" smtClean="0"/>
                  <a:t>όσο το δυνατόν μικρότερο σε διάρκεια στο χρόνο </a:t>
                </a:r>
                <a:r>
                  <a:rPr lang="el-GR" dirty="0" smtClean="0"/>
                  <a:t>για να μην έχουμε πολλές πράξεις κατά την υλοποίηση…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… και ταυτόχρονα να έχει </a:t>
                </a:r>
                <a:r>
                  <a:rPr lang="el-GR" b="1" dirty="0" smtClean="0"/>
                  <a:t>όσο γίνεται στενότερο φάσμα</a:t>
                </a:r>
                <a:r>
                  <a:rPr lang="el-GR" dirty="0" smtClean="0"/>
                  <a:t>, δηλ. να έχει συγκεντρωμένο όλο το φασματικό περιεχόμενο γύρω από μια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 αυτό? Ώστε η συνέλιξη στο πεδίο της συχνότητας να αναπαράγει όσο γίνεται πιστότερα την επιθυμητή απόκριση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Όπως καταλαβαίνετε, αυτές είναι αντικρουόμενες προδιαγραφές!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2" cy="6290656"/>
              </a:xfrm>
              <a:blipFill>
                <a:blip r:embed="rId2"/>
                <a:stretch>
                  <a:fillRect l="-1905" t="-1744"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Ας δούμε λίγο το </a:t>
                </a:r>
                <a:r>
                  <a:rPr lang="el-GR" b="1" dirty="0" smtClean="0">
                    <a:sym typeface="Wingdings" panose="05000000000000000000" pitchFamily="2" charset="2"/>
                  </a:rPr>
                  <a:t>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𝑀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Φάσμα πλάτους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6485" y="2975622"/>
            <a:ext cx="8869839" cy="3637055"/>
            <a:chOff x="176485" y="2975622"/>
            <a:chExt cx="8869839" cy="3637055"/>
          </a:xfrm>
        </p:grpSpPr>
        <p:grpSp>
          <p:nvGrpSpPr>
            <p:cNvPr id="15" name="Group 14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21" name="Group 2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9" name="Group 8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" name="Picture 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" name="Rectangle 7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10" name="Rounded Rectangle 9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1" name="Rounded Rectangle 10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2" name="Rounded Rectangle 11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16" name="Picture 15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Picture 17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23" name="Rounded Rectangle 22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4608456" y="3012521"/>
                  <a:ext cx="4152086" cy="1661079"/>
                  <a:chOff x="4608456" y="3012521"/>
                  <a:chExt cx="4152086" cy="1661079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08456" y="3012521"/>
                    <a:ext cx="4152086" cy="1661079"/>
                    <a:chOff x="4608456" y="3012521"/>
                    <a:chExt cx="4152086" cy="1661079"/>
                  </a:xfrm>
                </p:grpSpPr>
                <p:cxnSp>
                  <p:nvCxnSpPr>
                    <p:cNvPr id="33" name="Straight Arrow Connector 32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5791199" y="3012521"/>
                          <a:ext cx="2969343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  <a:r>
                            <a:rPr lang="en-BS" dirty="0" smtClean="0"/>
                            <a:t> (mainlobe)</a:t>
                          </a:r>
                          <a:endParaRPr lang="el-GR" dirty="0" smtClean="0"/>
                        </a:p>
                        <a:p>
                          <a:r>
                            <a:rPr lang="el-GR" dirty="0" smtClean="0"/>
                            <a:t>Εύρος</a:t>
                          </a:r>
                          <a:r>
                            <a:rPr lang="en-BS" dirty="0" smtClean="0"/>
                            <a:t> (width)</a:t>
                          </a:r>
                          <a:r>
                            <a:rPr lang="el-GR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012521"/>
                          <a:ext cx="2969343" cy="761299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643" t="-4000" b="-48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5791200" y="3019572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39" name="Straight Arrow Connector 38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43" name="Straight Arrow Connector 42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" r="-740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96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80720" y="271909"/>
            <a:ext cx="8869839" cy="3637055"/>
            <a:chOff x="176485" y="2975622"/>
            <a:chExt cx="8869839" cy="3637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75" name="Group 74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9" name="Picture 7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0" name="Rectangle 79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76" name="Rounded Rectangle 75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7" name="Rounded Rectangle 76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8" name="Rounded Rectangle 77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72" name="Group 71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73" name="Picture 72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4" name="Picture 73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70" name="Rounded Rectangle 69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608456" y="3124777"/>
                  <a:ext cx="3185714" cy="1548823"/>
                  <a:chOff x="4608456" y="3124777"/>
                  <a:chExt cx="3185714" cy="154882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608456" y="3124777"/>
                    <a:ext cx="3185714" cy="1548823"/>
                    <a:chOff x="4608456" y="3124777"/>
                    <a:chExt cx="3185714" cy="1548823"/>
                  </a:xfrm>
                </p:grpSpPr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</a:p>
                        <a:p>
                          <a:r>
                            <a:rPr lang="el-GR" dirty="0" smtClean="0"/>
                            <a:t>Εύρος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l="-2432" t="-4839" b="-56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791200" y="3176889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55" name="Straight Arrow Connector 54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Rectangle 47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339" r="-733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85347"/>
                <a:ext cx="9056717" cy="629065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sz="2200" b="1" dirty="0"/>
                  <a:t>Σχεδίαση </a:t>
                </a:r>
                <a:r>
                  <a:rPr lang="en-US" sz="2200" b="1" dirty="0" smtClean="0"/>
                  <a:t>FIR</a:t>
                </a:r>
                <a:r>
                  <a:rPr lang="el-GR" sz="2200" b="1" dirty="0" smtClean="0"/>
                  <a:t> Ψηφιακών Φίλτρων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Όταν το Μ αυξάνει, το «ύψος» του κεντρικού λοβού μεγαλώνει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το εύρος του </a:t>
                </a:r>
                <a:br>
                  <a:rPr lang="el-GR" dirty="0" smtClean="0"/>
                </a:br>
                <a:r>
                  <a:rPr lang="el-GR" dirty="0" smtClean="0"/>
                  <a:t> μικραίνει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BS" sz="2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B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BS" sz="2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B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B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πλευρικοί λοβοί έχουν «ύψος» που δεν εξαρτάται ουσιαστικά από το Μ αλλά από το σχήμα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το εμβαδό κάτω από τους λοβούς παραμένει σταθερό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την αύξηση του Μ!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συνέλιξη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θα παράγει ισχυρές ταλαντώσεις κάθε φορά που οι πλευρικοί λοβοί περνούν από την ασυνέχεια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!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85347"/>
                <a:ext cx="9056717" cy="6290656"/>
              </a:xfrm>
              <a:blipFill>
                <a:blip r:embed="rId9"/>
                <a:stretch>
                  <a:fillRect l="-1817" t="-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76485" y="281313"/>
            <a:ext cx="8869839" cy="3637055"/>
            <a:chOff x="176485" y="2975622"/>
            <a:chExt cx="8869839" cy="3637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75" name="Group 74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9" name="Picture 7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0" name="Rectangle 79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76" name="Rounded Rectangle 75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7" name="Rounded Rectangle 76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8" name="Rounded Rectangle 77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72" name="Group 71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73" name="Picture 72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4" name="Picture 73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70" name="Rounded Rectangle 69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608456" y="3124777"/>
                  <a:ext cx="3185714" cy="1548823"/>
                  <a:chOff x="4608456" y="3124777"/>
                  <a:chExt cx="3185714" cy="154882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608456" y="3124777"/>
                    <a:ext cx="3185714" cy="1548823"/>
                    <a:chOff x="4608456" y="3124777"/>
                    <a:chExt cx="3185714" cy="1548823"/>
                  </a:xfrm>
                </p:grpSpPr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</a:p>
                        <a:p>
                          <a:r>
                            <a:rPr lang="el-GR" dirty="0" smtClean="0"/>
                            <a:t>Εύρος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l="-2432" t="-4839" b="-56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791200" y="3176889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55" name="Straight Arrow Connector 54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Rectangle 47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" r="-740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8"/>
                <a:ext cx="9056717" cy="6351964"/>
              </a:xfrm>
            </p:spPr>
            <p:txBody>
              <a:bodyPr>
                <a:normAutofit fontScale="3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6200" b="1" dirty="0" smtClean="0"/>
                  <a:t> Σχεδίαση </a:t>
                </a:r>
                <a:r>
                  <a:rPr lang="en-US" sz="6200" b="1" dirty="0" smtClean="0"/>
                  <a:t>FIR</a:t>
                </a:r>
                <a:r>
                  <a:rPr lang="el-GR" sz="6200" b="1" dirty="0" smtClean="0"/>
                  <a:t> Ψηφιακών Φίλτρων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31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b="1" dirty="0"/>
                  <a:t> </a:t>
                </a:r>
                <a:r>
                  <a:rPr lang="el-GR" sz="5500" dirty="0" smtClean="0"/>
                  <a:t>Αν όμως χρησιμοποιήσουμε κάποιο παράθυρο που δεν είναι τόσο «απότομο» στα άκρα του όπως το τετραγωνικό, τότε μπορούμε να μειώσουμε αυτά τα φαινόμενα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4900" dirty="0" smtClean="0"/>
                  <a:t>Οι ασυνέχειες του τετραγωνικού παραθύρου χρειάζονται υψηλές συχνότητες για να «συντεθούν»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Τέτοια παράθυρα «σβήνουν» σταδιακά προς το μηδέν στα άκρα τους στο χρόνο (περιορίζουν την ασυνέχεια)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Κόστος? «Φαρδύτερος» κεντρικός λοβός </a:t>
                </a:r>
                <a14:m>
                  <m:oMath xmlns:m="http://schemas.openxmlformats.org/officeDocument/2006/math">
                    <m:r>
                      <a:rPr lang="el-GR" sz="5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l-GR" sz="5500" dirty="0" smtClean="0"/>
                  <a:t> «μακρύτερη» μετάβαση γύρω από την ασυνέχεια</a:t>
                </a:r>
                <a:r>
                  <a:rPr lang="en-US" sz="5500" dirty="0" smtClean="0"/>
                  <a:t> </a:t>
                </a:r>
                <a:r>
                  <a:rPr lang="el-GR" sz="5500" dirty="0" smtClean="0"/>
                  <a:t>του ιδανικού φίλτρου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Κέρδος? Χαμηλότεροι πλευρικοί λοβοί </a:t>
                </a:r>
                <a14:m>
                  <m:oMath xmlns:m="http://schemas.openxmlformats.org/officeDocument/2006/math">
                    <m:r>
                      <a:rPr lang="el-GR" sz="5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l-GR" sz="5500" dirty="0" smtClean="0"/>
                  <a:t> μικρότερες ταλαντώσεις γύρω απ’ την ασυνέχεια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Ας </a:t>
                </a:r>
                <a:r>
                  <a:rPr lang="el-GR" sz="5500" dirty="0">
                    <a:sym typeface="Wingdings" panose="05000000000000000000" pitchFamily="2" charset="2"/>
                  </a:rPr>
                  <a:t>δούμε μερικά 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τέτοια </a:t>
                </a:r>
                <a:r>
                  <a:rPr lang="el-GR" sz="5500" dirty="0">
                    <a:sym typeface="Wingdings" panose="05000000000000000000" pitchFamily="2" charset="2"/>
                  </a:rPr>
                  <a:t>γνωστά παράθυρα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…</a:t>
                </a:r>
                <a:endParaRPr lang="el-GR" sz="5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8"/>
                <a:ext cx="9056717" cy="6351964"/>
              </a:xfrm>
              <a:blipFill rotWithShape="0">
                <a:blip r:embed="rId9"/>
                <a:stretch>
                  <a:fillRect l="-1884" t="-2495" r="-4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Τετραγωνικό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Τριγωνικό </a:t>
                </a:r>
                <a:r>
                  <a:rPr lang="en-US" dirty="0" smtClean="0"/>
                  <a:t>(Bartlett)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Hanning</a:t>
                </a:r>
                <a:r>
                  <a:rPr lang="en-US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.5−0.5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Hamming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46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Blackman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+0.08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480" t="-18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7183</TotalTime>
  <Words>815</Words>
  <Application>Microsoft Office PowerPoint</Application>
  <PresentationFormat>On-screen Show (4:3)</PresentationFormat>
  <Paragraphs>287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666</cp:revision>
  <dcterms:created xsi:type="dcterms:W3CDTF">2018-08-17T16:23:20Z</dcterms:created>
  <dcterms:modified xsi:type="dcterms:W3CDTF">2022-01-10T13:44:55Z</dcterms:modified>
</cp:coreProperties>
</file>