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3"/>
  </p:notes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9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21/12/2021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ένα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(για ευκολία) θέσουμε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λύνοντας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αποτέλεσμα αυτό δεν είναι απαραίτητα ακέρ</a:t>
                </a:r>
                <a:r>
                  <a:rPr lang="el-GR" dirty="0"/>
                  <a:t>α</a:t>
                </a:r>
                <a:r>
                  <a:rPr lang="el-GR" dirty="0" smtClean="0"/>
                  <a:t>ιος αριθμός!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Επιλέγουμε το άνω ακέραιο μέρος (αν </a:t>
                </a:r>
                <a:r>
                  <a:rPr lang="en-US" dirty="0" smtClean="0"/>
                  <a:t>N=5.36 </a:t>
                </a:r>
                <a:r>
                  <a:rPr lang="en-US" dirty="0" smtClean="0">
                    <a:sym typeface="Wingdings" panose="05000000000000000000" pitchFamily="2" charset="2"/>
                  </a:rPr>
                  <a:t> N=6)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βρίσκουμε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έχουμε την πλήρη μορφή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που ικανοποιεί τις προδιαγραφές μας!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φίλτρο είναι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, εμείς θέλουμε την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>
                <a:blip r:embed="rId2"/>
                <a:stretch>
                  <a:fillRect l="-1905" t="-172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σύστημα γράφεται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κι έχει μόνο πόλους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πόλοι βρίσκονται στις θέσεις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   </a:t>
                </a:r>
                <a:r>
                  <a:rPr lang="el-GR" b="0" dirty="0" smtClean="0"/>
                  <a:t>με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βρίσκονται σε κύκλο ακτίνας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που αντιστοιχούν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φυσικά ένα σύστημα που να είναι ευσταθές και αιτιατό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είναι τέτοιο, πρέπει οι πόλοι να βρίσκονται στο </a:t>
                </a:r>
                <a:r>
                  <a:rPr lang="el-GR" b="1" dirty="0" smtClean="0"/>
                  <a:t>αριστερό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ξέρουμε τους πόλους και τη συνάρτηση μεταφοράς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υπολογίσαμε το σύστημα συνεχούς </a:t>
                </a:r>
                <a:br>
                  <a:rPr lang="el-GR" dirty="0" smtClean="0"/>
                </a:br>
                <a:r>
                  <a:rPr lang="el-GR" dirty="0" smtClean="0"/>
                  <a:t> χρόνου με βάση κάποιες προδιαγραφές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 εμάς μας ενδιαφέρει ο διακριτός χρόνος!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Ζ???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19651" y="3374967"/>
            <a:ext cx="964276" cy="292608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} &lt; 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8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???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ΝΑΙ! 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Και μάλιστα με δυο διαφορετικές μεθόδους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>
                    <a:sym typeface="Wingdings" panose="05000000000000000000" pitchFamily="2" charset="2"/>
                  </a:rPr>
                  <a:t>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Ας τις δούμε μια-μια…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2313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Έστω ότι έχουμε μια κρουστική απόκριση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οποία περιγράφει ένα επιθυμητό σύστημα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τη δειγματοληπτήσουμε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παίρνουμε ένα δειγματοληπτημένο σήμα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είναι μια έκφραση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με όρους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Ξέρουμε ότι κατά τη δειγματοληψία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>
                <a:blip r:embed="rId2"/>
                <a:stretch>
                  <a:fillRect l="-2109" t="-1440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7188" y="2073243"/>
            <a:ext cx="5386812" cy="4320283"/>
            <a:chOff x="3757188" y="2073243"/>
            <a:chExt cx="5386812" cy="4320283"/>
          </a:xfrm>
        </p:grpSpPr>
        <p:sp>
          <p:nvSpPr>
            <p:cNvPr id="7" name="Rounded Rectangle 6"/>
            <p:cNvSpPr/>
            <p:nvPr/>
          </p:nvSpPr>
          <p:spPr>
            <a:xfrm>
              <a:off x="4070554" y="2073243"/>
              <a:ext cx="3775587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57188" y="5388591"/>
              <a:ext cx="3931638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Elbow Connector 9"/>
            <p:cNvCxnSpPr>
              <a:stCxn id="7" idx="3"/>
            </p:cNvCxnSpPr>
            <p:nvPr/>
          </p:nvCxnSpPr>
          <p:spPr>
            <a:xfrm>
              <a:off x="7846141" y="2575711"/>
              <a:ext cx="383462" cy="162019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3"/>
            </p:cNvCxnSpPr>
            <p:nvPr/>
          </p:nvCxnSpPr>
          <p:spPr>
            <a:xfrm flipV="1">
              <a:off x="7688826" y="4866709"/>
              <a:ext cx="540774" cy="10243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01664" y="4336160"/>
              <a:ext cx="174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Το ίδιο ακριβώς!</a:t>
              </a:r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loud Callout 14"/>
              <p:cNvSpPr/>
              <p:nvPr/>
            </p:nvSpPr>
            <p:spPr>
              <a:xfrm>
                <a:off x="5541080" y="3829215"/>
                <a:ext cx="2261420" cy="587180"/>
              </a:xfrm>
              <a:prstGeom prst="cloudCallout">
                <a:avLst>
                  <a:gd name="adj1" fmla="val 22652"/>
                  <a:gd name="adj2" fmla="val 205067"/>
                </a:avLst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B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B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B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B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B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loud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80" y="3829215"/>
                <a:ext cx="2261420" cy="587180"/>
              </a:xfrm>
              <a:prstGeom prst="cloudCallout">
                <a:avLst>
                  <a:gd name="adj1" fmla="val 22652"/>
                  <a:gd name="adj2" fmla="val 2050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5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1: Ορίζουμε προδιαγραφές για το φίλτρο μας στον «ψηφιακό» χώρο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i="1" dirty="0"/>
                  <a:t> </a:t>
                </a:r>
                <a:r>
                  <a:rPr lang="el-GR" dirty="0" smtClean="0"/>
                  <a:t>Βήμα 2: Μετατρέπουμε τις προδιαγραφές στον «αναλογικό» χώρο συχνοτήτων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Βήμα 3: Βρίσκουμε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που αντιστοιχεί στις προδιαγραφές μας: έστω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Βήμα 4: </a:t>
                </a:r>
                <a:r>
                  <a:rPr lang="el-GR" dirty="0" err="1" smtClean="0"/>
                  <a:t>Δειγματοληπτούμε</a:t>
                </a:r>
                <a:r>
                  <a:rPr lang="el-GR" dirty="0" smtClean="0"/>
                  <a:t>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5: Εφαρμόζουμε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στην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Παρατηρήστε ότι υπάρχει μια αντιστοίχιση των πόλων στο χώρο του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με 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Ξεκάθαρα, </a:t>
                </a:r>
                <a:r>
                  <a:rPr lang="el-GR" b="1" dirty="0"/>
                  <a:t>κάθε πόλος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αντιστοιχεί 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!!!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"/>
          <a:stretch/>
        </p:blipFill>
        <p:spPr>
          <a:xfrm>
            <a:off x="27159" y="2318711"/>
            <a:ext cx="9046323" cy="388385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916129" y="648186"/>
            <a:ext cx="4130194" cy="1465750"/>
          </a:xfrm>
          <a:prstGeom prst="cloudCallout">
            <a:avLst>
              <a:gd name="adj1" fmla="val -15778"/>
              <a:gd name="adj2" fmla="val 13659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Οι ακριβείς θέσεις των πόλων είναι τυχαίες – η περιοχή όπου βρίσκονται, ΟΧΙ!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grpSp>
          <p:nvGrpSpPr>
            <p:cNvPr id="8" name="Group 7"/>
            <p:cNvGrpSpPr/>
            <p:nvPr/>
          </p:nvGrpSpPr>
          <p:grpSpPr>
            <a:xfrm>
              <a:off x="199760" y="1627876"/>
              <a:ext cx="6248413" cy="3182118"/>
              <a:chOff x="199760" y="1627876"/>
              <a:chExt cx="6248413" cy="318211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760" y="1627876"/>
                <a:ext cx="6248413" cy="3182118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1039315" y="2628381"/>
                <a:ext cx="5104015" cy="1787237"/>
              </a:xfrm>
              <a:custGeom>
                <a:avLst/>
                <a:gdLst>
                  <a:gd name="connsiteX0" fmla="*/ 0 w 5104015"/>
                  <a:gd name="connsiteY0" fmla="*/ 0 h 1787237"/>
                  <a:gd name="connsiteX1" fmla="*/ 2078182 w 5104015"/>
                  <a:gd name="connsiteY1" fmla="*/ 349135 h 1787237"/>
                  <a:gd name="connsiteX2" fmla="*/ 3000895 w 5104015"/>
                  <a:gd name="connsiteY2" fmla="*/ 1537855 h 1787237"/>
                  <a:gd name="connsiteX3" fmla="*/ 5104015 w 5104015"/>
                  <a:gd name="connsiteY3" fmla="*/ 1787237 h 17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4015" h="1787237">
                    <a:moveTo>
                      <a:pt x="0" y="0"/>
                    </a:moveTo>
                    <a:cubicBezTo>
                      <a:pt x="789016" y="46413"/>
                      <a:pt x="1578033" y="92826"/>
                      <a:pt x="2078182" y="349135"/>
                    </a:cubicBezTo>
                    <a:cubicBezTo>
                      <a:pt x="2578331" y="605444"/>
                      <a:pt x="2496589" y="1298171"/>
                      <a:pt x="3000895" y="1537855"/>
                    </a:cubicBezTo>
                    <a:cubicBezTo>
                      <a:pt x="3505201" y="1777539"/>
                      <a:pt x="4565073" y="1770612"/>
                      <a:pt x="5104015" y="1787237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143330" y="4381114"/>
              <a:ext cx="0" cy="787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64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Τα φίλτρα είναι μια πολύ σημαντική κατηγορία ΓΧΑ συστημάτων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Έχουμε ήδη δει τα περίφημα </a:t>
            </a:r>
            <a:r>
              <a:rPr lang="el-GR" b="1" dirty="0" smtClean="0"/>
              <a:t>ιδανικά</a:t>
            </a:r>
            <a:r>
              <a:rPr lang="el-GR" dirty="0" smtClean="0"/>
              <a:t> </a:t>
            </a:r>
            <a:r>
              <a:rPr lang="el-GR" b="1" dirty="0" smtClean="0"/>
              <a:t>φίλτρα επιλογής συχνοτήτων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Περνούν συγκεκριμένες συχνότητες στην έξοδό τους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Αποκόπτουν κάποιες άλλες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1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Θα δώσουμε έμφαση στη σχεδίαση </a:t>
            </a:r>
            <a:r>
              <a:rPr lang="el-GR" b="1" dirty="0" smtClean="0"/>
              <a:t>αιτιατών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φίλτρων επιλογής συχνοτήτων (μη ιδανικών)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Τα συμπεράσματα γενικεύονται και για μη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αιτιατά φίλτρα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Η σχεδίαση περιλαμβάνει τρία στάδια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Προδιαγραφές του συστήματος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Προσέγγιση προδιαγραφών από ένα αιτιατό ΓΧΑ σύστημα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Πραγματοποίηση του συστήματος</a:t>
            </a:r>
            <a:r>
              <a:rPr lang="en-US" dirty="0" smtClean="0"/>
              <a:t> </a:t>
            </a:r>
            <a:r>
              <a:rPr lang="el-GR" dirty="0" smtClean="0"/>
              <a:t>σε υλικό ή λογισμικό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endParaRPr lang="el-GR" sz="7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Θα δώσουμε βάρος στο </a:t>
            </a:r>
            <a:r>
              <a:rPr lang="en-US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και στο 2</a:t>
            </a:r>
            <a:r>
              <a:rPr lang="el-GR" baseline="30000" dirty="0" smtClean="0"/>
              <a:t>ο</a:t>
            </a:r>
            <a:r>
              <a:rPr lang="el-GR" dirty="0" smtClean="0"/>
              <a:t> βήμα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80" y="1922544"/>
            <a:ext cx="4160223" cy="22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 κανείς να δείξει ότι η παράμετρος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δείτε το παράρτημα στο τέλος της διάλεξης)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:0.3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αυτά τα νούμερα μπορούμε να δείξουμε ότι οι προδιαγραφές μας ικανοποιούνται ακριβώς στη μια συχνότητα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ενώ υπερκαλυπτόμαστε στην άλλη</a:t>
                </a:r>
                <a:r>
                  <a:rPr lang="en-US" dirty="0" smtClean="0"/>
                  <a:t> 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11587" y="1444761"/>
            <a:ext cx="3894757" cy="3432206"/>
            <a:chOff x="4954275" y="1729894"/>
            <a:chExt cx="3894757" cy="3432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22"/>
            <a:stretch/>
          </p:blipFill>
          <p:spPr>
            <a:xfrm>
              <a:off x="4954275" y="1729894"/>
              <a:ext cx="3894757" cy="343220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74873" y="3532909"/>
              <a:ext cx="980902" cy="3657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7080170" y="3375553"/>
              <a:ext cx="141446" cy="288131"/>
            </a:xfrm>
            <a:prstGeom prst="arc">
              <a:avLst>
                <a:gd name="adj1" fmla="val 16200000"/>
                <a:gd name="adj2" fmla="val 545740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B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>
                <a:blip r:embed="rId3"/>
                <a:stretch>
                  <a:fillRect l="-1905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820793" y="1896437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B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B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B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BS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ℜ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B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B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Για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</a:t>
                </a:r>
                <a:r>
                  <a:rPr lang="el-GR" dirty="0"/>
                  <a:t>ν</a:t>
                </a:r>
                <a:r>
                  <a:rPr lang="el-GR" dirty="0" smtClean="0"/>
                  <a:t>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Ζ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ClrTx/>
                  <a:buSzPct val="120000"/>
                  <a:buNone/>
                </a:pPr>
                <a:endParaRPr lang="el-GR" sz="5400" b="1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Παράρτημα </a:t>
                </a:r>
                <a:endParaRPr lang="en-US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(σχετικά 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)</a:t>
                </a:r>
                <a:endParaRPr lang="el-GR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0" y="1627876"/>
              <a:ext cx="6248413" cy="318211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039315" y="2628381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0.89125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0.17783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837" t="-22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0.7032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5" y="1729894"/>
            <a:ext cx="4092048" cy="343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837" t="-18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673304" y="2181570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74873" y="3532909"/>
            <a:ext cx="980902" cy="36576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080170" y="3375553"/>
            <a:ext cx="141446" cy="288131"/>
          </a:xfrm>
          <a:prstGeom prst="arc">
            <a:avLst>
              <a:gd name="adj1" fmla="val 16200000"/>
              <a:gd name="adj2" fmla="val 54574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Μερικά κλάσματα: </a:t>
                </a:r>
                <a:r>
                  <a:rPr lang="el-GR" dirty="0"/>
                  <a:t>γ</a:t>
                </a:r>
                <a:r>
                  <a:rPr lang="el-GR" dirty="0" smtClean="0"/>
                  <a:t>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Βλέπετε ότι οι πόλοι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=1,…,6</m:t>
                    </m:r>
                  </m:oMath>
                </a14:m>
                <a:r>
                  <a:rPr lang="el-GR" dirty="0" smtClean="0"/>
                  <a:t> 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όταν μεταφέρονται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η τιμή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 δεν έχει σημασία!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Άρα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Επειδή ο «αναλογικός» κόσμος προηγήθηκε αρκετά του «ψηφιακού» </a:t>
            </a:r>
            <a:r>
              <a:rPr lang="el-GR" dirty="0" smtClean="0">
                <a:sym typeface="Wingdings" panose="05000000000000000000" pitchFamily="2" charset="2"/>
              </a:rPr>
              <a:t> , υπάρχει συσσωρευμένη τεχνογνωσία για τη σχεδίαση αναλογικών φίλτρων…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… με την έννοια ότι αφορούν συστήματα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Μια ιδέα είναι να εκμεταλλευτούμε την τεχνογνωσία αυτή και να προσπαθήσουμε να μετατρέψουμε ένα αναλογικό φίλτρο σε «ψηφιακό» (διακριτού χρόνου)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Ας δούμε λοιπόν πρώτα πως θα γινόταν αυτή η διαδικασία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Δηλ. πώς θα σχεδιάζαμε ένα φίλτρο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Θα ξεκινήσουμε ορίζοντας τις προδιαγραφές του στο χώρο της συχνότητας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Στη συνέχεια θα αναζητήσουμε μια γενική συνάρτηση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στο χώρο της συχνότητας που τις ικανοποιεί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Θα λύσουμε κάποια συστήματα για να συγκεκριμενοποιήσουμε τη συνάρτηση αυτή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Τέλος θα μετατρέψουμε το σύστημα στο χώρο του </a:t>
            </a:r>
            <a:r>
              <a:rPr lang="en-US" dirty="0" smtClean="0">
                <a:sym typeface="Wingdings" panose="05000000000000000000" pitchFamily="2" charset="2"/>
              </a:rPr>
              <a:t>Laplace (!</a:t>
            </a:r>
            <a:r>
              <a:rPr lang="el-GR" dirty="0" smtClean="0">
                <a:sym typeface="Wingdings" panose="05000000000000000000" pitchFamily="2" charset="2"/>
              </a:rPr>
              <a:t> Ꙭ 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θέλουμε να σχεδιάσουμε ένα </a:t>
                </a:r>
                <a:r>
                  <a:rPr lang="el-GR" dirty="0" err="1" smtClean="0"/>
                  <a:t>χαμηλοπερατό</a:t>
                </a:r>
                <a:r>
                  <a:rPr lang="el-GR" dirty="0" smtClean="0"/>
                  <a:t> φίλτρο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συμβολίσουμε τη συχνότητα που αντιστοιχεί στο συνεχή χρόνο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Ξεκινάμε με τις προδιαγραφές του φίλτρου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 cutoff frequency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2080325"/>
            <a:ext cx="6448057" cy="31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16079"/>
            <a:ext cx="6448057" cy="3153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</a:t>
                </a:r>
                <a:r>
                  <a:rPr lang="el-GR" dirty="0" smtClean="0"/>
                  <a:t> </a:t>
                </a:r>
                <a:r>
                  <a:rPr lang="en-US" dirty="0" smtClean="0"/>
                  <a:t>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ζώνη μεταξύ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μεταβατική ζώνη</a:t>
                </a:r>
                <a:r>
                  <a:rPr lang="en-US" dirty="0" smtClean="0"/>
                  <a:t> (transition band)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κι αυτά προδιαγραφές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αφήνουμε «περιθώριο»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εκατέρωθεν της μονάδας γιατί δε γίνεται να κατασκευάσουμε ιδανικά φίλτρα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όμοια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l-GR" dirty="0" smtClean="0"/>
                  <a:t>, άρα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Επίσης, 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Αυτές είναι οι προδιαγραφές μας, μαζί με επιλογή για τις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Πολλές φορές χρησιμοποιο</a:t>
                </a:r>
                <a:r>
                  <a:rPr lang="el-GR" dirty="0" smtClean="0"/>
                  <a:t>ύμε μια λίγο διαφορετική σημειογραφία για τις προδιαγραφές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69742"/>
            <a:ext cx="6448057" cy="3153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32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" y="1040277"/>
            <a:ext cx="6448057" cy="3153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Πολλές φορές χρησιμοποιούμε μια λίγο διαφορετική μορφή προδιαγραφών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Θέλουμε το φίλτρο μας να ξεκινά από τη μονάδα 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και να πέφτει πολύ λίγο ως τη </a:t>
                </a:r>
                <a:r>
                  <a:rPr lang="en-US" dirty="0" smtClean="0"/>
                  <a:t>pass</a:t>
                </a:r>
                <a:r>
                  <a:rPr lang="el-GR" dirty="0" smtClean="0"/>
                  <a:t>-</a:t>
                </a:r>
                <a:r>
                  <a:rPr lang="en-US" dirty="0" smtClean="0"/>
                  <a:t>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Στη </a:t>
                </a:r>
                <a:r>
                  <a:rPr lang="en-US" dirty="0" smtClean="0"/>
                  <a:t>stop-band cutoff frequency, </a:t>
                </a:r>
                <a:r>
                  <a:rPr lang="el-GR" dirty="0" smtClean="0"/>
                  <a:t>η απόκριση πλάτους θέλουμε να έχει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μικρή) τιμή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ψάξουμε για μια απόκριση πλάτους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συνάρτηση) που να είναι μονότονη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λοιπόν μια εξίσωση που να μπορεί να δεχθεί τις προδιαγραφές μας!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2111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περίφημο φίλτρο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είναι μονότονο και δίνεται από τη σχέση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συχνότητα αποκοπής του φίλτρου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τάξη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ικανοποιούν τις προδιαγραφές μας: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282" y="3372487"/>
            <a:ext cx="6448057" cy="3153162"/>
            <a:chOff x="87282" y="3240364"/>
            <a:chExt cx="6448057" cy="3153162"/>
          </a:xfrm>
        </p:grpSpPr>
        <p:grpSp>
          <p:nvGrpSpPr>
            <p:cNvPr id="12" name="Group 11"/>
            <p:cNvGrpSpPr/>
            <p:nvPr/>
          </p:nvGrpSpPr>
          <p:grpSpPr>
            <a:xfrm>
              <a:off x="87282" y="3240364"/>
              <a:ext cx="6448057" cy="3153162"/>
              <a:chOff x="87282" y="3408699"/>
              <a:chExt cx="6448057" cy="31531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82" y="3408699"/>
                <a:ext cx="6448057" cy="3153162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3557847" y="5178829"/>
                <a:ext cx="8313" cy="94765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8000" r="-400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 6"/>
            <p:cNvSpPr/>
            <p:nvPr/>
          </p:nvSpPr>
          <p:spPr>
            <a:xfrm>
              <a:off x="1064028" y="4167496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224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Θέλουμε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599" y="748626"/>
            <a:ext cx="6448057" cy="3153162"/>
            <a:chOff x="87282" y="3408699"/>
            <a:chExt cx="6448057" cy="31531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2" y="3408699"/>
              <a:ext cx="6448057" cy="315316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064029" y="4322618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57847" y="5178829"/>
              <a:ext cx="8313" cy="94765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000" r="-4000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ounded Rectangle 11"/>
          <p:cNvSpPr/>
          <p:nvPr/>
        </p:nvSpPr>
        <p:spPr>
          <a:xfrm>
            <a:off x="3041964" y="3449782"/>
            <a:ext cx="444679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304145" y="1782436"/>
            <a:ext cx="901200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895513" y="2890705"/>
            <a:ext cx="367321" cy="497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4037116" y="3448699"/>
            <a:ext cx="367321" cy="452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17804</TotalTime>
  <Words>799</Words>
  <Application>Microsoft Office PowerPoint</Application>
  <PresentationFormat>On-screen Show (4:3)</PresentationFormat>
  <Paragraphs>402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578</cp:revision>
  <dcterms:created xsi:type="dcterms:W3CDTF">2018-08-17T16:23:20Z</dcterms:created>
  <dcterms:modified xsi:type="dcterms:W3CDTF">2021-12-21T15:18:27Z</dcterms:modified>
</cp:coreProperties>
</file>