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10.xml" ContentType="application/vnd.openxmlformats-officedocument.presentationml.notesSlide+xml"/>
  <Override PartName="/ppt/ink/ink4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5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6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7"/>
  </p:notesMasterIdLst>
  <p:handoutMasterIdLst>
    <p:handoutMasterId r:id="rId28"/>
  </p:handoutMasterIdLst>
  <p:sldIdLst>
    <p:sldId id="322" r:id="rId3"/>
    <p:sldId id="403" r:id="rId4"/>
    <p:sldId id="381" r:id="rId5"/>
    <p:sldId id="384" r:id="rId6"/>
    <p:sldId id="383" r:id="rId7"/>
    <p:sldId id="386" r:id="rId8"/>
    <p:sldId id="387" r:id="rId9"/>
    <p:sldId id="388" r:id="rId10"/>
    <p:sldId id="389" r:id="rId11"/>
    <p:sldId id="390" r:id="rId12"/>
    <p:sldId id="391" r:id="rId13"/>
    <p:sldId id="393" r:id="rId14"/>
    <p:sldId id="394" r:id="rId15"/>
    <p:sldId id="395" r:id="rId16"/>
    <p:sldId id="397" r:id="rId17"/>
    <p:sldId id="398" r:id="rId18"/>
    <p:sldId id="396" r:id="rId19"/>
    <p:sldId id="382" r:id="rId20"/>
    <p:sldId id="385" r:id="rId21"/>
    <p:sldId id="399" r:id="rId22"/>
    <p:sldId id="400" r:id="rId23"/>
    <p:sldId id="401" r:id="rId24"/>
    <p:sldId id="402" r:id="rId25"/>
    <p:sldId id="279" r:id="rId26"/>
  </p:sldIdLst>
  <p:sldSz cx="9144000" cy="6858000" type="screen4x3"/>
  <p:notesSz cx="6858000" cy="99472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81" autoAdjust="0"/>
  </p:normalViewPr>
  <p:slideViewPr>
    <p:cSldViewPr snapToGrid="0">
      <p:cViewPr varScale="1">
        <p:scale>
          <a:sx n="106" d="100"/>
          <a:sy n="106" d="100"/>
        </p:scale>
        <p:origin x="16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B57A6-639F-4DB8-8F99-7B23596E55C7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63407-19BD-4628-82F1-DAFB0650B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4532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3T12:33:03.2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24867 9365 1064 0,'-2'0'368'15,"0"-4"-233"-15,-7 4-11 16,0 8-19-16,-7-1-2 16,-4 9-23-16,-2 1-14 15,-7 4-26-15,7 4-9 0,2 3-13 16,6 2-5-16,14 4-8 15,8-3 0-15,13 1-4 16,4-1 2-16,4-6 0 16,1-3 2-16,-5-13 3 15,-2-6 5-15,-11-9 12 16,-5-6 12-16,-16-9 25 16,-9 0 6-16,-12 1-1 15,-7 0-13-15,0 5-30 16,3 1-12-16,13 5-67 15,8 3-55-15,16 4-175 16</inkml:trace>
  <inkml:trace contextRef="#ctx0" brushRef="#br0" timeOffset="673.1568">24983 9419 1360 0,'0'-2'226'0,"-3"-4"-86"16,3-2-12-16,4-1-30 15,2-2-17-15,5 1-21 16,4 2-4-16,4 2-15 16,2 6-8-16,-2 5-10 0,-3 6-7 15,-5 8 0-15,-9 4 0 16,-11 1 0-16,-5-1 0 15,-7 3-3-15,0-1-3 16,6-9-3-16,4-5-3 16,9-8-5-16,3-3-1 15,10 0-3-15,8 2 0 16,7 3 2-16,4 0 0 0,1 5 1 16,-4 1 2-16,-11 6 4 15,-9 2 3-15,-16 0 16 16,-9 0 6-16,-10-8 7 15,-2 1 0-15,3-6-12 16,6-3-5-16,9-3-13 16,5 0-3-16,3-1-40 15,4 1-47-15,0 0-390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3T12:33:50.72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10026 2001 907 0,'-6'5'473'0,"-4"4"-267"0,-1 6-89 15,3 1-14-15,2 9-22 16,3 2-15-16,2 6-9 16,3 3-3-16,7-2-1 15,4-2 3-15,4-10-19 16,2-7-5-16,1-10-5 15,2-9-1-15,4-7 4 16,-1-6 1-16,-1-8-1 16,-3 0-1-16,-4-5-7 15,-4-1-5-15,-8 5-6 16,-2 7-2-16,-6 6 8 16,-4 8 3-16,-3 10 1 15,2 3 1-15,5 9-12 16,5 5-3-16,10 1-4 15,3 2-1-15,10-6-2 16,-2-2 0-16,8-3 3 0,2-5 3 16,-6-4 9-16,4-5 6 15,-5-5 15-15,-6-7 9 16,-5-8 8-16,-6-5 1 16,-9-6-8-16,-3 2-9 15,-7 0-16-15,-1 3-5 16,5 7-6-16,-2 3-39 15,8 9-144-15</inkml:trace>
  <inkml:trace contextRef="#ctx0" brushRef="#br0" timeOffset="490.3873">11033 2102 1162 0,'-7'2'333'0,"-1"0"-156"15,5-3 4-15,11-2 0 16,14-5-7-16,24 4-28 16,8 3-17-16,5 2-49 15,2 12-15-15,-16 2-31 16,0 4-80-16</inkml:trace>
  <inkml:trace contextRef="#ctx0" brushRef="#br0" timeOffset="1237.0097">11941 1988 662 0,'-3'4'505'0,"-2"4"-181"16,1 3-181-16,2 5-31 15,1 2-16-15,1 9-18 16,2-1-2-16,4 5-15 16,2 0-8-16,1-5-9 0,2-5-14 15,3-10-8 1,1-4 1-16,4-8-1 15,0-4-2-15,3-7-4 0,0-7-2 16,0-7-3-16,-3-2-1 16,-7-3-1-16,1 4-1 15,-9 5-2-15,1 6 6 16,-5 8 8-16,-3 4 0 16,-2 6 4-16,0 8-5 15,4 13-10-15,4 2-1 0,6 5-3 16,8-4-4-16,5-5 0 15,2-3 0-15,6-10 1 16,-6-7 3-16,5-7 9 16,0-9 8-16,-6-10 13 15,2-1 6-15,-8-5-3 16,-7 1-6-16,-4 4-14 16,-6 3-3-16,-5 5-53 15,1 4-43-15,-3 5-115 16,2 5-110-16</inkml:trace>
  <inkml:trace contextRef="#ctx0" brushRef="#br0" timeOffset="1426.567">12590 2129 1446 0,'5'4'250'0,"7"4"-25"0,-5 3-12 15,-4 10-36-15,2 2-19 16,-5 9-40-16,2 2-18 16,2-2-49-16,-2-2-14 15,8-14 78-15</inkml:trace>
  <inkml:trace contextRef="#ctx0" brushRef="#br0" timeOffset="2596.4157">17057 2006 1237 0,'1'-7'275'0,"0"-4"-158"16,2 0 8-16,-3 7-28 16,-2-2 5-16,-1 7-7 0,2-1-8 15,0 0-18-15,-9 23-16 16,-2 39-26-16,15-26-10 16,10-4-10-16,-2-1-2 15,9-11 1-15,2-5 2 16,1-14 5-16,5-5 5 15,-3-10 1-15,-4-4 0 16,-3-2-2-16,-5-2-2 16,-6 2-3-16,-5 3-1 0,-3 3-2 15,-5 5-2-15,0 6-5 16,2 5-2-16,-2 9-3 16,3 3 1-16,3 8 2 15,2 2 0-15,13 3 0 16,2-4 0-16,12-11 1 15,2-7 0-15,5-14 8 16,2-9 14-16,-8-11 29 16,-2-5 16-16,-17-2 11 15,-9-2-7-15,-5 11-28 16,-9 1-10-16,0 9-20 16,-1 3-13-16,-1 4-101 15,3 4-74-15</inkml:trace>
  <inkml:trace contextRef="#ctx0" brushRef="#br0" timeOffset="3062.4723">18279 1948 1247 0,'-1'-3'341'15,"-1"-2"-30"-15,2 6-154 16,0-1-9-16,0 0-62 15,2 13-16-15,15 45-10 16,-9-28-9-16,3 5-20 0,-2 2-6 16,1-7-6-16,-3-1-18 15,-5-14-86-15,-2-7-99 16</inkml:trace>
  <inkml:trace contextRef="#ctx0" brushRef="#br0" timeOffset="3214.0652">18250 2059 1628 0,'12'-2'360'0,"19"-8"-153"15,5 0-40-15,9 3-92 16,0 3-28-16,-4 4-79 16,-2 2 155-16</inkml:trace>
  <inkml:trace contextRef="#ctx0" brushRef="#br0" timeOffset="3814.6993">19018 1872 1206 0,'-3'7'287'0,"-5"14"-154"16,5 5-19-16,3 6-31 15,7 2-2-15,8-4-23 16,-1-6-1-16,6-9 14 16,-4-5 9-16,7-10-4 15,0-9-1-15,-1-6-18 16,-3-3-7-16,-7-6-8 15,-3 1-9-15,-5-4-12 16,-3 7-4-16,-5 3-5 16,0 6-3-16,-4 9-8 15,2 2-2-15,3 15-2 16,3 3-1-16,4 12 3 16,5-1-1-16,10 1 1 15,5-5 0-15,10-10 1 16,2-6 1-16,1-14 6 15,1-6 9-15,-10-10 14 0,-6 0 8 16,-9 0 2-16,-8-6-8 16,-8 4-21-16,-1 0-34 15,-5 1-116-15,1 10-56 16,6 12-205-16</inkml:trace>
  <inkml:trace contextRef="#ctx0" brushRef="#br0" timeOffset="4062.7962">19546 2180 1511 0,'0'2'264'0,"7"0"-79"16,3-5-28-16,7-7-32 16,-3-4-25-16,3-4-24 15,-6-2-7-15,-2-1-10 16,1 2 5-16,-8 6-11 15,-2 6-4-15,0 12-13 16,-2 10-4-16,2 12-2 16,0 7-3-16,5 8-8 15,3 0-4-15,5-3-31 16,4-2-39-16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3T12:44:01.8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24088 12633 880 0,'-2'-4'418'0,"-5"-2"-222"16,3 1-67-16,0-3 5 16,4 2-6-16,2-9-34 15,5-1-17-15,9-3-18 16,5-4 6-16,9 8 2 15,4 3-3-15,-1 12-13 16,-4 7-11-16,-13 13-14 16,-6 1-3-16,-15 16-8 15,-13 1-1-15,-12 7-4 16,-3-1-1-16,2-9 1 0,8-5-2 16,15-13-5-16,5-4-2 15,11-8-3-15,5-1 0 16,10-4 3-16,3-1 2 15,0-4-2-15,3-3-34 16,0-5-199-16</inkml:trace>
  <inkml:trace contextRef="#ctx0" brushRef="#br0" timeOffset="579.453">24491 12647 1055 0,'3'-6'373'0,"5"-4"-231"15,-1-1-17-15,-6-4-23 16,-1 0-3-16,-5 0-22 0,-5-4-2 16,-5 11-1-16,-2 1 0 15,-4 3-22-15,1 4-17 16,3 4-25-16,2 1-10 15,6 5-4-15,2 4-2 16,6-5-2-16,2 4 1 16,10-5 1-16,4-3 2 15,3-1 3-15,1-5 1 16,4-3 2-16,-6-4 0 0,-3-3 2 16,-3 0 0-16,-5 4 0 15,-1 3-3-15,-3 6 0 16,1 3-1-16,2 7 0 15,4 5-1-15,0 0 1 16,2 2-1-16,-5 0 1 16,-3-1 0-16,-5 7 2 15,-7 1 1-15,-11 3 16 16,-3 0 9-16,-5-2 6 16,-1-4 3-16,9-6-13 15,1-11-4-15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3T12:44:36.3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21013 1752 1248 0,'-6'4'266'0,"-6"2"-121"16,2 3-26-16,4 3-16 15,0 3 0-15,2 3-35 16,-1 1-10-16,5 4-7 16,7 4-13-16,7 1-10 15,5-3-4-15,6 0-5 0,-2-3-3 16,2-8-5-16,3-2 0 16,-5-17 2-16,-1-4 3 15,-3-13 6-15,-3-5 5 16,-3-5 5-16,-5-3-3 15,-8 1-3-15,-1 6-6 16,-8 10-1-16,1 6 1 16,0 15-2-16,1 5-3 0,2 9-9 15,3 4-5-15,3 4-1 16,2 0-2-16,11 0 1 16,1 2-1-16,8-3 1 15,4-5 1-15,6-6 0 16,3-10 3-16,-1-10 8 15,-1-3 8-15,-13-11 19 16,-4-4 6-16,-10-1 7 16,-7-3-2-16,-4 4-16 15,-7 0-9-15,1 2-15 16,-5 3-17-16,2 12-83 16,6 3-62-16,1 10-305 15</inkml:trace>
  <inkml:trace contextRef="#ctx0" brushRef="#br0" timeOffset="462.0936">21512 2188 1030 0,'2'-9'392'0,"5"-12"-239"16,0-4-14-16,-5 1-18 16,2-2 3-16,-2 7-14 15,-1 2 1-15,1 9-12 16,0 3-13-16,-4 6-18 16,2 6-12-16,4 9-13 15,0 6-4-15,5 3-6 16,-4 5-3-16,1 1-8 15,0 0-2-15,-2 4-8 16,1-5-4-16,-3 1-2 0,3-2-9 16,0-6-88-16,-1-6-53 15</inkml:trace>
  <inkml:trace contextRef="#ctx0" brushRef="#br0" timeOffset="851.2038">21763 1740 1557 0,'1'0'303'0,"6"0"-89"0,3 2-32 15,9 0-64-15,9 1-34 16,3 4-49-16,6-2-15 16,-3 3-13-16,-3 0 2 15,-1-3-73-15,-3-3-63 16</inkml:trace>
  <inkml:trace contextRef="#ctx0" brushRef="#br0" timeOffset="1165.9233">21860 1875 1393 0,'2'0'239'0,"7"2"-35"16,6-2-19-16,7-1-44 16,3 0-12-16,2-3-51 15,3 3-19-15,0 1-27 0,-2 2-12 16,-5 3-24-16,-2-2-59 15</inkml:trace>
  <inkml:trace contextRef="#ctx0" brushRef="#br0" timeOffset="1823.0765">22675 1430 993 0,'-9'-2'455'0,"-11"2"-250"16,3-9-74-16,2-6-9 16,7-7-57-16,7-5-15 15,8-3 8-15,8-1 18 16,6 5 9-16,4 4-5 0,2 14-25 16,0 8-18-16,-3 16-11 15,-7 7-3-15,-12 11-4 16,-9 5-2-16,-15 6-4 15,-3 0-4-15,-3-2-4 16,2-8-10-16,5-20-27 16,1-2-8-16,7-18-3 15,3-5 6-15,4 0 27 16,6-2 11-16,6 4 21 16,2 2 8-16,8 7 10 15,2 3-1-15,1 10-6 16,4 2-8-16,-2 5-7 15,0 1-6-15,1-5-28 16,-6-3-32-16,1-13-130 16,1-5-123-16</inkml:trace>
  <inkml:trace contextRef="#ctx0" brushRef="#br0" timeOffset="2156.2373">23017 1448 1469 0,'-2'6'234'15,"-1"8"-72"-15,-2 3-27 16,0 0-39-16,0 2-11 0,-1-9-39 16,0-4-10-16,0-4-19 15,3-4-6-15,2-7-8 16,2-2-3-16,3-8-2 15,5-3-2-15,-1-3 1 16,2 5 3-16,5 1 8 16,0 5 5-16,1 9 6 15,3 0 0-15,-4 9 0 16,-2 4-2-16,1 3-1 16,-1 6-4-16,-4 5-4 15,0 1-1-15,-1 2-44 16,-2 0-56-16,-2 3-210 15</inkml:trace>
  <inkml:trace contextRef="#ctx0" brushRef="#br0" timeOffset="2467.026">22523 1875 1478 0,'16'-2'255'15,"15"1"-55"-15,21 1-89 16,15 3-7-16,13-2-35 15,2-2-21-15,3-1-25 16,-9-2-5-16,-4-3-25 16,0 0-41-16,-5-1-97 15,-6 1-234-15</inkml:trace>
  <inkml:trace contextRef="#ctx0" brushRef="#br0" timeOffset="3011.1083">22617 2312 1104 0,'7'-5'366'0,"8"-9"-204"16,3-2-3-16,2-7-38 16,1-3-25-16,-3-2-31 15,1 1-4-15,-6 3-1 16,-3 4 1-16,-5 12-10 15,-2 3-6-15,-3 10-9 16,1 8-6-16,0 12-7 16,-2 9-5-16,1 10-6 0,-1 2-2 15,2 8-4-15,3-1-1 16,0-10-2-16,0-8 0 16,-3-17-11-16,1-7-32 15,6-11-120-15</inkml:trace>
  <inkml:trace contextRef="#ctx0" brushRef="#br0" timeOffset="3550.5317">22947 2246 1454 0,'0'-11'230'0,"3"-13"-54"16,4 1-12-16,4 5-26 15,5 3-17-15,4 9-55 0,1 6-10 16,-1 8-12-16,-2 5-9 16,-6 10-5-16,-5 0-4 15,-7 9-8-15,0 4-2 16,-8 2-6-16,-5 0-2 16,-3-5-2-16,-4-2-1 15,3-7-5-15,1-7-7 16,2-9-7-16,3-7-2 15,5-3-1-15,1-4 3 0,5-6 2 16,5 2 2-16,1-5 5 16,3-1 1-16,10 9 7 15,1-1 2-15,5 9 9 16,3 6 5-16,-3 1 10 16,0 4 4-16,-1-3 3 15,-2 0-1-15,-4-3-8 16,0-2-2-16,-10 3-8 15,-4-3-32-15,-2 5-343 16</inkml:trace>
  <inkml:trace contextRef="#ctx0" brushRef="#br0" timeOffset="360252.7422">11716 10515 1774 0,'-12'13'345'0,"-5"16"-279"16,5 3-103-16,14 11-109 16,9-1-180-16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3T12:55:21.2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8385 5075 773 0,'-2'-4'442'16,"1"1"-198"-16,-3-2-124 15,4 4-22-15,0 0-2 16,0-2-16-16,4-18-3 15,7-32-19-15,-3 25-8 16,0 2-11-16,3 6-3 16,1 4-6-16,3 8-6 15,5 8-10-15,1 2-4 0,5 14-7 16,3 4-1-16,5 1 1 16,-1-3 0-16,4-9 0 15,0-6 3-15,-4-7 14 16,-2-5 11-16,-11-6 18 15,-6 0 3-15,-14-3-10 16,-4-3-4-16,-10-2-88 16</inkml:trace>
  <inkml:trace contextRef="#ctx0" brushRef="#br0" timeOffset="5213.0786">9432 4119 504 0,'-10'0'163'0,"-11"3"-163"16,2-2-163-16</inkml:trace>
  <inkml:trace contextRef="#ctx0" brushRef="#br0" timeOffset="5886.1156">9317 4136 203 0,'-8'5'255'0,"-3"0"12"16,-5 5 124-16,-2 0-138 15,-4 5-148-15,1-1-42 16,-1 2-37-16,1 3-12 16,2-1-24-16,-1 3-8 0,1 1-2 15,-2 0 0-15,1 7 19 16,2 0 12-16,0 4 15 15,2-2 7-15,2-1-2 16,3 5-3-16,3-7-12 16,2 7-8-16,1 0-13 15,1-3-7-15,-1 4 0 16,2-4 1-16,0 3 7 16,1-1 8-16,1 1 12 15,1 0 6-15,3-1 5 16,2-2-5-16,3-1-9 15,3-3-5-15,2-2-6 16,1 2 0-16,0-5-1 16,2 3 1-16,-2-2 10 15,0-3 4-15,1 3 7 16,0-1 1-16,1 2-8 16,2-2-5-16,5-2-9 0,2-4-1 15,6-5-2-15,0-1-2 16,0-6 2-16,1-2 0 15,-4-3 1-15,0-1 0 16,-1-3 2-16,0 0 2 16,-1-3 3-16,2 0 0 15,1-2-1-15,0-2 0 16,1-4-4-16,1-5-1 0,2-5 1 16,3-2-1-16,0-1 3 15,1-4 2-15,-6 0 2 16,-6-4 0-16,-3-1 0 15,-8 2-3-15,-4-8-4 16,-1-2-1-16,-5-8-1 16,5-4 0-16,-3 1 5 15,-1-3 4-15,0 1 10 16,-6 3 9-16,-2-5 8 16,-2 0 2-16,-10-2 0 15,4-1-1-15,-13 3 6 16,-4 2 5-16,-21 7 10 15,-15 6 6-15,-26 14-11 16,-13 9-21-16,-27 23-96 16,-12 14-52-16,3 27-120 15</inkml:trace>
  <inkml:trace contextRef="#ctx0" brushRef="#br0" timeOffset="7148.5586">15540 4140 1008 0,'-19'2'355'0,"-19"6"-209"16,-2 0-57-16,7 3 4 15,0 3-3-15,8 1-44 16,4 1-12-16,4 1-24 16,3-1-6-16,-1 3-5 15,0 0-4-15,0 7 1 16,1 1 0-16,0 3 3 15,1 1 0-15,0 2 1 16,-2-3 1-16,6 2 2 16,2 2 1-16,4 2 1 15,6 3-1-15,-4 4-1 16,2 3 0-16,0 1 5 16,2 3 3-16,9 2 5 15,-4-8 0-15,4 1-4 16,-2-4-3-16,1-5-6 15,1 3 0-15,5-7-3 16,1-2 1-16,5 0 0 0,3-4-1 16,6-2 1-16,1-3-1 15,2-5 0-15,0-1 0 16,1-1 1-16,-3-3 0 16,-2 0-1-16,-1-5 1 15,-7-6 0-15,0-1-1 0,3-9-1 16,-1-7 0-16,9-9-2 15,0-4-1-15,2-8 1 16,1-3 0-16,-4-5 3 16,1-3 3-16,-6-5 13 15,0 0 5-15,-9-5 14 16,-9-2 2-16,-14-5 9 16,-9-1 9-16,-15-6 6 15,-2-4-2-15,-14-7-4 16,-1-6-6-16,-5-1-12 15,-7 4-4-15,5 11 1 16,-4 5 1-16,-10 18-6 16,-7 7-14-16,-20 21-73 15,-7 17-23-15</inkml:trace>
  <inkml:trace contextRef="#ctx0" brushRef="#br0" timeOffset="33515.778">17193 8552 708 0,'67'-2'386'0,"86"-6"-108"16,21-2-177-16,35 6-59 16,11-1-10-16,29 3-22 15,13 2 9-15,18-1 22 0,12-4 10 16,18 5 7-16,9-3-15 16,17-3-28-16,6 2-6 15,7-9-6-15,9 1 0 16,10-8 0-16,2-1-1 15,-3 2 0-15,-10-5-1 16,-35 9 1-16,-16 2 0 0,-47 9 1 16,-22 5-44-16</inkml:trace>
  <inkml:trace contextRef="#ctx0" brushRef="#br0" timeOffset="34143.3584">20337 5914 1097 0,'2'-4'308'0,"4"-4"-233"15,0 10-39-15,-2 23-22 16,1 13 5-16,-2 30 15 16,1 14 8-16,-3 40 15 15,-3 4-1 1,1-63-12-16,-1 1-7 0,-10 227 6 16,-3 28 10-16,0 17 21 15,2-97 13-15,3 1 10 16,-3-4-10-16,2-4-29 15,1-6-15-15,1-9-24 16,2-20-3-16,0-7 0 0,-2-16-7 16,-3-25-56-16,1-9-60 15</inkml:trace>
  <inkml:trace contextRef="#ctx0" brushRef="#br0" timeOffset="34696.496">20324 6129 614 0,'-3'-10'394'0,"-2"-5"-91"16,-6 6-167-16,-3 2-57 15,-7 8-1-15,-1 9 3 0,1 7-13 16,3 4-15-16,6 8-30 16,6-1-5-16,6 0 2 15,3-1 4-15,11-10 5 16,5-6 1-16,11-12-9 16,4-9-2-16,-2-11-46 15,-7-2-72-15</inkml:trace>
  <inkml:trace contextRef="#ctx0" brushRef="#br0" timeOffset="35476.1789">17310 8479 420 0,'-2'3'316'16,"0"7"-22"-16,-1-1-109 15,-2-4-67-15,-1-4-63 16,0-1-17-16,2-12-9 16,0-1-8-16,4-12-10 15,3-6-4-15,8-8 2 0,7-2 9 16,5 1 28-16,2 4 13 15,5 10 23-15,-1 7-7 16,3 9-25-16,1 8-11 16,-1 7-22-16,-6 7-6 15,-3 2-6-15,-6 3-1 16,-6 3 0-16,0-4 0 16,-4 0 3-16,-2-9 0 0,-1-7 1 15,0-6 0-15,-3-10-3 16,6-3-2-16,5-7-3 15,1 0 0-15,12 1-3 16,-2-1 2-16,7 9-2 16,3 3 0-16,-2 9 1 15,1 8 0-15,-4 6 8 16,0 4 2-16,-5 4 5 16,-1-2 0-16,-7-5-2 15,0-1 0-15,-5-3-5 16,-1-2 0-16,-4-1-40 15,-3 3-46-15</inkml:trace>
  <inkml:trace contextRef="#ctx0" brushRef="#br0" timeOffset="36480.3386">18034 8252 612 0,'2'-9'379'0,"-1"-13"-70"16,-2-2-151-16,0-8-80 16,0-1-6-16,1-1-5 15,3-3-3-15,2-7-18 0,-3-4-7 16,2-15-15-16,6-2-4 16,-3-9-8-16,4-2-4 15,5-6-5-15,0-1 2 16,6-12 0-16,4 1 3 15,1-1 3-15,2 2-3 16,6 6-1-16,-4 0-3 16,3 2-3-16,0 0-1 0,3 8-1 15,-1 6 1-15,-3 11-1 16,3 1 0-16,-7 8 0 16,1-1 0-16,1 7-1 15,1 5-1-15,3 9 0 16,-4 4-1-16,-3 12-1 15,-1 6-1-15,-4 9-2 16,0 8 0-16,0 8 0 16,-1 4 2-16,0 5 1 15,3 1 2-15,4 0 1 16,-1 4-1-16,4-1 2 16,-7 1 0-16,1 3-1 15,-2 0-1-15,-6 1 1 16,2 3-1-16,0 4 1 15,-2 1-1-15,-1 7 0 16,3 1-1-16,-4 2 1 0,0 1-2 16,2-1 1-1,-3-5 0-15,2 3 2 0,-1-3 1 16,-2 2 0-16,-1 1 0 16,-4 7-1-16,-2 2 1 15,-3 4 0-15,0 4 1 16,-2-4 0-16,-2-3 1 15,1-2-1-15,0-2 1 16,-1-5-1-16,3 3 1 16,-3-3 0-16,1 3 0 0,-1-3 0 15,1 0 0-15,4-5-1 16,-2-7 2-16,3-3-2 16,0-6 0-16,-2 2 1 15,2 0 0-15,-1 2 0 16,-2-1-1-16,-2-7 21 15,3-3-55-15</inkml:trace>
  <inkml:trace contextRef="#ctx0" brushRef="#br0" timeOffset="37353.7253">19389 8293 664 0,'0'-8'438'15,"-2"-6"-131"-15,5-1-216 16,1-1-20-16,7-2-18 16,3 0 1-16,2-2 2 15,2 2 0-15,0 2-11 16,-3 4-8-16,9 6-21 15,-2 1-5-15,0 5-6 16,5 2 0-16,-10 2 1 0,0 2 0 16,-2 7 0-16,-3 1 1 15,-5 3 1-15,-2 6 2 16,-1-3 0-16,-2-4-1 16,1-3-4-16,0-3 0 15,3-8-2-15,4-1-1 16,4-6-1-16,2-7-1 15,5-4 0-15,0 2-1 0,3 3 0 16,0 1 0-16,-1 9-1 16,-1 2 1-16,-6 7 0 15,0 5 0-15,-4 0 1 16,-6 1 1-16,-3-3 1 16,-4-2 0-16,-1-6 1 15,3-4-1-15,3-10 0 16,6-4-2-16,5-3 0 15,-2-2-1-15,8 2 0 16,-2 4-1-16,0 9-1 16,5 4-1-16,-4 10 2 15,1 3 0-15,-6 6 3 16,-1 4 2-16,-6-3 1 16,1-1 1-16,-3-3-2 15,-3-2 1-15,-1 1-3 16,-2 2-1-16,0 4 0 15,2 6-24-15,4-1 35 0</inkml:trace>
  <inkml:trace contextRef="#ctx0" brushRef="#br0" timeOffset="38216.8849">20166 8454 406 0,'-1'-2'260'0,"1"-2"23"16,2-3-157-16,-2 6-72 16,5-6-16-16,16-24 12 15,39-38 35-15,-27 32 38 16,2 4-35-16,-3 11-8 16,2 8-11-16,-5 12-25 15,3 3-8-15,-8 9-13 16,-2 0-6-16,-4 5-7 15,-3 2-3-15,0-5-2 16,-1 2 0-16,1-10 0 16,0-4 0-16,3-11-1 15,2-5 0-15,1-5-2 16,2-2 1-16,3 6-3 16,2 2 0-16,1 10-2 15,-2 8-1-15,2 8 0 0,-3 5 1 16,-1 4 2-1,-1 1 0-15,-6-3 1 0,0-2 1 16,-5-4 1-16,-1-6 1 16,-2-6-1-16,-2-4 1 15,1-3-2-15,4 0 0 16,4 2-2-16,1 2 0 16,4 3-1-16,0 1-1 0,3 5 2 15,-3-1 0-15,-3-3-17 16,-4 0-52-16</inkml:trace>
  <inkml:trace contextRef="#ctx0" brushRef="#br0" timeOffset="38641.6173">21214 8294 775 0,'3'-8'346'0,"3"-11"-162"16,1 0-71-16,5 0-36 15,4 2-16-15,7 2-11 16,5 3 0-16,1 8-18 15,2 4-4-15,-7 8-9 16,-3 7-4-16,-6 2-5 16,-4 3-2-16,-2 3-60 15</inkml:trace>
  <inkml:trace contextRef="#ctx0" brushRef="#br0" timeOffset="39624.9109">21454 8385 662 0,'1'0'356'0,"-1"0"-100"0,0-2-119 16,0 0-76-16,0 1-19 16,0-8-8-16,1-13 4 15,2-37 7-15,-1 28 9 16,3-6 0-16,-2-2-5 15,3-8-13-15,-3-2-4 16,4-14-18-16,2-5-7 16,8-12-4-16,0-5-2 15,5 0 0-15,1-3 0 0,-1-3 0 16,2-5 0-16,-1-3 0 16,2 2 0-16,6 5 0 15,1-4-1-15,3-3 0 16,3-1 0-16,4-1-1 15,-1 3-1-15,4 8 0 16,-1-5 0-16,3 5 0 16,6 7 0-16,3 13-1 15,5 11-2-15,-2 18 0 16,-1 8-3-16,-2 15-2 16,-4 10 1-16,1 9-1 15,-1 5 2-15,9 11 1 16,0 0 2-16,3 17-1 15,-3 5 1-15,-9 16-1 0,-8 13 1 16,-12 14 1-16,-6 8 1 16,-12 13 1-1,2 2 1-15,-6 10 1 0,1 4 0 16,0-5 1-16,-3-6 4 16,1-5 8-16,3-4 0 15,-4-8 1-15,1 1-1 16,-8-12-10-16,0-9 0 15,-1 1-13-15,-2-4-7 16,1-10-17-16,-1 0-23 0</inkml:trace>
  <inkml:trace contextRef="#ctx0" brushRef="#br0" timeOffset="40052.0208">23082 7804 660 0,'-1'3'285'15,"0"11"-75"-15,-1 8-120 16,0 14 7-16,2 5-14 0,-1 10-15 16,1-1-6-16,0 1-12 15,1-1-11-15,1-9-22 16,4-7-18-16,3-13-112 16</inkml:trace>
  <inkml:trace contextRef="#ctx0" brushRef="#br0" timeOffset="40689.3087">23099 8212 1157 0,'1'-5'294'16,"2"-9"-220"-16,4-1-11 0,4-4-16 15,5-5-2-15,8-3-1 16,4 1 3-16,6 3-2 16,0 5-2-16,-2 11-17 15,-2 4-7-15,-5 6-10 16,-7 7-1-16,-3 6-3 16,-3 1 0-16,-3 5 0 15,0-4-2-15,-4-2 2 16,-2-5-2-16,1-5 0 15,-2-5-2-15,1-8-2 16,3-4-2-16,1-8-1 16,5-4 1-16,4 3 1 15,3 5 0-15,0 4 1 16,0 4-1-16,0 4 0 16,-3 3-1-16,0 7 0 15,-2 5 1-15,-5 4 2 16,0 1 0-16,1 4 2 15,-1-2-1-15,1-6 1 0,4-1 1 16,1-13 1-16,2-5 0 16,4-8 1-16,-3-4 0 15,4 4 17-15,-2 4 1 16,0 11 7-16,-3 10 2 16,-3 12-15-16,-4 7 5 0</inkml:trace>
  <inkml:trace contextRef="#ctx0" brushRef="#br0" timeOffset="42044.3235">18733 6266 876 0,'0'6'405'15,"0"9"-234"-15,0 2-87 16,1 11-37-16,3-1-18 16,-2 4-17-16,-2 3-10 0,0-3-60 15,0 1-61-15</inkml:trace>
  <inkml:trace contextRef="#ctx0" brushRef="#br0" timeOffset="42167.9932">18759 6973 802 0,'-3'16'378'15,"-1"18"-185"-15,0-3-151 16,1-3-61-16</inkml:trace>
  <inkml:trace contextRef="#ctx0" brushRef="#br0" timeOffset="42302.2429">18753 7448 1042 0,'-4'30'307'0,"-2"28"-245"16,-1 3-61-16,2-2-69 16</inkml:trace>
  <inkml:trace contextRef="#ctx0" brushRef="#br0" timeOffset="42535.299">18745 8183 1108 0,'-4'22'288'0,"-1"29"-235"16,1-3-24-16,1-8-11 15,-1-1-28-15,0-10-49 16,-1-8-55-16,-4-3-130 15,-2-2-6-15,6-1 231 16,-1 5 132-16,5 1 194 16,2 1-90-16,2 5-119 15,1 0-28-15,-1 1-79 16</inkml:trace>
  <inkml:trace contextRef="#ctx0" brushRef="#br0" timeOffset="43010.6055">18261 8980 1472 0,'0'-5'223'0,"5"0"-65"15,7 1-37-15,16-1-50 0,5 2-10 16,15-4-43-16,3-1-27 16,-2 5-121-16</inkml:trace>
  <inkml:trace contextRef="#ctx0" brushRef="#br0" timeOffset="43551.6535">18657 8885 1292 0,'-2'0'242'0,"-3"6"-114"16,1 3-37-16,0 11-47 16,2 0-2-16,2 8-31 15,0 1-7-15,3 0-2 0,4 0-1 16,3-13 3-1,1-5 7-15,2-18 17 0,2-6 9 16,-3-14 4-16,0-3-6 16,-3 1-13-16,-2 0-7 15,-3 10-4-15,-1 0 0 16,-2 11 2-16,0 3 1 16,-1 8-2-16,3 9 3 15,0 6-7-15,5 8-2 16,7 6-5-16,2-4-1 15,6-5 0-15,2-8 1 0,2-16 1 16,1-10 2-16,0-10 14 16,-6-5 3-16,-12-1 2 15,-2 5-1-15,-10 6-41 16,-2 8-48-16,-3 8-187 16</inkml:trace>
  <inkml:trace contextRef="#ctx0" brushRef="#br0" timeOffset="43695.3363">19083 8984 1561 0,'2'10'312'0,"-1"15"-69"16,-2 12-56-16,-7 16-71 16,-3 6-35-16,5 1-135 15,1-7-419-15</inkml:trace>
  <inkml:trace contextRef="#ctx0" brushRef="#br0" timeOffset="44438.1258">22420 6196 1367 0,'0'6'203'0,"-2"6"-93"16,1-6-85 0,1-1-9-16,-4 31-34 0,3 1-51 0</inkml:trace>
  <inkml:trace contextRef="#ctx0" brushRef="#br0" timeOffset="44714.8021">22371 7246 769 0,'-2'14'323'16,"0"18"-196"-16</inkml:trace>
  <inkml:trace contextRef="#ctx0" brushRef="#br0" timeOffset="44887.3353">22368 7657 842 0,'3'22'421'15,"0"19"-210"-15,-2-5-144 16,-1 1-7-16,-1-4-28 15,-5-3-15-15,6-7-13 16,0-4-22-16,3-1-72 16,-1-7-89-16</inkml:trace>
  <inkml:trace contextRef="#ctx0" brushRef="#br0" timeOffset="44996.8507">22387 8090 945 0,'-3'28'460'16,"1"21"-262"-16,-4 3-84 15,2-4-24-15,0-10-45 16,1-4-36-16,1-12-112 16</inkml:trace>
  <inkml:trace contextRef="#ctx0" brushRef="#br0" timeOffset="45336.9398">22334 6619 1475 0,'-4'10'180'0,"-2"21"-138"16,6 7-43-16</inkml:trace>
  <inkml:trace contextRef="#ctx0" brushRef="#br0" timeOffset="46008.6642">22217 8644 1513 0,'-3'16'215'0,"-4"21"-153"16,2 4-20-16,5 0-15 16,4-2-14-16,4-8-10 0,2-8-1 15,4-10 6-15,1-4 3 16,3-9 10-16,1-4 5 16,-2-8 1-16,-3-4-2 15,-2-5-7-15,-3-1-5 16,-6 1-2-16,0 2 4 15,-3 10 8-15,-3 2 4 16,3 13 5-16,1 5-4 0,3 9-13 16,3 3-6-16,1-5-5 15,6 0-3-15,-3-9 1 16,3-6 1-16,-1-7 27 16,-4-7 10-16,5-6 16 15,-8-4 5-15,-2 1-23 16,2-4-11-16,-6 5-17 15,1 5-6-15,-1 6-24 16,-1 8-26-16,3 3-80 16,2 2-63-16</inkml:trace>
  <inkml:trace contextRef="#ctx0" brushRef="#br0" timeOffset="46205.5405">22556 8916 899 0,'0'3'487'0,"1"1"-292"16,1-8-39-16,-2 2 5 16,0 1-19-16,0-7-2 15,1-3 1-15,6-30-14 16,-3 44-28-16,2 6-14 16,2 16-42-16,2 13-13 15,3 19-42-15,1 7-38 16</inkml:trace>
  <inkml:trace contextRef="#ctx0" brushRef="#br0" timeOffset="48575.6186">19449 5946 1464 0,'-29'-10'191'0,"-37"-14"-123"15,-4 0-39-15,-2 2-29 16,1-1-2-16,3 3-15 16,2 6-5-16,-11 5 0 15,-3 4 0-15,-11 9 1 16,-4 2 0-16,-1 6 1 16,-2 3 3-16,-3 3 11 15,1 2 5-15,4 5 2 16,3-1 1-16,0 3 4 15,-1 5 0-15,-4 6 2 16,3 4-3-16,4 14 0 16,-2 1 0-16,-1 17 8 0,3 6 7 15,6 7-1-15,7 5-1 16,7 4-11-16,0 3-7 16,4 5 0-16,6 1-2 15,7 2 1-15,9 3 0 16,8 4 0-16,2 3 0 15,10 3 2-15,1 3 2 16,12-1 3-16,2-3 1 16,12-5-2-16,6-4 2 15,9-9 1-15,11-2 0 0,11-6 1 16,10-4-4-16,14-1-3 16,4-7-1-16,9 0-1 15,4-1-1-15,2-10 0 16,9-2 1-16,14-12 0 15,3-6 0-15,6-12 1 16,-1-6-1-16,6-9 0 16,-3-4 1-16,6-5-1 15,1-9 1-15,-3-6 1 16,-2-4 0-16,1-13 1 16,0-5 0-16,1-8 1 15,0-6 0-15,-2-11 1 16,0-5-1-16,-2-15 0 15,5-3 0-15,-5-6 5 16,-6 0 1-16,-11 7 2 16,-2-1 2-16,-17 3-7 0,-10 1 0 15,-17-4-2-15,-12-1 2 16,-13 4 0-16,-3-1 1 16,-18-10 3-16,-3-7 0 15,-2-17 5-15,-3-5 7 16,1 0 15-16,-2-5 6 15,-1 0 12-15,-4 2 1 16,-7 5-9-16,-6 5-7 0,-18 4-16 16,-9 0-8-16,-25 0-2 15,-11 2 1-15,-15 2-4 16,-1 1-3-16,-6 1-11 16,-2-1-8-16,-9 8-43 15,-5 4-68-15</inkml:trace>
  <inkml:trace contextRef="#ctx0" brushRef="#br0" timeOffset="49833.1965">23378 6145 662 0,'6'-15'272'0,"5"-17"-93"15,-1-1-19-15,-10 7-26 16,-1-1-55-16,-12 10-35 0,-4 2-11 15,-10 5-15-15,-8-1-6 16,-11-2-14-16,0 2-5 16,-7-11-5-16,1 2 0 15,-4-6 5-15,-2-3 6 16,-1 6 13-16,-4 0 6 16,-10 8 15-16,-5 0 6 15,-10 6-3-15,-3 2-7 16,7 5-17-16,-3 2-6 0,-7 1-4 15,2 2-1-15,-4 3 0 16,10 4-1-16,-5 6 0 16,-2 5-1-16,-3 12 1 15,-7 3 2-15,7 11 3 16,-1 3 0-16,-4 6 1 16,-3 6-4-16,5 10-3 15,3 5-1-15,10 8-2 16,3 6 0-16,1 2 1 15,0 1 1-15,12 4 2 16,8 3-2-16,10 6 2 16,6 4-2-16,6 4 1 15,-1 2 0-15,11 4-1 16,5-1 0-16,10 1-2 16,7-4 1-16,9-1 1 15,6-3-1-15,11-5 1 16,6-3 0-16,13 0 2 0,1-1 2 15,7-3 0-15,6-6 1 16,5-9-3-16,10-2-1 16,15-3 0-16,5-4 0 15,7-8 1-15,2-8 2 16,3-13 3-16,8-7 1 16,5-9 0-16,5-2-1 0,12-9-3 15,5-4 0 1,11-10-2-16,2-7 2 0,9-10-1 15,-1-6 0-15,6-8 1 16,7-7 0-16,-6-10 0 16,0-7 1-16,1-18-1 15,-11-8 1-15,-4-21-1 16,0-6 1-16,-11-14-1 16,-3-7 1-16,-10-12 0 15,-9-8 2-15,-18-13 4 16,-14-9 4-16,-32-7 11 15,-15-5 8-15,-33 0 17 16,-12 3 6-16,-35-5 1 16,-19 7-4-16,-28 15-21 15,-8 5-10-15,-8 18-16 16,-2 9-4-16,-3 17-6 16,-2 5-2-16,-6 10-14 0,-4 3-17 15,1 4-53-15,-2 7-72 16</inkml:trace>
  <inkml:trace contextRef="#ctx0" brushRef="#br0" timeOffset="58774.2949">17841 3227 1519 0,'6'3'234'15,"8"2"-67"-15,41 6-162 16,22 4-2-16,53 2 6 16,26 0-6-16,49-1-5 15,24 1 0-15,37 1 0 16,12 0 1-16,23-2 1 16,8 2 1-16,12-7 1 15,11-4-2-15,11-6 17 16,-1-1 9-16,7-6 16 15,3 4 11-15,-11-6 4 16,-3 1-3-16,-28 5-18 16,-18 1-5-16,-36 5-98 15,-28 2-258-15</inkml:trace>
  <inkml:trace contextRef="#ctx0" brushRef="#br0" timeOffset="59266.7762">20970 1363 1690 0,'-2'-6'317'0,"-4"-4"-268"16,5 13-41-16,2 30-8 15,0 17-8-15,2 34-6 16,-3 21 0-16,-4 46 5 16,-2 21 1-16,-7 48 5 0,5 18 3 15,-7 16 0-15,6 5 3 16,4-6 13-16,2-7 5 15,3-20 8-15,1-13 1 16,1-32-10-16,-2-10-5 16,-4-34-47-16,-7-10-54 15</inkml:trace>
  <inkml:trace contextRef="#ctx0" brushRef="#br0" timeOffset="59824.2852">21059 1837 315 0,'1'-4'127'0,"1"-3"-97"15,-4 4-144-15</inkml:trace>
  <inkml:trace contextRef="#ctx0" brushRef="#br0" timeOffset="63948.4998">20984 1815 86 0,'-1'-2'125'0,"-5"1"21"16,-1 1 9-16,3 0-19 15,-4 0-42-15,3 0-15 16,-5-2-8-16,-1 1-4 15,0-1-17-15,0-1-6 16,-2 4 0-16,-4 2 4 16,-8 9-6-16,-7 6-5 0,-2 10-18 15,-2 5-8-15,-4 6-3 16,-3 4-1 0,-2 0 0-16,-2 5-2 0,2 5 12 15,-5 6 17-15,-6 14 17 16,-1 5 2-16,-3 2-14 15,-1 2-7-15,5-6-7 16,5 3-4-16,5 1-7 16,4 4 2-16,9-7 5 15,2-6 0-15,12-11 3 16,-1-12-6-16,6-13-12 16,5-6-2-16,-1-5-3 15,8-1 1-15,-1 0 0 16,-5 1 0-16,-10 2 0 15,-2 3 2-15,-3 4 1 16,1-1 1-16,3-8 6 16,3-6-1-16,2-15 0 0,3-6-2 15,4-13-11-15,-1-6-8 16,3-12-7-16,0 1 0 16,-5 1 7-16,-1 0 8 15,-7 8 4-15,-1 3 1 16,-2 5-1-16,0 5 1 15,-3 2-2-15,2-4 0 16,2 4-1-16,-1 1 0 0,1 3 1 16,0 5 3-16,-3 8 4 15,0 1 0-15,-1 14 1 16,-3 5-4-16,3 2-3 16,0 2-1-16,3-5 0 15,2-5 1-15,4-10 1 16,1-5-1-16,4-8-3 15,-1-3-7-15,-4-7-14 16,-2 0-3-16,-4-1 2 16,-2 1 7-16,2-2 13 15,3 1 4-15,1-1 10 16,2-1 5-16,1 3 9 16,-4 3 6-16,2 9-3 15,-6 4-1-15,-3 10-6 16,2 6-1-16,-6 1-6 15,3 0-2-15,0-6-5 16,3-5-2-16,4-11-16 16,4-4-14-16,4-13-19 0,0-4-3 15,0-6 6-15,0 3 12 16,-8 1 21-16,-3 5 7 16,-7 9 29-16,-4 7 14 15,-3 11 19-15,-2 7 14 16,2 11-12-16,-2 0-14 15,5 2-22-15,6-3-11 16,7-14-11-16,3-7-2 0,7-13-32 16,1-9-15-16,0-10-19 15,0-1-6-15,-9 3 35 16,-5 8 15-16,-11 16 22 16,-8 8 10-16,-3 21 3 15,3 10-9-15</inkml:trace>
  <inkml:trace contextRef="#ctx0" brushRef="#br0" timeOffset="64884.2309">20983 1887 759 0,'6'-4'262'0,"12"-3"-186"0,-1 0-8 15,7 7-6-15,-2 2-21 16,4 7-28-16,-1 4-7 16,4 2 4-16,3 3 10 15,5 7 19-15,2 0-5 16,6 12 19-16,2-3-14 16,-5 8-4-16,-2 6-1 15,-5 7-3-15,-8 10-1 0,2 8 4 16,-1 3 0-16,-4 4-8 15,0-2-4-15,-5 0-3 16,-1 4-1-16,0 0-2 16,-1-5-3-16,-2-9-3 15,-3-7-2-15,-2-13 1 16,-6-3-1-16,-4-5 0 16,-1 2-2-16,-3-1-1 15,-2 1-2-15,3 2-1 16,2-1-1-16,7-6-2 15,9-6 0-15,9-17-20 16,6-13-31-16,11-18-88 16,-1-15-27-16</inkml:trace>
  <inkml:trace contextRef="#ctx0" brushRef="#br0" timeOffset="65457.5645">21977 3112 894 0,'0'-11'476'0,"0"-6"-285"15,2 10-92-15,1 1-17 16,5 9-49-16,0 3-14 15,3 7-14-15,1 2-1 16,1 5-1-16,1-2-1 16,1-1 0-16,1-2 0 15,1-5-4-15,2-5-6 16,4-6-16-16,1-6-8 16,2-3-1-16,1-2 4 15,1 4 17-15,0 1 6 0,0 7 7 16,-1 3 1-16,-2 4 3 15,-4 2 0-15,-6-2 1 16,4 1-1-16,1-6-2 16,0-2-1-16,8-3-1 15,-1-4 0-15,-1-8-2 16,2 3 0-16,-7 5 0 16,-4 5 1-16,-8 11 17 15,-5 10 12-15,-5 4 19 16,-3 3 8-16,3 1-12 15,1-5-13-15,8-8-22 16,5-9-6-16,9-10-5 16,3-8-2-16,4-9-11 15,2-1-1-15,0 3 1 16,-6 5 3-16,-3 11 10 16,-5 4 2-16,-8 7 4 0,6 4 1 15,-3 2 1-15,3 2-1 16,5-5-2-16,0-3-1 15,3-6-1-15,1-3 0 16,6-5 0-16,0 0-1 16,4 3 6-16,-1 0 2 15,0 6-2-15,-2 6 1 16,-2 10-6-16,0 5 0 0,0 8 0 16,3-2 1-16,3-7-1 15,0-6-2-15,2-16-115 16</inkml:trace>
  <inkml:trace contextRef="#ctx0" brushRef="#br0" timeOffset="65843.0181">22199 3087 1087 0,'-1'-3'313'0,"-3"-6"-198"0,-12 8-72 16,-8 3 0-16,-13 11 0 15,-6 8-14-15,-10 17-21 16,-8 6-53-16</inkml:trace>
  <inkml:trace contextRef="#ctx0" brushRef="#br0" timeOffset="66349.6763">20498 3650 1488 0,'0'-1'191'0,"4"-4"-140"15,-1 1-34-15,-3 4-12 16,0 0-1-16,6 1-4 15,10 6-1-15,31 24 1 16,-29-12 0-16,4 3 0 16,2-2 0-16,6-6 2 15,2-5 1-15,-2-16 10 16,0-9 6-16,-5-19 17 16,0-6 19-16,-5-11 10 15,-5 1 2-15,-13 10-13 16,-12 5-12-16,-24 21-55 15,-14 13 128-15</inkml:trace>
  <inkml:trace contextRef="#ctx0" brushRef="#br0" timeOffset="67892.0523">20714 3507 478 0,'3'-8'421'15,"4"-2"-22"-15,-4 2-218 16,-3 3-71-16,-4 0-9 16,-4 6 0-16,-3 2-4 15,-3 1-8-15,-6 4-15 16,1-3-6-16,-5 4-9 16,1 2-6-16,7 6-21 0,0 3-12 15,12 8-19-15,4 3-4 16,11 3-3-1,9-2 1-15,11-11 5 0,3-11 4 16,9-20 5-16,0-13 3 16,-10-16 10-16,-10-1-9 15</inkml:trace>
  <inkml:trace contextRef="#ctx0" brushRef="#br0" timeOffset="69097.2937">20984 2701 1013 0,'0'-6'341'0,"5"-7"-239"0,5-1-36 15,6 6-10-15,6 2-12 16,5 13-16-16,7 8-3 15,7 17-8-15,5 12-3 16,14 19-8-16,1 13-2 16,6 29 0-16,4 13 0 15,-3 19 1-15,2 16-2 16,11 12 1-16,5-1-1 0,2 20 0 16,-1 3-1-16,-10 12 0 15,-8 10 1-15,-8-16 0 16,-4 1 0-16,-8-18 0 15,-5-16 0-15,-7-16-1 16,-10-15 0-16,-4-29 1 16,-10-16 1-16,-13-30-3 15,-5-18-3-15,-12-25-1 16,6-3-1-16,-7-5 4 16,4-3 4-16,2-4 0 15,-4-1 0-15,2-6-1 16,1-2 0-16,0-6 1 15,3-7 0-15,7 0 3 16,1-4 1-16,5 10 14 16,4 10 9-16,8 25 3 15,5 10 1-15,11 20-11 0,-1 0-2 16,5-6 11-16,-2-8 8 16,-5-20 21-16,4-10 9 15,-6-22-10-15,-3-12-10 16,-4-20-48-16,-8-7 47 15</inkml:trace>
  <inkml:trace contextRef="#ctx0" brushRef="#br0" timeOffset="69949.6464">20792 2857 1179 0,'-2'-6'282'0,"-7"-2"-204"16,-5 5-13-16,-10 7-19 15,-6 7-12-15,-8 5-18 16,-4 7-2-16,0 9-2 15,-9 5 2-15,-16 19 1 16,-9 14-2-16,-24 24-5 16,-5 16-3-16,-8 30 8 15,-6 14 8-15,-1 19 11 16,2 17 1-16,11 3-14 16,10 13-11-16,17 1-8 15,7-15 0-15,17 4 1 16,8-21-1-16,16-25 1 15,6-5-1-15,4-28 4 16,5-9 2-16,8-16 3 16,2-9 1-16,3-29-1 0,0-10-4 15,0-22-1-15,-1-14-1 16,-1-16-3-16,-2-13-2 16,-3-14-6-16,-4-6 0 15,0-6 2-15,1-4-1 16,3 7 4-16,7 6 1 15,2 14-3-15,3 11 2 0,6 20 5 16,1 12 4-16,7 19 11 16,-3 7 13-16,1 6 22 15,0 5 10-15,-6-15 11 16,1-10-3-16,2-27-18 16,3-20-14-16,11-27-11 15,5-16-29-15</inkml:trace>
  <inkml:trace contextRef="#ctx0" brushRef="#br0" timeOffset="77382.9559">20913 1790 253 0,'-3'5'167'16,"-4"-2"-4"-16,-1 0-117 16,2-2-147-16</inkml:trace>
  <inkml:trace contextRef="#ctx0" brushRef="#br0" timeOffset="79985.5321">20942 1794 480 0,'2'-4'354'15,"0"0"42"-15,-2-3-181 16,0-1-111-16,-2 1-7 0,-1 2-14 16,-2 4-14-16,2 5-21 15,-4 5-11-15,0 6-16 16,1 1-5-16,4-1-8 15,3 2-5-15,8-1-3 16,3-1-2-16,4-3 1 16,0-4 0-16,4-7 7 15,-2-1 6-15,-4-10 16 16,-1-3 9-16,-9-1 6 16,1-1 1-16,-7 3-4 15,-5-7-6-15,-2-2-11 16,-6 1-7-16,2 2-10 15,0 9-3-15,1 3 0 16,1 7-2-16,0 9-1 16,-2 1-1-16,3 11-5 15,0 0-1-15,9 1-1 0,2 1 1 16,10-3 1-16,3-3 1 16,-1-3 2-16,5-4 1 15,0-9 2-15,4-2 0 16,1-3 2-16,1-5 2 15,-6-7 3-15,-6-2 2 16,-8-4 7-16,-5-2 2 16,-12-1 0-16,-3 3 0 0,-8 6-3 15,-5 1-3-15,2 7-4 16,0 6-4-16,0 2-5 16,5 9-3-16,-3 6-3 15,4 2-2-15,7 2-2 16,7-1 0-16,12-1 0 15,5-3 2-15,10 0 4 16,3-6 1-16,-1-4 3 16,7 1 1-16,-5-10 2 15,-1-3 1-15,0-5 5 16,-6-8 1-16,-3-5 2 16,-6-3 1-16,-8-2 0 15,-3 3-1-15,-10 7 4 16,-3 6 1-16,-4 8 3 15,-2 5-1-15,0 7-8 16,1 2-4-16,0 6-8 16,4 1-4-16,5 3-5 15,9 4 0-15,6 0-2 0,11-1 2 16,11-6 3-16,-2-5 3 16,7-4 2-16,-1-3 2 15,0-6 1-15,2 0 1 16,-6-11 2-16,-2-1 3 15,-11-6 2-15,-6-2 1 16,-12-1 3-16,-7 2-1 0,-11 2 0 16,-4 3-1-16,-3 5-4 15,2 4-1-15,6 8-4 16,-1 3-2-16,7 5-6 16,2 3-1-16,2 3-6 15,7 0-3-15,9 4 1 16,5 1 0-16,8-3 6 15,6 1 4-15,6-10 2 16,0-5 1-16,6-5 2 16,-4-6 1-16,-6-7 4 15,-3-4 2-15,-10-3 4 16,-6-1 2-16,-10-1 1 16,-9 2 0-16,-10 8-1 15,-3 3-3-15,-5 6-3 16,5 6-3-16,4 7-6 15,5 6-1-15,0 7-4 16,8 0-1-16,5 3-2 0,-1 0 0 16,14 0 0-16,0 0 0 15,6-9 5-15,5-4 2 16,4-10 4-16,2-2 0 16,-2-8 1-16,0-5 2 15,-9-4 2-15,-4 1 2 16,-8-4 3-16,-6 1 1 15,-10 2-2-15,-4-3 1 16,-4 8-4-16,-3 5-2 0,3 9-3 16,-1 7-1-16,4 8-6 15,8 4-1-15,1 3-3 16,8 2-2-16,6 3 0 16,-1-4-2-16,13-1-2 15,-1-2-1-15,8-9 5 16,0-5 3-16,4-6 6 15,3-7 3-15,-6-6 2 16,-1-4 2-16,-8-6 2 16,-8 0 2-16,-7 0 1 15,-6 3 1-15,-9 4 0 16,-4 1-1-16,-8 7-3 16,-2 2-1-16,0 7-3 15,3 6-1-15,5 6-2 16,4 1-1-16,4 7-5 0,3 0 0 15,5 1-4-15,6 5-1 16,10-5 2-16,1-2 0 16,10-5 5-16,1-5 1 15,7-8 3-15,4-4 1 16,-7-7 2-16,-1-2 3 16,-12-9 4-16,-6 0 1 15,-11-3 3-15,-7-2 0 16,-11 2-4-16,-2 2-1 15,-5 3-1-15,-4 1-2 0,2 10-4 16,0 3-1-16,3 12-5 16,4 6-1-16,4 5-4 15,3 4-2-15,9 2-6 16,5-1-1-16,17 4 1 16,4-4 3-16,8-6 5 15,5-3 5-15,-1-10 2 16,4-1 2-16,2-7 1 15,-5-3 0-15,-5-7 5 16,-8-4 3-16,-10-7 2 16,-6-1 1-16,-10 1 2 15,-6 0 0-15,-13 4-1 16,-4 4-1-16,-6 8-5 16,4 4-1-16,3 10-6 15,1 5-3-15,11 6-2 16,2 2-4-16,7 7-3 15,7 3-1-15,10-1 1 0,2-1 2 16,12-5 3-16,5-4 2 16,2-5 2-16,5-4 1 15,0-5 2-15,-1-4 2 16,-4-8 2-16,-5-3 3 16,-12-5 5-16,-5-3 1 15,-12-2 2-15,-5 1-1 16,-10-1-1-16,-8 4 0 0,-4 6-5 15,-1 1-1-15,-1 9-5 16,8 7-3-16,5 4-5 16,5 6-2-16,13 5-2 15,1-1-1-15,7 1 1 16,-2-3-1-16,8-1 3 16,4-3 1-16,7-3 2 15,6-2 2-15,3-9 3 16,-2-4 1-16,0-7 3 15,-1-5 1-15,-8-6 2 16,-4-2 3-16,-10-3 0 16,-11-1 2-16,-13 3 0 15,-7 5-2-15,-12 9-3 16,-1 3-2-16,3 9-3 16,0 5-1-16,9 9-4 15,5 4-2-15,5 4 0 0,4-1-1 16,7-4 1-16,3-2-1 15,5-8 1-15,7-5 2 16,5-5 2-16,2-5 3 16,-2-8 4-16,0 0 5 15,-6-5 2-15,-4 2 4 16,-6 4 5-16,-6 4 0 16,-8 9-2-16,-2 5-5 15,0 15-9-15,-7 4-3 0,7 4-2 16,0 1-1-16,10-7-2 15,5-3-1-15,1-10-4 16,4-5 0-16,3-9 2 16,4-7 1-16,4-9 4 15,2-1 1-15,-4-7 1 16,-1 4 3-16,-7 8 3 16,-1 7 1-16,-6 9 0 15,0 5-2-15,0 9-2 16,-3 0-3-16,2 9 0 15,-8 0-1-15,8-4 0 16,-2-3-2-16,4-6-1 16,6-6 1-16,-2-6-2 15,2-8 2-15,1-9 1 16,-3-5 0-16,3-4 3 16,-3 2 1-16,-3 7 4 15,-3 8 0-15,-5 9 0 0,-2 4-1 16,1 8-2-16,3 4-4 15,1 7 0-15,-3 3 396 16</inkml:trace>
  <inkml:trace contextRef="#ctx0" brushRef="#br0" timeOffset="154602.2733">21115 1758 1317 0,'-4'8'100'0</inkml:trace>
  <inkml:trace contextRef="#ctx0" brushRef="#br0" timeOffset="154765.9726">21068 1734 1443 0,'-1'0'64'0</inkml:trace>
  <inkml:trace contextRef="#ctx0" brushRef="#br0" timeOffset="154904.6012">21244 1752 1028 0</inkml:trace>
  <inkml:trace contextRef="#ctx0" brushRef="#br0" timeOffset="193546.6261">21223 1665 1297 0,'-8'8'186'15,"-7"4"-166"-15,2 10-103 16,-1-1-143-16</inkml:trace>
  <inkml:trace contextRef="#ctx0" brushRef="#br0" timeOffset="193829.747">18987 6350 1406 0,'-22'16'92'0,"-18"13"-229"16</inkml:trace>
  <inkml:trace contextRef="#ctx0" brushRef="#br0" timeOffset="194551.2671">18745 6284 608 0,'-1'0'263'0,"-4"0"-121"16,0 4-29-16,4-4-26 16,0 0-38-16,0 0-30 15,0 0-7-15,0 0 2 16,0 11-1-16,-3 39 0 15,3-28-2-15,0-1-5 0,0-3-1 16,1-10 4-16,2-5 16 16,3-14 33-16,1-9-10 15,3-14 4-15,0-7-9 16,2-1-20-16,0 4-9 16,-1 8-7-16,-2 9-2 15,-3 13 0-15,-4 6 0 16,-2 11 0-16,-7 6 0 0,-2 8 1 15,-1 6 4-15,-5 3 14 16,2 0 8-16,-1-2 13 16,1-7 6-16,6-11 5 15,3-6-8-15,5-13-14 16,5-9-9-16,4-13-16 16,2-5-3-16,0 2-3 15,0 4-2-15,-2 14-2 16,-3 8-4-16,-5 15-1 15,-2 10 1-15,-8 15 4 16,-2 6 1-16,-3 4 10 16,3-3 9-16,2-11 20 15,4-6 6-15,5-18-2 16,3-6-9-16,9-12-24 16,2-11-5-16,6-11-2 0,3-3-2 15,2-2 1-15,-1 3 0 16,-6 11 0-16,-3 7 1 15,-8 12 3-15,-7 9 1 16,-7 16 2-16,-5 8 1 16,-7 11-1-16,-3 3 3 15,1-4 5-15,3-8 0 16,9-23-11-16,6-14 0 16,14-35-67-16</inkml:trace>
  <inkml:trace contextRef="#ctx0" brushRef="#br0" timeOffset="195665.8877">22322 5980 1222 0,'-2'-10'239'15,"2"-5"-184"-15,-1 3-28 16,1 9 8-16,-1 8 5 0,-2 10 6 16,-5 19-10-16,1 5-5 15,3 16-4-15,-2 2-5 16,5-3-11-16,1-4-4 15,6-16 1-15,0-11 0 16,8-14-1-16,4-9-2 16,-3-19-5-16,4-9 0 15,-5-9 0-15,-7-7 0 16,-1 3 1-16,-3 3 2 0,-3 10 2 16,-1 5 2-16,-1 13 7 15,-2-2 5-15,2 7 11 16,3 5 2-16,2 3 0 15,-3-3 3-15,2 5 1 16,2 19-1-16,10 36-5 16,-9-30-3-16,-2 2-15 15,-2-3-5-15,-1-8-5 16,-1-4-1-16,1-14-3 16,0-4-1-16,0-18-2 15,-1-8 0-15,1-11 3 16,1-1 2-16,-3 7 1 15,6 7 1-15,-4 14 1 16,2 5 6-16,3 16 18 16,-2 4 7-16,4 20 18 15,1 6-1-15,1-3-13 16,0 1-5-16,-4-28-237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3T13:26:08.7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24567 16655 1410 0,'-4'-10'213'0,"2"-9"-74"15,2-1-15-15,14 5-23 16,8 1-12-16,12 7-25 16,11 6-1-16,4 9-11 15,-8 9 1-15,-12 6-2 16,-10 5-4-16,-19 7-5 16,-5 4-11-16,-17 5-13 15,-9 1-4-15,-8 2-4 16,-1-8-1-16,4-9-2 15,4-13 0-15,13-17-3 16,6-4-2-16,13-12-3 16,9 1-2-16,13-4 1 0,6 2 0 15,9 9 3-15,-1 3 1 16,-8 10 2-16,-1 8 0 16,-7 7-1-16,-8 1-1 15,-1 0-105-15,-2-3-68 16</inkml:trace>
  <inkml:trace contextRef="#ctx0" brushRef="#br0" timeOffset="554.579">24970 16772 1155 0,'-3'3'333'15,"-4"-1"-183"-15,0 8-45 16,0 7-14-16,-1 6-16 16,0 5-9-16,5 7-13 15,0-2-9-15,3-9-18 16,5 0-9-16,-2-14-9 15,2-5 0-15,-2-3 1 16,1-8 0-16,-7-9-1 16,0-4-1-16,-5-5-6 0,-4-1-2 15,4 3-2 1,0 1-1-16,5 3 1 0,2 4-1 16,2 1-7-16,2 0-5 15,9 1-3-15,2 1 2 16,4 2 7-16,1 2 3 15,-1 1 4-15,-1 3-1 16,1 3 1-16,-2 0 1 16,-1 6 2-16,-1 0 0 0,-3 2-1 15,-1-1 1-15,0 4 0 16,-2-1 0-16,-1 3 0 16,1 2 1-16,1 1 6 15,-1 2 5-15,-3 0 18 16,-2 3 20-16,-4 2 20 15,-1 3 5-15,-5 4-9 16,1 1-13-16,-1 5-16 16,1 2-34-16</inkml:trace>
  <inkml:trace contextRef="#ctx0" brushRef="#br0" timeOffset="2226.5456">13661 16239 907 0,'-3'-5'294'0,"-1"-7"-239"15,-4 2-43-15,-2-2 45 0,2 3 14 16,4 3 21-16,-1 2-5 15,5 6-8-15,-3 4-6 16,2 7-37-16,1 6-13 16,-5 10-12-16,3 5-2 15,-6 8 7-15,1 2 10 16,3-2 12-16,0-6 5 16,6-10 4-16,0-9-2 0,3-14 0 15,1-5-6-15,-1-20-6 16,0-2-5-16,-6-12-14 15,1-2-4-15,-3 1-2 16,3 5-1-16,4 9 1 16,-4 3 1-16,-1 11-2 15,-7 1-3-15,1 8-5 16,2 3 0-16,3 8-74 16,1 4-54-16</inkml:trace>
  <inkml:trace contextRef="#ctx0" brushRef="#br0" timeOffset="3172.7241">13577 16747 974 0,'2'-2'367'0,"-1"-2"-227"16,-3 7-85-16,1-3 6 15,-1 0 14-15,-7 27 6 16,-6 38-5-16,15-23 1 16,1-4-26-16,-1-2-13 15,5-9-19-15,1-7-6 0,1-11-1 16,1-1 0-16,-1-12 3 16,-4-8-1-16,-3-5-2 15,-2-7-3-15,-6-4-3 16,-3 4-1-16,0 0-2 15,-2 1 0-15,0 2-2 16,8 1 0-16,3 3-2 16,2 0 0-16,4 2-2 15,2 1 1-15,5 1-1 16,7 3-2-16,5 3 0 16,3 2-1-16,4 5 2 15,-1 1 1-15,2 2 2 16,1-1 1-16,-1-2 1 15,-1 0 0-15,-7-1 2 16,-3-1-1-16,-10-2 2 0,-4 1 0 16,-6 0 0-16,-2 1-1 15,1 2-1-15,0 0-2 16,-1 0-1-16,1 0-1 16,-4 3-1-16,-5 8 0 15,-28 40 6-15,34-24 7 16,1 10 16-16,7 3 7 15,7 5-2-15,-1-3-3 16,8-10-5-16,3-4 125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34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90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48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93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21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98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23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29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40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91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97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77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05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11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2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81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33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36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12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68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75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53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31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62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837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468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23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737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034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>
                <a:solidFill>
                  <a:srgbClr val="455F51"/>
                </a:solidFill>
              </a:rPr>
              <a:pPr/>
              <a:t>‹#›</a:t>
            </a:fld>
            <a:endParaRPr lang="el-GR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9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39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6936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171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54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3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5.emf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customXml" Target="../ink/ink6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customXml" Target="../ink/ink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customXml" Target="../ink/ink3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2</a:t>
            </a:r>
            <a:r>
              <a:rPr lang="el-GR" dirty="0" smtClean="0"/>
              <a:t>4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>
                <a:solidFill>
                  <a:prstClr val="black"/>
                </a:solidFill>
              </a:rPr>
              <a:t>Φασματική Ανάλυση</a:t>
            </a:r>
            <a:endParaRPr lang="el-GR" sz="21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37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407866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Διακριτό Μετασχηματισμό </a:t>
            </a:r>
            <a:r>
              <a:rPr lang="en-US" b="1" dirty="0" smtClean="0"/>
              <a:t>Fourier</a:t>
            </a:r>
            <a:endParaRPr lang="en-US" sz="90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Ο </a:t>
            </a:r>
            <a:r>
              <a:rPr lang="en-US" dirty="0" smtClean="0"/>
              <a:t>DFT </a:t>
            </a:r>
            <a:r>
              <a:rPr lang="el-GR" dirty="0" smtClean="0"/>
              <a:t>σε 30 σημεία, μαζί με τον </a:t>
            </a:r>
            <a:r>
              <a:rPr lang="en-US" dirty="0" smtClean="0"/>
              <a:t>DTFT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φαίνονται στο παρακάτω σχήμα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sz="350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sz="3600" dirty="0" smtClean="0"/>
          </a:p>
          <a:p>
            <a:pPr marL="0" indent="0">
              <a:buClrTx/>
              <a:buSzPct val="120000"/>
              <a:buNone/>
            </a:pPr>
            <a:endParaRPr lang="el-GR" sz="430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Βλέπετε ότι όχι μόνο «χάσαμε» το </a:t>
            </a:r>
            <a:r>
              <a:rPr lang="en-US" dirty="0" smtClean="0"/>
              <a:t>peak </a:t>
            </a:r>
            <a:r>
              <a:rPr lang="el-GR" dirty="0" smtClean="0"/>
              <a:t>που αντιστοιχεί στη συχνότητα μας</a:t>
            </a:r>
            <a:r>
              <a:rPr lang="en-US" dirty="0" smtClean="0"/>
              <a:t>… 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  <a:r>
              <a:rPr lang="el-GR" dirty="0" smtClean="0"/>
              <a:t>αφού τα </a:t>
            </a:r>
            <a:r>
              <a:rPr lang="en-US" dirty="0" smtClean="0"/>
              <a:t>frequency bins </a:t>
            </a:r>
            <a:r>
              <a:rPr lang="el-GR" dirty="0" smtClean="0"/>
              <a:t>«πέφτουν» εκατέρωθεν της πραγματικής συχνότητας (</a:t>
            </a:r>
            <a:r>
              <a:rPr lang="en-US" b="1" dirty="0" smtClean="0"/>
              <a:t>spectral scalloping</a:t>
            </a:r>
            <a:r>
              <a:rPr lang="en-US" dirty="0" smtClean="0"/>
              <a:t>) …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…</a:t>
            </a:r>
            <a:r>
              <a:rPr lang="el-GR" dirty="0" smtClean="0"/>
              <a:t>αλλά </a:t>
            </a:r>
            <a:r>
              <a:rPr lang="el-GR" dirty="0" err="1" smtClean="0"/>
              <a:t>δειγματοληπτήσαμε</a:t>
            </a:r>
            <a:r>
              <a:rPr lang="el-GR" dirty="0" smtClean="0"/>
              <a:t> και συχνότητες που «ανήκουν» στο </a:t>
            </a:r>
            <a:r>
              <a:rPr lang="el-GR" dirty="0" err="1" smtClean="0"/>
              <a:t>μετασχ</a:t>
            </a:r>
            <a:r>
              <a:rPr lang="el-GR" dirty="0" smtClean="0"/>
              <a:t>. </a:t>
            </a:r>
            <a:r>
              <a:rPr lang="en-US" dirty="0" smtClean="0"/>
              <a:t>Fourier </a:t>
            </a:r>
            <a:r>
              <a:rPr lang="el-GR" dirty="0" smtClean="0"/>
              <a:t>του παραθύρου!</a:t>
            </a: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Γιατί συνέβη αυτό?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31025" y="1072184"/>
            <a:ext cx="8115299" cy="3527882"/>
            <a:chOff x="927101" y="1196518"/>
            <a:chExt cx="8115299" cy="3527882"/>
          </a:xfrm>
        </p:grpSpPr>
        <p:grpSp>
          <p:nvGrpSpPr>
            <p:cNvPr id="16" name="Group 15"/>
            <p:cNvGrpSpPr/>
            <p:nvPr/>
          </p:nvGrpSpPr>
          <p:grpSpPr>
            <a:xfrm>
              <a:off x="927101" y="1196518"/>
              <a:ext cx="8115299" cy="3527882"/>
              <a:chOff x="927101" y="1196518"/>
              <a:chExt cx="8115299" cy="3527882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927101" y="1196518"/>
                <a:ext cx="8115299" cy="3527882"/>
                <a:chOff x="1493833" y="1196518"/>
                <a:chExt cx="7548840" cy="3046297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833" r="9233"/>
                <a:stretch/>
              </p:blipFill>
              <p:spPr>
                <a:xfrm>
                  <a:off x="1493833" y="1196518"/>
                  <a:ext cx="7548840" cy="3046297"/>
                </a:xfrm>
                <a:prstGeom prst="rect">
                  <a:avLst/>
                </a:prstGeom>
              </p:spPr>
            </p:pic>
            <p:sp>
              <p:nvSpPr>
                <p:cNvPr id="12" name="Rounded Rectangle 11"/>
                <p:cNvSpPr/>
                <p:nvPr/>
              </p:nvSpPr>
              <p:spPr>
                <a:xfrm>
                  <a:off x="5627407" y="1225550"/>
                  <a:ext cx="35486" cy="15557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l="21123" t="10286" r="67098" b="80220"/>
              <a:stretch/>
            </p:blipFill>
            <p:spPr>
              <a:xfrm>
                <a:off x="2323445" y="1943842"/>
                <a:ext cx="975232" cy="58986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5"/>
              <a:srcRect l="31073" t="11674" r="51519" b="78064"/>
              <a:stretch/>
            </p:blipFill>
            <p:spPr>
              <a:xfrm>
                <a:off x="3090997" y="1507998"/>
                <a:ext cx="1771392" cy="369571"/>
              </a:xfrm>
              <a:prstGeom prst="rect">
                <a:avLst/>
              </a:prstGeom>
            </p:spPr>
          </p:pic>
        </p:grpSp>
        <p:sp>
          <p:nvSpPr>
            <p:cNvPr id="17" name="Rectangle 16"/>
            <p:cNvSpPr/>
            <p:nvPr/>
          </p:nvSpPr>
          <p:spPr>
            <a:xfrm>
              <a:off x="2143125" y="2290761"/>
              <a:ext cx="104775" cy="92869"/>
            </a:xfrm>
            <a:prstGeom prst="rect">
              <a:avLst/>
            </a:prstGeom>
            <a:ln>
              <a:solidFill>
                <a:srgbClr val="FFFFCC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4203000" y="445680"/>
              <a:ext cx="4179600" cy="3397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93280" y="434880"/>
                <a:ext cx="4197600" cy="341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356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n-US" sz="9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υπέθεσε ότι το σήμα που αναλύει είναι το παρακάτω: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Οι ασυνέχειες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αυτές</a:t>
                </a:r>
                <a:r>
                  <a:rPr lang="el-GR" dirty="0" smtClean="0"/>
                  <a:t> απαιτούν κι άλλες συχνότητες (χαμηλές και υψηλές) για να μοντελοποιηθούν, πέραν της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Τις συχνότητες αυτές που </a:t>
                </a:r>
                <a:r>
                  <a:rPr lang="el-GR" dirty="0" err="1" smtClean="0"/>
                  <a:t>δειγματοληπτήσαμε</a:t>
                </a:r>
                <a:r>
                  <a:rPr lang="el-GR" dirty="0"/>
                  <a:t> </a:t>
                </a:r>
                <a:r>
                  <a:rPr lang="el-GR" dirty="0" smtClean="0"/>
                  <a:t>στον </a:t>
                </a:r>
                <a:r>
                  <a:rPr lang="en-US" dirty="0" smtClean="0"/>
                  <a:t>DTFT!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200" dirty="0"/>
                  <a:t> </a:t>
                </a:r>
                <a:r>
                  <a:rPr lang="el-GR" dirty="0" smtClean="0"/>
                  <a:t>Μπορούμε να βελτιώσουμε την κατάσταση?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Ναι! Να δειγματοληπτήσουμε </a:t>
                </a:r>
                <a:r>
                  <a:rPr lang="el-GR" b="1" dirty="0" smtClean="0"/>
                  <a:t>πυκνότερα</a:t>
                </a:r>
                <a:r>
                  <a:rPr lang="el-GR" dirty="0" smtClean="0"/>
                  <a:t> τον </a:t>
                </a:r>
                <a:r>
                  <a:rPr lang="en-US" dirty="0" smtClean="0"/>
                  <a:t>DTFT! </a:t>
                </a:r>
                <a:r>
                  <a:rPr lang="en-US" dirty="0" smtClean="0">
                    <a:sym typeface="Wingdings" panose="05000000000000000000" pitchFamily="2" charset="2"/>
                  </a:rPr>
                  <a:t></a:t>
                </a: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2086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827" r="8547"/>
          <a:stretch/>
        </p:blipFill>
        <p:spPr>
          <a:xfrm>
            <a:off x="1075781" y="1168400"/>
            <a:ext cx="7989766" cy="313689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681984" y="1168400"/>
            <a:ext cx="341376" cy="2971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ounded Rectangle 13"/>
          <p:cNvSpPr/>
          <p:nvPr/>
        </p:nvSpPr>
        <p:spPr>
          <a:xfrm>
            <a:off x="6203077" y="1168400"/>
            <a:ext cx="341376" cy="2971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470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n-US" sz="9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Δηλ. να αυξήσουμε τον αριθμό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𝛮</m:t>
                    </m:r>
                  </m:oMath>
                </a14:m>
                <a:r>
                  <a:rPr lang="el-GR" dirty="0" smtClean="0"/>
                  <a:t> των δειγμάτων που παίρνουμε στον </a:t>
                </a:r>
                <a:r>
                  <a:rPr lang="en-US" dirty="0" smtClean="0"/>
                  <a:t>DFT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Κάποια από τα παραπάνω δείγματα θα «έπεφταν» πάνω στις δυο κορυφές του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και θα «έπιαναν» τις σωστές συχνότητες</a:t>
                </a: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Πυκνότερη δειγματοληψία του </a:t>
                </a:r>
                <a:r>
                  <a:rPr lang="en-US" b="1" dirty="0" smtClean="0"/>
                  <a:t>DTFT </a:t>
                </a:r>
                <a:r>
                  <a:rPr lang="en-US" dirty="0" smtClean="0"/>
                  <a:t>(</a:t>
                </a:r>
                <a:r>
                  <a:rPr lang="el-GR" dirty="0" smtClean="0"/>
                  <a:t>ήτοι, μεγαλύτερος αριθμός δειγμάτων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του </a:t>
                </a:r>
                <a:r>
                  <a:rPr lang="en-US" dirty="0" smtClean="0"/>
                  <a:t>DFT) </a:t>
                </a:r>
                <a:r>
                  <a:rPr lang="el-GR" dirty="0" smtClean="0"/>
                  <a:t>οδηγεί σε </a:t>
                </a:r>
                <a:r>
                  <a:rPr lang="en-US" b="1" dirty="0" smtClean="0"/>
                  <a:t>zero-padding </a:t>
                </a:r>
                <a:r>
                  <a:rPr lang="el-GR" b="1" dirty="0" smtClean="0"/>
                  <a:t>του σήματος στο χρόνο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περιοδικότητα «καταργείται»!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Δημιουργούνται ασυνέχειες!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Αλλά η συχνότητα μπορεί να εκτιμηθεί!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11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23745" y="3462528"/>
            <a:ext cx="6595872" cy="3113878"/>
            <a:chOff x="1267966" y="3522000"/>
            <a:chExt cx="6421175" cy="299861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6858" r="8736"/>
            <a:stretch/>
          </p:blipFill>
          <p:spPr>
            <a:xfrm>
              <a:off x="1267966" y="3522000"/>
              <a:ext cx="6421175" cy="299861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l="31073" t="11674" r="51519" b="78064"/>
            <a:stretch/>
          </p:blipFill>
          <p:spPr>
            <a:xfrm>
              <a:off x="3054421" y="3840132"/>
              <a:ext cx="1771392" cy="369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553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Διακριτό Μετασχηματισμό </a:t>
            </a:r>
            <a:r>
              <a:rPr lang="en-US" b="1" dirty="0" smtClean="0"/>
              <a:t>Fourier</a:t>
            </a:r>
            <a:endParaRPr lang="en-US" sz="90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Ενδεικτικός κώδικας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r="52759" b="60178"/>
          <a:stretch/>
        </p:blipFill>
        <p:spPr>
          <a:xfrm>
            <a:off x="62899" y="1194816"/>
            <a:ext cx="2900727" cy="2686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1" t="42845" r="603"/>
          <a:stretch/>
        </p:blipFill>
        <p:spPr>
          <a:xfrm>
            <a:off x="3035808" y="2671426"/>
            <a:ext cx="6060394" cy="3829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292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Όσον αφορά το </a:t>
                </a:r>
                <a:r>
                  <a:rPr lang="el-GR" b="1" dirty="0" smtClean="0"/>
                  <a:t>πλάτος</a:t>
                </a:r>
                <a:r>
                  <a:rPr lang="el-GR" dirty="0" smtClean="0"/>
                  <a:t> του ημιτόνου?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Έχουμε </a:t>
                </a:r>
                <a:endParaRPr lang="el-GR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Ξέρουμε ότι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τη διάρκεια του </a:t>
                </a:r>
                <a:r>
                  <a:rPr lang="el-GR" dirty="0" err="1" smtClean="0"/>
                  <a:t>τετραγ</a:t>
                </a:r>
                <a:r>
                  <a:rPr lang="el-GR" dirty="0" smtClean="0"/>
                  <a:t>. παραθύρου στο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Άρα πρέπει να διαιρέσουμε το πλάτος που αντιστοιχεί στη συχνότητα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=±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που εκτιμούμε με τον αριθμό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 αριθμός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l-GR" dirty="0" smtClean="0"/>
                  <a:t> συμπίπτει με τον αριθμό των δειγμάτων στο τετραγωνικό παράθυρο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Για οποιοδήποτε παράθυρο έχουμε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Άρα πρέπει να διαιρέσουμε με το άθροισμα όλων των δειγμάτων 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8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016080" y="484920"/>
              <a:ext cx="5742360" cy="2999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07080" y="475200"/>
                <a:ext cx="5760360" cy="301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8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Το πρόβλημα της </a:t>
                </a:r>
                <a:r>
                  <a:rPr lang="el-GR" b="1" dirty="0" smtClean="0"/>
                  <a:t>φασματικής διασποράς (</a:t>
                </a:r>
                <a:r>
                  <a:rPr lang="en-US" b="1" dirty="0" smtClean="0"/>
                  <a:t>spectral spreading)</a:t>
                </a:r>
                <a:r>
                  <a:rPr lang="el-GR" dirty="0" smtClean="0"/>
                  <a:t> - το γεγονός ότι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τετραγωνικού παραθύρου έχει ενέργεια και σε άλλες συχνότητες εκτός του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 – παραμένει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Ύπαρξη ισχυρών πλευρικών λοβών!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Πώς θα μπορούσαμε να το βελτιώσουμε κι αυτό?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Να αλλάξουμε παράθυρο!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Ας δοκιμάσουμε το παράθυρο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Hanning</a:t>
                </a:r>
                <a:r>
                  <a:rPr lang="en-US" dirty="0" smtClean="0">
                    <a:sym typeface="Wingdings" panose="05000000000000000000" pitchFamily="2" charset="2"/>
                  </a:rPr>
                  <a:t> (Von Hann) </a:t>
                </a:r>
                <a:r>
                  <a:rPr lang="el-GR" dirty="0" smtClean="0">
                    <a:sym typeface="Wingdings" panose="05000000000000000000" pitchFamily="2" charset="2"/>
                  </a:rPr>
                  <a:t>αντί του τετραγωνικού: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endParaRPr lang="en-US" dirty="0" smtClean="0"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 0≤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0,                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8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8053" r="6837"/>
          <a:stretch/>
        </p:blipFill>
        <p:spPr>
          <a:xfrm>
            <a:off x="33101" y="4194048"/>
            <a:ext cx="2685430" cy="23678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1152" y="5145024"/>
            <a:ext cx="570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Ο </a:t>
            </a:r>
            <a:r>
              <a:rPr lang="en-US" dirty="0" smtClean="0"/>
              <a:t>DTFT </a:t>
            </a:r>
            <a:r>
              <a:rPr lang="el-GR" dirty="0" smtClean="0"/>
              <a:t>του αποτελείται από ένα γραμμικό συνδυασμό τριών </a:t>
            </a:r>
            <a:r>
              <a:rPr lang="en-US" dirty="0" smtClean="0"/>
              <a:t>DTFT </a:t>
            </a:r>
            <a:r>
              <a:rPr lang="el-GR" dirty="0" smtClean="0"/>
              <a:t>του τετραγωνικού παραθύρου</a:t>
            </a:r>
            <a:r>
              <a:rPr lang="en-US" dirty="0" smtClean="0"/>
              <a:t> </a:t>
            </a:r>
            <a:endParaRPr lang="el-GR" dirty="0"/>
          </a:p>
        </p:txBody>
      </p:sp>
      <p:grpSp>
        <p:nvGrpSpPr>
          <p:cNvPr id="9" name="Group 8"/>
          <p:cNvGrpSpPr/>
          <p:nvPr/>
        </p:nvGrpSpPr>
        <p:grpSpPr>
          <a:xfrm>
            <a:off x="5838157" y="1466660"/>
            <a:ext cx="2988851" cy="1453093"/>
            <a:chOff x="1267966" y="3522000"/>
            <a:chExt cx="6421175" cy="299861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6858" r="8736"/>
            <a:stretch/>
          </p:blipFill>
          <p:spPr>
            <a:xfrm>
              <a:off x="1267966" y="3522000"/>
              <a:ext cx="6421175" cy="299861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/>
            <a:srcRect l="31073" t="11674" r="51519" b="78064"/>
            <a:stretch/>
          </p:blipFill>
          <p:spPr>
            <a:xfrm>
              <a:off x="3054421" y="3840132"/>
              <a:ext cx="1771392" cy="369571"/>
            </a:xfrm>
            <a:prstGeom prst="rect">
              <a:avLst/>
            </a:prstGeom>
          </p:spPr>
        </p:pic>
      </p:grpSp>
      <p:sp>
        <p:nvSpPr>
          <p:cNvPr id="12" name="Rounded Rectangle 11"/>
          <p:cNvSpPr/>
          <p:nvPr/>
        </p:nvSpPr>
        <p:spPr>
          <a:xfrm>
            <a:off x="6400800" y="2290527"/>
            <a:ext cx="2055137" cy="52510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948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Διακριτό Μετασχηματισμό </a:t>
            </a:r>
            <a:r>
              <a:rPr lang="en-US" b="1" dirty="0" smtClean="0"/>
              <a:t>Fourier</a:t>
            </a: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Πολλαπλασιάζοντας το ημίτονο με ένα παράθυρο </a:t>
            </a:r>
            <a:r>
              <a:rPr lang="en-US" dirty="0" err="1" smtClean="0"/>
              <a:t>Hanning</a:t>
            </a:r>
            <a:r>
              <a:rPr lang="en-US" dirty="0" smtClean="0"/>
              <a:t>: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0" indent="0">
              <a:buClrTx/>
              <a:buSzPct val="120000"/>
              <a:buNone/>
            </a:pPr>
            <a:endParaRPr lang="en-US" sz="2400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Παίρνοντας τώρα </a:t>
            </a:r>
            <a:r>
              <a:rPr lang="en-US" dirty="0" smtClean="0"/>
              <a:t>DFT </a:t>
            </a:r>
            <a:r>
              <a:rPr lang="el-GR" dirty="0" smtClean="0"/>
              <a:t>σε 128 σημεία και </a:t>
            </a:r>
            <a:r>
              <a:rPr lang="el-GR" dirty="0" err="1" smtClean="0"/>
              <a:t>κανονικοποιώντας</a:t>
            </a:r>
            <a:r>
              <a:rPr lang="el-GR" dirty="0" smtClean="0"/>
              <a:t>, έχουμε: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865" r="7977"/>
          <a:stretch/>
        </p:blipFill>
        <p:spPr>
          <a:xfrm>
            <a:off x="2401824" y="1147828"/>
            <a:ext cx="4450079" cy="22174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068" r="8898"/>
          <a:stretch/>
        </p:blipFill>
        <p:spPr>
          <a:xfrm>
            <a:off x="85344" y="3761636"/>
            <a:ext cx="6876287" cy="278898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365504" y="4413504"/>
            <a:ext cx="4547616" cy="6096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ounded Rectangle 11"/>
          <p:cNvSpPr/>
          <p:nvPr/>
        </p:nvSpPr>
        <p:spPr>
          <a:xfrm>
            <a:off x="1365504" y="5813476"/>
            <a:ext cx="4547616" cy="6096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7048914" y="4555961"/>
            <a:ext cx="1966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+++ Μείωση διασποράς</a:t>
            </a:r>
          </a:p>
          <a:p>
            <a:endParaRPr lang="el-GR" b="1" dirty="0" smtClean="0">
              <a:solidFill>
                <a:srgbClr val="0070C0"/>
              </a:solidFill>
            </a:endParaRPr>
          </a:p>
          <a:p>
            <a:r>
              <a:rPr lang="el-GR" b="1" dirty="0" smtClean="0">
                <a:solidFill>
                  <a:srgbClr val="00B050"/>
                </a:solidFill>
              </a:rPr>
              <a:t>--- Αύξηση εύρους κεντρικού λοβού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6384" y="3882365"/>
            <a:ext cx="579120" cy="1151984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ounded Rectangle 14"/>
          <p:cNvSpPr/>
          <p:nvPr/>
        </p:nvSpPr>
        <p:spPr>
          <a:xfrm>
            <a:off x="785415" y="5260972"/>
            <a:ext cx="579120" cy="1151984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829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Άρα ξανά επιβεβαιώνουμε ότι </a:t>
                </a:r>
                <a:r>
                  <a:rPr lang="el-GR" b="1" dirty="0" smtClean="0"/>
                  <a:t>το πλήθος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l-GR" b="1" dirty="0" smtClean="0"/>
                  <a:t>των συντελεστών του </a:t>
                </a:r>
                <a:r>
                  <a:rPr lang="en-US" b="1" dirty="0" smtClean="0"/>
                  <a:t>DFT</a:t>
                </a:r>
                <a:r>
                  <a:rPr lang="en-US" dirty="0" smtClean="0"/>
                  <a:t> (</a:t>
                </a:r>
                <a:r>
                  <a:rPr lang="el-GR" dirty="0" smtClean="0"/>
                  <a:t>το πλήθος των δειγμάτων που λαμβάνουμε από τον </a:t>
                </a:r>
                <a:r>
                  <a:rPr lang="en-US" dirty="0" smtClean="0"/>
                  <a:t>DTFT</a:t>
                </a:r>
                <a:r>
                  <a:rPr lang="el-GR" dirty="0" smtClean="0"/>
                  <a:t> ανά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 smtClean="0"/>
                  <a:t>) </a:t>
                </a:r>
                <a:r>
                  <a:rPr lang="el-GR" dirty="0" smtClean="0"/>
                  <a:t>πρέπει να είναι </a:t>
                </a:r>
                <a:r>
                  <a:rPr lang="el-GR" b="1" dirty="0" smtClean="0"/>
                  <a:t>όσο μεγαλύτερο γίνεται</a:t>
                </a:r>
                <a:br>
                  <a:rPr lang="el-GR" b="1" dirty="0" smtClean="0"/>
                </a:b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Αυτό γνωρίζουμε ότι γίνεται με </a:t>
                </a:r>
                <a:r>
                  <a:rPr lang="en-US" b="1" dirty="0" smtClean="0"/>
                  <a:t>zero-padding </a:t>
                </a:r>
                <a:r>
                  <a:rPr lang="el-GR" b="1" dirty="0" smtClean="0"/>
                  <a:t>του σήματος στο πεδίο του χρόνου</a:t>
                </a:r>
                <a:br>
                  <a:rPr lang="el-GR" b="1" dirty="0" smtClean="0"/>
                </a:b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Επίσης</a:t>
                </a:r>
                <a:r>
                  <a:rPr lang="el-GR" b="1" dirty="0" smtClean="0"/>
                  <a:t>, </a:t>
                </a:r>
                <a:r>
                  <a:rPr lang="el-GR" b="1" dirty="0"/>
                  <a:t>π</a:t>
                </a:r>
                <a:r>
                  <a:rPr lang="el-GR" b="1" dirty="0" smtClean="0"/>
                  <a:t>υκνή δειγματοληψία </a:t>
                </a:r>
                <a:r>
                  <a:rPr lang="el-GR" dirty="0" smtClean="0"/>
                  <a:t>του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μας δίνει μια </a:t>
                </a:r>
                <a:r>
                  <a:rPr lang="el-GR" b="1" dirty="0" smtClean="0"/>
                  <a:t>καλή προσέγγιση</a:t>
                </a:r>
                <a:r>
                  <a:rPr lang="el-GR" dirty="0" smtClean="0"/>
                  <a:t> της εικόνας του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μέσω του </a:t>
                </a:r>
                <a:r>
                  <a:rPr lang="en-US" dirty="0" smtClean="0"/>
                  <a:t>DFT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b="1" dirty="0" smtClean="0"/>
                  <a:t>Σωστή εύρεση του πλάτους </a:t>
                </a:r>
                <a:r>
                  <a:rPr lang="el-GR" dirty="0" smtClean="0"/>
                  <a:t>του σήματος γίνεται διαιρώντας τον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με την τιμή 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Η </a:t>
                </a:r>
                <a:r>
                  <a:rPr lang="el-GR" b="1" dirty="0" smtClean="0"/>
                  <a:t>φασματική διασπορά </a:t>
                </a:r>
                <a:r>
                  <a:rPr lang="el-GR" dirty="0" smtClean="0"/>
                  <a:t>μπορεί να μειωθεί επιλέγοντας διαφορετικό παράθυρο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Ας εγκαταλείψουμε τώρα την ανάλυση ενός ημιτόνου και ας πάμε σε περισσότερες συχνότητες κι ας δούμε τι συμβαίνει εκεί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8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6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Έστω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−∞&lt;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Θεωρητικά,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τετραγωνικώς </a:t>
                </a:r>
                <a:r>
                  <a:rPr lang="el-GR" dirty="0" err="1" smtClean="0"/>
                  <a:t>παραθυροποιημένη</a:t>
                </a:r>
                <a:r>
                  <a:rPr lang="el-GR" dirty="0" smtClean="0"/>
                  <a:t> έκδοση του θα έχει </a:t>
                </a:r>
                <a:r>
                  <a:rPr lang="en-US" dirty="0" smtClean="0"/>
                  <a:t>DTFT</a:t>
                </a:r>
                <a:br>
                  <a:rPr lang="en-US" dirty="0" smtClean="0"/>
                </a:b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DTFT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</m:oMath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 </a:t>
                </a:r>
                <a:r>
                  <a:rPr lang="el-GR" dirty="0"/>
                  <a:t>Για ευκολία,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5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χρησιμοποιήσουμε έναν </a:t>
                </a:r>
                <a:r>
                  <a:rPr lang="en-US" dirty="0" smtClean="0"/>
                  <a:t>256</a:t>
                </a:r>
                <a:r>
                  <a:rPr lang="el-GR" dirty="0" smtClean="0"/>
                  <a:t>-σημείων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και ένα τετραγωνικό παράθυρο 30 δειγμάτων στο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δούμε διάφορες τιμές 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Αρχικά, έστω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137" r="8983"/>
          <a:stretch/>
        </p:blipFill>
        <p:spPr>
          <a:xfrm>
            <a:off x="87282" y="2877312"/>
            <a:ext cx="8929060" cy="35162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4768697" y="5825160"/>
              <a:ext cx="4183200" cy="325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8977" y="5817240"/>
                <a:ext cx="4203000" cy="34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53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20"/>
                <a:ext cx="9056717" cy="6215841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Διακριτός Μετασχηματισμός </a:t>
                </a:r>
                <a:r>
                  <a:rPr lang="en-US" b="1" dirty="0" smtClean="0"/>
                  <a:t>Fourier –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review</a:t>
                </a:r>
                <a:r>
                  <a:rPr lang="en-US" b="1" dirty="0" smtClean="0"/>
                  <a:t> 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Διακριτός </a:t>
                </a:r>
                <a:r>
                  <a:rPr lang="el-GR" b="1" dirty="0" err="1"/>
                  <a:t>Μετασχ</a:t>
                </a:r>
                <a:r>
                  <a:rPr lang="en-US" b="1" dirty="0"/>
                  <a:t>.</a:t>
                </a:r>
                <a:r>
                  <a:rPr lang="el-GR" b="1" dirty="0"/>
                  <a:t> </a:t>
                </a:r>
                <a:r>
                  <a:rPr lang="en-US" b="1" dirty="0" smtClean="0"/>
                  <a:t>Fourier</a:t>
                </a:r>
                <a:r>
                  <a:rPr lang="el-GR" b="1" dirty="0" smtClean="0"/>
                  <a:t> (</a:t>
                </a:r>
                <a:r>
                  <a:rPr lang="en-US" b="1" dirty="0" smtClean="0"/>
                  <a:t>DFT)</a:t>
                </a:r>
                <a:r>
                  <a:rPr lang="en-US" dirty="0" smtClean="0"/>
                  <a:t>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𝑘𝑛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b="1" dirty="0" err="1"/>
                  <a:t>Αντίστρ</a:t>
                </a:r>
                <a:r>
                  <a:rPr lang="en-US" b="1" dirty="0"/>
                  <a:t>.</a:t>
                </a:r>
                <a:r>
                  <a:rPr lang="el-GR" b="1" dirty="0"/>
                  <a:t> </a:t>
                </a:r>
                <a:r>
                  <a:rPr lang="el-GR" b="1" dirty="0" smtClean="0"/>
                  <a:t>Διακριτός </a:t>
                </a:r>
                <a:r>
                  <a:rPr lang="el-GR" b="1" dirty="0" err="1"/>
                  <a:t>Μετασχ</a:t>
                </a:r>
                <a:r>
                  <a:rPr lang="en-US" b="1" dirty="0"/>
                  <a:t>.</a:t>
                </a:r>
                <a:r>
                  <a:rPr lang="el-GR" b="1" dirty="0"/>
                  <a:t> </a:t>
                </a:r>
                <a:r>
                  <a:rPr lang="en-US" b="1" dirty="0" smtClean="0"/>
                  <a:t>Fourier (IDFT):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𝑘𝑛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b="1" dirty="0" smtClean="0"/>
                  <a:t>Ο </a:t>
                </a:r>
                <a:r>
                  <a:rPr lang="en-US" b="1" dirty="0" smtClean="0"/>
                  <a:t>DFT </a:t>
                </a:r>
                <a:r>
                  <a:rPr lang="el-GR" dirty="0" smtClean="0"/>
                  <a:t>θεωρεί ότι το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l-GR" dirty="0" smtClean="0"/>
                  <a:t>είναι η βασική περίοδος ενός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𝛮</m:t>
                    </m:r>
                  </m:oMath>
                </a14:m>
                <a:r>
                  <a:rPr lang="el-GR" dirty="0" smtClean="0"/>
                  <a:t>-περιοδικού σήματος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b="1" dirty="0" smtClean="0"/>
                  <a:t>Το πλήθος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l-GR" b="1" dirty="0" smtClean="0"/>
                  <a:t>των συντελεστών του </a:t>
                </a:r>
                <a:r>
                  <a:rPr lang="en-US" b="1" dirty="0" smtClean="0"/>
                  <a:t>DFT</a:t>
                </a:r>
                <a:r>
                  <a:rPr lang="en-US" dirty="0" smtClean="0"/>
                  <a:t> (</a:t>
                </a:r>
                <a:r>
                  <a:rPr lang="el-GR" dirty="0" smtClean="0"/>
                  <a:t>το πλήθος των δειγμάτων που λαμβάνουμε από τον </a:t>
                </a:r>
                <a:r>
                  <a:rPr lang="en-US" dirty="0" smtClean="0"/>
                  <a:t>DTFT</a:t>
                </a:r>
                <a:r>
                  <a:rPr lang="el-GR" dirty="0" smtClean="0"/>
                  <a:t> σε</a:t>
                </a:r>
                <a:r>
                  <a:rPr lang="en-US" dirty="0" smtClean="0"/>
                  <a:t> </a:t>
                </a:r>
                <a:r>
                  <a:rPr lang="el-GR" dirty="0" smtClean="0"/>
                  <a:t>συχνότητες ακέραιες πολλαπλάσιες του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) </a:t>
                </a:r>
                <a:r>
                  <a:rPr lang="el-GR" dirty="0" smtClean="0"/>
                  <a:t>πρέπει να είναι </a:t>
                </a:r>
                <a:r>
                  <a:rPr lang="el-GR" b="1" dirty="0" smtClean="0"/>
                  <a:t>όσο μεγαλύτερο γίνεται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Αυτό επιτυγχάνεται κάνοντας </a:t>
                </a:r>
                <a:r>
                  <a:rPr lang="en-US" b="1" dirty="0" smtClean="0"/>
                  <a:t>zero-padding </a:t>
                </a:r>
                <a:r>
                  <a:rPr lang="el-GR" b="1" dirty="0" smtClean="0"/>
                  <a:t>του σήματος στο πεδίο του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Στα περισσότερα προγραμματιστικά περιβάλλοντα (</a:t>
                </a:r>
                <a:r>
                  <a:rPr lang="en-US" dirty="0" smtClean="0"/>
                  <a:t>MATLAB/Octave) </a:t>
                </a:r>
                <a:r>
                  <a:rPr lang="el-GR" dirty="0" smtClean="0"/>
                  <a:t>γίνεται αυτόματα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b="1" dirty="0" smtClean="0"/>
                  <a:t>Πυκνή δειγματοληψία </a:t>
                </a:r>
                <a:r>
                  <a:rPr lang="el-GR" dirty="0" smtClean="0"/>
                  <a:t>του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μας δίνει μια </a:t>
                </a:r>
                <a:r>
                  <a:rPr lang="el-GR" b="1" dirty="0" smtClean="0"/>
                  <a:t>καλή προσέγγιση</a:t>
                </a:r>
                <a:r>
                  <a:rPr lang="el-GR" dirty="0" smtClean="0"/>
                  <a:t> της εικόνας του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μέσω του </a:t>
                </a:r>
                <a:r>
                  <a:rPr lang="en-US" dirty="0" smtClean="0"/>
                  <a:t>DFT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Ιδιότητες παρόμοιες με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Χρόνου…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… αλλά με σημαντικές διαφορές λόγω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𝛮</m:t>
                    </m:r>
                  </m:oMath>
                </a14:m>
                <a:r>
                  <a:rPr lang="el-GR" dirty="0" smtClean="0"/>
                  <a:t>-περιοδικότητας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Κυκλική συνέλιξη, χρονική μετατόπιση, κ.α.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20"/>
                <a:ext cx="9056717" cy="6215841"/>
              </a:xfrm>
              <a:blipFill rotWithShape="0">
                <a:blip r:embed="rId3"/>
                <a:stretch>
                  <a:fillRect l="-1817" t="-1963" r="-9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6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χρησιμοποιήσουμε έναν </a:t>
                </a:r>
                <a:r>
                  <a:rPr lang="en-US" dirty="0" smtClean="0"/>
                  <a:t>256</a:t>
                </a:r>
                <a:r>
                  <a:rPr lang="el-GR" dirty="0" smtClean="0"/>
                  <a:t>-σημείων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και ένα τετραγωνικό παράθυρο 30 δειγμάτων στο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δούμε διάφορες τιμές 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445" r="8673"/>
          <a:stretch/>
        </p:blipFill>
        <p:spPr>
          <a:xfrm>
            <a:off x="87283" y="2865120"/>
            <a:ext cx="8981926" cy="352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χρησιμοποιήσουμε έναν </a:t>
                </a:r>
                <a:r>
                  <a:rPr lang="en-US" dirty="0" smtClean="0"/>
                  <a:t>256</a:t>
                </a:r>
                <a:r>
                  <a:rPr lang="el-GR" dirty="0" smtClean="0"/>
                  <a:t>-σημείων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και ένα τετραγωνικό παράθυρο 30 δειγμάτων στο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δούμε διάφορες τιμές 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702" r="9139"/>
          <a:stretch/>
        </p:blipFill>
        <p:spPr>
          <a:xfrm>
            <a:off x="87283" y="2856667"/>
            <a:ext cx="8959041" cy="353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χρησιμοποιήσουμε έναν </a:t>
                </a:r>
                <a:r>
                  <a:rPr lang="en-US" dirty="0" smtClean="0"/>
                  <a:t>256</a:t>
                </a:r>
                <a:r>
                  <a:rPr lang="el-GR" dirty="0" smtClean="0"/>
                  <a:t>-σημείων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και ένα τετραγωνικό παράθυρο 30 δειγμάτων στο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δούμε διάφορες τιμές 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600" r="9040"/>
          <a:stretch/>
        </p:blipFill>
        <p:spPr>
          <a:xfrm>
            <a:off x="87283" y="2873779"/>
            <a:ext cx="8915694" cy="351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4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/>
                  <a:t>Τ</a:t>
                </a:r>
                <a:r>
                  <a:rPr lang="el-GR" dirty="0" smtClean="0"/>
                  <a:t>ι παρατηρήσατε?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α) Όταν οι συχνότητες ήρθαν «κοντά», το πλάτος της μιας επηρεάστηκε από αυτό της άλλης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Φασματική διαρροή (</a:t>
                </a:r>
                <a:r>
                  <a:rPr lang="en-US" b="1" dirty="0" smtClean="0"/>
                  <a:t>spectral leakage) </a:t>
                </a:r>
                <a:r>
                  <a:rPr lang="el-GR" b="1" dirty="0" smtClean="0"/>
                  <a:t>λόγω φασματικής διασποράς!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Οποιοδήποτε παράθυρο διασπείρει τη φασματική ενέργεια σε συχνότητες διάφορες </a:t>
                </a:r>
                <a:br>
                  <a:rPr lang="el-GR" b="1" dirty="0" smtClean="0"/>
                </a:br>
                <a:r>
                  <a:rPr lang="el-GR" b="1" dirty="0" smtClean="0"/>
                  <a:t>της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b="1" dirty="0" smtClean="0"/>
                  <a:t>β) Όταν οι συχνότητες πλησίασαν «πολύ κοντά», δεν ήταν πια διαχωρίσιμες!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Ανεπαρκής ανάλυση!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 Υπεύθυνοι για τη φασματική διαρροή λόγω φασματικής διασποράς είναι κυρίως οι πλευρικοί λοβοί του </a:t>
                </a:r>
                <a:r>
                  <a:rPr lang="el-GR" b="0" dirty="0" err="1" smtClean="0"/>
                  <a:t>μετασχ</a:t>
                </a:r>
                <a:r>
                  <a:rPr lang="el-GR" b="0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b="0" dirty="0" smtClean="0"/>
                  <a:t>ενός παραθύρου…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 …ενώ υ</a:t>
                </a:r>
                <a:r>
                  <a:rPr lang="el-GR" dirty="0" smtClean="0"/>
                  <a:t>πεύθυνος για την ανεπαρκή ανάλυση είναι κυρίως ο κεντρικός λοβός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τετραγωνικού παραθύρου…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…είχε μεγάλο εύρος και επικαλύφθηκε με γειτονικούς…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Ξέρουμε ότι τα περισσότερα παράθυρα έχουν κεντρικούς λοβούς μεγαλύτερους από του τετραγωνικού παραθύρου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κέρδος τους «προέρχεται» από τους πλευρικούς λοβούς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/>
                  <a:t> </a:t>
                </a:r>
                <a:r>
                  <a:rPr lang="el-GR" dirty="0" smtClean="0"/>
                  <a:t>Τι μπορούμε να κάνουμε? </a:t>
                </a:r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17" t="-1919" r="-5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3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Συνεχίζεται… </a:t>
            </a: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l-GR" sz="54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Στο εξής θα γράφουμε το Διακριτό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ως </a:t>
                </a:r>
                <a:r>
                  <a:rPr lang="en-US" b="1" dirty="0" smtClean="0"/>
                  <a:t>DFT</a:t>
                </a:r>
                <a:r>
                  <a:rPr lang="en-US" dirty="0" smtClean="0"/>
                  <a:t> </a:t>
                </a:r>
                <a:r>
                  <a:rPr lang="el-GR" dirty="0" smtClean="0"/>
                  <a:t>και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 ως </a:t>
                </a:r>
                <a:r>
                  <a:rPr lang="en-US" b="1" dirty="0" smtClean="0"/>
                  <a:t>DTFT</a:t>
                </a:r>
                <a:r>
                  <a:rPr lang="en-US" dirty="0" smtClean="0"/>
                  <a:t>, </a:t>
                </a:r>
                <a:r>
                  <a:rPr lang="el-GR" dirty="0" smtClean="0"/>
                  <a:t>για συντομία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Πρόβλημα: πολλή από τη θεωρία που μάθαμε για σήματα άπειρης διάρκειας έχει πρόβλημα εφαρμογής στην πράξη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Άπειρη διάρκεια!!!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Στην πράξη, έχουμε ένα πεπερασμένο τμήμα/κομμάτι ενός σήματος άπειρης διάρκειας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Για παράδειγμα, έχουμε μόνο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𝛮</m:t>
                    </m:r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 δείγματα ενός ημιτόνου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Μπορούμε όμως να μελετήσουμε τέτοια σήματα υποθέτοντας ότι το άπειρης διάρκειας σήμα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πολλαπλασιάστηκε με ένα πεπερασμένης διάρκειας (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𝛮</m:t>
                    </m:r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 δειγμάτων) παράθυρο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]</m:t>
                    </m:r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, και το αποτέλεσμα της πράξης είναι αυτό που έχουμε στα χέρια μας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Άρα εμείς έχουμε το </a:t>
                </a: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 και η εικόνα του στο χώρο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 είναι η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9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το κάνουμε πιο συγκεκριμένο: </a:t>
                </a:r>
                <a:r>
                  <a:rPr lang="el-GR" b="1" u="sng" dirty="0" smtClean="0"/>
                  <a:t>μπορούμε να εκτιμήσουμε τη συχνότητα ενός ημιτόνου από ένα μόνο τμήμα του</a:t>
                </a:r>
                <a:r>
                  <a:rPr lang="el-GR" dirty="0" smtClean="0"/>
                  <a:t>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Έστω το </a:t>
                </a:r>
                <a:r>
                  <a:rPr lang="el-GR" b="1" dirty="0" smtClean="0"/>
                  <a:t>περιοδικό</a:t>
                </a:r>
                <a:r>
                  <a:rPr lang="el-GR" dirty="0" smtClean="0"/>
                  <a:t> σήμα</a:t>
                </a:r>
                <a:br>
                  <a:rPr lang="el-GR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−∞&lt;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Θεωρητικά,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«τετραγωνικώς» </a:t>
                </a:r>
                <a:r>
                  <a:rPr lang="el-GR" dirty="0" err="1" smtClean="0"/>
                  <a:t>παραθυροποιημένη</a:t>
                </a:r>
                <a:r>
                  <a:rPr lang="el-GR" dirty="0" smtClean="0"/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 </a:t>
                </a:r>
                <a:r>
                  <a:rPr lang="el-GR" dirty="0" smtClean="0"/>
                  <a:t>έκδοση του θα έχει </a:t>
                </a:r>
                <a:r>
                  <a:rPr lang="en-US" dirty="0" smtClean="0"/>
                  <a:t>DTFT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0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DTFT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Αντί για συναρτήσεις Δέλτα έχουμε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παραθύρου!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 οποίος ονομάζεται </a:t>
                </a:r>
                <a:r>
                  <a:rPr lang="el-GR" b="1" dirty="0" smtClean="0"/>
                  <a:t>πυρήνας </a:t>
                </a:r>
                <a:r>
                  <a:rPr lang="en-US" b="1" dirty="0" err="1" smtClean="0"/>
                  <a:t>Dirichlet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Άρα </a:t>
                </a:r>
                <a:r>
                  <a:rPr lang="el-GR" dirty="0"/>
                  <a:t>θα δειγματοληπτήσουμε στη συχνότητα το σήμα</a:t>
                </a:r>
                <a:endParaRPr lang="el-GR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/>
                  <a:t>Για ευκολία,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b="-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0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r>
                  <a:rPr lang="el-GR" sz="900" dirty="0"/>
                  <a:t/>
                </a:r>
                <a:br>
                  <a:rPr lang="el-GR" sz="900" dirty="0"/>
                </a:br>
                <a:r>
                  <a:rPr lang="el-GR" dirty="0"/>
                  <a:t/>
                </a:r>
                <a:br>
                  <a:rPr lang="el-GR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Έστω ότι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επιλέγουμε να πάρουμε </a:t>
                </a:r>
                <a:r>
                  <a:rPr lang="el-GR" b="1" dirty="0" smtClean="0"/>
                  <a:t>ακριβώς </a:t>
                </a:r>
                <a:r>
                  <a:rPr lang="en-US" b="1" dirty="0" smtClean="0"/>
                  <a:t>64</a:t>
                </a:r>
                <a:r>
                  <a:rPr lang="el-GR" b="1" dirty="0" smtClean="0"/>
                  <a:t> δείγματα </a:t>
                </a:r>
                <a:r>
                  <a:rPr lang="el-GR" dirty="0" smtClean="0"/>
                  <a:t>του σήματος</a:t>
                </a:r>
                <a:r>
                  <a:rPr lang="en-US" dirty="0" smtClean="0"/>
                  <a:t> </a:t>
                </a:r>
                <a:r>
                  <a:rPr lang="el-GR" dirty="0" smtClean="0"/>
                  <a:t>στο χρόνο, δηλ.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Παρατηρήστε ότι πήραμε </a:t>
                </a:r>
                <a:r>
                  <a:rPr lang="el-GR" b="1" dirty="0" smtClean="0"/>
                  <a:t>ακριβώς</a:t>
                </a:r>
                <a:r>
                  <a:rPr lang="el-GR" dirty="0" smtClean="0"/>
                  <a:t> </a:t>
                </a:r>
                <a:r>
                  <a:rPr lang="el-GR" b="1" dirty="0" smtClean="0"/>
                  <a:t>μια περίοδο </a:t>
                </a:r>
                <a:r>
                  <a:rPr lang="el-GR" dirty="0" smtClean="0"/>
                  <a:t>του περιοδικού ημιτόνου (περίοδος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Ας κάνουμε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επάνω στο σήμα αυτό…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20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0947" r="8613"/>
          <a:stretch/>
        </p:blipFill>
        <p:spPr>
          <a:xfrm>
            <a:off x="1397215" y="1934316"/>
            <a:ext cx="7649109" cy="29302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8885880" y="3369240"/>
              <a:ext cx="178920" cy="123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75080" y="3359160"/>
                <a:ext cx="200160" cy="14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388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r>
                  <a:rPr lang="el-GR" sz="900" dirty="0"/>
                  <a:t/>
                </a:r>
                <a:br>
                  <a:rPr lang="el-GR" sz="900" dirty="0"/>
                </a:br>
                <a:r>
                  <a:rPr lang="el-GR" dirty="0"/>
                  <a:t/>
                </a:r>
                <a:br>
                  <a:rPr lang="el-GR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 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/64−2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/64)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/64+2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/64)</m:t>
                            </m:r>
                          </m:sup>
                        </m:sSup>
                      </m:e>
                    </m:d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εικόνα που παίρνουμε είναι αυτή: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4400" i="1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i="1" dirty="0"/>
                  <a:t> </a:t>
                </a:r>
                <a:r>
                  <a:rPr lang="el-GR" dirty="0" smtClean="0"/>
                  <a:t>Παρατηρήστε ότι έχουμε λάβει μη μηδενικές τιμές </a:t>
                </a:r>
                <a:r>
                  <a:rPr lang="el-GR" b="1" dirty="0" smtClean="0"/>
                  <a:t>ακριβώς</a:t>
                </a:r>
                <a:r>
                  <a:rPr lang="el-GR" dirty="0" smtClean="0"/>
                  <a:t> στις συχνότητες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/64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lang="en-US" dirty="0" smtClean="0"/>
                  <a:t>!!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Σαν να </a:t>
                </a:r>
                <a:r>
                  <a:rPr lang="el-GR" dirty="0" err="1" smtClean="0"/>
                  <a:t>δειγματοληπτήσαμε</a:t>
                </a:r>
                <a:r>
                  <a:rPr lang="el-GR" dirty="0" smtClean="0"/>
                  <a:t> ακριβώς στις υποτιθέμενες συναρτήσεις Δέλτα</a:t>
                </a:r>
                <a:r>
                  <a:rPr lang="en-US" dirty="0" smtClean="0"/>
                  <a:t> </a:t>
                </a:r>
                <a:r>
                  <a:rPr lang="el-GR" dirty="0" smtClean="0"/>
                  <a:t>που αντιστοιχούν στο ημίτονο μας!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Γιατί συνέβη αυτό?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2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8065" r="9018"/>
          <a:stretch/>
        </p:blipFill>
        <p:spPr>
          <a:xfrm>
            <a:off x="957791" y="1799339"/>
            <a:ext cx="8088533" cy="31697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3593160" y="673920"/>
              <a:ext cx="3493440" cy="168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3800" y="667440"/>
                <a:ext cx="3515040" cy="18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580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r>
                  <a:rPr lang="el-GR" sz="900" dirty="0"/>
                  <a:t/>
                </a:r>
                <a:br>
                  <a:rPr lang="el-GR" sz="900" dirty="0"/>
                </a:br>
                <a:r>
                  <a:rPr lang="el-GR" dirty="0"/>
                  <a:t/>
                </a:r>
                <a:br>
                  <a:rPr lang="el-GR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 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/64−2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/64)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/64+2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/64)</m:t>
                            </m:r>
                          </m:sup>
                        </m:sSup>
                      </m:e>
                    </m:d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βάλουμε τον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επάνω στο ίδιο γράφημα: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3600" i="1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i="1" dirty="0"/>
                  <a:t> </a:t>
                </a:r>
                <a:r>
                  <a:rPr lang="el-GR" dirty="0" smtClean="0"/>
                  <a:t>Βλέπετε ότι </a:t>
                </a:r>
                <a:r>
                  <a:rPr lang="el-GR" dirty="0" err="1" smtClean="0"/>
                  <a:t>δειγματοληπτήσαμε</a:t>
                </a:r>
                <a:r>
                  <a:rPr lang="el-GR" dirty="0" smtClean="0"/>
                  <a:t> «βέλτιστα» -</a:t>
                </a:r>
                <a:r>
                  <a:rPr lang="el-GR" dirty="0"/>
                  <a:t> </a:t>
                </a:r>
                <a:r>
                  <a:rPr lang="el-GR" dirty="0" smtClean="0"/>
                  <a:t>όσον αφορά τη συχνότητα του ημιτονοειδούς – τον </a:t>
                </a:r>
                <a:r>
                  <a:rPr lang="en-US" dirty="0" smtClean="0"/>
                  <a:t>DTFT!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Τι θα συνέβαινε αν</a:t>
                </a:r>
                <a:r>
                  <a:rPr lang="en-US" dirty="0" smtClean="0"/>
                  <a:t> </a:t>
                </a:r>
                <a:r>
                  <a:rPr lang="el-GR" dirty="0" err="1" smtClean="0"/>
                  <a:t>δειγματοληπτούσαμε</a:t>
                </a:r>
                <a:r>
                  <a:rPr lang="el-GR" dirty="0" smtClean="0"/>
                  <a:t> με περισσότερα από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el-GR" dirty="0" smtClean="0"/>
                  <a:t> δείγματα στη </a:t>
                </a:r>
                <a:r>
                  <a:rPr lang="el-GR" dirty="0" err="1" smtClean="0"/>
                  <a:t>συχνοτητα</a:t>
                </a:r>
                <a:r>
                  <a:rPr lang="el-GR" dirty="0" smtClean="0"/>
                  <a:t>?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είχαμε </a:t>
                </a:r>
                <a:r>
                  <a:rPr lang="en-US" dirty="0" smtClean="0"/>
                  <a:t>zero-padded </a:t>
                </a:r>
                <a:r>
                  <a:rPr lang="el-GR" dirty="0" smtClean="0"/>
                  <a:t>σήμα στο χρόνο!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2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8255" r="9018"/>
          <a:stretch/>
        </p:blipFill>
        <p:spPr>
          <a:xfrm>
            <a:off x="1024127" y="1777204"/>
            <a:ext cx="8077649" cy="317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4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n-US" sz="9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Το </a:t>
                </a:r>
                <a:r>
                  <a:rPr lang="en-US" dirty="0" smtClean="0"/>
                  <a:t>zero-padding </a:t>
                </a:r>
                <a:r>
                  <a:rPr lang="el-GR" dirty="0" smtClean="0"/>
                  <a:t>οδηγεί σε ασυνέχεια!</a:t>
                </a: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i="1" dirty="0"/>
                  <a:t> </a:t>
                </a:r>
                <a:r>
                  <a:rPr lang="el-GR" dirty="0" smtClean="0"/>
                  <a:t>Μια τέτοια ασυνέχεια χρειάζεται κι άλλες συχνότητες για να αναπαρασταθεί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Πράγματι, τέτοιες συχνότητες θα πάρουμε αν πάρουμε παραπάνω δείγματα του </a:t>
                </a:r>
                <a:r>
                  <a:rPr lang="en-US" dirty="0" smtClean="0"/>
                  <a:t>DFT,</a:t>
                </a:r>
                <a:r>
                  <a:rPr lang="el-GR" dirty="0" smtClean="0"/>
                  <a:t> δηλ.</a:t>
                </a:r>
                <a:r>
                  <a:rPr lang="en-US" dirty="0" smtClean="0"/>
                  <a:t> </a:t>
                </a:r>
                <a:r>
                  <a:rPr lang="el-GR" dirty="0" smtClean="0"/>
                  <a:t>δείγματα σε συχνότητες διαφορετικές της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Επιπλέον, επειδή δώσαμε </a:t>
                </a:r>
                <a:r>
                  <a:rPr lang="el-GR" b="1" dirty="0" smtClean="0"/>
                  <a:t>ακριβώς</a:t>
                </a:r>
                <a:r>
                  <a:rPr lang="el-GR" dirty="0" smtClean="0"/>
                  <a:t> μια περίοδο του ημιτόνου στον </a:t>
                </a:r>
                <a:r>
                  <a:rPr lang="en-US" dirty="0" smtClean="0"/>
                  <a:t>DFT</a:t>
                </a:r>
                <a:r>
                  <a:rPr lang="el-GR" dirty="0" smtClean="0"/>
                  <a:t>, αυτός θεώρησε ότι το σήμα αυτό αντιστοιχεί σε ένα περιοδικό σήμα</a:t>
                </a:r>
                <a:r>
                  <a:rPr lang="en-US" dirty="0" smtClean="0"/>
                  <a:t> </a:t>
                </a:r>
                <a:r>
                  <a:rPr lang="el-GR" b="1" dirty="0" smtClean="0"/>
                  <a:t>ΜΙΑΣ</a:t>
                </a:r>
                <a:r>
                  <a:rPr lang="el-GR" dirty="0" smtClean="0"/>
                  <a:t> συχνότητας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lang="el-GR" dirty="0" smtClean="0"/>
                  <a:t>, και εμφάνισε μόνο </a:t>
                </a:r>
                <a:r>
                  <a:rPr lang="el-GR" b="1" dirty="0" smtClean="0"/>
                  <a:t>μια</a:t>
                </a:r>
                <a:r>
                  <a:rPr lang="el-GR" dirty="0" smtClean="0"/>
                  <a:t> μη μηδενική τιμή σε αυτή τη συχνότητα!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1201" r="9220"/>
          <a:stretch/>
        </p:blipFill>
        <p:spPr>
          <a:xfrm>
            <a:off x="1202003" y="1121166"/>
            <a:ext cx="7844321" cy="284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1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n-US" sz="9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Δεν μπορούμε όμως να ξέρουμε εκ των προτέρων την περίοδο ενός σήματος που θέλουμε να αναλύσουμε (ειδικά όταν αποτελείται από άθροισμα πολλών άγνωστων σημάτων)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υποθέσουμε λοιπόν ότι – σε όμοιο παράδειγμα – τα δείγματα μας δεν αντιστοιχούν σε μια περίοδο αλλά σε ένα τυχαίο αριθμό, ας πούμε 2.5 περιόδους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για λόγους αισθητικούς (απεικόνισης)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59588" y="3019178"/>
            <a:ext cx="7386736" cy="3481376"/>
            <a:chOff x="1659588" y="3019178"/>
            <a:chExt cx="7386736" cy="34813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9895" r="8624"/>
            <a:stretch/>
          </p:blipFill>
          <p:spPr>
            <a:xfrm>
              <a:off x="1659588" y="3019178"/>
              <a:ext cx="7386736" cy="3481376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5543550" y="3111500"/>
              <a:ext cx="44450" cy="1206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8665560" y="4501440"/>
              <a:ext cx="176760" cy="126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56560" y="4490640"/>
                <a:ext cx="196200" cy="14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687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9898</TotalTime>
  <Words>941</Words>
  <Application>Microsoft Office PowerPoint</Application>
  <PresentationFormat>On-screen Show (4:3)</PresentationFormat>
  <Paragraphs>253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Wingdings</vt:lpstr>
      <vt:lpstr>Retrospect</vt:lpstr>
      <vt:lpstr>1_Retrospect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647</cp:revision>
  <cp:lastPrinted>2019-11-19T13:39:32Z</cp:lastPrinted>
  <dcterms:created xsi:type="dcterms:W3CDTF">2018-08-17T16:23:20Z</dcterms:created>
  <dcterms:modified xsi:type="dcterms:W3CDTF">2020-12-03T14:42:27Z</dcterms:modified>
</cp:coreProperties>
</file>