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9" r:id="rId4"/>
    <p:sldId id="258" r:id="rId5"/>
    <p:sldId id="278" r:id="rId6"/>
    <p:sldId id="276" r:id="rId7"/>
    <p:sldId id="266" r:id="rId8"/>
    <p:sldId id="267" r:id="rId9"/>
    <p:sldId id="259" r:id="rId10"/>
    <p:sldId id="260" r:id="rId11"/>
    <p:sldId id="273" r:id="rId12"/>
    <p:sldId id="274" r:id="rId13"/>
    <p:sldId id="275" r:id="rId14"/>
    <p:sldId id="263" r:id="rId15"/>
    <p:sldId id="265" r:id="rId16"/>
    <p:sldId id="268" r:id="rId17"/>
    <p:sldId id="269" r:id="rId18"/>
    <p:sldId id="270" r:id="rId19"/>
    <p:sldId id="272" r:id="rId20"/>
    <p:sldId id="280" r:id="rId21"/>
    <p:sldId id="264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6163" autoAdjust="0"/>
  </p:normalViewPr>
  <p:slideViewPr>
    <p:cSldViewPr>
      <p:cViewPr varScale="1">
        <p:scale>
          <a:sx n="88" d="100"/>
          <a:sy n="88" d="100"/>
        </p:scale>
        <p:origin x="102" y="54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2000" dirty="0" smtClean="0"/>
            <a:t>ΗΥ370-Ψηφιακή Επεξεργασία Σήματος</a:t>
          </a:r>
          <a:endParaRPr lang="el-GR" sz="2000" dirty="0"/>
        </a:p>
      </dgm:t>
    </dgm:pt>
    <dgm:pt modelId="{BBA343D0-4CC1-4036-870F-4A8824E58FD6}" type="parTrans" cxnId="{5E5370A2-9DD0-4018-AC5E-6A16B0A61387}">
      <dgm:prSet/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800" dirty="0" smtClean="0"/>
            <a:t>ΗΥ371 Ψηφιακή Επεξεργασία Εικόνας</a:t>
          </a:r>
          <a:endParaRPr lang="el-GR" sz="1800" dirty="0"/>
        </a:p>
      </dgm:t>
    </dgm:pt>
    <dgm:pt modelId="{1942C726-28D0-4DD4-AC21-17016D7D1AD1}" type="parTrans" cxnId="{3C217901-2ADB-4CFA-B628-C47595BCDCEB}">
      <dgm:prSet/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800" dirty="0" smtClean="0"/>
            <a:t>ΗΥ473 Αναγνώριση Προτύπων</a:t>
          </a:r>
          <a:endParaRPr lang="el-GR" sz="1800" dirty="0"/>
        </a:p>
      </dgm:t>
    </dgm:pt>
    <dgm:pt modelId="{4B097955-689A-4133-9160-4F0DC79047F6}" type="parTrans" cxnId="{5F006AD9-D6D2-4E5D-8B1A-10F535953C20}">
      <dgm:prSet/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800" dirty="0" smtClean="0"/>
            <a:t>ΗΥ570 Στατιστική Επεξεργασία Σήματος</a:t>
          </a:r>
          <a:endParaRPr lang="el-GR" sz="1800" dirty="0"/>
        </a:p>
      </dgm:t>
    </dgm:pt>
    <dgm:pt modelId="{780727C6-E662-4948-B982-7471E1D460B9}" type="parTrans" cxnId="{9C4DCB5A-BC8D-41B4-A3DA-497C268E1D0E}">
      <dgm:prSet/>
      <dgm:spPr/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n-US" sz="1800" dirty="0" smtClean="0"/>
            <a:t>HY590-74 </a:t>
          </a:r>
          <a:r>
            <a:rPr lang="el-GR" sz="1800" b="0" i="0" dirty="0" smtClean="0"/>
            <a:t>Εισαγωγή στην Επιστήμη &amp; Τεχνολογία Ομιλίας</a:t>
          </a:r>
          <a:endParaRPr lang="el-GR" sz="1800" dirty="0"/>
        </a:p>
      </dgm:t>
    </dgm:pt>
    <dgm:pt modelId="{024A48D0-F3FB-4853-B960-F5E8FD10A739}" type="parTrans" cxnId="{CD989991-6332-47E8-A5C9-9C33A4A83E67}">
      <dgm:prSet/>
      <dgm:spPr/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800" dirty="0" smtClean="0"/>
            <a:t>ΗΥ474 Τεχνολογία Πολυμέσων</a:t>
          </a:r>
          <a:endParaRPr lang="el-GR" sz="1800" dirty="0"/>
        </a:p>
      </dgm:t>
    </dgm:pt>
    <dgm:pt modelId="{D00E632F-52E5-47E3-B598-A8F79AABE276}" type="parTrans" cxnId="{75FDB6FF-87A4-47BA-B254-671A21DCA246}">
      <dgm:prSet/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800" dirty="0" smtClean="0"/>
            <a:t>ΗΥ471  Ανάλυση Εικόνας</a:t>
          </a:r>
          <a:endParaRPr lang="el-GR" sz="1800" dirty="0"/>
        </a:p>
      </dgm:t>
    </dgm:pt>
    <dgm:pt modelId="{66C5550A-2A23-417A-921E-4A6F1907CC1E}" type="parTrans" cxnId="{7800FEB9-ECB0-4B65-9C00-4C18524BCE61}">
      <dgm:prSet/>
      <dgm:spPr/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800" dirty="0" smtClean="0"/>
            <a:t>ΗΥ572 Ψηφιακή Επεξεργασία Ήχου</a:t>
          </a:r>
          <a:endParaRPr lang="el-GR" sz="1800" dirty="0"/>
        </a:p>
      </dgm:t>
    </dgm:pt>
    <dgm:pt modelId="{21310A03-5C91-4D24-BD74-DCFC2B116DBA}" type="parTrans" cxnId="{5D0428F6-5245-43F5-ABBC-FBD6E89A5699}">
      <dgm:prSet/>
      <dgm:spPr/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800" dirty="0" smtClean="0"/>
            <a:t>ΗΥ578 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l-GR" sz="1800" dirty="0" smtClean="0"/>
            <a:t>Ψηφιακή Επεξεργασία Φωνής</a:t>
          </a:r>
          <a:endParaRPr lang="el-GR" sz="1800" dirty="0"/>
        </a:p>
      </dgm:t>
    </dgm:pt>
    <dgm:pt modelId="{73CD4A5C-2E12-4F99-A6DC-C8C6D1019512}" type="parTrans" cxnId="{F2A498AC-5511-4EBA-8210-658BFCEDB90E}">
      <dgm:prSet/>
      <dgm:spPr/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990F42A-FD7D-456A-8321-87616D5FD170}" type="pres">
      <dgm:prSet presAssocID="{31E6603E-FAB6-4A43-966F-9D272AF22105}" presName="Name14" presStyleCnt="0"/>
      <dgm:spPr/>
    </dgm:pt>
    <dgm:pt modelId="{5EC3F8EB-04AA-42F7-A98B-944CE57B004B}" type="pres">
      <dgm:prSet presAssocID="{31E6603E-FAB6-4A43-966F-9D272AF22105}" presName="level1Shape" presStyleLbl="node0" presStyleIdx="0" presStyleCnt="1" custScaleX="2088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16FAB26-7460-46D8-85C3-F185E6F34663}" type="pres">
      <dgm:prSet presAssocID="{31E6603E-FAB6-4A43-966F-9D272AF22105}" presName="hierChild2" presStyleCnt="0"/>
      <dgm:spPr/>
    </dgm:pt>
    <dgm:pt modelId="{B40490A5-6B7A-488A-82BB-328E56887C06}" type="pres">
      <dgm:prSet presAssocID="{1942C726-28D0-4DD4-AC21-17016D7D1AD1}" presName="Name19" presStyleLbl="parChTrans1D2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1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3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3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2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1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2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2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2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2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2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2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3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3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2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2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9622D5DB-FF5D-4A6C-A791-6F67A6068856}" type="presOf" srcId="{780727C6-E662-4948-B982-7471E1D460B9}" destId="{E853DFD9-B991-4F55-8F36-791ECB2CFBA9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434BC9B3-E517-4096-896D-ACF2B539E0A4}" type="presOf" srcId="{4ECC3EB6-392A-40A5-B03A-6C6869B3D15C}" destId="{2AB6E80E-63C0-4831-A7DB-CBFABBB03280}" srcOrd="0" destOrd="0" presId="urn:microsoft.com/office/officeart/2005/8/layout/hierarchy6"/>
    <dgm:cxn modelId="{5A32A0C3-A816-4BA2-BDAD-217291AF6A9E}" type="presOf" srcId="{4B097955-689A-4133-9160-4F0DC79047F6}" destId="{CEE5DB67-B9B4-4403-9DAC-4A742A4696E5}" srcOrd="0" destOrd="0" presId="urn:microsoft.com/office/officeart/2005/8/layout/hierarchy6"/>
    <dgm:cxn modelId="{DC05CDE5-FA5F-4B47-80B8-F256DB65EFD7}" type="presOf" srcId="{31E6603E-FAB6-4A43-966F-9D272AF22105}" destId="{5EC3F8EB-04AA-42F7-A98B-944CE57B004B}" srcOrd="0" destOrd="0" presId="urn:microsoft.com/office/officeart/2005/8/layout/hierarchy6"/>
    <dgm:cxn modelId="{F00A4F48-0B6C-446F-BD13-36B67478698B}" type="presOf" srcId="{D00E632F-52E5-47E3-B598-A8F79AABE276}" destId="{07DE13BD-DB47-4884-94ED-2E42E1636920}" srcOrd="0" destOrd="0" presId="urn:microsoft.com/office/officeart/2005/8/layout/hierarchy6"/>
    <dgm:cxn modelId="{46461EDB-F8F7-4C2E-8BC7-A48546538C14}" type="presOf" srcId="{38C0CCC5-54C9-4685-8BF7-E02418A9197D}" destId="{79288287-3744-4E9D-A1D3-D76811CC52D5}" srcOrd="0" destOrd="0" presId="urn:microsoft.com/office/officeart/2005/8/layout/hierarchy6"/>
    <dgm:cxn modelId="{66F3BEC3-CE2F-4EFC-A68F-E3E21C41A447}" type="presOf" srcId="{92C54226-D106-48A6-88D8-39412407784D}" destId="{08696302-ADD3-4E4D-A4B5-CEA74A5EA10E}" srcOrd="0" destOrd="0" presId="urn:microsoft.com/office/officeart/2005/8/layout/hierarchy6"/>
    <dgm:cxn modelId="{5E5370A2-9DD0-4018-AC5E-6A16B0A61387}" srcId="{1BD448ED-2531-4133-A589-B8ADD4D5A7A1}" destId="{31E6603E-FAB6-4A43-966F-9D272AF22105}" srcOrd="0" destOrd="0" parTransId="{BBA343D0-4CC1-4036-870F-4A8824E58FD6}" sibTransId="{215A2FF1-0048-4D82-B04D-25A68394BD35}"/>
    <dgm:cxn modelId="{4677B103-24F8-486F-862B-A41482934B5D}" type="presOf" srcId="{66C5550A-2A23-417A-921E-4A6F1907CC1E}" destId="{FE8E551D-0CC6-403E-A66A-CB634D461A41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08CF7DF8-CD3E-4D96-8216-01C7FF9EE38E}" type="presOf" srcId="{187C5E32-B17E-48B8-A46E-448FEF3513AF}" destId="{D91C121B-5180-45D5-A511-886717093FFD}" srcOrd="0" destOrd="0" presId="urn:microsoft.com/office/officeart/2005/8/layout/hierarchy6"/>
    <dgm:cxn modelId="{37CCBFA6-FABA-41CD-9A2B-34ECEC45F34C}" type="presOf" srcId="{31984DFE-4486-417B-A938-9BB585178731}" destId="{DCFFA21D-9536-4783-BFEC-F8C942072559}" srcOrd="0" destOrd="0" presId="urn:microsoft.com/office/officeart/2005/8/layout/hierarchy6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96BA6BF3-D823-480B-9096-448358C92E8A}" type="presOf" srcId="{9560F05F-2E78-4609-B70B-CB6AF9FD9B77}" destId="{B3309850-F9AB-49DF-A13A-777F90E8D142}" srcOrd="0" destOrd="0" presId="urn:microsoft.com/office/officeart/2005/8/layout/hierarchy6"/>
    <dgm:cxn modelId="{AC99E1F0-35ED-41E5-AC12-3996135E083D}" type="presOf" srcId="{A927A9DF-DAB3-439D-AB02-E4A1A0E0F164}" destId="{F8F5C5D7-76CD-4B12-A83D-B92FF823CC55}" srcOrd="0" destOrd="0" presId="urn:microsoft.com/office/officeart/2005/8/layout/hierarchy6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329BB416-5DB8-485F-B0A5-87FB1A3AE11B}" type="presOf" srcId="{21310A03-5C91-4D24-BD74-DCFC2B116DBA}" destId="{5E6A12A9-7432-48F4-B97E-5016591ED610}" srcOrd="0" destOrd="0" presId="urn:microsoft.com/office/officeart/2005/8/layout/hierarchy6"/>
    <dgm:cxn modelId="{B9FB4367-A5C0-478D-A97D-D16C0326E25E}" type="presOf" srcId="{52153899-7C23-4A8D-B9A9-8B96E7BF556B}" destId="{A0B5EBDF-FE5E-42F6-AEAA-2F66A929129F}" srcOrd="0" destOrd="0" presId="urn:microsoft.com/office/officeart/2005/8/layout/hierarchy6"/>
    <dgm:cxn modelId="{ADD20100-DC79-4325-86A0-B24AE78CACE7}" type="presOf" srcId="{024A48D0-F3FB-4853-B960-F5E8FD10A739}" destId="{11CAD335-1147-4FC9-BACC-798C4DD6079B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11C99369-AC12-4504-A800-1AAA9300E7B3}" type="presOf" srcId="{1942C726-28D0-4DD4-AC21-17016D7D1AD1}" destId="{B40490A5-6B7A-488A-82BB-328E56887C06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DFE73D4A-B342-4408-83A7-880B53CB3C98}" type="presOf" srcId="{73CD4A5C-2E12-4F99-A6DC-C8C6D1019512}" destId="{5A160EB7-1733-4C96-BF6A-75E9E80707BB}" srcOrd="0" destOrd="0" presId="urn:microsoft.com/office/officeart/2005/8/layout/hierarchy6"/>
    <dgm:cxn modelId="{4F3027C6-2B88-4A0F-8520-533FD7CB102E}" type="presOf" srcId="{1BD448ED-2531-4133-A589-B8ADD4D5A7A1}" destId="{3902967D-CB61-4F38-BAFC-080DD6C756A4}" srcOrd="0" destOrd="0" presId="urn:microsoft.com/office/officeart/2005/8/layout/hierarchy6"/>
    <dgm:cxn modelId="{503466B2-4B1B-47CD-8BFD-630BA9F80F80}" type="presParOf" srcId="{3902967D-CB61-4F38-BAFC-080DD6C756A4}" destId="{3F1CC332-2825-4EC7-A592-71F1F961D8C0}" srcOrd="0" destOrd="0" presId="urn:microsoft.com/office/officeart/2005/8/layout/hierarchy6"/>
    <dgm:cxn modelId="{F166BDA0-E848-4926-81E5-21E5AF5B41AF}" type="presParOf" srcId="{3F1CC332-2825-4EC7-A592-71F1F961D8C0}" destId="{17989CE5-A40D-42C3-9B3D-A65BDC47BA32}" srcOrd="0" destOrd="0" presId="urn:microsoft.com/office/officeart/2005/8/layout/hierarchy6"/>
    <dgm:cxn modelId="{5AD1C335-865D-45B2-8229-746D552709DE}" type="presParOf" srcId="{17989CE5-A40D-42C3-9B3D-A65BDC47BA32}" destId="{6990F42A-FD7D-456A-8321-87616D5FD170}" srcOrd="0" destOrd="0" presId="urn:microsoft.com/office/officeart/2005/8/layout/hierarchy6"/>
    <dgm:cxn modelId="{0C0154D5-1300-4C7D-844A-2AAAAEC55917}" type="presParOf" srcId="{6990F42A-FD7D-456A-8321-87616D5FD170}" destId="{5EC3F8EB-04AA-42F7-A98B-944CE57B004B}" srcOrd="0" destOrd="0" presId="urn:microsoft.com/office/officeart/2005/8/layout/hierarchy6"/>
    <dgm:cxn modelId="{3E3EFB14-2ECD-4507-A53C-E3C1041C701D}" type="presParOf" srcId="{6990F42A-FD7D-456A-8321-87616D5FD170}" destId="{B16FAB26-7460-46D8-85C3-F185E6F34663}" srcOrd="1" destOrd="0" presId="urn:microsoft.com/office/officeart/2005/8/layout/hierarchy6"/>
    <dgm:cxn modelId="{97FE658F-0F03-4958-B3BF-195D00DB96C3}" type="presParOf" srcId="{B16FAB26-7460-46D8-85C3-F185E6F34663}" destId="{B40490A5-6B7A-488A-82BB-328E56887C06}" srcOrd="0" destOrd="0" presId="urn:microsoft.com/office/officeart/2005/8/layout/hierarchy6"/>
    <dgm:cxn modelId="{8A136883-84D8-4BE8-85A8-D294CFE6DDD9}" type="presParOf" srcId="{B16FAB26-7460-46D8-85C3-F185E6F34663}" destId="{3547F833-7B18-44E6-8477-B01B5A107458}" srcOrd="1" destOrd="0" presId="urn:microsoft.com/office/officeart/2005/8/layout/hierarchy6"/>
    <dgm:cxn modelId="{2B7805E8-DD71-49BA-955C-B1F2DB1B4E46}" type="presParOf" srcId="{3547F833-7B18-44E6-8477-B01B5A107458}" destId="{F8F5C5D7-76CD-4B12-A83D-B92FF823CC55}" srcOrd="0" destOrd="0" presId="urn:microsoft.com/office/officeart/2005/8/layout/hierarchy6"/>
    <dgm:cxn modelId="{E919389C-AF4C-4810-9973-6290B3DA77DC}" type="presParOf" srcId="{3547F833-7B18-44E6-8477-B01B5A107458}" destId="{EF0670F0-9868-4849-BC8D-55F5E5F3D6D1}" srcOrd="1" destOrd="0" presId="urn:microsoft.com/office/officeart/2005/8/layout/hierarchy6"/>
    <dgm:cxn modelId="{24077CAE-B690-4633-AEB7-6B11D904DB1A}" type="presParOf" srcId="{EF0670F0-9868-4849-BC8D-55F5E5F3D6D1}" destId="{FE8E551D-0CC6-403E-A66A-CB634D461A41}" srcOrd="0" destOrd="0" presId="urn:microsoft.com/office/officeart/2005/8/layout/hierarchy6"/>
    <dgm:cxn modelId="{8FD801DE-DE43-46FA-9423-55612728AAD4}" type="presParOf" srcId="{EF0670F0-9868-4849-BC8D-55F5E5F3D6D1}" destId="{7660FBE0-B327-43BA-AB36-48E38A5DBD89}" srcOrd="1" destOrd="0" presId="urn:microsoft.com/office/officeart/2005/8/layout/hierarchy6"/>
    <dgm:cxn modelId="{A7A6577F-EC9D-4621-8C8F-1A8A0705A48A}" type="presParOf" srcId="{7660FBE0-B327-43BA-AB36-48E38A5DBD89}" destId="{B3309850-F9AB-49DF-A13A-777F90E8D142}" srcOrd="0" destOrd="0" presId="urn:microsoft.com/office/officeart/2005/8/layout/hierarchy6"/>
    <dgm:cxn modelId="{219F818E-AEA0-4695-9538-460666C6BDC1}" type="presParOf" srcId="{7660FBE0-B327-43BA-AB36-48E38A5DBD89}" destId="{E57C226E-89FA-4FB0-AE33-94C8E92DDA2A}" srcOrd="1" destOrd="0" presId="urn:microsoft.com/office/officeart/2005/8/layout/hierarchy6"/>
    <dgm:cxn modelId="{6EBA3A30-6859-42AE-898D-287D40783839}" type="presParOf" srcId="{B16FAB26-7460-46D8-85C3-F185E6F34663}" destId="{07DE13BD-DB47-4884-94ED-2E42E1636920}" srcOrd="2" destOrd="0" presId="urn:microsoft.com/office/officeart/2005/8/layout/hierarchy6"/>
    <dgm:cxn modelId="{350967EB-B00C-4778-B1CB-67E615415DF7}" type="presParOf" srcId="{B16FAB26-7460-46D8-85C3-F185E6F34663}" destId="{50DC4F92-C061-4C6C-9920-A779FD8A6651}" srcOrd="3" destOrd="0" presId="urn:microsoft.com/office/officeart/2005/8/layout/hierarchy6"/>
    <dgm:cxn modelId="{BC9FDB05-B357-4E36-8AF6-66326D963A80}" type="presParOf" srcId="{50DC4F92-C061-4C6C-9920-A779FD8A6651}" destId="{79288287-3744-4E9D-A1D3-D76811CC52D5}" srcOrd="0" destOrd="0" presId="urn:microsoft.com/office/officeart/2005/8/layout/hierarchy6"/>
    <dgm:cxn modelId="{3A1C5A62-9EE7-48B5-99C0-D30C75D5B144}" type="presParOf" srcId="{50DC4F92-C061-4C6C-9920-A779FD8A6651}" destId="{ADC54E38-70A6-4D6A-8AFA-E64D305374F6}" srcOrd="1" destOrd="0" presId="urn:microsoft.com/office/officeart/2005/8/layout/hierarchy6"/>
    <dgm:cxn modelId="{0767BCDB-42FC-40D0-ACE4-067C3AF978BF}" type="presParOf" srcId="{B16FAB26-7460-46D8-85C3-F185E6F34663}" destId="{CEE5DB67-B9B4-4403-9DAC-4A742A4696E5}" srcOrd="4" destOrd="0" presId="urn:microsoft.com/office/officeart/2005/8/layout/hierarchy6"/>
    <dgm:cxn modelId="{CEFDE49A-BF67-48AC-9A15-5506F325C6E5}" type="presParOf" srcId="{B16FAB26-7460-46D8-85C3-F185E6F34663}" destId="{6B6DAE22-3FBA-4F01-AEA2-B3FF4ACEC60F}" srcOrd="5" destOrd="0" presId="urn:microsoft.com/office/officeart/2005/8/layout/hierarchy6"/>
    <dgm:cxn modelId="{3A258BF1-E291-4B4D-93C7-A66B178C93D4}" type="presParOf" srcId="{6B6DAE22-3FBA-4F01-AEA2-B3FF4ACEC60F}" destId="{D91C121B-5180-45D5-A511-886717093FFD}" srcOrd="0" destOrd="0" presId="urn:microsoft.com/office/officeart/2005/8/layout/hierarchy6"/>
    <dgm:cxn modelId="{25D47F27-2CA5-4F14-888E-CD4388331F5D}" type="presParOf" srcId="{6B6DAE22-3FBA-4F01-AEA2-B3FF4ACEC60F}" destId="{C3196F69-15CC-4B4F-82E2-F9EE4905584D}" srcOrd="1" destOrd="0" presId="urn:microsoft.com/office/officeart/2005/8/layout/hierarchy6"/>
    <dgm:cxn modelId="{CC33E049-5F17-4EED-985C-5B18192CE93D}" type="presParOf" srcId="{B16FAB26-7460-46D8-85C3-F185E6F34663}" destId="{E853DFD9-B991-4F55-8F36-791ECB2CFBA9}" srcOrd="6" destOrd="0" presId="urn:microsoft.com/office/officeart/2005/8/layout/hierarchy6"/>
    <dgm:cxn modelId="{8B6D16EA-E1D5-4C7F-962E-E1F2BAB645E0}" type="presParOf" srcId="{B16FAB26-7460-46D8-85C3-F185E6F34663}" destId="{AD75547A-3059-4F71-8C3C-89A9B8582DF8}" srcOrd="7" destOrd="0" presId="urn:microsoft.com/office/officeart/2005/8/layout/hierarchy6"/>
    <dgm:cxn modelId="{4F34F18B-D58A-4868-9953-03F8B98FD8CA}" type="presParOf" srcId="{AD75547A-3059-4F71-8C3C-89A9B8582DF8}" destId="{08696302-ADD3-4E4D-A4B5-CEA74A5EA10E}" srcOrd="0" destOrd="0" presId="urn:microsoft.com/office/officeart/2005/8/layout/hierarchy6"/>
    <dgm:cxn modelId="{60A3A131-469E-427F-B35A-82A146AD0D73}" type="presParOf" srcId="{AD75547A-3059-4F71-8C3C-89A9B8582DF8}" destId="{84DB2F87-C001-4D68-8D08-7224E057CC4A}" srcOrd="1" destOrd="0" presId="urn:microsoft.com/office/officeart/2005/8/layout/hierarchy6"/>
    <dgm:cxn modelId="{DDCE5C88-5893-48F2-9187-2C8126BD42C2}" type="presParOf" srcId="{B16FAB26-7460-46D8-85C3-F185E6F34663}" destId="{11CAD335-1147-4FC9-BACC-798C4DD6079B}" srcOrd="8" destOrd="0" presId="urn:microsoft.com/office/officeart/2005/8/layout/hierarchy6"/>
    <dgm:cxn modelId="{21B43931-FF90-461F-95A1-61DEAE89DD14}" type="presParOf" srcId="{B16FAB26-7460-46D8-85C3-F185E6F34663}" destId="{E816B3AE-C2F8-4CFC-8605-085604716033}" srcOrd="9" destOrd="0" presId="urn:microsoft.com/office/officeart/2005/8/layout/hierarchy6"/>
    <dgm:cxn modelId="{C3E7BDA0-C4EB-45F7-B1F0-7C3BB2215D3D}" type="presParOf" srcId="{E816B3AE-C2F8-4CFC-8605-085604716033}" destId="{A0B5EBDF-FE5E-42F6-AEAA-2F66A929129F}" srcOrd="0" destOrd="0" presId="urn:microsoft.com/office/officeart/2005/8/layout/hierarchy6"/>
    <dgm:cxn modelId="{E18CF31F-3838-46A6-ABDB-64F5A5D2439A}" type="presParOf" srcId="{E816B3AE-C2F8-4CFC-8605-085604716033}" destId="{B244A4ED-8E0C-40EA-A965-E4DC5AF6DF88}" srcOrd="1" destOrd="0" presId="urn:microsoft.com/office/officeart/2005/8/layout/hierarchy6"/>
    <dgm:cxn modelId="{FEF421E2-BE92-4185-A232-9B9F4DA970E1}" type="presParOf" srcId="{B244A4ED-8E0C-40EA-A965-E4DC5AF6DF88}" destId="{5A160EB7-1733-4C96-BF6A-75E9E80707BB}" srcOrd="0" destOrd="0" presId="urn:microsoft.com/office/officeart/2005/8/layout/hierarchy6"/>
    <dgm:cxn modelId="{AA151858-9CCB-4E5B-8BC0-BF3876A7F1C2}" type="presParOf" srcId="{B244A4ED-8E0C-40EA-A965-E4DC5AF6DF88}" destId="{9D515F50-5DD1-4614-AF57-2F94E776AE9D}" srcOrd="1" destOrd="0" presId="urn:microsoft.com/office/officeart/2005/8/layout/hierarchy6"/>
    <dgm:cxn modelId="{F842F4BD-FE62-4392-B64D-D3202382F623}" type="presParOf" srcId="{9D515F50-5DD1-4614-AF57-2F94E776AE9D}" destId="{2AB6E80E-63C0-4831-A7DB-CBFABBB03280}" srcOrd="0" destOrd="0" presId="urn:microsoft.com/office/officeart/2005/8/layout/hierarchy6"/>
    <dgm:cxn modelId="{7F458499-C5A6-4E0B-8AB0-7E31BEC3631B}" type="presParOf" srcId="{9D515F50-5DD1-4614-AF57-2F94E776AE9D}" destId="{1BE0F8DB-02B7-4792-A7FB-8AD9B1621B3A}" srcOrd="1" destOrd="0" presId="urn:microsoft.com/office/officeart/2005/8/layout/hierarchy6"/>
    <dgm:cxn modelId="{A1168268-4D64-487F-99FD-FEE28EE6DE1C}" type="presParOf" srcId="{B16FAB26-7460-46D8-85C3-F185E6F34663}" destId="{5E6A12A9-7432-48F4-B97E-5016591ED610}" srcOrd="10" destOrd="0" presId="urn:microsoft.com/office/officeart/2005/8/layout/hierarchy6"/>
    <dgm:cxn modelId="{F18340B3-8507-422A-AD26-35FD03FC8350}" type="presParOf" srcId="{B16FAB26-7460-46D8-85C3-F185E6F34663}" destId="{87160624-1B92-4770-9D09-745F70F5DA86}" srcOrd="11" destOrd="0" presId="urn:microsoft.com/office/officeart/2005/8/layout/hierarchy6"/>
    <dgm:cxn modelId="{EFAE8D4A-AB38-4A67-B56B-50846796D26F}" type="presParOf" srcId="{87160624-1B92-4770-9D09-745F70F5DA86}" destId="{DCFFA21D-9536-4783-BFEC-F8C942072559}" srcOrd="0" destOrd="0" presId="urn:microsoft.com/office/officeart/2005/8/layout/hierarchy6"/>
    <dgm:cxn modelId="{41A019C9-B318-4E7E-B87B-C0EDBE41BB89}" type="presParOf" srcId="{87160624-1B92-4770-9D09-745F70F5DA86}" destId="{EDCF8437-EB17-49C2-83CE-2ADD875CE94D}" srcOrd="1" destOrd="0" presId="urn:microsoft.com/office/officeart/2005/8/layout/hierarchy6"/>
    <dgm:cxn modelId="{4A7AF636-3FF9-4BCA-8235-604B3A956B0F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9/23/2020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9/23/2020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18" Type="http://schemas.openxmlformats.org/officeDocument/2006/relationships/image" Target="../media/image3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image" Target="../media/image16.jpg"/><Relationship Id="rId16" Type="http://schemas.openxmlformats.org/officeDocument/2006/relationships/image" Target="../media/image30.jp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5" Type="http://schemas.openxmlformats.org/officeDocument/2006/relationships/image" Target="../media/image29.jpg"/><Relationship Id="rId10" Type="http://schemas.openxmlformats.org/officeDocument/2006/relationships/image" Target="../media/image24.jpg"/><Relationship Id="rId19" Type="http://schemas.openxmlformats.org/officeDocument/2006/relationships/image" Target="../media/image33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32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Χειμερινό Εξάμηνο 20</a:t>
            </a:r>
            <a:r>
              <a:rPr lang="en-US" sz="2400" dirty="0" smtClean="0">
                <a:solidFill>
                  <a:schemeClr val="bg1"/>
                </a:solidFill>
              </a:rPr>
              <a:t>20-2021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ΗΥ370 – Ψηφιακή Επεξεργασία Σήματος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112568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25%</a:t>
            </a:r>
            <a:endParaRPr lang="en-US" dirty="0" smtClean="0"/>
          </a:p>
          <a:p>
            <a:pPr lvl="1"/>
            <a:r>
              <a:rPr lang="el-GR" dirty="0"/>
              <a:t>Σχεδόν αποκλειστικά </a:t>
            </a:r>
            <a:r>
              <a:rPr lang="el-GR" dirty="0" smtClean="0"/>
              <a:t>θεωρητικές</a:t>
            </a:r>
            <a:endParaRPr lang="el-GR" dirty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strike="sngStrike" dirty="0"/>
              <a:t>έντυπα ή </a:t>
            </a:r>
            <a:r>
              <a:rPr lang="el-GR" b="1" dirty="0"/>
              <a:t>ηλεκτρονικά</a:t>
            </a:r>
            <a:r>
              <a:rPr lang="el-GR" dirty="0"/>
              <a:t> την ώρα </a:t>
            </a:r>
            <a:r>
              <a:rPr lang="el-GR" dirty="0" smtClean="0"/>
              <a:t>που θα αναφέρεται επάνω στο φύλλο ασκήσεων</a:t>
            </a:r>
            <a:r>
              <a:rPr lang="el-GR" dirty="0" smtClean="0"/>
              <a:t>. </a:t>
            </a:r>
            <a:r>
              <a:rPr lang="el-GR" dirty="0" smtClean="0"/>
              <a:t>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 – για φοιτητές/</a:t>
            </a:r>
            <a:r>
              <a:rPr lang="el-GR" dirty="0" err="1" smtClean="0"/>
              <a:t>τριες</a:t>
            </a:r>
            <a:r>
              <a:rPr lang="el-GR" dirty="0" smtClean="0"/>
              <a:t> εκτός </a:t>
            </a:r>
            <a:r>
              <a:rPr lang="en-US" dirty="0" smtClean="0"/>
              <a:t>CSD, </a:t>
            </a:r>
            <a:r>
              <a:rPr lang="el-GR" dirty="0" smtClean="0"/>
              <a:t>η παράδοση γίνεται μέσω </a:t>
            </a:r>
            <a:r>
              <a:rPr lang="en-US" dirty="0" smtClean="0"/>
              <a:t>e-mail </a:t>
            </a:r>
            <a:r>
              <a:rPr lang="el-GR" dirty="0" smtClean="0"/>
              <a:t>στο </a:t>
            </a:r>
            <a:r>
              <a:rPr lang="en-US" dirty="0" smtClean="0"/>
              <a:t>kafentz@csd.uoc.gr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Να είναι ε</a:t>
            </a:r>
            <a:r>
              <a:rPr lang="el-GR" dirty="0" smtClean="0"/>
              <a:t>υανάγνωστο.</a:t>
            </a:r>
            <a:endParaRPr lang="el-GR" dirty="0"/>
          </a:p>
          <a:p>
            <a:pPr lvl="1"/>
            <a:r>
              <a:rPr lang="el-GR" dirty="0" smtClean="0"/>
              <a:t>Αν </a:t>
            </a:r>
            <a:r>
              <a:rPr lang="el-GR" dirty="0"/>
              <a:t>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5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 smtClean="0"/>
              <a:t>Σχεδόν αποκλειστικά πρακτικές (</a:t>
            </a:r>
            <a:r>
              <a:rPr lang="en-US" dirty="0" smtClean="0"/>
              <a:t>MATLAB) </a:t>
            </a:r>
            <a:endParaRPr lang="el-GR" dirty="0" smtClean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των εφαρμογών του μαθήματος</a:t>
            </a:r>
          </a:p>
          <a:p>
            <a:pPr lvl="1"/>
            <a:r>
              <a:rPr lang="el-GR" dirty="0" smtClean="0"/>
              <a:t>Μπορείτε να συγκροτήσετε ομάδες των 2 </a:t>
            </a:r>
            <a:r>
              <a:rPr lang="en-US" dirty="0" smtClean="0"/>
              <a:t>(</a:t>
            </a:r>
            <a:r>
              <a:rPr lang="el-GR" dirty="0" smtClean="0"/>
              <a:t>το πολύ) ατόμων</a:t>
            </a:r>
          </a:p>
          <a:p>
            <a:pPr lvl="2"/>
            <a:r>
              <a:rPr lang="el-GR" dirty="0" smtClean="0"/>
              <a:t>Οι ομάδες κατοχυρώνονται με την παράδοση του 1</a:t>
            </a:r>
            <a:r>
              <a:rPr lang="el-GR" baseline="30000" dirty="0" smtClean="0"/>
              <a:t>ου</a:t>
            </a:r>
            <a:r>
              <a:rPr lang="el-GR" dirty="0" smtClean="0"/>
              <a:t> εργαστηρίου και αλλάζουν μόνο μετά από αποχώρηση μελών της ομάδας</a:t>
            </a:r>
          </a:p>
          <a:p>
            <a:r>
              <a:rPr lang="el-GR" dirty="0" smtClean="0"/>
              <a:t>Επίλυση αποριών θα γίνεται αποκλειστικά μέσω της λίστας ή στο </a:t>
            </a:r>
            <a:r>
              <a:rPr lang="el-GR" dirty="0" smtClean="0"/>
              <a:t>(</a:t>
            </a:r>
            <a:r>
              <a:rPr lang="el-GR" dirty="0" smtClean="0"/>
              <a:t>ηλεκτρονικό) </a:t>
            </a:r>
            <a:r>
              <a:rPr lang="el-GR" dirty="0" smtClean="0"/>
              <a:t>φροντιστήριο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Τα εργαστήρια παραδίδονται </a:t>
            </a:r>
            <a:r>
              <a:rPr lang="el-GR" b="1" dirty="0" smtClean="0"/>
              <a:t>αποκλειστικά ηλεκτρονικά</a:t>
            </a:r>
            <a:r>
              <a:rPr lang="el-GR" dirty="0" smtClean="0"/>
              <a:t> στην προκαθορισμένη ημερομηνία παράδοσης που αναγράφει η εκφώνησή τους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 smtClean="0"/>
              <a:t> μέσω του προγράμματος </a:t>
            </a:r>
            <a:r>
              <a:rPr lang="el-GR" dirty="0"/>
              <a:t>TURNIN – για φοιτητές/</a:t>
            </a:r>
            <a:r>
              <a:rPr lang="el-GR" dirty="0" err="1"/>
              <a:t>τριες</a:t>
            </a:r>
            <a:r>
              <a:rPr lang="el-GR" dirty="0"/>
              <a:t> εκτός </a:t>
            </a:r>
            <a:r>
              <a:rPr lang="en-US" dirty="0"/>
              <a:t>CSD, </a:t>
            </a:r>
            <a:r>
              <a:rPr lang="el-GR" dirty="0"/>
              <a:t>η παράδοση γίνεται μέσω </a:t>
            </a:r>
            <a:r>
              <a:rPr lang="en-US" dirty="0"/>
              <a:t>e-mail </a:t>
            </a:r>
            <a:r>
              <a:rPr lang="el-GR" dirty="0"/>
              <a:t>στο </a:t>
            </a:r>
            <a:r>
              <a:rPr lang="en-US" dirty="0"/>
              <a:t>kafentz@csd.uoc.gr).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</a:t>
            </a:r>
            <a:r>
              <a:rPr lang="el-GR" b="1" i="1" u="sng" dirty="0"/>
              <a:t>ενιαίο</a:t>
            </a:r>
            <a:r>
              <a:rPr lang="el-GR" dirty="0"/>
              <a:t> </a:t>
            </a:r>
            <a:r>
              <a:rPr lang="el-GR" dirty="0" smtClean="0"/>
              <a:t>αρχείο-</a:t>
            </a:r>
            <a:r>
              <a:rPr lang="el-GR" b="1" dirty="0" smtClean="0"/>
              <a:t>αναφορά</a:t>
            </a:r>
            <a:r>
              <a:rPr lang="el-GR" dirty="0" smtClean="0"/>
              <a:t>, </a:t>
            </a:r>
            <a:r>
              <a:rPr lang="el-GR" dirty="0"/>
              <a:t>μορφής PDF ή </a:t>
            </a:r>
            <a:r>
              <a:rPr lang="el-GR" dirty="0" smtClean="0"/>
              <a:t>DOC, όπου θα περιλαμβάνετε εικόνες, απαντήσεις σε ερωτήματα του εργαστηρίου κλπ. ΔΕΝ θα περιέχει σε καμία περίπτωση κώδικα!</a:t>
            </a:r>
            <a:endParaRPr lang="el-GR" dirty="0"/>
          </a:p>
          <a:p>
            <a:pPr lvl="1"/>
            <a:r>
              <a:rPr lang="el-GR" dirty="0" smtClean="0"/>
              <a:t>Η αναφορά σας να είναι ευανάγνωστη</a:t>
            </a:r>
            <a:endParaRPr lang="el-GR" dirty="0"/>
          </a:p>
          <a:p>
            <a:pPr lvl="1"/>
            <a:r>
              <a:rPr lang="el-GR" b="1" dirty="0" smtClean="0"/>
              <a:t>Κώδικας </a:t>
            </a:r>
            <a:r>
              <a:rPr lang="en-US" b="1" dirty="0" smtClean="0"/>
              <a:t>MATLAB </a:t>
            </a:r>
            <a:r>
              <a:rPr lang="el-GR" b="1" dirty="0" smtClean="0"/>
              <a:t>σε ξεχωριστά αρχείο/αρχεία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98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βοηθητικά 2</a:t>
            </a:r>
            <a:r>
              <a:rPr lang="el-GR" dirty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Προαιρετική συμμετοχή των φοιτητών</a:t>
            </a:r>
          </a:p>
          <a:p>
            <a:pPr marL="274320" lvl="1" indent="0">
              <a:buNone/>
            </a:pPr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Μετρά βοηθητικά και στην εξεταστική του Σεπτέμβρη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Ημερομηνία: </a:t>
            </a:r>
            <a:r>
              <a:rPr lang="en-US" b="1" u="sng" dirty="0" smtClean="0"/>
              <a:t>TBD</a:t>
            </a:r>
            <a:endParaRPr lang="el-GR" b="1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3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30 ή 50%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30% αν ο βαθμός προόδου ενισχύει το συνολικό βαθμό σας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50%, διαφορετικά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Δεν περιλαμβάνει εξέταση </a:t>
            </a:r>
            <a:r>
              <a:rPr lang="en-US" dirty="0" smtClean="0"/>
              <a:t>MATLAB</a:t>
            </a:r>
            <a:endParaRPr lang="el-GR" dirty="0" smtClean="0"/>
          </a:p>
          <a:p>
            <a:pPr lvl="2"/>
            <a:r>
              <a:rPr lang="el-GR" dirty="0" smtClean="0"/>
              <a:t>Μόνο θεωρητικά θέματα</a:t>
            </a:r>
          </a:p>
          <a:p>
            <a:pPr lvl="2"/>
            <a:endParaRPr lang="el-GR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39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</a:t>
            </a:r>
            <a:r>
              <a:rPr lang="el-GR" dirty="0" smtClean="0"/>
              <a:t>hy370-list@csd.uoc.gr</a:t>
            </a:r>
            <a:endParaRPr lang="el-GR" dirty="0"/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</a:t>
            </a:r>
            <a:r>
              <a:rPr lang="el-GR" dirty="0" smtClean="0"/>
              <a:t>hy370@csd.uoc.gr</a:t>
            </a:r>
            <a:endParaRPr lang="el-GR" dirty="0"/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</a:t>
            </a:r>
            <a:r>
              <a:rPr lang="el-GR" dirty="0" smtClean="0"/>
              <a:t>hy370-list@csd.uoc.gr</a:t>
            </a: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</a:t>
            </a:r>
            <a:r>
              <a:rPr lang="el-GR" sz="1400" dirty="0" smtClean="0"/>
              <a:t>ΗΥ370], </a:t>
            </a:r>
            <a:r>
              <a:rPr lang="el-GR" sz="1400" dirty="0"/>
              <a:t>για παράδειγμα: "[</a:t>
            </a:r>
            <a:r>
              <a:rPr lang="el-GR" sz="1400" dirty="0" smtClean="0"/>
              <a:t>ΗΥ370] </a:t>
            </a:r>
            <a:r>
              <a:rPr lang="el-GR" sz="1400" dirty="0"/>
              <a:t>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r>
              <a:rPr lang="en-US" dirty="0" smtClean="0"/>
              <a:t> (</a:t>
            </a:r>
            <a:r>
              <a:rPr lang="el-GR" dirty="0" smtClean="0"/>
              <a:t>ενδεικτική)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97" y="1601969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46" y="1685806"/>
            <a:ext cx="1695404" cy="22357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3795196"/>
            <a:ext cx="1731917" cy="2291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86" y="3921515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97" y="3951222"/>
            <a:ext cx="1641904" cy="225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5" y="3959725"/>
            <a:ext cx="1796561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3" y="3965752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" y="1549283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0" y="1579400"/>
            <a:ext cx="1617257" cy="228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6" y="2709142"/>
            <a:ext cx="1329711" cy="1899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4059315"/>
            <a:ext cx="1446861" cy="203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1" y="1727463"/>
            <a:ext cx="1541799" cy="2038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54" y="1596515"/>
            <a:ext cx="1704803" cy="23998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5" y="2694838"/>
            <a:ext cx="1489669" cy="235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10" y="3890242"/>
            <a:ext cx="1663320" cy="2282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3" y="4019032"/>
            <a:ext cx="1478507" cy="2173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1" y="1596515"/>
            <a:ext cx="1511447" cy="2271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4" y="2492896"/>
            <a:ext cx="1445382" cy="203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9279485" y="2735589"/>
            <a:ext cx="177567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20" y="2156022"/>
            <a:ext cx="1449878" cy="206313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00588" y="2015024"/>
            <a:ext cx="1680770" cy="2373493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11" y="2155179"/>
            <a:ext cx="1467120" cy="206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32" y="2156342"/>
            <a:ext cx="1501875" cy="20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35" y="2174863"/>
            <a:ext cx="1473129" cy="2054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68" y="2174863"/>
            <a:ext cx="1438530" cy="2054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801842" y="2185225"/>
            <a:ext cx="1477146" cy="2033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9690608" y="2000001"/>
            <a:ext cx="1680770" cy="2373493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ounded Rectangle 2"/>
          <p:cNvSpPr/>
          <p:nvPr/>
        </p:nvSpPr>
        <p:spPr>
          <a:xfrm>
            <a:off x="8974731" y="4797152"/>
            <a:ext cx="3096345" cy="117479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l-GR" sz="1400" dirty="0">
                <a:solidFill>
                  <a:schemeClr val="bg1"/>
                </a:solidFill>
              </a:rPr>
              <a:t>Τμήμα του αποτελούν οι </a:t>
            </a:r>
            <a:r>
              <a:rPr lang="el-GR" sz="1400" dirty="0" smtClean="0">
                <a:solidFill>
                  <a:schemeClr val="bg1"/>
                </a:solidFill>
              </a:rPr>
              <a:t>σημειώσεις </a:t>
            </a:r>
            <a:r>
              <a:rPr lang="el-GR" sz="1400" dirty="0">
                <a:solidFill>
                  <a:schemeClr val="bg1"/>
                </a:solidFill>
              </a:rPr>
              <a:t>που </a:t>
            </a:r>
            <a:r>
              <a:rPr lang="el-GR" sz="1400" dirty="0" smtClean="0">
                <a:solidFill>
                  <a:schemeClr val="bg1"/>
                </a:solidFill>
              </a:rPr>
              <a:t>υπάρχουν στην ιστοσελίδα </a:t>
            </a:r>
            <a:r>
              <a:rPr lang="el-GR" sz="1400" dirty="0">
                <a:solidFill>
                  <a:schemeClr val="bg1"/>
                </a:solidFill>
              </a:rPr>
              <a:t>του </a:t>
            </a:r>
            <a:r>
              <a:rPr lang="el-GR" sz="1400" dirty="0" smtClean="0">
                <a:solidFill>
                  <a:schemeClr val="bg1"/>
                </a:solidFill>
              </a:rPr>
              <a:t>μαθήματος (τις οποίες μπορείτε να συμβουλεύεστε μέχρι την παραλαβή του, όσοι/</a:t>
            </a:r>
            <a:r>
              <a:rPr lang="el-GR" sz="1400" dirty="0" err="1" smtClean="0">
                <a:solidFill>
                  <a:schemeClr val="bg1"/>
                </a:solidFill>
              </a:rPr>
              <a:t>ες</a:t>
            </a:r>
            <a:r>
              <a:rPr lang="el-GR" sz="1400" dirty="0" smtClean="0">
                <a:solidFill>
                  <a:schemeClr val="bg1"/>
                </a:solidFill>
              </a:rPr>
              <a:t> το επιλέξετε)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12" idx="2"/>
            <a:endCxn id="3" idx="0"/>
          </p:cNvCxnSpPr>
          <p:nvPr/>
        </p:nvCxnSpPr>
        <p:spPr>
          <a:xfrm flipH="1">
            <a:off x="10522904" y="4373494"/>
            <a:ext cx="8089" cy="42365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l-GR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</a:t>
            </a:r>
            <a:r>
              <a:rPr lang="el-GR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370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2852936"/>
            <a:ext cx="6403391" cy="3165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το βασικό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Υπολογιστική Όραση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5040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2015-16:</a:t>
            </a:r>
          </a:p>
          <a:p>
            <a:pPr lvl="1"/>
            <a:r>
              <a:rPr lang="el-GR" dirty="0" smtClean="0"/>
              <a:t>3</a:t>
            </a:r>
            <a:r>
              <a:rPr lang="en-US" dirty="0" smtClean="0"/>
              <a:t>0</a:t>
            </a:r>
            <a:r>
              <a:rPr lang="el-GR" dirty="0" smtClean="0"/>
              <a:t> εγγεγραμμένοι</a:t>
            </a:r>
          </a:p>
          <a:p>
            <a:pPr lvl="1"/>
            <a:r>
              <a:rPr lang="en-US" dirty="0" smtClean="0"/>
              <a:t>22</a:t>
            </a:r>
            <a:r>
              <a:rPr lang="el-GR" dirty="0" smtClean="0"/>
              <a:t> επιτυχόντες</a:t>
            </a:r>
          </a:p>
          <a:p>
            <a:pPr lvl="2"/>
            <a:r>
              <a:rPr lang="en-US" dirty="0" smtClean="0"/>
              <a:t>73,</a:t>
            </a:r>
            <a:r>
              <a:rPr lang="el-GR" dirty="0" smtClean="0"/>
              <a:t>3%</a:t>
            </a:r>
          </a:p>
          <a:p>
            <a:pPr lvl="1"/>
            <a:endParaRPr lang="el-GR" dirty="0"/>
          </a:p>
          <a:p>
            <a:r>
              <a:rPr lang="el-GR" dirty="0" smtClean="0"/>
              <a:t>2016-17:</a:t>
            </a:r>
          </a:p>
          <a:p>
            <a:pPr lvl="1"/>
            <a:r>
              <a:rPr lang="en-US" dirty="0" smtClean="0"/>
              <a:t>36</a:t>
            </a:r>
            <a:r>
              <a:rPr lang="el-GR" dirty="0" smtClean="0"/>
              <a:t> εγγεγραμμένοι</a:t>
            </a:r>
          </a:p>
          <a:p>
            <a:pPr lvl="1"/>
            <a:r>
              <a:rPr lang="en-US" dirty="0" smtClean="0"/>
              <a:t>18</a:t>
            </a:r>
            <a:r>
              <a:rPr lang="el-GR" dirty="0" smtClean="0"/>
              <a:t> επιτυχόντες</a:t>
            </a:r>
          </a:p>
          <a:p>
            <a:pPr lvl="2"/>
            <a:r>
              <a:rPr lang="en-US" dirty="0" smtClean="0"/>
              <a:t>50</a:t>
            </a:r>
            <a:r>
              <a:rPr lang="el-GR" dirty="0" smtClean="0"/>
              <a:t>%</a:t>
            </a:r>
          </a:p>
          <a:p>
            <a:pPr lvl="1"/>
            <a:endParaRPr lang="el-GR" dirty="0"/>
          </a:p>
          <a:p>
            <a:r>
              <a:rPr lang="el-GR" dirty="0" smtClean="0"/>
              <a:t>2017-18:</a:t>
            </a:r>
          </a:p>
          <a:p>
            <a:pPr lvl="1"/>
            <a:r>
              <a:rPr lang="el-GR" dirty="0" smtClean="0"/>
              <a:t>3</a:t>
            </a:r>
            <a:r>
              <a:rPr lang="en-US" dirty="0" smtClean="0"/>
              <a:t>4</a:t>
            </a:r>
            <a:r>
              <a:rPr lang="el-GR" dirty="0" smtClean="0"/>
              <a:t> εγγεγραμμένοι</a:t>
            </a:r>
          </a:p>
          <a:p>
            <a:pPr lvl="1"/>
            <a:r>
              <a:rPr lang="el-GR" dirty="0" smtClean="0"/>
              <a:t>1</a:t>
            </a:r>
            <a:r>
              <a:rPr lang="en-US" dirty="0" smtClean="0"/>
              <a:t>8</a:t>
            </a:r>
            <a:r>
              <a:rPr lang="el-GR" dirty="0" smtClean="0"/>
              <a:t> επιτυχόντες</a:t>
            </a:r>
          </a:p>
          <a:p>
            <a:pPr lvl="2"/>
            <a:r>
              <a:rPr lang="en-US" dirty="0" smtClean="0"/>
              <a:t>52,9</a:t>
            </a:r>
            <a:r>
              <a:rPr lang="el-GR" dirty="0" smtClean="0"/>
              <a:t>%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0892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222204" y="1606600"/>
            <a:ext cx="413995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</a:t>
            </a:r>
            <a:r>
              <a:rPr lang="en-US" sz="2200" dirty="0" smtClean="0"/>
              <a:t>8</a:t>
            </a:r>
            <a:r>
              <a:rPr lang="el-GR" sz="2200" dirty="0" smtClean="0"/>
              <a:t>-1</a:t>
            </a:r>
            <a:r>
              <a:rPr lang="en-US" sz="2200" dirty="0" smtClean="0"/>
              <a:t>9</a:t>
            </a:r>
            <a:r>
              <a:rPr lang="el-GR" sz="2200" dirty="0" smtClean="0"/>
              <a:t>:</a:t>
            </a:r>
          </a:p>
          <a:p>
            <a:pPr lvl="1"/>
            <a:r>
              <a:rPr lang="en-US" sz="1800" dirty="0" smtClean="0"/>
              <a:t>29 </a:t>
            </a:r>
            <a:r>
              <a:rPr lang="el-GR" sz="1800" dirty="0" smtClean="0"/>
              <a:t>εγγεγραμμένοι</a:t>
            </a:r>
          </a:p>
          <a:p>
            <a:pPr lvl="1"/>
            <a:r>
              <a:rPr lang="el-GR" sz="1800" dirty="0" smtClean="0"/>
              <a:t>19 επιτυχόντες</a:t>
            </a:r>
          </a:p>
          <a:p>
            <a:pPr lvl="2"/>
            <a:r>
              <a:rPr lang="el-GR" sz="1600" dirty="0" smtClean="0"/>
              <a:t>65,5</a:t>
            </a:r>
            <a:r>
              <a:rPr lang="en-US" sz="1600" dirty="0" smtClean="0"/>
              <a:t>%</a:t>
            </a:r>
            <a:endParaRPr lang="el-GR" sz="1600" dirty="0" smtClean="0"/>
          </a:p>
          <a:p>
            <a:pPr lvl="2"/>
            <a:endParaRPr lang="el-GR" sz="1600" dirty="0"/>
          </a:p>
          <a:p>
            <a:r>
              <a:rPr lang="el-GR" sz="2200" dirty="0" smtClean="0"/>
              <a:t>2019-20:</a:t>
            </a:r>
            <a:endParaRPr lang="el-GR" sz="2200" dirty="0"/>
          </a:p>
          <a:p>
            <a:pPr lvl="1"/>
            <a:r>
              <a:rPr lang="en-US" sz="1800" dirty="0" smtClean="0"/>
              <a:t>33 </a:t>
            </a:r>
            <a:r>
              <a:rPr lang="el-GR" sz="1800" dirty="0"/>
              <a:t>εγγεγραμμένοι</a:t>
            </a:r>
          </a:p>
          <a:p>
            <a:pPr lvl="1"/>
            <a:r>
              <a:rPr lang="en-US" sz="1800" dirty="0" smtClean="0"/>
              <a:t>17</a:t>
            </a:r>
            <a:r>
              <a:rPr lang="el-GR" sz="1800" dirty="0" smtClean="0"/>
              <a:t> </a:t>
            </a:r>
            <a:r>
              <a:rPr lang="el-GR" sz="1800" dirty="0"/>
              <a:t>επιτυχόντες</a:t>
            </a:r>
          </a:p>
          <a:p>
            <a:pPr lvl="2"/>
            <a:r>
              <a:rPr lang="en-US" sz="1600" dirty="0" smtClean="0"/>
              <a:t>51</a:t>
            </a:r>
            <a:r>
              <a:rPr lang="el-GR" sz="1600" dirty="0" smtClean="0"/>
              <a:t>,5</a:t>
            </a:r>
            <a:r>
              <a:rPr lang="en-US" sz="1600" dirty="0"/>
              <a:t>%</a:t>
            </a:r>
            <a:endParaRPr lang="el-GR" sz="1600" dirty="0"/>
          </a:p>
          <a:p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5141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2800" b="1" dirty="0" smtClean="0"/>
              <a:t>Είναι ένα ιδιαίτερα απαιτητικό μάθημα με υψηλό φόρτο εργασίας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Η κατανόηση της φιλοσοφίας (αλλά και οι γνώσεις) του προ-απαιτούμενού του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	</a:t>
            </a:r>
            <a:r>
              <a:rPr lang="el-GR" sz="2400" b="0" dirty="0" smtClean="0"/>
              <a:t>	</a:t>
            </a:r>
            <a:r>
              <a:rPr lang="el-GR" sz="2400" dirty="0" smtClean="0"/>
              <a:t>ΗΥ215-Εφαρμοσμένα Μαθηματικά για Μηχανικού</a:t>
            </a:r>
            <a:r>
              <a:rPr lang="el-GR" sz="2400" b="0" dirty="0" smtClean="0"/>
              <a:t>ς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 </a:t>
            </a:r>
            <a:r>
              <a:rPr lang="el-GR" sz="2400" b="0" dirty="0" smtClean="0"/>
              <a:t>      θα σας είναι πολύτιμη σε αυτό το μάθημα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Πραγματικές εφαρμογές στο </a:t>
            </a:r>
            <a:r>
              <a:rPr lang="en-US" sz="2000" b="0" dirty="0" smtClean="0"/>
              <a:t>MATLAB </a:t>
            </a:r>
            <a:r>
              <a:rPr lang="el-GR" sz="20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424847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Απαιτεί </a:t>
            </a:r>
            <a:r>
              <a:rPr lang="el-GR" sz="2800" dirty="0" smtClean="0"/>
              <a:t>συνεχή κι αδιάλειπτη παρουσία</a:t>
            </a:r>
            <a:r>
              <a:rPr lang="el-GR" sz="2800" b="0" dirty="0" smtClean="0"/>
              <a:t> στις διαλέξεις για την </a:t>
            </a:r>
            <a:r>
              <a:rPr lang="el-GR" sz="2800" b="1" dirty="0" smtClean="0"/>
              <a:t>κατανόηση</a:t>
            </a:r>
            <a:r>
              <a:rPr lang="el-GR" sz="2800" b="0" dirty="0" smtClean="0"/>
              <a:t> των εννοιών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σημειώσεις επαρκούν για να καλύψετε απουσίες αλλά </a:t>
            </a:r>
            <a:r>
              <a:rPr lang="el-GR" sz="2400" u="sng" dirty="0" smtClean="0"/>
              <a:t>συνίσταται ένθερμα</a:t>
            </a:r>
            <a:r>
              <a:rPr lang="el-GR" sz="2400" b="0" dirty="0" smtClean="0"/>
              <a:t> οι τελευταίες να μην είναι πολλές</a:t>
            </a:r>
            <a:br>
              <a:rPr lang="el-GR" sz="2400" b="0" dirty="0" smtClean="0"/>
            </a:br>
            <a:endParaRPr lang="el-GR" sz="24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Ο γνώστης των τεχνικών της ψηφιακής επεξεργασίας σήματος, σε συνδυασμό με το ισχυρό προγραμματιστικό υπόβαθρο που παρέχει το τμήμα, είναι ένας υψηλά καταρτισμένος και περιζήτητος μηχανικός που μπορεί να σταδιοδρομήσει σε </a:t>
            </a:r>
            <a:r>
              <a:rPr lang="el-GR" sz="2800" u="sng" dirty="0" smtClean="0"/>
              <a:t>πληθώρα</a:t>
            </a:r>
            <a:r>
              <a:rPr lang="el-GR" sz="2800" b="0" dirty="0" smtClean="0"/>
              <a:t> επιστημών!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116614" cy="1020762"/>
          </a:xfrm>
        </p:spPr>
        <p:txBody>
          <a:bodyPr/>
          <a:lstStyle/>
          <a:p>
            <a:r>
              <a:rPr lang="el-GR" dirty="0" smtClean="0"/>
              <a:t>Πώς συνδέεται το ΗΥ370 με άλλα μαθήματα?</a:t>
            </a:r>
            <a:r>
              <a:rPr lang="en-US" dirty="0" smtClean="0"/>
              <a:t> </a:t>
            </a:r>
            <a:r>
              <a:rPr lang="en-US" sz="1100" dirty="0" smtClean="0"/>
              <a:t>(</a:t>
            </a:r>
            <a:r>
              <a:rPr lang="el-GR" sz="1100" dirty="0" smtClean="0"/>
              <a:t>ενδεικτική και μη εξαντλητική</a:t>
            </a:r>
            <a:r>
              <a:rPr lang="en-US" sz="1100" dirty="0" smtClean="0"/>
              <a:t> </a:t>
            </a:r>
            <a:r>
              <a:rPr lang="el-GR" sz="1100" dirty="0" smtClean="0"/>
              <a:t> λίστα)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55029789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945915" y="5733256"/>
            <a:ext cx="2508537" cy="986733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kern="1200" dirty="0" smtClean="0"/>
                <a:t>ΗΥ587 </a:t>
              </a:r>
              <a:r>
                <a:rPr lang="el-GR" dirty="0"/>
                <a:t/>
              </a:r>
              <a:br>
                <a:rPr lang="el-GR" dirty="0"/>
              </a:br>
              <a:r>
                <a:rPr lang="el-GR" dirty="0"/>
                <a:t>Νευρωνικά Δίκτυα και Μάθηση Ιεραρχικών Αναπαραστάσεων</a:t>
              </a:r>
              <a:endParaRPr lang="el-GR" sz="18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909836" y="5517232"/>
            <a:ext cx="3036079" cy="709391"/>
          </a:xfrm>
          <a:prstGeom prst="bentConnector3">
            <a:avLst>
              <a:gd name="adj1" fmla="val -196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4" idx="0"/>
          </p:cNvCxnSpPr>
          <p:nvPr/>
        </p:nvCxnSpPr>
        <p:spPr>
          <a:xfrm rot="16200000" flipH="1">
            <a:off x="4200712" y="4733783"/>
            <a:ext cx="1597029" cy="40191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259895" y="4250663"/>
            <a:ext cx="1597030" cy="136815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013175"/>
            <a:ext cx="1440160" cy="1213447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1" y="4136226"/>
            <a:ext cx="4799895" cy="2315972"/>
          </a:xfrm>
          <a:prstGeom prst="bentConnector3">
            <a:avLst>
              <a:gd name="adj1" fmla="val 339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380455"/>
            <a:ext cx="4644007" cy="3352801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65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283967" cy="3633937"/>
          </a:xfrm>
        </p:spPr>
        <p:txBody>
          <a:bodyPr>
            <a:normAutofit/>
          </a:bodyPr>
          <a:lstStyle/>
          <a:p>
            <a:r>
              <a:rPr lang="el-GR" dirty="0" smtClean="0"/>
              <a:t>Στυλιανού </a:t>
            </a:r>
            <a:r>
              <a:rPr lang="el-GR" dirty="0"/>
              <a:t>Ιωάννης</a:t>
            </a:r>
          </a:p>
          <a:p>
            <a:pPr lvl="1"/>
            <a:r>
              <a:rPr lang="el-GR" dirty="0" smtClean="0"/>
              <a:t>Καθηγητής</a:t>
            </a:r>
            <a:endParaRPr lang="el-GR" dirty="0"/>
          </a:p>
          <a:p>
            <a:endParaRPr lang="el-GR" dirty="0" smtClean="0"/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Μετά από συνεννόηση με </a:t>
            </a:r>
            <a:r>
              <a:rPr lang="en-US" dirty="0" smtClean="0"/>
              <a:t>e-mail</a:t>
            </a:r>
            <a:r>
              <a:rPr lang="el-GR" dirty="0" smtClean="0"/>
              <a:t> </a:t>
            </a:r>
            <a:r>
              <a:rPr lang="el-GR" dirty="0" smtClean="0"/>
              <a:t>ή</a:t>
            </a:r>
            <a:r>
              <a:rPr lang="en-US" dirty="0"/>
              <a:t> </a:t>
            </a:r>
            <a:r>
              <a:rPr lang="en-US" dirty="0" smtClean="0"/>
              <a:t>zoom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Διδάσκων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ΗΥ370?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246540" y="2675382"/>
            <a:ext cx="3816424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Αναστάσης</a:t>
            </a:r>
            <a:r>
              <a:rPr lang="el-GR" sz="2200" dirty="0" smtClean="0"/>
              <a:t> </a:t>
            </a:r>
            <a:r>
              <a:rPr lang="el-GR" sz="2200" dirty="0" err="1" smtClean="0"/>
              <a:t>Λιβανίδης</a:t>
            </a:r>
            <a:endParaRPr lang="el-GR" sz="2200" dirty="0" smtClean="0"/>
          </a:p>
          <a:p>
            <a:pPr lvl="1"/>
            <a:r>
              <a:rPr lang="el-GR" sz="1900" dirty="0" smtClean="0"/>
              <a:t>Μεταπτυχιακός Φοιτητής</a:t>
            </a:r>
          </a:p>
          <a:p>
            <a:r>
              <a:rPr lang="en-US" sz="2300" dirty="0" smtClean="0"/>
              <a:t>Muhammed Shifas PV</a:t>
            </a:r>
            <a:endParaRPr lang="el-GR" sz="2300" dirty="0" smtClean="0"/>
          </a:p>
          <a:p>
            <a:pPr lvl="1"/>
            <a:r>
              <a:rPr lang="el-GR" sz="1900" dirty="0" smtClean="0"/>
              <a:t>Υποψήφιος Διδάκτωρ</a:t>
            </a:r>
          </a:p>
          <a:p>
            <a:r>
              <a:rPr lang="en-US" dirty="0" err="1" smtClean="0"/>
              <a:t>Dipjyoti</a:t>
            </a:r>
            <a:r>
              <a:rPr lang="en-US" dirty="0" smtClean="0"/>
              <a:t> Paul</a:t>
            </a:r>
          </a:p>
          <a:p>
            <a:pPr lvl="1"/>
            <a:r>
              <a:rPr lang="el-GR" dirty="0" smtClean="0"/>
              <a:t>Υποψήφιος Διδάκτωρ</a:t>
            </a:r>
          </a:p>
          <a:p>
            <a:r>
              <a:rPr lang="el-GR" dirty="0" err="1" smtClean="0"/>
              <a:t>Σισαμάκη</a:t>
            </a:r>
            <a:r>
              <a:rPr lang="el-GR" dirty="0" smtClean="0"/>
              <a:t> Ειρήνη</a:t>
            </a:r>
            <a:endParaRPr lang="en-US" dirty="0"/>
          </a:p>
          <a:p>
            <a:pPr lvl="1"/>
            <a:r>
              <a:rPr lang="el-GR" dirty="0" smtClean="0"/>
              <a:t>Υποψήφια </a:t>
            </a:r>
            <a:r>
              <a:rPr lang="el-GR" dirty="0"/>
              <a:t>Διδάκτωρ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Παρασκευή, </a:t>
            </a:r>
            <a:r>
              <a:rPr lang="el-GR" dirty="0" smtClean="0"/>
              <a:t>Η206 ή </a:t>
            </a:r>
            <a:r>
              <a:rPr lang="en-US" dirty="0" smtClean="0"/>
              <a:t>Zoom</a:t>
            </a:r>
            <a:endParaRPr lang="el-GR" dirty="0" smtClean="0"/>
          </a:p>
          <a:p>
            <a:r>
              <a:rPr lang="el-GR" dirty="0" smtClean="0"/>
              <a:t> 14:00 </a:t>
            </a:r>
            <a:r>
              <a:rPr lang="el-GR" dirty="0" smtClean="0"/>
              <a:t>- 16:00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5605192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Αναπληρώσεις/Φροντιστήρια/Εργαστήρια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 – Πέμπτη, Η206 </a:t>
            </a:r>
            <a:r>
              <a:rPr lang="el-GR" dirty="0" smtClean="0"/>
              <a:t>ή </a:t>
            </a:r>
            <a:r>
              <a:rPr lang="en-US" dirty="0" smtClean="0"/>
              <a:t>Zoom</a:t>
            </a:r>
            <a:endParaRPr lang="el-GR" dirty="0" smtClean="0"/>
          </a:p>
          <a:p>
            <a:r>
              <a:rPr lang="el-GR" dirty="0" smtClean="0"/>
              <a:t>14:00 - 16:00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</a:t>
            </a:r>
            <a:r>
              <a:rPr lang="en-US" dirty="0" smtClean="0"/>
              <a:t>370</a:t>
            </a:r>
            <a:r>
              <a:rPr lang="el-GR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65" y="3921187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65" y="3921186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Βαθμός Β</a:t>
            </a:r>
          </a:p>
          <a:p>
            <a:pPr lvl="1"/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</a:t>
            </a:r>
            <a:r>
              <a:rPr lang="en-US" dirty="0" smtClean="0"/>
              <a:t>5</a:t>
            </a:r>
            <a:r>
              <a:rPr lang="el-GR" dirty="0" smtClean="0"/>
              <a:t>%</a:t>
            </a:r>
          </a:p>
          <a:p>
            <a:pPr lvl="2"/>
            <a:r>
              <a:rPr lang="el-GR" dirty="0" smtClean="0"/>
              <a:t>Σε ~10-</a:t>
            </a:r>
            <a:r>
              <a:rPr lang="en-US" dirty="0" smtClean="0"/>
              <a:t>15</a:t>
            </a:r>
            <a:r>
              <a:rPr lang="el-GR" dirty="0" smtClean="0"/>
              <a:t>ήμερη βάση</a:t>
            </a:r>
            <a:r>
              <a:rPr lang="en-US" dirty="0" smtClean="0"/>
              <a:t> (~5 </a:t>
            </a:r>
            <a:r>
              <a:rPr lang="el-GR" dirty="0" smtClean="0"/>
              <a:t>σειρές)</a:t>
            </a:r>
            <a:endParaRPr lang="en-US" dirty="0"/>
          </a:p>
          <a:p>
            <a:pPr lvl="2"/>
            <a:r>
              <a:rPr lang="el-GR" dirty="0" smtClean="0"/>
              <a:t>Η απάντηση κάθε άσκησης θα δίνεται ως </a:t>
            </a:r>
            <a:r>
              <a:rPr lang="en-US" dirty="0" smtClean="0"/>
              <a:t>hint</a:t>
            </a:r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  <a:endParaRPr lang="en-US" dirty="0" smtClean="0"/>
          </a:p>
          <a:p>
            <a:pPr lvl="1"/>
            <a:r>
              <a:rPr lang="el-GR" b="1" dirty="0"/>
              <a:t>Σειρές </a:t>
            </a:r>
            <a:r>
              <a:rPr lang="el-GR" b="1" dirty="0" smtClean="0"/>
              <a:t>Εργαστηρίων Ε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</a:t>
            </a:r>
            <a:r>
              <a:rPr lang="el-GR" dirty="0" smtClean="0"/>
              <a:t>2</a:t>
            </a:r>
            <a:r>
              <a:rPr lang="en-US" dirty="0"/>
              <a:t>5</a:t>
            </a:r>
            <a:r>
              <a:rPr lang="el-GR" dirty="0"/>
              <a:t>%</a:t>
            </a:r>
          </a:p>
          <a:p>
            <a:pPr lvl="2"/>
            <a:r>
              <a:rPr lang="el-GR" dirty="0"/>
              <a:t>Σε </a:t>
            </a:r>
            <a:r>
              <a:rPr lang="el-GR" dirty="0" smtClean="0"/>
              <a:t>~10-</a:t>
            </a:r>
            <a:r>
              <a:rPr lang="en-US" dirty="0" smtClean="0"/>
              <a:t>15</a:t>
            </a:r>
            <a:r>
              <a:rPr lang="el-GR" dirty="0"/>
              <a:t>ήμερη βάση</a:t>
            </a:r>
            <a:r>
              <a:rPr lang="en-US" dirty="0"/>
              <a:t> (~</a:t>
            </a:r>
            <a:r>
              <a:rPr lang="en-US" dirty="0" smtClean="0"/>
              <a:t>5 </a:t>
            </a:r>
            <a:r>
              <a:rPr lang="el-GR" dirty="0"/>
              <a:t>σειρές)</a:t>
            </a:r>
            <a:endParaRPr lang="en-US" dirty="0"/>
          </a:p>
          <a:p>
            <a:pPr lvl="2"/>
            <a:r>
              <a:rPr lang="el-GR" dirty="0" smtClean="0"/>
              <a:t>Βασίζεται αποκλειστικά σε </a:t>
            </a:r>
            <a:r>
              <a:rPr lang="en-US" dirty="0" smtClean="0"/>
              <a:t>MATLAB</a:t>
            </a:r>
            <a:endParaRPr lang="en-US" dirty="0"/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</a:p>
          <a:p>
            <a:pPr lvl="1"/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</a:t>
            </a:r>
            <a:r>
              <a:rPr lang="en-US" dirty="0" smtClean="0"/>
              <a:t>2</a:t>
            </a:r>
            <a:r>
              <a:rPr lang="el-GR" dirty="0" smtClean="0"/>
              <a:t>0% </a:t>
            </a:r>
            <a:endParaRPr lang="en-US" dirty="0" smtClean="0"/>
          </a:p>
          <a:p>
            <a:pPr lvl="2"/>
            <a:r>
              <a:rPr lang="el-GR" dirty="0" smtClean="0"/>
              <a:t>Προαιρετική και βοηθητική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1"/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3</a:t>
            </a:r>
            <a:r>
              <a:rPr lang="el-GR" dirty="0" smtClean="0"/>
              <a:t>0% ή </a:t>
            </a:r>
            <a:r>
              <a:rPr lang="en-US" dirty="0" smtClean="0"/>
              <a:t>5</a:t>
            </a:r>
            <a:r>
              <a:rPr lang="el-GR" dirty="0" smtClean="0"/>
              <a:t>0%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2"/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/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/>
            <a:r>
              <a:rPr lang="en-US" dirty="0" smtClean="0"/>
              <a:t>B1 = 0.25A + 0.25E + 0</a:t>
            </a:r>
            <a:r>
              <a:rPr lang="el-GR" dirty="0" smtClean="0"/>
              <a:t>.</a:t>
            </a:r>
            <a:r>
              <a:rPr lang="en-US" dirty="0" smtClean="0"/>
              <a:t>5T</a:t>
            </a:r>
          </a:p>
          <a:p>
            <a:pPr lvl="2"/>
            <a:r>
              <a:rPr lang="en-US" dirty="0" smtClean="0"/>
              <a:t>B2 = 0.25A + 0.25E + 0.2</a:t>
            </a:r>
            <a:r>
              <a:rPr lang="el-GR" dirty="0" smtClean="0"/>
              <a:t>Π + 0.</a:t>
            </a:r>
            <a:r>
              <a:rPr lang="en-US" dirty="0" smtClean="0"/>
              <a:t>3</a:t>
            </a:r>
            <a:r>
              <a:rPr lang="el-GR" dirty="0" smtClean="0"/>
              <a:t>Τ</a:t>
            </a:r>
          </a:p>
          <a:p>
            <a:pPr lvl="1"/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1010</Words>
  <Application>Microsoft Office PowerPoint</Application>
  <PresentationFormat>Custom</PresentationFormat>
  <Paragraphs>193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ΗΥ370 – Ψηφιακή Επεξεργασία Σήματος</vt:lpstr>
      <vt:lpstr>Τι είναι το ΗΥ370?</vt:lpstr>
      <vt:lpstr>Τι μορφής μάθημα είναι το ΗΥ370?</vt:lpstr>
      <vt:lpstr>Τι μορφής μάθημα είναι το ΗΥ370?</vt:lpstr>
      <vt:lpstr>Πώς συνδέεται το ΗΥ370 με άλλα μαθήματα? (ενδεικτική και μη εξαντλητική  λίστα)</vt:lpstr>
      <vt:lpstr>Τι περιέχει το ΗΥ370?</vt:lpstr>
      <vt:lpstr>Ποιοι διδάσκουν στο ΗΥ370?</vt:lpstr>
      <vt:lpstr>Πότε διδάσκεται το ΗΥ370?</vt:lpstr>
      <vt:lpstr>Αξιολόγηση</vt:lpstr>
      <vt:lpstr>Ασκήσεις</vt:lpstr>
      <vt:lpstr>Εργαστήρια</vt:lpstr>
      <vt:lpstr>Πρόοδος</vt:lpstr>
      <vt:lpstr>Τελική Εξέταση</vt:lpstr>
      <vt:lpstr>Επικοινωνία</vt:lpstr>
      <vt:lpstr>Επικοινωνία - Οδηγίες</vt:lpstr>
      <vt:lpstr>Επικοινωνία - Οδηγίες</vt:lpstr>
      <vt:lpstr>Βιβλιογραφία (ενδεικτική)</vt:lpstr>
      <vt:lpstr>Βιβλιογραφία (Εύδοξος)</vt:lpstr>
      <vt:lpstr>Ιστοσελίδα μαθήματος</vt:lpstr>
      <vt:lpstr>Στατιστικά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2020-09-23T12:07:33Z</dcterms:modified>
  <cp:contentStatus/>
  <cp:version/>
</cp:coreProperties>
</file>