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</p:sldMasterIdLst>
  <p:notesMasterIdLst>
    <p:notesMasterId r:id="rId45"/>
  </p:notesMasterIdLst>
  <p:handoutMasterIdLst>
    <p:handoutMasterId r:id="rId46"/>
  </p:handoutMasterIdLst>
  <p:sldIdLst>
    <p:sldId id="322" r:id="rId3"/>
    <p:sldId id="375" r:id="rId4"/>
    <p:sldId id="323" r:id="rId5"/>
    <p:sldId id="385" r:id="rId6"/>
    <p:sldId id="324" r:id="rId7"/>
    <p:sldId id="325" r:id="rId8"/>
    <p:sldId id="326" r:id="rId9"/>
    <p:sldId id="328" r:id="rId10"/>
    <p:sldId id="327" r:id="rId11"/>
    <p:sldId id="329" r:id="rId12"/>
    <p:sldId id="378" r:id="rId13"/>
    <p:sldId id="334" r:id="rId14"/>
    <p:sldId id="335" r:id="rId15"/>
    <p:sldId id="336" r:id="rId16"/>
    <p:sldId id="337" r:id="rId17"/>
    <p:sldId id="330" r:id="rId18"/>
    <p:sldId id="344" r:id="rId19"/>
    <p:sldId id="345" r:id="rId20"/>
    <p:sldId id="348" r:id="rId21"/>
    <p:sldId id="347" r:id="rId22"/>
    <p:sldId id="346" r:id="rId23"/>
    <p:sldId id="349" r:id="rId24"/>
    <p:sldId id="350" r:id="rId25"/>
    <p:sldId id="376" r:id="rId26"/>
    <p:sldId id="352" r:id="rId27"/>
    <p:sldId id="369" r:id="rId28"/>
    <p:sldId id="370" r:id="rId29"/>
    <p:sldId id="371" r:id="rId30"/>
    <p:sldId id="373" r:id="rId31"/>
    <p:sldId id="374" r:id="rId32"/>
    <p:sldId id="361" r:id="rId33"/>
    <p:sldId id="353" r:id="rId34"/>
    <p:sldId id="354" r:id="rId35"/>
    <p:sldId id="355" r:id="rId36"/>
    <p:sldId id="356" r:id="rId37"/>
    <p:sldId id="357" r:id="rId38"/>
    <p:sldId id="360" r:id="rId39"/>
    <p:sldId id="358" r:id="rId40"/>
    <p:sldId id="359" r:id="rId41"/>
    <p:sldId id="377" r:id="rId42"/>
    <p:sldId id="351" r:id="rId43"/>
    <p:sldId id="279" r:id="rId44"/>
  </p:sldIdLst>
  <p:sldSz cx="9144000" cy="6858000" type="screen4x3"/>
  <p:notesSz cx="6858000" cy="9947275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516" autoAdjust="0"/>
    <p:restoredTop sz="92290" autoAdjust="0"/>
  </p:normalViewPr>
  <p:slideViewPr>
    <p:cSldViewPr snapToGrid="0">
      <p:cViewPr varScale="1">
        <p:scale>
          <a:sx n="100" d="100"/>
          <a:sy n="100" d="100"/>
        </p:scale>
        <p:origin x="113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B57A6-639F-4DB8-8F99-7B23596E55C7}" type="datetimeFigureOut">
              <a:rPr lang="el-GR" smtClean="0"/>
              <a:t>19/12/2019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C63407-19BD-4628-82F1-DAFB0650BDA4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34532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289062-E051-4BCA-AA8C-6B3C1D6CCA96}" type="datetimeFigureOut">
              <a:rPr lang="el-GR" smtClean="0"/>
              <a:t>19/12/2019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87126"/>
            <a:ext cx="5486400" cy="391674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9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650A59-FFED-41A9-BB35-C17ACF6B62EB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96560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8341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10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9749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11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81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12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2714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13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7922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14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2089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15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63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16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4679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17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1855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18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3171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19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472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82042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5933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4239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3207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1735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0647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809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9065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89416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7944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29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6739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31957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30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0701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31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6452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32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2207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33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0079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34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5033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35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28690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36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49676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37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8021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38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6960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39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473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4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256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40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1880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41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2001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5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40737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6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36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7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1333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8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87513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650A59-FFED-41A9-BB35-C17ACF6B62EB}" type="slidenum">
              <a:rPr lang="el-GR" smtClean="0">
                <a:solidFill>
                  <a:prstClr val="black"/>
                </a:solidFill>
              </a:rPr>
              <a:pPr/>
              <a:t>9</a:t>
            </a:fld>
            <a:endParaRPr lang="el-G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8460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19/12/2019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5777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19/12/2019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30243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19/12/2019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4328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pPr/>
              <a:t>19/12/2019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pPr/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6318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pPr/>
              <a:t>19/12/2019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38620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pPr/>
              <a:t>19/12/2019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pPr/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8379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pPr/>
              <a:t>19/12/2019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746852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pPr/>
              <a:t>19/12/2019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98235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pPr/>
              <a:t>19/12/2019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557372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pPr/>
              <a:t>19/12/2019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520349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3941B110-FDA8-42CB-9F35-A5A5965B24FE}" type="datetimeFigureOut">
              <a:rPr lang="el-GR" smtClean="0"/>
              <a:pPr/>
              <a:t>19/12/2019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l-GR">
              <a:solidFill>
                <a:srgbClr val="455F5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ACA466-1C90-4190-8E16-75752F0D9C57}" type="slidenum">
              <a:rPr lang="el-GR" smtClean="0">
                <a:solidFill>
                  <a:srgbClr val="455F51"/>
                </a:solidFill>
              </a:rPr>
              <a:pPr/>
              <a:t>‹#›</a:t>
            </a:fld>
            <a:endParaRPr lang="el-GR">
              <a:solidFill>
                <a:srgbClr val="455F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590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19/12/2019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124455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pPr/>
              <a:t>19/12/2019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1539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pPr/>
              <a:t>19/12/2019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76936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pPr/>
              <a:t>19/12/2019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41710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19/12/2019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245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19/12/2019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379186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19/12/2019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81939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19/12/2019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48654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19/12/2019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85433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3941B110-FDA8-42CB-9F35-A5A5965B24FE}" type="datetimeFigureOut">
              <a:rPr lang="el-GR" smtClean="0"/>
              <a:t>19/12/2019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9487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41B110-FDA8-42CB-9F35-A5A5965B24FE}" type="datetimeFigureOut">
              <a:rPr lang="el-GR" smtClean="0"/>
              <a:t>19/12/2019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9128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941B110-FDA8-42CB-9F35-A5A5965B24FE}" type="datetimeFigureOut">
              <a:rPr lang="el-GR" smtClean="0"/>
              <a:t>19/12/2019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7ACA466-1C90-4190-8E16-75752F0D9C57}" type="slidenum">
              <a:rPr lang="el-GR" smtClean="0"/>
              <a:t>‹#›</a:t>
            </a:fld>
            <a:endParaRPr lang="el-G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5143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3941B110-FDA8-42CB-9F35-A5A5965B24FE}" type="datetimeFigureOut">
              <a:rPr lang="el-GR" smtClean="0"/>
              <a:pPr/>
              <a:t>19/12/2019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7ACA466-1C90-4190-8E16-75752F0D9C57}" type="slidenum">
              <a:rPr lang="el-GR" smtClean="0"/>
              <a:pPr/>
              <a:t>‹#›</a:t>
            </a:fld>
            <a:endParaRPr lang="el-GR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2547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57.png"/><Relationship Id="rId4" Type="http://schemas.openxmlformats.org/officeDocument/2006/relationships/image" Target="../media/image3.gif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png"/><Relationship Id="rId13" Type="http://schemas.openxmlformats.org/officeDocument/2006/relationships/image" Target="../media/image250.png"/><Relationship Id="rId3" Type="http://schemas.openxmlformats.org/officeDocument/2006/relationships/image" Target="../media/image14.png"/><Relationship Id="rId7" Type="http://schemas.openxmlformats.org/officeDocument/2006/relationships/image" Target="../media/image191.png"/><Relationship Id="rId12" Type="http://schemas.openxmlformats.org/officeDocument/2006/relationships/image" Target="../media/image2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11" Type="http://schemas.openxmlformats.org/officeDocument/2006/relationships/image" Target="../media/image230.png"/><Relationship Id="rId5" Type="http://schemas.openxmlformats.org/officeDocument/2006/relationships/image" Target="../media/image170.png"/><Relationship Id="rId10" Type="http://schemas.openxmlformats.org/officeDocument/2006/relationships/image" Target="../media/image220.png"/><Relationship Id="rId4" Type="http://schemas.openxmlformats.org/officeDocument/2006/relationships/image" Target="../media/image3.gif"/><Relationship Id="rId9" Type="http://schemas.openxmlformats.org/officeDocument/2006/relationships/image" Target="../media/image210.png"/><Relationship Id="rId14" Type="http://schemas.openxmlformats.org/officeDocument/2006/relationships/image" Target="../media/image2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13" Type="http://schemas.openxmlformats.org/officeDocument/2006/relationships/image" Target="../media/image360.png"/><Relationship Id="rId3" Type="http://schemas.openxmlformats.org/officeDocument/2006/relationships/image" Target="../media/image59.png"/><Relationship Id="rId7" Type="http://schemas.openxmlformats.org/officeDocument/2006/relationships/image" Target="../media/image300.png"/><Relationship Id="rId12" Type="http://schemas.openxmlformats.org/officeDocument/2006/relationships/image" Target="../media/image3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1.png"/><Relationship Id="rId11" Type="http://schemas.openxmlformats.org/officeDocument/2006/relationships/image" Target="../media/image340.png"/><Relationship Id="rId5" Type="http://schemas.openxmlformats.org/officeDocument/2006/relationships/image" Target="../media/image280.png"/><Relationship Id="rId15" Type="http://schemas.openxmlformats.org/officeDocument/2006/relationships/image" Target="../media/image380.png"/><Relationship Id="rId10" Type="http://schemas.openxmlformats.org/officeDocument/2006/relationships/image" Target="../media/image330.png"/><Relationship Id="rId4" Type="http://schemas.openxmlformats.org/officeDocument/2006/relationships/image" Target="../media/image3.gif"/><Relationship Id="rId9" Type="http://schemas.openxmlformats.org/officeDocument/2006/relationships/image" Target="../media/image321.png"/><Relationship Id="rId14" Type="http://schemas.openxmlformats.org/officeDocument/2006/relationships/image" Target="../media/image37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0.png"/><Relationship Id="rId13" Type="http://schemas.openxmlformats.org/officeDocument/2006/relationships/image" Target="../media/image480.png"/><Relationship Id="rId3" Type="http://schemas.openxmlformats.org/officeDocument/2006/relationships/image" Target="../media/image390.png"/><Relationship Id="rId7" Type="http://schemas.openxmlformats.org/officeDocument/2006/relationships/image" Target="../media/image420.png"/><Relationship Id="rId12" Type="http://schemas.openxmlformats.org/officeDocument/2006/relationships/image" Target="../media/image47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0.png"/><Relationship Id="rId11" Type="http://schemas.openxmlformats.org/officeDocument/2006/relationships/image" Target="../media/image460.png"/><Relationship Id="rId5" Type="http://schemas.openxmlformats.org/officeDocument/2006/relationships/image" Target="../media/image400.png"/><Relationship Id="rId15" Type="http://schemas.openxmlformats.org/officeDocument/2006/relationships/image" Target="../media/image500.png"/><Relationship Id="rId10" Type="http://schemas.openxmlformats.org/officeDocument/2006/relationships/image" Target="../media/image450.png"/><Relationship Id="rId4" Type="http://schemas.openxmlformats.org/officeDocument/2006/relationships/image" Target="../media/image3.gif"/><Relationship Id="rId9" Type="http://schemas.openxmlformats.org/officeDocument/2006/relationships/image" Target="../media/image440.png"/><Relationship Id="rId14" Type="http://schemas.openxmlformats.org/officeDocument/2006/relationships/image" Target="../media/image49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3" Type="http://schemas.microsoft.com/office/2007/relationships/media" Target="../media/media2.mp4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3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0" Type="http://schemas.openxmlformats.org/officeDocument/2006/relationships/image" Target="../media/image16.png"/><Relationship Id="rId4" Type="http://schemas.openxmlformats.org/officeDocument/2006/relationships/video" Target="../media/media2.mp4"/><Relationship Id="rId9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0.png"/><Relationship Id="rId3" Type="http://schemas.openxmlformats.org/officeDocument/2006/relationships/image" Target="../media/image3.gif"/><Relationship Id="rId7" Type="http://schemas.openxmlformats.org/officeDocument/2006/relationships/image" Target="../media/image5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11" Type="http://schemas.openxmlformats.org/officeDocument/2006/relationships/image" Target="../media/image620.png"/><Relationship Id="rId5" Type="http://schemas.openxmlformats.org/officeDocument/2006/relationships/image" Target="../media/image20.emf"/><Relationship Id="rId10" Type="http://schemas.openxmlformats.org/officeDocument/2006/relationships/image" Target="../media/image610.png"/><Relationship Id="rId4" Type="http://schemas.openxmlformats.org/officeDocument/2006/relationships/image" Target="../media/image19.emf"/><Relationship Id="rId9" Type="http://schemas.openxmlformats.org/officeDocument/2006/relationships/image" Target="../media/image60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65.png"/><Relationship Id="rId18" Type="http://schemas.openxmlformats.org/officeDocument/2006/relationships/image" Target="../media/image71.png"/><Relationship Id="rId3" Type="http://schemas.openxmlformats.org/officeDocument/2006/relationships/image" Target="../media/image3.gif"/><Relationship Id="rId7" Type="http://schemas.openxmlformats.org/officeDocument/2006/relationships/image" Target="../media/image190.png"/><Relationship Id="rId12" Type="http://schemas.openxmlformats.org/officeDocument/2006/relationships/image" Target="../media/image64.png"/><Relationship Id="rId17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emf"/><Relationship Id="rId11" Type="http://schemas.openxmlformats.org/officeDocument/2006/relationships/image" Target="../media/image22.emf"/><Relationship Id="rId5" Type="http://schemas.openxmlformats.org/officeDocument/2006/relationships/image" Target="../media/image20.emf"/><Relationship Id="rId15" Type="http://schemas.openxmlformats.org/officeDocument/2006/relationships/image" Target="../media/image670.png"/><Relationship Id="rId10" Type="http://schemas.openxmlformats.org/officeDocument/2006/relationships/image" Target="../media/image68.png"/><Relationship Id="rId19" Type="http://schemas.openxmlformats.org/officeDocument/2006/relationships/image" Target="../media/image72.png"/><Relationship Id="rId4" Type="http://schemas.openxmlformats.org/officeDocument/2006/relationships/image" Target="../media/image19.emf"/><Relationship Id="rId9" Type="http://schemas.openxmlformats.org/officeDocument/2006/relationships/image" Target="../media/image67.png"/><Relationship Id="rId1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em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4.png"/><Relationship Id="rId7" Type="http://schemas.openxmlformats.org/officeDocument/2006/relationships/image" Target="../media/image3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10" Type="http://schemas.openxmlformats.org/officeDocument/2006/relationships/image" Target="../media/image700.png"/><Relationship Id="rId4" Type="http://schemas.openxmlformats.org/officeDocument/2006/relationships/image" Target="../media/image3.gif"/><Relationship Id="rId9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3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3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93.png"/><Relationship Id="rId7" Type="http://schemas.openxmlformats.org/officeDocument/2006/relationships/image" Target="../media/image84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0.png"/><Relationship Id="rId5" Type="http://schemas.openxmlformats.org/officeDocument/2006/relationships/image" Target="../media/image31.png"/><Relationship Id="rId10" Type="http://schemas.openxmlformats.org/officeDocument/2006/relationships/image" Target="../media/image870.png"/><Relationship Id="rId4" Type="http://schemas.openxmlformats.org/officeDocument/2006/relationships/image" Target="../media/image3.gif"/><Relationship Id="rId9" Type="http://schemas.openxmlformats.org/officeDocument/2006/relationships/image" Target="../media/image9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gif"/><Relationship Id="rId4" Type="http://schemas.openxmlformats.org/officeDocument/2006/relationships/image" Target="../media/image3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922602"/>
            <a:ext cx="7543800" cy="733806"/>
          </a:xfrm>
        </p:spPr>
        <p:txBody>
          <a:bodyPr>
            <a:normAutofit/>
          </a:bodyPr>
          <a:lstStyle/>
          <a:p>
            <a:r>
              <a:rPr lang="el-GR" sz="4500" dirty="0"/>
              <a:t>Ψηφιακή Επεξεργασία Σήματος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1961804"/>
            <a:ext cx="7543800" cy="3371850"/>
          </a:xfrm>
        </p:spPr>
        <p:txBody>
          <a:bodyPr/>
          <a:lstStyle/>
          <a:p>
            <a:r>
              <a:rPr lang="el-GR" dirty="0" err="1" smtClean="0"/>
              <a:t>Διαλεξη</a:t>
            </a:r>
            <a:r>
              <a:rPr lang="el-GR" dirty="0" smtClean="0"/>
              <a:t> </a:t>
            </a:r>
            <a:r>
              <a:rPr lang="en-US" dirty="0" smtClean="0"/>
              <a:t>27</a:t>
            </a:r>
            <a:r>
              <a:rPr lang="el-GR" baseline="30000" dirty="0" smtClean="0"/>
              <a:t>η</a:t>
            </a:r>
            <a:r>
              <a:rPr lang="el-GR" dirty="0" smtClean="0"/>
              <a:t>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0" y="24418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9018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2960" y="3607725"/>
            <a:ext cx="7796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US" sz="2100" dirty="0">
              <a:solidFill>
                <a:prstClr val="black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sz="2100" dirty="0" smtClean="0">
                <a:solidFill>
                  <a:prstClr val="black"/>
                </a:solidFill>
              </a:rPr>
              <a:t>Επανάληψη σε διάφορα θέματα της ύλης</a:t>
            </a:r>
            <a:endParaRPr lang="el-GR" sz="2100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0949"/>
            <a:ext cx="9144000" cy="152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31174" y="6706294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pic>
        <p:nvPicPr>
          <p:cNvPr id="10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3771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>
                    <a:solidFill>
                      <a:prstClr val="black"/>
                    </a:solidFill>
                  </a:rPr>
                  <a:t>Επανάληψη σε διάφορα θέματα της </a:t>
                </a:r>
                <a:r>
                  <a:rPr lang="el-GR" b="1" dirty="0" smtClean="0">
                    <a:solidFill>
                      <a:prstClr val="black"/>
                    </a:solidFill>
                  </a:rPr>
                  <a:t>ύλης</a:t>
                </a: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Όμως είναι αυτή η </a:t>
                </a:r>
                <a:r>
                  <a:rPr lang="el-GR" i="1" dirty="0" smtClean="0"/>
                  <a:t>πραγματική</a:t>
                </a:r>
                <a:r>
                  <a:rPr lang="el-GR" dirty="0" smtClean="0"/>
                  <a:t> καθυστέρηση ενός σήματος στην έξοδο ενός</a:t>
                </a:r>
                <a:br>
                  <a:rPr lang="el-GR" dirty="0" smtClean="0"/>
                </a:br>
                <a:r>
                  <a:rPr lang="el-GR" dirty="0" smtClean="0"/>
                  <a:t> συστήματος?</a:t>
                </a:r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Έστω το σήμα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𝑢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/>
                </a:r>
                <a:br>
                  <a:rPr lang="el-GR" dirty="0" smtClean="0"/>
                </a:br>
                <a:r>
                  <a:rPr lang="el-GR" dirty="0" smtClean="0"/>
                  <a:t>με </a:t>
                </a:r>
                <a:r>
                  <a:rPr lang="el-GR" dirty="0"/>
                  <a:t>χρήση </a:t>
                </a:r>
                <a:r>
                  <a:rPr lang="en-US" dirty="0"/>
                  <a:t>Euler/</a:t>
                </a:r>
                <a:r>
                  <a:rPr lang="el-GR" dirty="0"/>
                  <a:t>τριγωνομετρίας και με </a:t>
                </a:r>
                <a:endParaRPr lang="el-GR" i="1" dirty="0">
                  <a:latin typeface="Cambria Math" panose="02040503050406030204" pitchFamily="18" charset="0"/>
                </a:endParaRPr>
              </a:p>
              <a:p>
                <a:pPr marL="201168" lvl="1" indent="0" algn="ctr">
                  <a:buClrTx/>
                  <a:buSzPct val="12000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και </a:t>
                </a:r>
                <a:endParaRPr lang="el-GR" i="1" dirty="0" smtClean="0">
                  <a:latin typeface="Cambria Math" panose="02040503050406030204" pitchFamily="18" charset="0"/>
                </a:endParaRPr>
              </a:p>
              <a:p>
                <a:pPr marL="201168" lvl="1" indent="0" algn="ctr">
                  <a:buClrTx/>
                  <a:buSzPct val="120000"/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 smtClean="0"/>
                  <a:t>με </a:t>
                </a:r>
                <a:endParaRPr lang="el-GR" i="1" dirty="0" smtClean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≫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sz="1050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sz="1050" dirty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n-US" sz="1050" dirty="0" smtClean="0"/>
                  <a:t/>
                </a:r>
                <a:br>
                  <a:rPr lang="en-US" sz="1050" dirty="0" smtClean="0"/>
                </a:br>
                <a:endParaRPr lang="en-US" sz="105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1905" t="-172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 21"/>
          <p:cNvGrpSpPr/>
          <p:nvPr/>
        </p:nvGrpSpPr>
        <p:grpSpPr>
          <a:xfrm>
            <a:off x="2602523" y="1191971"/>
            <a:ext cx="4366903" cy="979729"/>
            <a:chOff x="2602523" y="1191971"/>
            <a:chExt cx="4366903" cy="979729"/>
          </a:xfrm>
        </p:grpSpPr>
        <p:sp>
          <p:nvSpPr>
            <p:cNvPr id="7" name="Rounded Rectangle 6"/>
            <p:cNvSpPr/>
            <p:nvPr/>
          </p:nvSpPr>
          <p:spPr>
            <a:xfrm>
              <a:off x="2602523" y="1820008"/>
              <a:ext cx="958362" cy="351692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081705" y="1191971"/>
              <a:ext cx="3887721" cy="628037"/>
              <a:chOff x="3081705" y="1191971"/>
              <a:chExt cx="3887721" cy="628037"/>
            </a:xfrm>
          </p:grpSpPr>
          <p:sp>
            <p:nvSpPr>
              <p:cNvPr id="9" name="TextBox 8"/>
              <p:cNvSpPr txBox="1"/>
              <p:nvPr/>
            </p:nvSpPr>
            <p:spPr>
              <a:xfrm>
                <a:off x="5532037" y="1191971"/>
                <a:ext cx="143738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600" dirty="0" smtClean="0"/>
                  <a:t>περιβάλλουσα</a:t>
                </a:r>
                <a:endParaRPr lang="el-GR" sz="1600" dirty="0"/>
              </a:p>
            </p:txBody>
          </p:sp>
          <p:cxnSp>
            <p:nvCxnSpPr>
              <p:cNvPr id="11" name="Elbow Connector 10"/>
              <p:cNvCxnSpPr>
                <a:endCxn id="7" idx="0"/>
              </p:cNvCxnSpPr>
              <p:nvPr/>
            </p:nvCxnSpPr>
            <p:spPr>
              <a:xfrm rot="10800000" flipV="1">
                <a:off x="3081705" y="1496862"/>
                <a:ext cx="3739859" cy="323146"/>
              </a:xfrm>
              <a:prstGeom prst="bentConnector2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Group 22"/>
          <p:cNvGrpSpPr/>
          <p:nvPr/>
        </p:nvGrpSpPr>
        <p:grpSpPr>
          <a:xfrm>
            <a:off x="3560885" y="1821469"/>
            <a:ext cx="5347852" cy="587871"/>
            <a:chOff x="3560885" y="1821469"/>
            <a:chExt cx="5347852" cy="587871"/>
          </a:xfrm>
        </p:grpSpPr>
        <p:sp>
          <p:nvSpPr>
            <p:cNvPr id="14" name="Rounded Rectangle 13"/>
            <p:cNvSpPr/>
            <p:nvPr/>
          </p:nvSpPr>
          <p:spPr>
            <a:xfrm>
              <a:off x="3560885" y="1821469"/>
              <a:ext cx="923192" cy="351692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17" name="Elbow Connector 16"/>
            <p:cNvCxnSpPr>
              <a:endCxn id="14" idx="2"/>
            </p:cNvCxnSpPr>
            <p:nvPr/>
          </p:nvCxnSpPr>
          <p:spPr>
            <a:xfrm rot="10800000">
              <a:off x="4022482" y="2173161"/>
              <a:ext cx="4456501" cy="221058"/>
            </a:xfrm>
            <a:prstGeom prst="bentConnector2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7471348" y="2070786"/>
              <a:ext cx="14373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dirty="0" smtClean="0"/>
                <a:t>φέρον σήμα</a:t>
              </a:r>
              <a:endParaRPr lang="el-GR" sz="1600" dirty="0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96850" y="4757187"/>
            <a:ext cx="8821449" cy="1540659"/>
            <a:chOff x="96850" y="4757187"/>
            <a:chExt cx="8821449" cy="1540659"/>
          </a:xfrm>
        </p:grpSpPr>
        <p:grpSp>
          <p:nvGrpSpPr>
            <p:cNvPr id="27" name="Group 26"/>
            <p:cNvGrpSpPr/>
            <p:nvPr/>
          </p:nvGrpSpPr>
          <p:grpSpPr>
            <a:xfrm>
              <a:off x="96850" y="5145881"/>
              <a:ext cx="8821449" cy="1151965"/>
              <a:chOff x="296967" y="2602998"/>
              <a:chExt cx="8010244" cy="767538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296967" y="2611067"/>
                <a:ext cx="5243815" cy="759469"/>
                <a:chOff x="296967" y="2611067"/>
                <a:chExt cx="5243815" cy="759469"/>
              </a:xfrm>
            </p:grpSpPr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96967" y="2611067"/>
                  <a:ext cx="2155570" cy="746246"/>
                </a:xfrm>
                <a:prstGeom prst="rect">
                  <a:avLst/>
                </a:prstGeom>
              </p:spPr>
            </p:pic>
            <p:pic>
              <p:nvPicPr>
                <p:cNvPr id="16" name="Picture 15"/>
                <p:cNvPicPr>
                  <a:picLocks noChangeAspect="1"/>
                </p:cNvPicPr>
                <p:nvPr/>
              </p:nvPicPr>
              <p:blipFill rotWithShape="1">
                <a:blip r:embed="rId6"/>
                <a:srcRect r="41766"/>
                <a:stretch/>
              </p:blipFill>
              <p:spPr>
                <a:xfrm>
                  <a:off x="2768888" y="2611067"/>
                  <a:ext cx="2507185" cy="759469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9" name="TextBox 18"/>
                    <p:cNvSpPr txBox="1"/>
                    <p:nvPr/>
                  </p:nvSpPr>
                  <p:spPr>
                    <a:xfrm>
                      <a:off x="2539820" y="2862565"/>
                      <a:ext cx="218008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l-GR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×</m:t>
                            </m:r>
                          </m:oMath>
                        </m:oMathPara>
                      </a14:m>
                      <a:endParaRPr lang="el-GR" dirty="0"/>
                    </a:p>
                  </p:txBody>
                </p:sp>
              </mc:Choice>
              <mc:Fallback xmlns="">
                <p:sp>
                  <p:nvSpPr>
                    <p:cNvPr id="19" name="TextBox 1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39820" y="2862565"/>
                      <a:ext cx="218008" cy="276999"/>
                    </a:xfrm>
                    <a:prstGeom prst="rect">
                      <a:avLst/>
                    </a:prstGeom>
                    <a:blipFill rotWithShape="0">
                      <a:blip r:embed="rId7"/>
                      <a:stretch>
                        <a:fillRect l="-12821" r="-12821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4" name="TextBox 23"/>
                    <p:cNvSpPr txBox="1"/>
                    <p:nvPr/>
                  </p:nvSpPr>
                  <p:spPr>
                    <a:xfrm>
                      <a:off x="5314759" y="2845690"/>
                      <a:ext cx="226023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</m:oMath>
                        </m:oMathPara>
                      </a14:m>
                      <a:endParaRPr lang="el-GR" dirty="0"/>
                    </a:p>
                  </p:txBody>
                </p:sp>
              </mc:Choice>
              <mc:Fallback xmlns="">
                <p:sp>
                  <p:nvSpPr>
                    <p:cNvPr id="24" name="TextBox 23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314759" y="2845690"/>
                      <a:ext cx="226023" cy="276999"/>
                    </a:xfrm>
                    <a:prstGeom prst="rect">
                      <a:avLst/>
                    </a:prstGeom>
                    <a:blipFill rotWithShape="0">
                      <a:blip r:embed="rId8"/>
                      <a:stretch>
                        <a:fillRect l="-4878" r="-4878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592424" y="2602998"/>
                <a:ext cx="2714787" cy="761517"/>
              </a:xfrm>
              <a:prstGeom prst="rect">
                <a:avLst/>
              </a:prstGeom>
            </p:spPr>
          </p:pic>
        </p:grpSp>
        <p:sp>
          <p:nvSpPr>
            <p:cNvPr id="30" name="TextBox 29"/>
            <p:cNvSpPr txBox="1"/>
            <p:nvPr/>
          </p:nvSpPr>
          <p:spPr>
            <a:xfrm>
              <a:off x="565088" y="4787965"/>
              <a:ext cx="14373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dirty="0" smtClean="0"/>
                <a:t>περιβάλλουσα</a:t>
              </a:r>
              <a:endParaRPr lang="el-GR" sz="16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661348" y="4787965"/>
              <a:ext cx="14373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dirty="0" smtClean="0"/>
                <a:t>φέρον σήμα</a:t>
              </a:r>
              <a:endParaRPr lang="el-GR" sz="16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ectangle 31"/>
                <p:cNvSpPr/>
                <p:nvPr/>
              </p:nvSpPr>
              <p:spPr>
                <a:xfrm>
                  <a:off x="7267351" y="4757187"/>
                  <a:ext cx="666593" cy="369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oMath>
                    </m:oMathPara>
                  </a14:m>
                  <a:endParaRPr lang="el-GR" dirty="0"/>
                </a:p>
              </p:txBody>
            </p:sp>
          </mc:Choice>
          <mc:Fallback xmlns="">
            <p:sp>
              <p:nvSpPr>
                <p:cNvPr id="32" name="Rectangle 3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7351" y="4757187"/>
                  <a:ext cx="666593" cy="369332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0040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>
                    <a:solidFill>
                      <a:prstClr val="black"/>
                    </a:solidFill>
                  </a:rPr>
                  <a:t>Επανάληψη σε διάφορα θέματα της </a:t>
                </a:r>
                <a:r>
                  <a:rPr lang="el-GR" b="1" dirty="0" smtClean="0">
                    <a:solidFill>
                      <a:prstClr val="black"/>
                    </a:solidFill>
                  </a:rPr>
                  <a:t>ύλης</a:t>
                </a: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dirty="0"/>
                  <a:t>Αν περάσουμε το σήμα από ένα σύστημα </a:t>
                </a:r>
                <a:endParaRPr lang="el-GR" i="1" dirty="0">
                  <a:latin typeface="Cambria Math" panose="02040503050406030204" pitchFamily="18" charset="0"/>
                </a:endParaRPr>
              </a:p>
              <a:p>
                <a:pPr marL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1800" i="1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l-GR" sz="1800" dirty="0"/>
              </a:p>
              <a:p>
                <a:pPr marL="0">
                  <a:buClrTx/>
                  <a:buSzPct val="120000"/>
                  <a:buNone/>
                </a:pPr>
                <a:r>
                  <a:rPr lang="el-GR" dirty="0" smtClean="0"/>
                  <a:t>   τότε </a:t>
                </a:r>
                <a:r>
                  <a:rPr lang="el-GR" dirty="0"/>
                  <a:t>η έξοδος θα είναι της μορφής </a:t>
                </a:r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sz="800" i="1" dirty="0">
                  <a:latin typeface="Cambria Math" panose="02040503050406030204" pitchFamily="18" charset="0"/>
                </a:endParaRPr>
              </a:p>
              <a:p>
                <a:pPr marL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𝑙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18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𝐴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d>
                            </m:e>
                          </m:d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8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Αν </a:t>
                </a:r>
                <a:r>
                  <a:rPr lang="el-GR" dirty="0"/>
                  <a:t>η απόκριση πλάτους είναι περίπου μοναδιαία </a:t>
                </a:r>
                <a:r>
                  <a:rPr lang="el-GR" dirty="0" smtClean="0"/>
                  <a:t>(γενικότερα, σταθερή)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n-US" dirty="0" smtClean="0"/>
                  <a:t>  </a:t>
                </a:r>
                <a:r>
                  <a:rPr lang="el-GR" dirty="0" smtClean="0"/>
                  <a:t>γύρω </a:t>
                </a:r>
                <a:r>
                  <a:rPr lang="el-GR" dirty="0"/>
                  <a:t>από τις συχνότητες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l-GR" dirty="0" smtClean="0"/>
                  <a:t>τότε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</m:func>
                    </m:oMath>
                    <m:oMath xmlns:m="http://schemas.openxmlformats.org/officeDocument/2006/math"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l-GR" sz="1100" i="1">
                          <a:latin typeface="Cambria Math" panose="02040503050406030204" pitchFamily="18" charset="0"/>
                        </a:rPr>
                        <m:t>         </m:t>
                      </m:r>
                    </m:oMath>
                    <m:oMath xmlns:m="http://schemas.openxmlformats.org/officeDocument/2006/math">
                      <m:r>
                        <a:rPr lang="el-GR">
                          <a:latin typeface="Cambria Math" panose="02040503050406030204" pitchFamily="18" charset="0"/>
                        </a:rPr>
                        <m:t>          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Επαναφέραμε το άθροισμα σε γινόμενο για να βρούμε πόσο καθυστερεί η περιβάλλουσα και πόσο το φέρον σήμα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1905" t="-172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23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027622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>
                    <a:solidFill>
                      <a:prstClr val="black"/>
                    </a:solidFill>
                  </a:rPr>
                  <a:t>Επανάληψη σε διάφορα θέματα της </a:t>
                </a:r>
                <a:r>
                  <a:rPr lang="el-GR" b="1" dirty="0" smtClean="0">
                    <a:solidFill>
                      <a:prstClr val="black"/>
                    </a:solidFill>
                  </a:rPr>
                  <a:t>ύλης</a:t>
                </a:r>
                <a:r>
                  <a:rPr lang="el-GR" sz="400" b="1" dirty="0" smtClean="0">
                    <a:solidFill>
                      <a:prstClr val="black"/>
                    </a:solidFill>
                  </a:rPr>
                  <a:t/>
                </a:r>
                <a:br>
                  <a:rPr lang="el-GR" sz="400" b="1" dirty="0" smtClean="0">
                    <a:solidFill>
                      <a:prstClr val="black"/>
                    </a:solidFill>
                  </a:rPr>
                </a:b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l-GR" b="1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Αφού υποθέσαμε ότι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l-GR" dirty="0"/>
                  <a:t>, τότε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 </a:t>
                </a:r>
                <a:r>
                  <a:rPr lang="el-GR" dirty="0"/>
                  <a:t>και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Υποθέτουμε ότι η απόκριση φάσης είναι </a:t>
                </a:r>
                <a:r>
                  <a:rPr lang="el-GR" b="1" dirty="0" smtClean="0"/>
                  <a:t>περίπου γραμμική</a:t>
                </a:r>
                <a:r>
                  <a:rPr lang="el-GR" dirty="0" smtClean="0"/>
                  <a:t> γύρω από το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sz="500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Αφού όλες οι τιμές της φάσης στην παραπάνω σχέση εξαρτώνται από την απόκριση φάσης του συστήματος, ας συμβολίσουμε</a:t>
                </a:r>
                <a:r>
                  <a:rPr lang="en-US" dirty="0" smtClean="0"/>
                  <a:t> </a:t>
                </a:r>
                <a:r>
                  <a:rPr lang="el-GR" i="1" dirty="0" smtClean="0"/>
                  <a:t>για ευκολία</a:t>
                </a:r>
                <a:r>
                  <a:rPr lang="el-GR" dirty="0" smtClean="0"/>
                  <a:t>: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𝑙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US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e>
                            </m:d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US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027622"/>
              </a:xfrm>
              <a:blipFill rotWithShape="0">
                <a:blip r:embed="rId3"/>
                <a:stretch>
                  <a:fillRect l="-1905" t="-1820" r="-952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7" name="Group 46"/>
          <p:cNvGrpSpPr/>
          <p:nvPr/>
        </p:nvGrpSpPr>
        <p:grpSpPr>
          <a:xfrm>
            <a:off x="6263404" y="3127433"/>
            <a:ext cx="2782920" cy="3434428"/>
            <a:chOff x="6149104" y="559256"/>
            <a:chExt cx="2782920" cy="3434428"/>
          </a:xfrm>
        </p:grpSpPr>
        <p:grpSp>
          <p:nvGrpSpPr>
            <p:cNvPr id="48" name="Group 47"/>
            <p:cNvGrpSpPr/>
            <p:nvPr/>
          </p:nvGrpSpPr>
          <p:grpSpPr>
            <a:xfrm>
              <a:off x="6149104" y="559256"/>
              <a:ext cx="2782920" cy="3157826"/>
              <a:chOff x="6263404" y="3335290"/>
              <a:chExt cx="2782920" cy="3157826"/>
            </a:xfrm>
          </p:grpSpPr>
          <p:grpSp>
            <p:nvGrpSpPr>
              <p:cNvPr id="53" name="Group 52"/>
              <p:cNvGrpSpPr/>
              <p:nvPr/>
            </p:nvGrpSpPr>
            <p:grpSpPr>
              <a:xfrm>
                <a:off x="6263404" y="3335290"/>
                <a:ext cx="2782920" cy="3157826"/>
                <a:chOff x="184353" y="2278221"/>
                <a:chExt cx="2782920" cy="3157826"/>
              </a:xfrm>
            </p:grpSpPr>
            <p:grpSp>
              <p:nvGrpSpPr>
                <p:cNvPr id="55" name="Group 54"/>
                <p:cNvGrpSpPr/>
                <p:nvPr/>
              </p:nvGrpSpPr>
              <p:grpSpPr>
                <a:xfrm>
                  <a:off x="398352" y="2278221"/>
                  <a:ext cx="2568921" cy="3157826"/>
                  <a:chOff x="398352" y="2278221"/>
                  <a:chExt cx="2568921" cy="3157826"/>
                </a:xfrm>
              </p:grpSpPr>
              <p:grpSp>
                <p:nvGrpSpPr>
                  <p:cNvPr id="62" name="Group 61"/>
                  <p:cNvGrpSpPr/>
                  <p:nvPr/>
                </p:nvGrpSpPr>
                <p:grpSpPr>
                  <a:xfrm>
                    <a:off x="398352" y="2598345"/>
                    <a:ext cx="2568921" cy="2837702"/>
                    <a:chOff x="443620" y="2308634"/>
                    <a:chExt cx="2568921" cy="2837702"/>
                  </a:xfrm>
                </p:grpSpPr>
                <p:cxnSp>
                  <p:nvCxnSpPr>
                    <p:cNvPr id="64" name="Straight Connector 63"/>
                    <p:cNvCxnSpPr/>
                    <p:nvPr/>
                  </p:nvCxnSpPr>
                  <p:spPr>
                    <a:xfrm>
                      <a:off x="443620" y="2553077"/>
                      <a:ext cx="1892174" cy="1195058"/>
                    </a:xfrm>
                    <a:prstGeom prst="line">
                      <a:avLst/>
                    </a:prstGeom>
                    <a:ln w="28575">
                      <a:solidFill>
                        <a:srgbClr val="0070C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65" name="Group 64"/>
                    <p:cNvGrpSpPr/>
                    <p:nvPr/>
                  </p:nvGrpSpPr>
                  <p:grpSpPr>
                    <a:xfrm>
                      <a:off x="443620" y="2308634"/>
                      <a:ext cx="2344847" cy="2370499"/>
                      <a:chOff x="443620" y="2308634"/>
                      <a:chExt cx="2344847" cy="2370499"/>
                    </a:xfrm>
                  </p:grpSpPr>
                  <p:cxnSp>
                    <p:nvCxnSpPr>
                      <p:cNvPr id="74" name="Straight Arrow Connector 73"/>
                      <p:cNvCxnSpPr/>
                      <p:nvPr/>
                    </p:nvCxnSpPr>
                    <p:spPr>
                      <a:xfrm>
                        <a:off x="443620" y="4526733"/>
                        <a:ext cx="2344847" cy="9053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75" name="Straight Arrow Connector 74"/>
                      <p:cNvCxnSpPr/>
                      <p:nvPr/>
                    </p:nvCxnSpPr>
                    <p:spPr>
                      <a:xfrm flipH="1" flipV="1">
                        <a:off x="588475" y="2308634"/>
                        <a:ext cx="7545" cy="2370499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66" name="Straight Connector 65"/>
                    <p:cNvCxnSpPr/>
                    <p:nvPr/>
                  </p:nvCxnSpPr>
                  <p:spPr>
                    <a:xfrm>
                      <a:off x="1068309" y="2942376"/>
                      <a:ext cx="9053" cy="1584357"/>
                    </a:xfrm>
                    <a:prstGeom prst="line">
                      <a:avLst/>
                    </a:prstGeom>
                    <a:ln>
                      <a:prstDash val="sysDash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7" name="Straight Connector 66"/>
                    <p:cNvCxnSpPr/>
                    <p:nvPr/>
                  </p:nvCxnSpPr>
                  <p:spPr>
                    <a:xfrm>
                      <a:off x="2126055" y="3601770"/>
                      <a:ext cx="1509" cy="934016"/>
                    </a:xfrm>
                    <a:prstGeom prst="line">
                      <a:avLst/>
                    </a:prstGeom>
                    <a:ln>
                      <a:prstDash val="sysDash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8" name="Straight Connector 67"/>
                    <p:cNvCxnSpPr/>
                    <p:nvPr/>
                  </p:nvCxnSpPr>
                  <p:spPr>
                    <a:xfrm>
                      <a:off x="1599445" y="3266038"/>
                      <a:ext cx="16598" cy="1260695"/>
                    </a:xfrm>
                    <a:prstGeom prst="line">
                      <a:avLst/>
                    </a:prstGeom>
                    <a:ln>
                      <a:prstDash val="sysDash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69" name="TextBox 68"/>
                        <p:cNvSpPr txBox="1"/>
                        <p:nvPr/>
                      </p:nvSpPr>
                      <p:spPr>
                        <a:xfrm>
                          <a:off x="638223" y="4542617"/>
                          <a:ext cx="860172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/>
                        </a:p>
                      </p:txBody>
                    </p:sp>
                  </mc:Choice>
                  <mc:Fallback xmlns="">
                    <p:sp>
                      <p:nvSpPr>
                        <p:cNvPr id="69" name="TextBox 68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38223" y="4542617"/>
                          <a:ext cx="860172" cy="276999"/>
                        </a:xfrm>
                        <a:prstGeom prst="rect">
                          <a:avLst/>
                        </a:prstGeom>
                        <a:blipFill rotWithShape="0">
                          <a:blip r:embed="rId5"/>
                          <a:stretch>
                            <a:fillRect l="-3521" r="-2113" b="-17778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70" name="TextBox 69"/>
                        <p:cNvSpPr txBox="1"/>
                        <p:nvPr/>
                      </p:nvSpPr>
                      <p:spPr>
                        <a:xfrm>
                          <a:off x="1830355" y="4544840"/>
                          <a:ext cx="860172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/>
                        </a:p>
                      </p:txBody>
                    </p:sp>
                  </mc:Choice>
                  <mc:Fallback xmlns="">
                    <p:sp>
                      <p:nvSpPr>
                        <p:cNvPr id="70" name="TextBox 69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830355" y="4544840"/>
                          <a:ext cx="860172" cy="276999"/>
                        </a:xfrm>
                        <a:prstGeom prst="rect">
                          <a:avLst/>
                        </a:prstGeom>
                        <a:blipFill rotWithShape="0">
                          <a:blip r:embed="rId6"/>
                          <a:stretch>
                            <a:fillRect l="-3546" r="-2837" b="-15217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71" name="Straight Arrow Connector 70"/>
                    <p:cNvCxnSpPr/>
                    <p:nvPr/>
                  </p:nvCxnSpPr>
                  <p:spPr>
                    <a:xfrm flipV="1">
                      <a:off x="1616043" y="4542618"/>
                      <a:ext cx="0" cy="344345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72" name="TextBox 71"/>
                        <p:cNvSpPr txBox="1"/>
                        <p:nvPr/>
                      </p:nvSpPr>
                      <p:spPr>
                        <a:xfrm>
                          <a:off x="1460840" y="4869337"/>
                          <a:ext cx="310406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/>
                        </a:p>
                      </p:txBody>
                    </p:sp>
                  </mc:Choice>
                  <mc:Fallback xmlns="">
                    <p:sp>
                      <p:nvSpPr>
                        <p:cNvPr id="72" name="TextBox 71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460840" y="4869337"/>
                          <a:ext cx="310406" cy="276999"/>
                        </a:xfrm>
                        <a:prstGeom prst="rect">
                          <a:avLst/>
                        </a:prstGeom>
                        <a:blipFill rotWithShape="0">
                          <a:blip r:embed="rId7"/>
                          <a:stretch>
                            <a:fillRect l="-11765" r="-3922" b="-1111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73" name="TextBox 72"/>
                        <p:cNvSpPr txBox="1"/>
                        <p:nvPr/>
                      </p:nvSpPr>
                      <p:spPr>
                        <a:xfrm>
                          <a:off x="2772623" y="4526733"/>
                          <a:ext cx="239918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oMath>
                            </m:oMathPara>
                          </a14:m>
                          <a:endParaRPr lang="el-GR" dirty="0"/>
                        </a:p>
                      </p:txBody>
                    </p:sp>
                  </mc:Choice>
                  <mc:Fallback xmlns="">
                    <p:sp>
                      <p:nvSpPr>
                        <p:cNvPr id="73" name="TextBox 72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772623" y="4526733"/>
                          <a:ext cx="239918" cy="276999"/>
                        </a:xfrm>
                        <a:prstGeom prst="rect">
                          <a:avLst/>
                        </a:prstGeom>
                        <a:blipFill rotWithShape="0">
                          <a:blip r:embed="rId8"/>
                          <a:stretch>
                            <a:fillRect l="-10256" r="-1282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63" name="TextBox 62"/>
                      <p:cNvSpPr txBox="1"/>
                      <p:nvPr/>
                    </p:nvSpPr>
                    <p:spPr>
                      <a:xfrm>
                        <a:off x="592955" y="2278221"/>
                        <a:ext cx="887679" cy="31265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sup>
                                  </m:sSup>
                                </m:e>
                              </m:d>
                            </m:oMath>
                          </m:oMathPara>
                        </a14:m>
                        <a:endParaRPr lang="el-GR" dirty="0"/>
                      </a:p>
                    </p:txBody>
                  </p:sp>
                </mc:Choice>
                <mc:Fallback xmlns="">
                  <p:sp>
                    <p:nvSpPr>
                      <p:cNvPr id="63" name="TextBox 62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92955" y="2278221"/>
                        <a:ext cx="887679" cy="312650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 l="-8219" t="-3922" b="-27451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l-GR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56" name="Straight Connector 55"/>
                <p:cNvCxnSpPr/>
                <p:nvPr/>
              </p:nvCxnSpPr>
              <p:spPr>
                <a:xfrm flipH="1">
                  <a:off x="543207" y="3232087"/>
                  <a:ext cx="479834" cy="0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6"/>
                <p:cNvCxnSpPr/>
                <p:nvPr/>
              </p:nvCxnSpPr>
              <p:spPr>
                <a:xfrm flipH="1" flipV="1">
                  <a:off x="550752" y="3891481"/>
                  <a:ext cx="1530035" cy="7544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 flipH="1" flipV="1">
                  <a:off x="543207" y="3546695"/>
                  <a:ext cx="1016240" cy="9053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9" name="TextBox 58"/>
                    <p:cNvSpPr txBox="1"/>
                    <p:nvPr/>
                  </p:nvSpPr>
                  <p:spPr>
                    <a:xfrm>
                      <a:off x="226475" y="3037086"/>
                      <a:ext cx="28463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oMath>
                        </m:oMathPara>
                      </a14:m>
                      <a:endParaRPr lang="el-GR" dirty="0"/>
                    </a:p>
                  </p:txBody>
                </p:sp>
              </mc:Choice>
              <mc:Fallback xmlns="">
                <p:sp>
                  <p:nvSpPr>
                    <p:cNvPr id="59" name="TextBox 58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75" y="3037086"/>
                      <a:ext cx="284630" cy="276999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 l="-27660" r="-6383" b="-3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0" name="TextBox 59"/>
                    <p:cNvSpPr txBox="1"/>
                    <p:nvPr/>
                  </p:nvSpPr>
                  <p:spPr>
                    <a:xfrm>
                      <a:off x="184353" y="3716458"/>
                      <a:ext cx="322396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sub>
                            </m:sSub>
                          </m:oMath>
                        </m:oMathPara>
                      </a14:m>
                      <a:endParaRPr lang="el-GR" dirty="0"/>
                    </a:p>
                  </p:txBody>
                </p:sp>
              </mc:Choice>
              <mc:Fallback xmlns="">
                <p:sp>
                  <p:nvSpPr>
                    <p:cNvPr id="60" name="TextBox 59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4353" y="3716458"/>
                      <a:ext cx="322396" cy="276999"/>
                    </a:xfrm>
                    <a:prstGeom prst="rect">
                      <a:avLst/>
                    </a:prstGeom>
                    <a:blipFill rotWithShape="0">
                      <a:blip r:embed="rId11"/>
                      <a:stretch>
                        <a:fillRect l="-22642" r="-3774" b="-3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61" name="TextBox 60"/>
                    <p:cNvSpPr txBox="1"/>
                    <p:nvPr/>
                  </p:nvSpPr>
                  <p:spPr>
                    <a:xfrm>
                      <a:off x="219578" y="3379112"/>
                      <a:ext cx="300787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oMath>
                        </m:oMathPara>
                      </a14:m>
                      <a:endParaRPr lang="el-GR" dirty="0"/>
                    </a:p>
                  </p:txBody>
                </p:sp>
              </mc:Choice>
              <mc:Fallback xmlns="">
                <p:sp>
                  <p:nvSpPr>
                    <p:cNvPr id="61" name="TextBox 60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9578" y="3379112"/>
                      <a:ext cx="300787" cy="276999"/>
                    </a:xfrm>
                    <a:prstGeom prst="rect">
                      <a:avLst/>
                    </a:prstGeom>
                    <a:blipFill rotWithShape="0">
                      <a:blip r:embed="rId12"/>
                      <a:stretch>
                        <a:fillRect l="-26000" r="-2000" b="-3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54" name="Freeform 53"/>
              <p:cNvSpPr/>
              <p:nvPr/>
            </p:nvSpPr>
            <p:spPr>
              <a:xfrm>
                <a:off x="6828501" y="3697661"/>
                <a:ext cx="1942874" cy="1361971"/>
              </a:xfrm>
              <a:custGeom>
                <a:avLst/>
                <a:gdLst>
                  <a:gd name="connsiteX0" fmla="*/ 0 w 2831123"/>
                  <a:gd name="connsiteY0" fmla="*/ 0 h 1863969"/>
                  <a:gd name="connsiteX1" fmla="*/ 1002323 w 2831123"/>
                  <a:gd name="connsiteY1" fmla="*/ 1151792 h 1863969"/>
                  <a:gd name="connsiteX2" fmla="*/ 2831123 w 2831123"/>
                  <a:gd name="connsiteY2" fmla="*/ 1863969 h 1863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31123" h="1863969">
                    <a:moveTo>
                      <a:pt x="0" y="0"/>
                    </a:moveTo>
                    <a:cubicBezTo>
                      <a:pt x="265234" y="420565"/>
                      <a:pt x="530469" y="841131"/>
                      <a:pt x="1002323" y="1151792"/>
                    </a:cubicBezTo>
                    <a:cubicBezTo>
                      <a:pt x="1474177" y="1462454"/>
                      <a:pt x="2518996" y="1759927"/>
                      <a:pt x="2831123" y="1863969"/>
                    </a:cubicBezTo>
                  </a:path>
                </a:pathLst>
              </a:custGeom>
              <a:noFill/>
              <a:ln w="28575">
                <a:solidFill>
                  <a:srgbClr val="00B0F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49" name="Left Brace 48"/>
            <p:cNvSpPr/>
            <p:nvPr/>
          </p:nvSpPr>
          <p:spPr>
            <a:xfrm rot="16200000">
              <a:off x="6772690" y="3162848"/>
              <a:ext cx="346093" cy="814783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6780014" y="3716685"/>
                  <a:ext cx="29424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oMath>
                    </m:oMathPara>
                  </a14:m>
                  <a:endParaRPr lang="el-GR" dirty="0"/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0014" y="3716685"/>
                  <a:ext cx="294247" cy="276999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12500" r="-8333" b="-17778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Left Brace 50"/>
            <p:cNvSpPr/>
            <p:nvPr/>
          </p:nvSpPr>
          <p:spPr>
            <a:xfrm rot="16200000">
              <a:off x="8042722" y="3162848"/>
              <a:ext cx="346093" cy="814783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/>
                <p:cNvSpPr txBox="1"/>
                <p:nvPr/>
              </p:nvSpPr>
              <p:spPr>
                <a:xfrm>
                  <a:off x="8050046" y="3716685"/>
                  <a:ext cx="3320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oMath>
                    </m:oMathPara>
                  </a14:m>
                  <a:endParaRPr lang="el-GR" dirty="0"/>
                </a:p>
              </p:txBody>
            </p:sp>
          </mc:Choice>
          <mc:Fallback xmlns="">
            <p:sp>
              <p:nvSpPr>
                <p:cNvPr id="52" name="TextBox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0046" y="3716685"/>
                  <a:ext cx="332014" cy="276999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9091" r="-3636" b="-11111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27191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7"/>
                <a:ext cx="7377728" cy="621584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>
                    <a:solidFill>
                      <a:prstClr val="black"/>
                    </a:solidFill>
                  </a:rPr>
                  <a:t>Επανάληψη σε διάφορα θέματα της </a:t>
                </a:r>
                <a:r>
                  <a:rPr lang="el-GR" b="1" dirty="0" smtClean="0">
                    <a:solidFill>
                      <a:prstClr val="black"/>
                    </a:solidFill>
                  </a:rPr>
                  <a:t>ύλης</a:t>
                </a:r>
                <a:r>
                  <a:rPr lang="el-GR" sz="400" b="1" dirty="0" smtClean="0">
                    <a:solidFill>
                      <a:prstClr val="black"/>
                    </a:solidFill>
                  </a:rPr>
                  <a:t/>
                </a:r>
                <a:br>
                  <a:rPr lang="el-GR" sz="400" b="1" dirty="0" smtClean="0">
                    <a:solidFill>
                      <a:prstClr val="black"/>
                    </a:solidFill>
                  </a:rPr>
                </a:b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l-GR" b="1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Με </a:t>
                </a:r>
                <a:r>
                  <a:rPr lang="el-GR" dirty="0"/>
                  <a:t>χρήση του παραπάνω, η </a:t>
                </a:r>
                <a:r>
                  <a:rPr lang="el-GR" dirty="0" smtClean="0"/>
                  <a:t>καθυστέρηση φάσης του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l-GR" dirty="0" smtClean="0"/>
                  <a:t>δεύτερου </a:t>
                </a:r>
                <a:r>
                  <a:rPr lang="el-GR" dirty="0"/>
                  <a:t>όρου του γινομένου θα είναι </a:t>
                </a:r>
                <a:r>
                  <a:rPr lang="el-GR" dirty="0" smtClean="0"/>
                  <a:t/>
                </a:r>
                <a:br>
                  <a:rPr lang="el-GR" dirty="0" smtClean="0"/>
                </a:b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≈−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Για τον πρώτο όρο</a:t>
                </a:r>
                <a:br>
                  <a:rPr lang="el-GR" dirty="0" smtClean="0"/>
                </a:b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𝑙</m:t>
                              </m:r>
                            </m:sub>
                          </m:sSub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≈−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l-GR" dirty="0" smtClean="0"/>
                  <a:t>που ονομάζεται </a:t>
                </a:r>
                <a:r>
                  <a:rPr lang="el-GR" b="1" dirty="0" smtClean="0"/>
                  <a:t>καθυστέρηση ομάδας (</a:t>
                </a:r>
                <a:r>
                  <a:rPr lang="en-US" b="1" dirty="0" smtClean="0"/>
                  <a:t>group delay)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𝑗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sup>
                    </m:sSup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Η καθυστέρηση ομάδας ορίζεται ως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r>
                  <a:rPr lang="el-GR" dirty="0" smtClean="0"/>
                  <a:t> </a:t>
                </a: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sz="1800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𝑑</m:t>
                          </m:r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sSub>
                        <m:sSub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7"/>
                <a:ext cx="7377728" cy="6215843"/>
              </a:xfrm>
              <a:blipFill rotWithShape="0">
                <a:blip r:embed="rId3"/>
                <a:stretch>
                  <a:fillRect l="-2312" t="-1766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6361080" y="447495"/>
            <a:ext cx="2782920" cy="3434428"/>
            <a:chOff x="6149104" y="559256"/>
            <a:chExt cx="2782920" cy="3434428"/>
          </a:xfrm>
        </p:grpSpPr>
        <p:grpSp>
          <p:nvGrpSpPr>
            <p:cNvPr id="9" name="Group 8"/>
            <p:cNvGrpSpPr/>
            <p:nvPr/>
          </p:nvGrpSpPr>
          <p:grpSpPr>
            <a:xfrm>
              <a:off x="6149104" y="559256"/>
              <a:ext cx="2782920" cy="3157826"/>
              <a:chOff x="6263404" y="3335290"/>
              <a:chExt cx="2782920" cy="3157826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6263404" y="3335290"/>
                <a:ext cx="2782920" cy="3157826"/>
                <a:chOff x="184353" y="2278221"/>
                <a:chExt cx="2782920" cy="3157826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398352" y="2278221"/>
                  <a:ext cx="2568921" cy="3157826"/>
                  <a:chOff x="398352" y="2278221"/>
                  <a:chExt cx="2568921" cy="3157826"/>
                </a:xfrm>
              </p:grpSpPr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398352" y="2598345"/>
                    <a:ext cx="2568921" cy="2837702"/>
                    <a:chOff x="443620" y="2308634"/>
                    <a:chExt cx="2568921" cy="2837702"/>
                  </a:xfrm>
                </p:grpSpPr>
                <p:cxnSp>
                  <p:nvCxnSpPr>
                    <p:cNvPr id="21" name="Straight Connector 20"/>
                    <p:cNvCxnSpPr/>
                    <p:nvPr/>
                  </p:nvCxnSpPr>
                  <p:spPr>
                    <a:xfrm>
                      <a:off x="443620" y="2553077"/>
                      <a:ext cx="1892174" cy="1195058"/>
                    </a:xfrm>
                    <a:prstGeom prst="line">
                      <a:avLst/>
                    </a:prstGeom>
                    <a:ln w="28575">
                      <a:solidFill>
                        <a:srgbClr val="0070C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2" name="Group 21"/>
                    <p:cNvGrpSpPr/>
                    <p:nvPr/>
                  </p:nvGrpSpPr>
                  <p:grpSpPr>
                    <a:xfrm>
                      <a:off x="443620" y="2308634"/>
                      <a:ext cx="2344847" cy="2370499"/>
                      <a:chOff x="443620" y="2308634"/>
                      <a:chExt cx="2344847" cy="2370499"/>
                    </a:xfrm>
                  </p:grpSpPr>
                  <p:cxnSp>
                    <p:nvCxnSpPr>
                      <p:cNvPr id="31" name="Straight Arrow Connector 30"/>
                      <p:cNvCxnSpPr/>
                      <p:nvPr/>
                    </p:nvCxnSpPr>
                    <p:spPr>
                      <a:xfrm>
                        <a:off x="443620" y="4526733"/>
                        <a:ext cx="2344847" cy="9053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2" name="Straight Arrow Connector 31"/>
                      <p:cNvCxnSpPr/>
                      <p:nvPr/>
                    </p:nvCxnSpPr>
                    <p:spPr>
                      <a:xfrm flipH="1" flipV="1">
                        <a:off x="588475" y="2308634"/>
                        <a:ext cx="7545" cy="2370499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23" name="Straight Connector 22"/>
                    <p:cNvCxnSpPr/>
                    <p:nvPr/>
                  </p:nvCxnSpPr>
                  <p:spPr>
                    <a:xfrm>
                      <a:off x="1068309" y="2942376"/>
                      <a:ext cx="9053" cy="1584357"/>
                    </a:xfrm>
                    <a:prstGeom prst="line">
                      <a:avLst/>
                    </a:prstGeom>
                    <a:ln>
                      <a:prstDash val="sysDash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Connector 23"/>
                    <p:cNvCxnSpPr/>
                    <p:nvPr/>
                  </p:nvCxnSpPr>
                  <p:spPr>
                    <a:xfrm>
                      <a:off x="2126055" y="3601770"/>
                      <a:ext cx="1509" cy="934016"/>
                    </a:xfrm>
                    <a:prstGeom prst="line">
                      <a:avLst/>
                    </a:prstGeom>
                    <a:ln>
                      <a:prstDash val="sysDash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Straight Connector 24"/>
                    <p:cNvCxnSpPr/>
                    <p:nvPr/>
                  </p:nvCxnSpPr>
                  <p:spPr>
                    <a:xfrm>
                      <a:off x="1599445" y="3266038"/>
                      <a:ext cx="16598" cy="1260695"/>
                    </a:xfrm>
                    <a:prstGeom prst="line">
                      <a:avLst/>
                    </a:prstGeom>
                    <a:ln>
                      <a:prstDash val="sysDash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6" name="TextBox 25"/>
                        <p:cNvSpPr txBox="1"/>
                        <p:nvPr/>
                      </p:nvSpPr>
                      <p:spPr>
                        <a:xfrm>
                          <a:off x="638223" y="4542617"/>
                          <a:ext cx="860172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/>
                        </a:p>
                      </p:txBody>
                    </p:sp>
                  </mc:Choice>
                  <mc:Fallback xmlns="">
                    <p:sp>
                      <p:nvSpPr>
                        <p:cNvPr id="26" name="TextBox 25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38223" y="4542617"/>
                          <a:ext cx="860172" cy="276999"/>
                        </a:xfrm>
                        <a:prstGeom prst="rect">
                          <a:avLst/>
                        </a:prstGeom>
                        <a:blipFill rotWithShape="0">
                          <a:blip r:embed="rId5"/>
                          <a:stretch>
                            <a:fillRect l="-3546" r="-2128" b="-15217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7" name="TextBox 26"/>
                        <p:cNvSpPr txBox="1"/>
                        <p:nvPr/>
                      </p:nvSpPr>
                      <p:spPr>
                        <a:xfrm>
                          <a:off x="1830355" y="4544840"/>
                          <a:ext cx="860172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/>
                        </a:p>
                      </p:txBody>
                    </p:sp>
                  </mc:Choice>
                  <mc:Fallback xmlns="">
                    <p:sp>
                      <p:nvSpPr>
                        <p:cNvPr id="27" name="TextBox 26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830355" y="4544840"/>
                          <a:ext cx="860172" cy="276999"/>
                        </a:xfrm>
                        <a:prstGeom prst="rect">
                          <a:avLst/>
                        </a:prstGeom>
                        <a:blipFill rotWithShape="0">
                          <a:blip r:embed="rId6"/>
                          <a:stretch>
                            <a:fillRect l="-3546" r="-2837" b="-15556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28" name="Straight Arrow Connector 27"/>
                    <p:cNvCxnSpPr/>
                    <p:nvPr/>
                  </p:nvCxnSpPr>
                  <p:spPr>
                    <a:xfrm flipV="1">
                      <a:off x="1616043" y="4542618"/>
                      <a:ext cx="0" cy="344345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9" name="TextBox 28"/>
                        <p:cNvSpPr txBox="1"/>
                        <p:nvPr/>
                      </p:nvSpPr>
                      <p:spPr>
                        <a:xfrm>
                          <a:off x="1460840" y="4869337"/>
                          <a:ext cx="310406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/>
                        </a:p>
                      </p:txBody>
                    </p:sp>
                  </mc:Choice>
                  <mc:Fallback xmlns="">
                    <p:sp>
                      <p:nvSpPr>
                        <p:cNvPr id="29" name="TextBox 28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460840" y="4869337"/>
                          <a:ext cx="310406" cy="276999"/>
                        </a:xfrm>
                        <a:prstGeom prst="rect">
                          <a:avLst/>
                        </a:prstGeom>
                        <a:blipFill rotWithShape="0">
                          <a:blip r:embed="rId7"/>
                          <a:stretch>
                            <a:fillRect l="-11765" r="-3922" b="-1111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0" name="TextBox 29"/>
                        <p:cNvSpPr txBox="1"/>
                        <p:nvPr/>
                      </p:nvSpPr>
                      <p:spPr>
                        <a:xfrm>
                          <a:off x="2772623" y="4526733"/>
                          <a:ext cx="239918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oMath>
                            </m:oMathPara>
                          </a14:m>
                          <a:endParaRPr lang="el-GR" dirty="0"/>
                        </a:p>
                      </p:txBody>
                    </p:sp>
                  </mc:Choice>
                  <mc:Fallback xmlns="">
                    <p:sp>
                      <p:nvSpPr>
                        <p:cNvPr id="30" name="TextBox 29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772623" y="4526733"/>
                          <a:ext cx="239918" cy="276999"/>
                        </a:xfrm>
                        <a:prstGeom prst="rect">
                          <a:avLst/>
                        </a:prstGeom>
                        <a:blipFill rotWithShape="0">
                          <a:blip r:embed="rId8"/>
                          <a:stretch>
                            <a:fillRect l="-10256" r="-1282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0" name="TextBox 19"/>
                      <p:cNvSpPr txBox="1"/>
                      <p:nvPr/>
                    </p:nvSpPr>
                    <p:spPr>
                      <a:xfrm>
                        <a:off x="592955" y="2278221"/>
                        <a:ext cx="887679" cy="31265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sup>
                                  </m:sSup>
                                </m:e>
                              </m:d>
                            </m:oMath>
                          </m:oMathPara>
                        </a14:m>
                        <a:endParaRPr lang="el-GR" dirty="0"/>
                      </a:p>
                    </p:txBody>
                  </p:sp>
                </mc:Choice>
                <mc:Fallback xmlns="">
                  <p:sp>
                    <p:nvSpPr>
                      <p:cNvPr id="20" name="TextBox 19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92955" y="2278221"/>
                        <a:ext cx="887679" cy="312650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 l="-8966" t="-1923" b="-2500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l-GR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543207" y="3232087"/>
                  <a:ext cx="479834" cy="0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 flipH="1" flipV="1">
                  <a:off x="550752" y="3891481"/>
                  <a:ext cx="1530035" cy="7544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flipH="1" flipV="1">
                  <a:off x="543207" y="3546695"/>
                  <a:ext cx="1016240" cy="9053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/>
                    <p:cNvSpPr txBox="1"/>
                    <p:nvPr/>
                  </p:nvSpPr>
                  <p:spPr>
                    <a:xfrm>
                      <a:off x="226475" y="3037086"/>
                      <a:ext cx="28463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oMath>
                        </m:oMathPara>
                      </a14:m>
                      <a:endParaRPr lang="el-GR" dirty="0"/>
                    </a:p>
                  </p:txBody>
                </p:sp>
              </mc:Choice>
              <mc:Fallback xmlns="">
                <p:sp>
                  <p:nvSpPr>
                    <p:cNvPr id="16" name="TextBox 1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75" y="3037086"/>
                      <a:ext cx="284630" cy="276999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 l="-27660" r="-6383" b="-3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184353" y="3716458"/>
                      <a:ext cx="322396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sub>
                            </m:sSub>
                          </m:oMath>
                        </m:oMathPara>
                      </a14:m>
                      <a:endParaRPr lang="el-GR" dirty="0"/>
                    </a:p>
                  </p:txBody>
                </p:sp>
              </mc:Choice>
              <mc:Fallback xmlns="">
                <p:sp>
                  <p:nvSpPr>
                    <p:cNvPr id="17" name="TextBox 1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4353" y="3716458"/>
                      <a:ext cx="322396" cy="276999"/>
                    </a:xfrm>
                    <a:prstGeom prst="rect">
                      <a:avLst/>
                    </a:prstGeom>
                    <a:blipFill rotWithShape="0">
                      <a:blip r:embed="rId11"/>
                      <a:stretch>
                        <a:fillRect l="-22642" r="-3774" b="-3260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219578" y="3379112"/>
                      <a:ext cx="300787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oMath>
                        </m:oMathPara>
                      </a14:m>
                      <a:endParaRPr lang="el-GR" dirty="0"/>
                    </a:p>
                  </p:txBody>
                </p:sp>
              </mc:Choice>
              <mc:Fallback xmlns="">
                <p:sp>
                  <p:nvSpPr>
                    <p:cNvPr id="18" name="TextBox 1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9578" y="3379112"/>
                      <a:ext cx="300787" cy="276999"/>
                    </a:xfrm>
                    <a:prstGeom prst="rect">
                      <a:avLst/>
                    </a:prstGeom>
                    <a:blipFill rotWithShape="0">
                      <a:blip r:embed="rId12"/>
                      <a:stretch>
                        <a:fillRect l="-26000" r="-2000" b="-33333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1" name="Freeform 10"/>
              <p:cNvSpPr/>
              <p:nvPr/>
            </p:nvSpPr>
            <p:spPr>
              <a:xfrm>
                <a:off x="6837059" y="3698033"/>
                <a:ext cx="1942874" cy="1361971"/>
              </a:xfrm>
              <a:custGeom>
                <a:avLst/>
                <a:gdLst>
                  <a:gd name="connsiteX0" fmla="*/ 0 w 2831123"/>
                  <a:gd name="connsiteY0" fmla="*/ 0 h 1863969"/>
                  <a:gd name="connsiteX1" fmla="*/ 1002323 w 2831123"/>
                  <a:gd name="connsiteY1" fmla="*/ 1151792 h 1863969"/>
                  <a:gd name="connsiteX2" fmla="*/ 2831123 w 2831123"/>
                  <a:gd name="connsiteY2" fmla="*/ 1863969 h 1863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31123" h="1863969">
                    <a:moveTo>
                      <a:pt x="0" y="0"/>
                    </a:moveTo>
                    <a:cubicBezTo>
                      <a:pt x="265234" y="420565"/>
                      <a:pt x="530469" y="841131"/>
                      <a:pt x="1002323" y="1151792"/>
                    </a:cubicBezTo>
                    <a:cubicBezTo>
                      <a:pt x="1474177" y="1462454"/>
                      <a:pt x="2518996" y="1759927"/>
                      <a:pt x="2831123" y="1863969"/>
                    </a:cubicBezTo>
                  </a:path>
                </a:pathLst>
              </a:custGeom>
              <a:noFill/>
              <a:ln w="28575">
                <a:solidFill>
                  <a:srgbClr val="00B0F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7" name="Left Brace 6"/>
            <p:cNvSpPr/>
            <p:nvPr/>
          </p:nvSpPr>
          <p:spPr>
            <a:xfrm rot="16200000">
              <a:off x="6772690" y="3162848"/>
              <a:ext cx="346093" cy="814783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6780014" y="3716685"/>
                  <a:ext cx="29424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oMath>
                    </m:oMathPara>
                  </a14:m>
                  <a:endParaRPr lang="el-GR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0014" y="3716685"/>
                  <a:ext cx="294247" cy="276999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12500" r="-8333" b="-15217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Left Brace 33"/>
            <p:cNvSpPr/>
            <p:nvPr/>
          </p:nvSpPr>
          <p:spPr>
            <a:xfrm rot="16200000">
              <a:off x="8042722" y="3162848"/>
              <a:ext cx="346093" cy="814783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8050046" y="3716685"/>
                  <a:ext cx="3320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oMath>
                    </m:oMathPara>
                  </a14:m>
                  <a:endParaRPr lang="el-GR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0046" y="3716685"/>
                  <a:ext cx="332014" cy="276999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9091" r="-3636" b="-10870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6113936" y="4695432"/>
                <a:ext cx="250580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 smtClean="0"/>
                  <a:t>στη συχνότητα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l-GR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3936" y="4695432"/>
                <a:ext cx="2505808" cy="369332"/>
              </a:xfrm>
              <a:prstGeom prst="rect">
                <a:avLst/>
              </a:prstGeom>
              <a:blipFill rotWithShape="0">
                <a:blip r:embed="rId15"/>
                <a:stretch>
                  <a:fillRect l="-2190" t="-8197" b="-2459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20193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6525715" cy="6027622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>
                    <a:solidFill>
                      <a:prstClr val="black"/>
                    </a:solidFill>
                  </a:rPr>
                  <a:t>Επανάληψη σε διάφορα θέματα της </a:t>
                </a:r>
                <a:r>
                  <a:rPr lang="el-GR" b="1" dirty="0" smtClean="0">
                    <a:solidFill>
                      <a:prstClr val="black"/>
                    </a:solidFill>
                  </a:rPr>
                  <a:t>ύλης</a:t>
                </a:r>
                <a:r>
                  <a:rPr lang="el-GR" sz="400" b="1" dirty="0" smtClean="0">
                    <a:solidFill>
                      <a:prstClr val="black"/>
                    </a:solidFill>
                  </a:rPr>
                  <a:t/>
                </a:r>
                <a:br>
                  <a:rPr lang="el-GR" sz="400" b="1" dirty="0" smtClean="0">
                    <a:solidFill>
                      <a:prstClr val="black"/>
                    </a:solidFill>
                  </a:rPr>
                </a:b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𝑙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l-GR" b="1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Έτσι </a:t>
                </a:r>
                <a:r>
                  <a:rPr lang="el-GR" dirty="0"/>
                  <a:t>το σήμα γράφεται </a:t>
                </a:r>
                <a:r>
                  <a:rPr lang="el-GR" dirty="0" smtClean="0"/>
                  <a:t>ως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l-GR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m:rPr>
                          <m:sty m:val="p"/>
                        </m:rPr>
                        <a:rPr lang="en-US" sz="180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180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  <m:r>
                        <m:rPr>
                          <m:sty m:val="p"/>
                        </m:rPr>
                        <a:rPr lang="en-US" sz="180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180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𝑢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𝑙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800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d>
                    </m:oMath>
                  </m:oMathPara>
                </a14:m>
                <a:endParaRPr lang="el-GR" sz="1800" dirty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i="1" dirty="0" smtClean="0"/>
                  <a:t/>
                </a:r>
                <a:br>
                  <a:rPr lang="el-GR" i="1" dirty="0" smtClean="0"/>
                </a:br>
                <a:r>
                  <a:rPr lang="el-GR" sz="2000" dirty="0"/>
                  <a:t>κ</a:t>
                </a:r>
                <a:r>
                  <a:rPr lang="el-GR" sz="2000" dirty="0" smtClean="0"/>
                  <a:t>αι με βάση τα παραπάνω</a:t>
                </a:r>
                <a:r>
                  <a:rPr lang="el-GR" dirty="0" smtClean="0"/>
                  <a:t/>
                </a:r>
                <a:br>
                  <a:rPr lang="el-GR" dirty="0" smtClean="0"/>
                </a:br>
                <a:endParaRPr lang="en-US" dirty="0" smtClean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𝝉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sub>
                          </m:s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𝒆</m:t>
                              </m:r>
                            </m:e>
                            <m:sup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𝒋</m:t>
                              </m:r>
                              <m:sSub>
                                <m:sSubPr>
                                  <m:ctrlP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𝝎</m:t>
                                  </m:r>
                                </m:e>
                                <m:sub>
                                  <m:r>
                                    <a:rPr lang="en-US" b="1" i="1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sub>
                              </m:sSub>
                            </m:sup>
                          </m:s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))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⁡(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𝝉</m:t>
                          </m:r>
                        </m:e>
                        <m:sub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𝒑</m:t>
                          </m:r>
                        </m:sub>
                      </m:sSub>
                      <m:r>
                        <a:rPr lang="en-US" b="1" i="1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1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𝒆</m:t>
                          </m:r>
                        </m:e>
                        <m:sup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𝒋</m:t>
                          </m:r>
                          <m:sSub>
                            <m:sSubPr>
                              <m:ctrlPr>
                                <a:rPr 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𝝎</m:t>
                              </m:r>
                            </m:e>
                            <m:sub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</m:sub>
                          </m:sSub>
                        </m:sup>
                      </m:sSup>
                      <m:r>
                        <a:rPr lang="en-US" b="1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:endParaRPr lang="el-G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6525715" cy="6027622"/>
              </a:xfrm>
              <a:blipFill rotWithShape="0">
                <a:blip r:embed="rId3"/>
                <a:stretch>
                  <a:fillRect l="-2614" t="-182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/>
          <p:cNvGrpSpPr/>
          <p:nvPr/>
        </p:nvGrpSpPr>
        <p:grpSpPr>
          <a:xfrm>
            <a:off x="6368908" y="436166"/>
            <a:ext cx="2782920" cy="3434428"/>
            <a:chOff x="6149104" y="559256"/>
            <a:chExt cx="2782920" cy="3434428"/>
          </a:xfrm>
        </p:grpSpPr>
        <p:grpSp>
          <p:nvGrpSpPr>
            <p:cNvPr id="9" name="Group 8"/>
            <p:cNvGrpSpPr/>
            <p:nvPr/>
          </p:nvGrpSpPr>
          <p:grpSpPr>
            <a:xfrm>
              <a:off x="6149104" y="559256"/>
              <a:ext cx="2782920" cy="3157826"/>
              <a:chOff x="6263404" y="3335290"/>
              <a:chExt cx="2782920" cy="3157826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6263404" y="3335290"/>
                <a:ext cx="2782920" cy="3157826"/>
                <a:chOff x="184353" y="2278221"/>
                <a:chExt cx="2782920" cy="3157826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398352" y="2278221"/>
                  <a:ext cx="2568921" cy="3157826"/>
                  <a:chOff x="398352" y="2278221"/>
                  <a:chExt cx="2568921" cy="3157826"/>
                </a:xfrm>
              </p:grpSpPr>
              <p:grpSp>
                <p:nvGrpSpPr>
                  <p:cNvPr id="19" name="Group 18"/>
                  <p:cNvGrpSpPr/>
                  <p:nvPr/>
                </p:nvGrpSpPr>
                <p:grpSpPr>
                  <a:xfrm>
                    <a:off x="398352" y="2598345"/>
                    <a:ext cx="2568921" cy="2837702"/>
                    <a:chOff x="443620" y="2308634"/>
                    <a:chExt cx="2568921" cy="2837702"/>
                  </a:xfrm>
                </p:grpSpPr>
                <p:cxnSp>
                  <p:nvCxnSpPr>
                    <p:cNvPr id="21" name="Straight Connector 20"/>
                    <p:cNvCxnSpPr/>
                    <p:nvPr/>
                  </p:nvCxnSpPr>
                  <p:spPr>
                    <a:xfrm>
                      <a:off x="443620" y="2553077"/>
                      <a:ext cx="1892174" cy="1195058"/>
                    </a:xfrm>
                    <a:prstGeom prst="line">
                      <a:avLst/>
                    </a:prstGeom>
                    <a:ln w="28575">
                      <a:solidFill>
                        <a:srgbClr val="0070C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22" name="Group 21"/>
                    <p:cNvGrpSpPr/>
                    <p:nvPr/>
                  </p:nvGrpSpPr>
                  <p:grpSpPr>
                    <a:xfrm>
                      <a:off x="443620" y="2308634"/>
                      <a:ext cx="2344847" cy="2370499"/>
                      <a:chOff x="443620" y="2308634"/>
                      <a:chExt cx="2344847" cy="2370499"/>
                    </a:xfrm>
                  </p:grpSpPr>
                  <p:cxnSp>
                    <p:nvCxnSpPr>
                      <p:cNvPr id="31" name="Straight Arrow Connector 30"/>
                      <p:cNvCxnSpPr/>
                      <p:nvPr/>
                    </p:nvCxnSpPr>
                    <p:spPr>
                      <a:xfrm>
                        <a:off x="443620" y="4526733"/>
                        <a:ext cx="2344847" cy="9053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32" name="Straight Arrow Connector 31"/>
                      <p:cNvCxnSpPr/>
                      <p:nvPr/>
                    </p:nvCxnSpPr>
                    <p:spPr>
                      <a:xfrm flipH="1" flipV="1">
                        <a:off x="588475" y="2308634"/>
                        <a:ext cx="7545" cy="2370499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23" name="Straight Connector 22"/>
                    <p:cNvCxnSpPr/>
                    <p:nvPr/>
                  </p:nvCxnSpPr>
                  <p:spPr>
                    <a:xfrm>
                      <a:off x="1068309" y="2942376"/>
                      <a:ext cx="9053" cy="1584357"/>
                    </a:xfrm>
                    <a:prstGeom prst="line">
                      <a:avLst/>
                    </a:prstGeom>
                    <a:ln>
                      <a:prstDash val="sysDash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Connector 23"/>
                    <p:cNvCxnSpPr/>
                    <p:nvPr/>
                  </p:nvCxnSpPr>
                  <p:spPr>
                    <a:xfrm>
                      <a:off x="2126055" y="3601770"/>
                      <a:ext cx="1509" cy="934016"/>
                    </a:xfrm>
                    <a:prstGeom prst="line">
                      <a:avLst/>
                    </a:prstGeom>
                    <a:ln>
                      <a:prstDash val="sysDash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Straight Connector 24"/>
                    <p:cNvCxnSpPr/>
                    <p:nvPr/>
                  </p:nvCxnSpPr>
                  <p:spPr>
                    <a:xfrm>
                      <a:off x="1599445" y="3266038"/>
                      <a:ext cx="16598" cy="1260695"/>
                    </a:xfrm>
                    <a:prstGeom prst="line">
                      <a:avLst/>
                    </a:prstGeom>
                    <a:ln>
                      <a:prstDash val="sysDash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6" name="TextBox 25"/>
                        <p:cNvSpPr txBox="1"/>
                        <p:nvPr/>
                      </p:nvSpPr>
                      <p:spPr>
                        <a:xfrm>
                          <a:off x="638223" y="4542617"/>
                          <a:ext cx="860172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/>
                        </a:p>
                      </p:txBody>
                    </p:sp>
                  </mc:Choice>
                  <mc:Fallback xmlns="">
                    <p:sp>
                      <p:nvSpPr>
                        <p:cNvPr id="26" name="TextBox 25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38223" y="4542617"/>
                          <a:ext cx="860172" cy="276999"/>
                        </a:xfrm>
                        <a:prstGeom prst="rect">
                          <a:avLst/>
                        </a:prstGeom>
                        <a:blipFill rotWithShape="0">
                          <a:blip r:embed="rId5"/>
                          <a:stretch>
                            <a:fillRect l="-3546" r="-2128" b="-15556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7" name="TextBox 26"/>
                        <p:cNvSpPr txBox="1"/>
                        <p:nvPr/>
                      </p:nvSpPr>
                      <p:spPr>
                        <a:xfrm>
                          <a:off x="1830355" y="4544840"/>
                          <a:ext cx="860172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/>
                        </a:p>
                      </p:txBody>
                    </p:sp>
                  </mc:Choice>
                  <mc:Fallback xmlns="">
                    <p:sp>
                      <p:nvSpPr>
                        <p:cNvPr id="27" name="TextBox 26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830355" y="4544840"/>
                          <a:ext cx="860172" cy="276999"/>
                        </a:xfrm>
                        <a:prstGeom prst="rect">
                          <a:avLst/>
                        </a:prstGeom>
                        <a:blipFill rotWithShape="0">
                          <a:blip r:embed="rId6"/>
                          <a:stretch>
                            <a:fillRect l="-3546" r="-2837" b="-15556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p:cxnSp>
                  <p:nvCxnSpPr>
                    <p:cNvPr id="28" name="Straight Arrow Connector 27"/>
                    <p:cNvCxnSpPr/>
                    <p:nvPr/>
                  </p:nvCxnSpPr>
                  <p:spPr>
                    <a:xfrm flipV="1">
                      <a:off x="1616043" y="4542618"/>
                      <a:ext cx="0" cy="344345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29" name="TextBox 28"/>
                        <p:cNvSpPr txBox="1"/>
                        <p:nvPr/>
                      </p:nvSpPr>
                      <p:spPr>
                        <a:xfrm>
                          <a:off x="1460840" y="4869337"/>
                          <a:ext cx="310406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b="0" i="1" smtClean="0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l-GR" dirty="0"/>
                        </a:p>
                      </p:txBody>
                    </p:sp>
                  </mc:Choice>
                  <mc:Fallback xmlns="">
                    <p:sp>
                      <p:nvSpPr>
                        <p:cNvPr id="29" name="TextBox 28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1460840" y="4869337"/>
                          <a:ext cx="310406" cy="276999"/>
                        </a:xfrm>
                        <a:prstGeom prst="rect">
                          <a:avLst/>
                        </a:prstGeom>
                        <a:blipFill rotWithShape="0">
                          <a:blip r:embed="rId7"/>
                          <a:stretch>
                            <a:fillRect l="-11765" r="-1961" b="-10870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0" name="TextBox 29"/>
                        <p:cNvSpPr txBox="1"/>
                        <p:nvPr/>
                      </p:nvSpPr>
                      <p:spPr>
                        <a:xfrm>
                          <a:off x="2772623" y="4526733"/>
                          <a:ext cx="239918" cy="276999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square" lIns="0" tIns="0" rIns="0" bIns="0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oMath>
                            </m:oMathPara>
                          </a14:m>
                          <a:endParaRPr lang="el-GR" dirty="0"/>
                        </a:p>
                      </p:txBody>
                    </p:sp>
                  </mc:Choice>
                  <mc:Fallback xmlns="">
                    <p:sp>
                      <p:nvSpPr>
                        <p:cNvPr id="30" name="TextBox 29"/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2772623" y="4526733"/>
                          <a:ext cx="239918" cy="276999"/>
                        </a:xfrm>
                        <a:prstGeom prst="rect">
                          <a:avLst/>
                        </a:prstGeom>
                        <a:blipFill rotWithShape="0">
                          <a:blip r:embed="rId8"/>
                          <a:stretch>
                            <a:fillRect l="-10256" r="-12821"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l-GR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mc:AlternateContent xmlns:mc="http://schemas.openxmlformats.org/markup-compatibility/2006" xmlns:a14="http://schemas.microsoft.com/office/drawing/2010/main">
                <mc:Choice Requires="a14">
                  <p:sp>
                    <p:nvSpPr>
                      <p:cNvPr id="20" name="TextBox 19"/>
                      <p:cNvSpPr txBox="1"/>
                      <p:nvPr/>
                    </p:nvSpPr>
                    <p:spPr>
                      <a:xfrm>
                        <a:off x="592955" y="2278221"/>
                        <a:ext cx="887679" cy="31265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lIns="0" tIns="0" rIns="0" bIns="0" rtlCol="0">
                        <a:spAutoFit/>
                      </a:bodyPr>
                      <a:lstStyle/>
                      <a:p>
                        <a:pPr/>
                        <a14:m>
                          <m:oMathPara xmlns:m="http://schemas.openxmlformats.org/officeDocument/2006/math">
                            <m:oMathParaPr>
                              <m:jc m:val="centerGroup"/>
                            </m:oMathParaPr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sup>
                                  </m:sSup>
                                </m:e>
                              </m:d>
                            </m:oMath>
                          </m:oMathPara>
                        </a14:m>
                        <a:endParaRPr lang="el-GR" dirty="0"/>
                      </a:p>
                    </p:txBody>
                  </p:sp>
                </mc:Choice>
                <mc:Fallback xmlns="">
                  <p:sp>
                    <p:nvSpPr>
                      <p:cNvPr id="20" name="TextBox 19"/>
                      <p:cNvSpPr txBox="1">
                        <a:spLocks noRot="1" noChangeAspect="1" noMove="1" noResize="1" noEditPoints="1" noAdjustHandles="1" noChangeArrowheads="1" noChangeShapeType="1" noTextEdit="1"/>
                      </p:cNvSpPr>
                      <p:nvPr/>
                    </p:nvSpPr>
                    <p:spPr>
                      <a:xfrm>
                        <a:off x="592955" y="2278221"/>
                        <a:ext cx="887679" cy="312650"/>
                      </a:xfrm>
                      <a:prstGeom prst="rect">
                        <a:avLst/>
                      </a:prstGeom>
                      <a:blipFill rotWithShape="0">
                        <a:blip r:embed="rId9"/>
                        <a:stretch>
                          <a:fillRect l="-8966" t="-3922" b="-25490"/>
                        </a:stretch>
                      </a:blipFill>
                    </p:spPr>
                    <p:txBody>
                      <a:bodyPr/>
                      <a:lstStyle/>
                      <a:p>
                        <a:r>
                          <a:rPr lang="el-GR">
                            <a:noFill/>
                          </a:rPr>
                          <a:t> </a:t>
                        </a:r>
                      </a:p>
                    </p:txBody>
                  </p:sp>
                </mc:Fallback>
              </mc:AlternateContent>
            </p:grpSp>
            <p:cxnSp>
              <p:nvCxnSpPr>
                <p:cNvPr id="13" name="Straight Connector 12"/>
                <p:cNvCxnSpPr/>
                <p:nvPr/>
              </p:nvCxnSpPr>
              <p:spPr>
                <a:xfrm flipH="1">
                  <a:off x="543207" y="3232087"/>
                  <a:ext cx="479834" cy="0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Connector 13"/>
                <p:cNvCxnSpPr/>
                <p:nvPr/>
              </p:nvCxnSpPr>
              <p:spPr>
                <a:xfrm flipH="1" flipV="1">
                  <a:off x="550752" y="3891481"/>
                  <a:ext cx="1530035" cy="7544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5" name="Straight Connector 14"/>
                <p:cNvCxnSpPr/>
                <p:nvPr/>
              </p:nvCxnSpPr>
              <p:spPr>
                <a:xfrm flipH="1" flipV="1">
                  <a:off x="543207" y="3546695"/>
                  <a:ext cx="1016240" cy="9053"/>
                </a:xfrm>
                <a:prstGeom prst="line">
                  <a:avLst/>
                </a:prstGeom>
                <a:ln>
                  <a:prstDash val="sysDash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6" name="TextBox 15"/>
                    <p:cNvSpPr txBox="1"/>
                    <p:nvPr/>
                  </p:nvSpPr>
                  <p:spPr>
                    <a:xfrm>
                      <a:off x="226475" y="3037086"/>
                      <a:ext cx="284630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sub>
                            </m:sSub>
                          </m:oMath>
                        </m:oMathPara>
                      </a14:m>
                      <a:endParaRPr lang="el-GR" dirty="0"/>
                    </a:p>
                  </p:txBody>
                </p:sp>
              </mc:Choice>
              <mc:Fallback xmlns="">
                <p:sp>
                  <p:nvSpPr>
                    <p:cNvPr id="16" name="TextBox 15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26475" y="3037086"/>
                      <a:ext cx="284630" cy="276999"/>
                    </a:xfrm>
                    <a:prstGeom prst="rect">
                      <a:avLst/>
                    </a:prstGeom>
                    <a:blipFill rotWithShape="0">
                      <a:blip r:embed="rId10"/>
                      <a:stretch>
                        <a:fillRect l="-30435" r="-8696" b="-3555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184353" y="3716458"/>
                      <a:ext cx="322396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𝑢</m:t>
                                </m:r>
                              </m:sub>
                            </m:sSub>
                          </m:oMath>
                        </m:oMathPara>
                      </a14:m>
                      <a:endParaRPr lang="el-GR" dirty="0"/>
                    </a:p>
                  </p:txBody>
                </p:sp>
              </mc:Choice>
              <mc:Fallback xmlns="">
                <p:sp>
                  <p:nvSpPr>
                    <p:cNvPr id="17" name="TextBox 1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84353" y="3716458"/>
                      <a:ext cx="322396" cy="276999"/>
                    </a:xfrm>
                    <a:prstGeom prst="rect">
                      <a:avLst/>
                    </a:prstGeom>
                    <a:blipFill rotWithShape="0">
                      <a:blip r:embed="rId11"/>
                      <a:stretch>
                        <a:fillRect l="-24528" r="-1887" b="-3260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219578" y="3379112"/>
                      <a:ext cx="300787" cy="276999"/>
                    </a:xfrm>
                    <a:prstGeom prst="rect">
                      <a:avLst/>
                    </a:prstGeom>
                    <a:noFill/>
                  </p:spPr>
                  <p:txBody>
                    <a:bodyPr wrap="none" lIns="0" tIns="0" rIns="0" bIns="0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oMath>
                        </m:oMathPara>
                      </a14:m>
                      <a:endParaRPr lang="el-GR" dirty="0"/>
                    </a:p>
                  </p:txBody>
                </p:sp>
              </mc:Choice>
              <mc:Fallback xmlns="">
                <p:sp>
                  <p:nvSpPr>
                    <p:cNvPr id="18" name="TextBox 17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19578" y="3379112"/>
                      <a:ext cx="300787" cy="276999"/>
                    </a:xfrm>
                    <a:prstGeom prst="rect">
                      <a:avLst/>
                    </a:prstGeom>
                    <a:blipFill rotWithShape="0">
                      <a:blip r:embed="rId12"/>
                      <a:stretch>
                        <a:fillRect l="-28571" r="-2041" b="-32609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l-GR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p:sp>
            <p:nvSpPr>
              <p:cNvPr id="11" name="Freeform 10"/>
              <p:cNvSpPr/>
              <p:nvPr/>
            </p:nvSpPr>
            <p:spPr>
              <a:xfrm>
                <a:off x="6792243" y="3678207"/>
                <a:ext cx="1942874" cy="1361971"/>
              </a:xfrm>
              <a:custGeom>
                <a:avLst/>
                <a:gdLst>
                  <a:gd name="connsiteX0" fmla="*/ 0 w 2831123"/>
                  <a:gd name="connsiteY0" fmla="*/ 0 h 1863969"/>
                  <a:gd name="connsiteX1" fmla="*/ 1002323 w 2831123"/>
                  <a:gd name="connsiteY1" fmla="*/ 1151792 h 1863969"/>
                  <a:gd name="connsiteX2" fmla="*/ 2831123 w 2831123"/>
                  <a:gd name="connsiteY2" fmla="*/ 1863969 h 1863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31123" h="1863969">
                    <a:moveTo>
                      <a:pt x="0" y="0"/>
                    </a:moveTo>
                    <a:cubicBezTo>
                      <a:pt x="265234" y="420565"/>
                      <a:pt x="530469" y="841131"/>
                      <a:pt x="1002323" y="1151792"/>
                    </a:cubicBezTo>
                    <a:cubicBezTo>
                      <a:pt x="1474177" y="1462454"/>
                      <a:pt x="2518996" y="1759927"/>
                      <a:pt x="2831123" y="1863969"/>
                    </a:cubicBezTo>
                  </a:path>
                </a:pathLst>
              </a:custGeom>
              <a:noFill/>
              <a:ln w="28575">
                <a:solidFill>
                  <a:srgbClr val="00B0F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/>
              </a:p>
            </p:txBody>
          </p:sp>
        </p:grpSp>
        <p:sp>
          <p:nvSpPr>
            <p:cNvPr id="7" name="Left Brace 6"/>
            <p:cNvSpPr/>
            <p:nvPr/>
          </p:nvSpPr>
          <p:spPr>
            <a:xfrm rot="16200000">
              <a:off x="6772690" y="3162848"/>
              <a:ext cx="346093" cy="814783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6780014" y="3716685"/>
                  <a:ext cx="294247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𝑙</m:t>
                            </m:r>
                          </m:sub>
                        </m:sSub>
                      </m:oMath>
                    </m:oMathPara>
                  </a14:m>
                  <a:endParaRPr lang="el-GR" dirty="0"/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0014" y="3716685"/>
                  <a:ext cx="294247" cy="276999"/>
                </a:xfrm>
                <a:prstGeom prst="rect">
                  <a:avLst/>
                </a:prstGeom>
                <a:blipFill rotWithShape="0">
                  <a:blip r:embed="rId13"/>
                  <a:stretch>
                    <a:fillRect l="-12245" r="-6122" b="-15556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4" name="Left Brace 33"/>
            <p:cNvSpPr/>
            <p:nvPr/>
          </p:nvSpPr>
          <p:spPr>
            <a:xfrm rot="16200000">
              <a:off x="8042722" y="3162848"/>
              <a:ext cx="346093" cy="814783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l-GR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8050046" y="3716685"/>
                  <a:ext cx="332014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</m:sub>
                        </m:sSub>
                      </m:oMath>
                    </m:oMathPara>
                  </a14:m>
                  <a:endParaRPr lang="el-GR" dirty="0"/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0046" y="3716685"/>
                  <a:ext cx="332014" cy="276999"/>
                </a:xfrm>
                <a:prstGeom prst="rect">
                  <a:avLst/>
                </a:prstGeom>
                <a:blipFill rotWithShape="0">
                  <a:blip r:embed="rId14"/>
                  <a:stretch>
                    <a:fillRect l="-9259" r="-3704" b="-11111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92479" y="4308276"/>
                <a:ext cx="8959041" cy="19389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</a:t>
                </a:r>
                <a:r>
                  <a:rPr lang="el-GR" sz="2000" dirty="0" smtClean="0"/>
                  <a:t>Παρατηρούμε </a:t>
                </a:r>
                <a:r>
                  <a:rPr lang="el-GR" sz="2000" dirty="0"/>
                  <a:t>ότι η περιβάλλουσα καθυστερεί διαφορετικό χρόνο στην έξοδο από το φέρον σήμα</a:t>
                </a:r>
                <a:r>
                  <a:rPr lang="el-GR" sz="2000" dirty="0" smtClean="0"/>
                  <a:t>!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2000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2000" dirty="0"/>
                  <a:t> </a:t>
                </a:r>
                <a:r>
                  <a:rPr lang="el-GR" sz="2000" dirty="0" smtClean="0"/>
                  <a:t>Κάναμε </a:t>
                </a:r>
                <a:r>
                  <a:rPr lang="el-GR" sz="2000" b="1" dirty="0" smtClean="0"/>
                  <a:t>δυο</a:t>
                </a:r>
                <a:r>
                  <a:rPr lang="el-GR" sz="2000" dirty="0" smtClean="0"/>
                  <a:t> υποθέσεις:</a:t>
                </a:r>
              </a:p>
              <a:p>
                <a:pPr marL="914400" lvl="1" indent="-457200">
                  <a:buSzPct val="120000"/>
                  <a:buFont typeface="+mj-lt"/>
                  <a:buAutoNum type="arabicPeriod"/>
                </a:pPr>
                <a:r>
                  <a:rPr lang="el-GR" sz="2000" dirty="0" smtClean="0"/>
                  <a:t>Το φάσμα πλάτους είναι (σχεδόν) σταθερό γύρω από τη συχνότητα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sz="2000" dirty="0" smtClean="0"/>
              </a:p>
              <a:p>
                <a:pPr marL="914400" lvl="1" indent="-457200">
                  <a:buSzPct val="120000"/>
                  <a:buFont typeface="+mj-lt"/>
                  <a:buAutoNum type="arabicPeriod"/>
                </a:pPr>
                <a:r>
                  <a:rPr lang="el-GR" sz="2000" dirty="0" smtClean="0"/>
                  <a:t>Η απόκριση φάσης (σχεδόν) γραμμική γύρω από </a:t>
                </a:r>
                <a:r>
                  <a:rPr lang="el-GR" sz="2000" dirty="0"/>
                  <a:t>τη συχνότητα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en-US" sz="2000" dirty="0"/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479" y="4308276"/>
                <a:ext cx="8959041" cy="1938992"/>
              </a:xfrm>
              <a:prstGeom prst="rect">
                <a:avLst/>
              </a:prstGeom>
              <a:blipFill rotWithShape="0">
                <a:blip r:embed="rId15"/>
                <a:stretch>
                  <a:fillRect l="-884" t="-2516" r="-544" b="-691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9" name="Group 38"/>
          <p:cNvGrpSpPr/>
          <p:nvPr/>
        </p:nvGrpSpPr>
        <p:grpSpPr>
          <a:xfrm>
            <a:off x="1503484" y="3311188"/>
            <a:ext cx="5070556" cy="828868"/>
            <a:chOff x="2555995" y="1342832"/>
            <a:chExt cx="5070556" cy="828868"/>
          </a:xfrm>
        </p:grpSpPr>
        <p:sp>
          <p:nvSpPr>
            <p:cNvPr id="40" name="Rounded Rectangle 39"/>
            <p:cNvSpPr/>
            <p:nvPr/>
          </p:nvSpPr>
          <p:spPr>
            <a:xfrm>
              <a:off x="2555995" y="1820008"/>
              <a:ext cx="2223093" cy="351692"/>
            </a:xfrm>
            <a:prstGeom prst="roundRect">
              <a:avLst/>
            </a:prstGeom>
            <a:no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3667543" y="1342832"/>
              <a:ext cx="3959008" cy="477176"/>
              <a:chOff x="3667543" y="1342832"/>
              <a:chExt cx="3959008" cy="477176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6189162" y="1342832"/>
                <a:ext cx="1437389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600" dirty="0" smtClean="0"/>
                  <a:t>περιβάλλουσα</a:t>
                </a:r>
                <a:endParaRPr lang="el-GR" sz="1600" dirty="0"/>
              </a:p>
            </p:txBody>
          </p:sp>
          <p:cxnSp>
            <p:nvCxnSpPr>
              <p:cNvPr id="43" name="Elbow Connector 42"/>
              <p:cNvCxnSpPr>
                <a:endCxn id="40" idx="0"/>
              </p:cNvCxnSpPr>
              <p:nvPr/>
            </p:nvCxnSpPr>
            <p:spPr>
              <a:xfrm rot="10800000" flipV="1">
                <a:off x="3667543" y="1641324"/>
                <a:ext cx="3803809" cy="178684"/>
              </a:xfrm>
              <a:prstGeom prst="bentConnector2">
                <a:avLst/>
              </a:prstGeom>
              <a:ln>
                <a:solidFill>
                  <a:srgbClr val="00B0F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4" name="Group 43"/>
          <p:cNvGrpSpPr/>
          <p:nvPr/>
        </p:nvGrpSpPr>
        <p:grpSpPr>
          <a:xfrm>
            <a:off x="3726578" y="3782392"/>
            <a:ext cx="4488321" cy="477145"/>
            <a:chOff x="4779089" y="1832508"/>
            <a:chExt cx="4488321" cy="477145"/>
          </a:xfrm>
        </p:grpSpPr>
        <p:sp>
          <p:nvSpPr>
            <p:cNvPr id="45" name="Rounded Rectangle 44"/>
            <p:cNvSpPr/>
            <p:nvPr/>
          </p:nvSpPr>
          <p:spPr>
            <a:xfrm>
              <a:off x="4779089" y="1832508"/>
              <a:ext cx="2130097" cy="351692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46" name="Elbow Connector 45"/>
            <p:cNvCxnSpPr>
              <a:endCxn id="45" idx="2"/>
            </p:cNvCxnSpPr>
            <p:nvPr/>
          </p:nvCxnSpPr>
          <p:spPr>
            <a:xfrm rot="10800000">
              <a:off x="5844139" y="2184200"/>
              <a:ext cx="3102511" cy="95256"/>
            </a:xfrm>
            <a:prstGeom prst="bentConnector2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7830021" y="1971099"/>
              <a:ext cx="143738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1600" dirty="0" smtClean="0"/>
                <a:t>φέρον σήμα</a:t>
              </a:r>
              <a:endParaRPr lang="el-GR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66599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" y="346018"/>
            <a:ext cx="8959041" cy="6027622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</a:t>
            </a:r>
            <a:r>
              <a:rPr lang="el-GR" b="1" dirty="0">
                <a:solidFill>
                  <a:prstClr val="black"/>
                </a:solidFill>
              </a:rPr>
              <a:t>Επανάληψη σε διάφορα θέματα της </a:t>
            </a:r>
            <a:r>
              <a:rPr lang="el-GR" b="1" dirty="0" smtClean="0">
                <a:solidFill>
                  <a:prstClr val="black"/>
                </a:solidFill>
              </a:rPr>
              <a:t>ύλης</a:t>
            </a:r>
            <a:r>
              <a:rPr lang="el-GR" sz="400" b="1" dirty="0" smtClean="0">
                <a:solidFill>
                  <a:prstClr val="black"/>
                </a:solidFill>
              </a:rPr>
              <a:t/>
            </a:r>
            <a:br>
              <a:rPr lang="el-GR" sz="400" b="1" dirty="0" smtClean="0">
                <a:solidFill>
                  <a:prstClr val="black"/>
                </a:solidFill>
              </a:rPr>
            </a:br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39" name="GroupDel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912531" y="613591"/>
            <a:ext cx="4184712" cy="3138534"/>
          </a:xfrm>
          <a:prstGeom prst="rect">
            <a:avLst/>
          </a:prstGeom>
        </p:spPr>
      </p:pic>
      <p:pic>
        <p:nvPicPr>
          <p:cNvPr id="40" name="GroupAndPhaseDelay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53054" y="3576434"/>
            <a:ext cx="3956799" cy="2967600"/>
          </a:xfrm>
          <a:prstGeom prst="rect">
            <a:avLst/>
          </a:prstGeom>
        </p:spPr>
      </p:pic>
      <p:pic>
        <p:nvPicPr>
          <p:cNvPr id="41" name="PhaseDelay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372" y="638212"/>
            <a:ext cx="4164594" cy="3123446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306082" y="3616201"/>
            <a:ext cx="1783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Phase Delay</a:t>
            </a:r>
            <a:endParaRPr lang="el-GR" dirty="0">
              <a:solidFill>
                <a:srgbClr val="00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417860" y="3628766"/>
            <a:ext cx="1783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Group Delay</a:t>
            </a:r>
            <a:endParaRPr lang="el-GR" dirty="0">
              <a:solidFill>
                <a:srgbClr val="0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409853" y="6031263"/>
            <a:ext cx="2245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Phase &amp; Group Delay</a:t>
            </a:r>
            <a:endParaRPr lang="el-GR" dirty="0">
              <a:solidFill>
                <a:srgbClr val="000000"/>
              </a:solidFill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272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 lnSpcReduction="10000"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>
                    <a:solidFill>
                      <a:prstClr val="black"/>
                    </a:solidFill>
                  </a:rPr>
                  <a:t>Επανάληψη σε διάφορα θέματα της </a:t>
                </a:r>
                <a:r>
                  <a:rPr lang="el-GR" b="1" dirty="0" smtClean="0">
                    <a:solidFill>
                      <a:prstClr val="black"/>
                    </a:solidFill>
                  </a:rPr>
                  <a:t>ύλης</a:t>
                </a: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Είναι πολύ σημαντικό να κατανοήσετε ότι το σήμα εισόδου αποτελούνταν</a:t>
                </a:r>
                <a:br>
                  <a:rPr lang="el-GR" dirty="0" smtClean="0"/>
                </a:br>
                <a:r>
                  <a:rPr lang="el-GR" dirty="0" smtClean="0"/>
                  <a:t>  από ένα </a:t>
                </a:r>
                <a:r>
                  <a:rPr lang="en-US" dirty="0" smtClean="0"/>
                  <a:t>group </a:t>
                </a:r>
                <a:r>
                  <a:rPr lang="el-GR" dirty="0" smtClean="0"/>
                  <a:t>(ομάδα) δυο συχνοτήτων, </a:t>
                </a:r>
                <a:r>
                  <a:rPr lang="el-GR" b="1" dirty="0" smtClean="0"/>
                  <a:t>όλες πολύ κοντά και γύρω </a:t>
                </a:r>
                <a:r>
                  <a:rPr lang="el-GR" dirty="0" smtClean="0"/>
                  <a:t>από </a:t>
                </a:r>
                <a:br>
                  <a:rPr lang="el-GR" dirty="0" smtClean="0"/>
                </a:br>
                <a:r>
                  <a:rPr lang="el-GR" dirty="0" smtClean="0"/>
                  <a:t>  μια</a:t>
                </a:r>
                <a:r>
                  <a:rPr lang="en-US" dirty="0" smtClean="0"/>
                  <a:t>:</a:t>
                </a: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Την</a:t>
                </a:r>
                <a:r>
                  <a:rPr lang="en-US" dirty="0" smtClean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 smtClean="0"/>
                  <a:t> (</a:t>
                </a:r>
                <a:r>
                  <a:rPr lang="el-GR" dirty="0" smtClean="0"/>
                  <a:t>δηλ. τη φέρουσα συχνότητα)</a:t>
                </a:r>
                <a:endParaRPr lang="en-US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Η ομάδα αποτελούνταν από τις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±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Η καθυστέρηση του σήματος στην έξοδο του ΓΧΑ συστήματος καθορίστηκε από την καθυστέρηση </a:t>
                </a:r>
                <a:r>
                  <a:rPr lang="el-GR" dirty="0" smtClean="0"/>
                  <a:t>ομάδας</a:t>
                </a:r>
                <a:r>
                  <a:rPr lang="en-US" dirty="0" smtClean="0"/>
                  <a:t> </a:t>
                </a:r>
                <a:r>
                  <a:rPr lang="el-GR" dirty="0" smtClean="0"/>
                  <a:t>γύρω από τη συχνότητα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l-GR" dirty="0" smtClean="0"/>
                  <a:t>, </a:t>
                </a:r>
                <a:r>
                  <a:rPr lang="el-GR" dirty="0" smtClean="0"/>
                  <a:t>δηλ. από την καθυστέρηση που έλαβαν οι δυο αυτές συχνότητες, υπό τις προϋποθέσεις που αναφέραμε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Όλα </a:t>
                </a:r>
                <a:r>
                  <a:rPr lang="el-GR" dirty="0" smtClean="0"/>
                  <a:t>τα παραπάνω είχαν μια υπόθεση: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−∞&lt;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&lt;+∞</m:t>
                    </m:r>
                  </m:oMath>
                </a14:m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Στην πραγματικότητα δεν έχουμε τέτοιες διάρκειες σημάτων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Μπορούμε να πούμε ότι έχουμε ένα πεπερασμένο τμήμα από ένα άπειρης διάρκειας σήμα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Ένα πεπερασμένης διάρκειας σήμα μπορεί να μοντελοποιηθεί ως ένα άπειρης διάρκειας σήμα πολλαπλασιασμένο με ένα παράθυρο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Ξέρουμε ότι οι συχνότητες ενός τέτοιου σήματος θα καθορίζονται από το </a:t>
                </a:r>
                <a:r>
                  <a:rPr lang="el-GR" dirty="0" err="1" smtClean="0"/>
                  <a:t>μετασχ</a:t>
                </a:r>
                <a:r>
                  <a:rPr lang="el-GR" dirty="0" smtClean="0"/>
                  <a:t>. </a:t>
                </a:r>
                <a:r>
                  <a:rPr lang="en-US" dirty="0" smtClean="0"/>
                  <a:t>Fourier </a:t>
                </a:r>
                <a:r>
                  <a:rPr lang="el-GR" dirty="0" smtClean="0"/>
                  <a:t>του παραθύρου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Αυτό είναι το </a:t>
                </a:r>
                <a:r>
                  <a:rPr lang="en-US" dirty="0" smtClean="0"/>
                  <a:t>group</a:t>
                </a:r>
                <a:r>
                  <a:rPr lang="el-GR" dirty="0" smtClean="0"/>
                  <a:t> συχνοτήτων</a:t>
                </a:r>
                <a:r>
                  <a:rPr lang="en-US" dirty="0" smtClean="0"/>
                  <a:t> </a:t>
                </a:r>
                <a:r>
                  <a:rPr lang="el-GR" dirty="0" smtClean="0"/>
                  <a:t>μας! </a:t>
                </a:r>
                <a:r>
                  <a:rPr lang="el-GR" dirty="0" smtClean="0">
                    <a:sym typeface="Wingdings" panose="05000000000000000000" pitchFamily="2" charset="2"/>
                  </a:rPr>
                  <a:t></a:t>
                </a: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Ας θεωρήσουμε ένα παράθυρο </a:t>
                </a:r>
                <a:r>
                  <a:rPr lang="en-US" dirty="0" smtClean="0"/>
                  <a:t>Hanning </a:t>
                </a:r>
                <a:r>
                  <a:rPr lang="el-GR" dirty="0" smtClean="0"/>
                  <a:t>κι ας δούμε τι συμβαίνει…</a:t>
                </a:r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 smtClean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1905" t="-2111" r="-142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0177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" y="346018"/>
            <a:ext cx="8959041" cy="6351964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</a:t>
            </a:r>
            <a:r>
              <a:rPr lang="el-GR" b="1" dirty="0">
                <a:solidFill>
                  <a:prstClr val="black"/>
                </a:solidFill>
              </a:rPr>
              <a:t>Επανάληψη σε διάφορα θέματα της </a:t>
            </a:r>
            <a:r>
              <a:rPr lang="el-GR" b="1" dirty="0" smtClean="0">
                <a:solidFill>
                  <a:prstClr val="black"/>
                </a:solidFill>
              </a:rPr>
              <a:t>ύλης</a:t>
            </a:r>
            <a:endParaRPr lang="el-GR" dirty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/>
              <a:t> </a:t>
            </a:r>
            <a:r>
              <a:rPr lang="el-GR" dirty="0" smtClean="0"/>
              <a:t>Το ημίτονο </a:t>
            </a:r>
            <a:r>
              <a:rPr lang="el-GR" dirty="0"/>
              <a:t>εισόδου δεν είναι άπειρης διάρκειας</a:t>
            </a:r>
            <a:r>
              <a:rPr lang="el-GR" dirty="0" smtClean="0"/>
              <a:t>, οπότε </a:t>
            </a:r>
            <a:r>
              <a:rPr lang="el-GR" dirty="0"/>
              <a:t>θα προκύπτει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 όπως </a:t>
            </a:r>
            <a:r>
              <a:rPr lang="el-GR" dirty="0"/>
              <a:t>παρακάτω:</a:t>
            </a:r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/>
          </a:p>
          <a:p>
            <a:pPr lvl="1">
              <a:buClrTx/>
              <a:buSzPct val="120000"/>
              <a:buFont typeface="Arial" panose="020B0604020202020204" pitchFamily="34" charset="0"/>
              <a:buChar char="•"/>
            </a:pPr>
            <a:endParaRPr lang="el-GR" b="1" dirty="0"/>
          </a:p>
          <a:p>
            <a:pPr marL="201168" lvl="1" indent="0">
              <a:buClrTx/>
              <a:buSzPct val="120000"/>
              <a:buNone/>
            </a:pPr>
            <a:endParaRPr lang="el-GR" sz="800" dirty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779" y="1712651"/>
            <a:ext cx="8443725" cy="12931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779" y="3488161"/>
            <a:ext cx="8443725" cy="105667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6778" y="5231139"/>
            <a:ext cx="8443726" cy="1293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4578109" y="3052986"/>
                <a:ext cx="20839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</m:oMath>
                  </m:oMathPara>
                </a14:m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8109" y="3052986"/>
                <a:ext cx="208390" cy="492443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4493913" y="4697902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3913" y="4697902"/>
                <a:ext cx="349455" cy="43088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8409860" y="1352415"/>
                <a:ext cx="48064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9860" y="1352415"/>
                <a:ext cx="480644" cy="276999"/>
              </a:xfrm>
              <a:prstGeom prst="rect">
                <a:avLst/>
              </a:prstGeom>
              <a:blipFill rotWithShape="0">
                <a:blip r:embed="rId9"/>
                <a:stretch>
                  <a:fillRect l="-6410" t="-4444" r="-17949" b="-3777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374196" y="3484291"/>
                <a:ext cx="5268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4196" y="3484291"/>
                <a:ext cx="526876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5814" t="-4444" r="-16279" b="-3777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7930587" y="4913345"/>
                <a:ext cx="9500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𝑤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l-GR" i="1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0587" y="4913345"/>
                <a:ext cx="950004" cy="276999"/>
              </a:xfrm>
              <a:prstGeom prst="rect">
                <a:avLst/>
              </a:prstGeom>
              <a:blipFill rotWithShape="0">
                <a:blip r:embed="rId11"/>
                <a:stretch>
                  <a:fillRect l="-3205" t="-4444" r="-8333" b="-37778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4520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" y="346018"/>
            <a:ext cx="8959041" cy="6351964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</a:t>
            </a:r>
            <a:r>
              <a:rPr lang="el-GR" b="1" dirty="0">
                <a:solidFill>
                  <a:prstClr val="black"/>
                </a:solidFill>
              </a:rPr>
              <a:t>Επανάληψη σε διάφορα θέματα της </a:t>
            </a:r>
            <a:r>
              <a:rPr lang="el-GR" b="1" dirty="0" smtClean="0">
                <a:solidFill>
                  <a:prstClr val="black"/>
                </a:solidFill>
              </a:rPr>
              <a:t>ύλης</a:t>
            </a:r>
            <a:endParaRPr lang="el-GR" dirty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87282" y="1133603"/>
            <a:ext cx="3887023" cy="4927003"/>
            <a:chOff x="383403" y="1438470"/>
            <a:chExt cx="3400944" cy="4927003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29724" r="31987"/>
            <a:stretch/>
          </p:blipFill>
          <p:spPr>
            <a:xfrm>
              <a:off x="383403" y="1438470"/>
              <a:ext cx="3400944" cy="1293100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5"/>
            <a:srcRect l="28827" r="29597"/>
            <a:stretch/>
          </p:blipFill>
          <p:spPr>
            <a:xfrm>
              <a:off x="383403" y="3329395"/>
              <a:ext cx="3398023" cy="1056677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/>
            <a:srcRect l="31148" r="31338"/>
            <a:stretch/>
          </p:blipFill>
          <p:spPr>
            <a:xfrm>
              <a:off x="383403" y="5072373"/>
              <a:ext cx="3398022" cy="129310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1979681" y="2728021"/>
                  <a:ext cx="208390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l-GR" sz="32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∙</m:t>
                        </m:r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79681" y="2728021"/>
                  <a:ext cx="208390" cy="492443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1895575" y="4553049"/>
                  <a:ext cx="349455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l-GR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95575" y="4553049"/>
                  <a:ext cx="349455" cy="43088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4086674" y="2987981"/>
            <a:ext cx="977775" cy="369332"/>
            <a:chOff x="4092166" y="3247453"/>
            <a:chExt cx="977775" cy="369332"/>
          </a:xfrm>
        </p:grpSpPr>
        <p:cxnSp>
          <p:nvCxnSpPr>
            <p:cNvPr id="16" name="Straight Arrow Connector 15"/>
            <p:cNvCxnSpPr/>
            <p:nvPr/>
          </p:nvCxnSpPr>
          <p:spPr>
            <a:xfrm>
              <a:off x="4092166" y="3596812"/>
              <a:ext cx="977775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4381500" y="3247453"/>
              <a:ext cx="5711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dirty="0">
                  <a:solidFill>
                    <a:srgbClr val="000000"/>
                  </a:solidFill>
                </a:rPr>
                <a:t>|</a:t>
              </a:r>
              <a:r>
                <a:rPr lang="en-US" dirty="0" smtClean="0">
                  <a:solidFill>
                    <a:srgbClr val="000000"/>
                  </a:solidFill>
                </a:rPr>
                <a:t>F</a:t>
              </a:r>
              <a:r>
                <a:rPr lang="el-GR" dirty="0" smtClean="0">
                  <a:solidFill>
                    <a:srgbClr val="000000"/>
                  </a:solidFill>
                </a:rPr>
                <a:t>|</a:t>
              </a:r>
              <a:endParaRPr lang="el-GR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5350858" y="1177858"/>
            <a:ext cx="3331676" cy="1133940"/>
            <a:chOff x="5359651" y="1482725"/>
            <a:chExt cx="3331676" cy="1133940"/>
          </a:xfrm>
        </p:grpSpPr>
        <p:cxnSp>
          <p:nvCxnSpPr>
            <p:cNvPr id="19" name="Straight Arrow Connector 18"/>
            <p:cNvCxnSpPr/>
            <p:nvPr/>
          </p:nvCxnSpPr>
          <p:spPr>
            <a:xfrm>
              <a:off x="5359651" y="2353901"/>
              <a:ext cx="33316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V="1">
              <a:off x="5984344" y="1720158"/>
              <a:ext cx="0" cy="63374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flipV="1">
              <a:off x="7784473" y="1720158"/>
              <a:ext cx="0" cy="63374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7620998" y="2339666"/>
                  <a:ext cx="31040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dirty="0" smtClean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20998" y="2339666"/>
                  <a:ext cx="310405" cy="27699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1765" r="-1961" b="-11111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5727993" y="2331950"/>
                  <a:ext cx="48352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dirty="0" smtClean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7993" y="2331950"/>
                  <a:ext cx="483529" cy="276999"/>
                </a:xfrm>
                <a:prstGeom prst="rect">
                  <a:avLst/>
                </a:prstGeom>
                <a:blipFill rotWithShape="0">
                  <a:blip r:embed="rId10"/>
                  <a:stretch>
                    <a:fillRect l="-1250" r="-1250" b="-11111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Arrow Connector 23"/>
            <p:cNvCxnSpPr/>
            <p:nvPr/>
          </p:nvCxnSpPr>
          <p:spPr>
            <a:xfrm flipH="1" flipV="1">
              <a:off x="6877618" y="1482725"/>
              <a:ext cx="14469" cy="104531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5" name="Group 24"/>
          <p:cNvGrpSpPr/>
          <p:nvPr/>
        </p:nvGrpSpPr>
        <p:grpSpPr>
          <a:xfrm>
            <a:off x="5350858" y="2769480"/>
            <a:ext cx="3331676" cy="1430831"/>
            <a:chOff x="5359651" y="3074347"/>
            <a:chExt cx="3331676" cy="1430831"/>
          </a:xfrm>
        </p:grpSpPr>
        <p:cxnSp>
          <p:nvCxnSpPr>
            <p:cNvPr id="26" name="Straight Arrow Connector 25"/>
            <p:cNvCxnSpPr/>
            <p:nvPr/>
          </p:nvCxnSpPr>
          <p:spPr>
            <a:xfrm>
              <a:off x="5359651" y="4348349"/>
              <a:ext cx="333167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361994" y="3338919"/>
              <a:ext cx="3275009" cy="1022175"/>
            </a:xfrm>
            <a:prstGeom prst="rect">
              <a:avLst/>
            </a:prstGeom>
          </p:spPr>
        </p:pic>
        <p:cxnSp>
          <p:nvCxnSpPr>
            <p:cNvPr id="28" name="Straight Arrow Connector 27"/>
            <p:cNvCxnSpPr/>
            <p:nvPr/>
          </p:nvCxnSpPr>
          <p:spPr>
            <a:xfrm flipH="1" flipV="1">
              <a:off x="6917274" y="3074347"/>
              <a:ext cx="7235" cy="143083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6770206" y="2269321"/>
                <a:ext cx="29174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</m:oMath>
                  </m:oMathPara>
                </a14:m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0206" y="2269321"/>
                <a:ext cx="291747" cy="492443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6750598" y="4217621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50598" y="4217621"/>
                <a:ext cx="349455" cy="430887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8651932" y="2013376"/>
                <a:ext cx="2246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1932" y="2013376"/>
                <a:ext cx="224677" cy="276999"/>
              </a:xfrm>
              <a:prstGeom prst="rect">
                <a:avLst/>
              </a:prstGeom>
              <a:blipFill rotWithShape="0">
                <a:blip r:embed="rId14"/>
                <a:stretch>
                  <a:fillRect l="-16216" r="-1351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8651932" y="4021998"/>
                <a:ext cx="2246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dirty="0" smtClean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1932" y="4021998"/>
                <a:ext cx="224677" cy="276999"/>
              </a:xfrm>
              <a:prstGeom prst="rect">
                <a:avLst/>
              </a:prstGeom>
              <a:blipFill rotWithShape="0">
                <a:blip r:embed="rId15"/>
                <a:stretch>
                  <a:fillRect l="-16216" r="-1351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oup 32"/>
          <p:cNvGrpSpPr/>
          <p:nvPr/>
        </p:nvGrpSpPr>
        <p:grpSpPr>
          <a:xfrm>
            <a:off x="5350858" y="4645150"/>
            <a:ext cx="3525751" cy="1529517"/>
            <a:chOff x="5359651" y="4950017"/>
            <a:chExt cx="3525751" cy="1529517"/>
          </a:xfrm>
        </p:grpSpPr>
        <p:grpSp>
          <p:nvGrpSpPr>
            <p:cNvPr id="34" name="Group 33"/>
            <p:cNvGrpSpPr/>
            <p:nvPr/>
          </p:nvGrpSpPr>
          <p:grpSpPr>
            <a:xfrm>
              <a:off x="5359651" y="4950017"/>
              <a:ext cx="3525751" cy="1529517"/>
              <a:chOff x="5359651" y="4950017"/>
              <a:chExt cx="3525751" cy="1529517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5359651" y="4950017"/>
                <a:ext cx="3331676" cy="1430831"/>
                <a:chOff x="5359651" y="3074347"/>
                <a:chExt cx="3331676" cy="1430831"/>
              </a:xfrm>
            </p:grpSpPr>
            <p:cxnSp>
              <p:nvCxnSpPr>
                <p:cNvPr id="40" name="Straight Arrow Connector 39"/>
                <p:cNvCxnSpPr/>
                <p:nvPr/>
              </p:nvCxnSpPr>
              <p:spPr>
                <a:xfrm>
                  <a:off x="5359651" y="4348349"/>
                  <a:ext cx="3331676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41" name="Picture 40"/>
                <p:cNvPicPr>
                  <a:picLocks noChangeAspect="1"/>
                </p:cNvPicPr>
                <p:nvPr/>
              </p:nvPicPr>
              <p:blipFill rotWithShape="1">
                <a:blip r:embed="rId11"/>
                <a:srcRect l="32882"/>
                <a:stretch/>
              </p:blipFill>
              <p:spPr>
                <a:xfrm>
                  <a:off x="5495925" y="3338919"/>
                  <a:ext cx="2198103" cy="1022175"/>
                </a:xfrm>
                <a:prstGeom prst="rect">
                  <a:avLst/>
                </a:prstGeom>
              </p:spPr>
            </p:pic>
            <p:cxnSp>
              <p:nvCxnSpPr>
                <p:cNvPr id="42" name="Straight Arrow Connector 41"/>
                <p:cNvCxnSpPr/>
                <p:nvPr/>
              </p:nvCxnSpPr>
              <p:spPr>
                <a:xfrm flipH="1" flipV="1">
                  <a:off x="6917274" y="3074347"/>
                  <a:ext cx="7235" cy="143083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8660725" y="6202535"/>
                    <a:ext cx="224677" cy="27699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oMath>
                      </m:oMathPara>
                    </a14:m>
                    <a:endParaRPr lang="en-US" dirty="0" smtClean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8" name="TextBox 47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60725" y="6202535"/>
                    <a:ext cx="224677" cy="276999"/>
                  </a:xfrm>
                  <a:prstGeom prst="rect">
                    <a:avLst/>
                  </a:prstGeom>
                  <a:blipFill rotWithShape="0">
                    <a:blip r:embed="rId16"/>
                    <a:stretch>
                      <a:fillRect l="-16216" r="-13514"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39" name="Picture 38"/>
              <p:cNvPicPr>
                <a:picLocks noChangeAspect="1"/>
              </p:cNvPicPr>
              <p:nvPr/>
            </p:nvPicPr>
            <p:blipFill rotWithShape="1">
              <a:blip r:embed="rId11"/>
              <a:srcRect l="32882" r="29645"/>
              <a:stretch/>
            </p:blipFill>
            <p:spPr>
              <a:xfrm>
                <a:off x="7316718" y="5214595"/>
                <a:ext cx="1227208" cy="102217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/>
                <p:cNvSpPr txBox="1"/>
                <p:nvPr/>
              </p:nvSpPr>
              <p:spPr>
                <a:xfrm>
                  <a:off x="7634620" y="6194653"/>
                  <a:ext cx="310405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dirty="0" smtClean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4620" y="6194653"/>
                  <a:ext cx="310405" cy="276999"/>
                </a:xfrm>
                <a:prstGeom prst="rect">
                  <a:avLst/>
                </a:prstGeom>
                <a:blipFill rotWithShape="0">
                  <a:blip r:embed="rId17"/>
                  <a:stretch>
                    <a:fillRect l="-11765" r="-1961" b="-10870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/>
                <p:cNvSpPr txBox="1"/>
                <p:nvPr/>
              </p:nvSpPr>
              <p:spPr>
                <a:xfrm>
                  <a:off x="5684465" y="6186937"/>
                  <a:ext cx="48352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dirty="0" smtClean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84465" y="6186937"/>
                  <a:ext cx="483529" cy="276999"/>
                </a:xfrm>
                <a:prstGeom prst="rect">
                  <a:avLst/>
                </a:prstGeom>
                <a:blipFill rotWithShape="0">
                  <a:blip r:embed="rId18"/>
                  <a:stretch>
                    <a:fillRect l="-1266" r="-2532" b="-11111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7" name="Group 46"/>
          <p:cNvGrpSpPr/>
          <p:nvPr/>
        </p:nvGrpSpPr>
        <p:grpSpPr>
          <a:xfrm>
            <a:off x="3140824" y="4767506"/>
            <a:ext cx="4949181" cy="1736004"/>
            <a:chOff x="3140824" y="4767506"/>
            <a:chExt cx="4949181" cy="1736004"/>
          </a:xfrm>
        </p:grpSpPr>
        <p:sp>
          <p:nvSpPr>
            <p:cNvPr id="7" name="Rounded Rectangle 6"/>
            <p:cNvSpPr/>
            <p:nvPr/>
          </p:nvSpPr>
          <p:spPr>
            <a:xfrm>
              <a:off x="7461355" y="4767506"/>
              <a:ext cx="628650" cy="1538841"/>
            </a:xfrm>
            <a:prstGeom prst="round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cxnSp>
          <p:nvCxnSpPr>
            <p:cNvPr id="44" name="Elbow Connector 43"/>
            <p:cNvCxnSpPr>
              <a:stCxn id="7" idx="2"/>
            </p:cNvCxnSpPr>
            <p:nvPr/>
          </p:nvCxnSpPr>
          <p:spPr>
            <a:xfrm rot="5400000">
              <a:off x="5420877" y="4123970"/>
              <a:ext cx="172426" cy="4537180"/>
            </a:xfrm>
            <a:prstGeom prst="bentConnector2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3140824" y="6134178"/>
                  <a:ext cx="380559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l-GR" dirty="0" smtClean="0"/>
                    <a:t>Γκρουπ συχνοτήτων γύρω από την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a14:m>
                  <a:endParaRPr lang="el-GR" dirty="0"/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40824" y="6134178"/>
                  <a:ext cx="3805594" cy="369332"/>
                </a:xfrm>
                <a:prstGeom prst="rect">
                  <a:avLst/>
                </a:prstGeom>
                <a:blipFill rotWithShape="0">
                  <a:blip r:embed="rId19"/>
                  <a:stretch>
                    <a:fillRect l="-1280" t="-8197" b="-24590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48057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>
                    <a:solidFill>
                      <a:prstClr val="black"/>
                    </a:solidFill>
                  </a:rPr>
                  <a:t>Επανάληψη σε διάφορα θέματα της </a:t>
                </a:r>
                <a:r>
                  <a:rPr lang="el-GR" b="1" dirty="0" smtClean="0">
                    <a:solidFill>
                      <a:prstClr val="black"/>
                    </a:solidFill>
                  </a:rPr>
                  <a:t>ύλης</a:t>
                </a: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Παρατηρήσατε </a:t>
                </a:r>
                <a:r>
                  <a:rPr lang="el-GR" dirty="0"/>
                  <a:t>ότι </a:t>
                </a:r>
                <a:r>
                  <a:rPr lang="en-US" dirty="0"/>
                  <a:t>o </a:t>
                </a:r>
                <a:r>
                  <a:rPr lang="el-GR" dirty="0"/>
                  <a:t>παραπάνω ημιτονοειδής παλμός δεν έχει συχνοτικό περιεχόμενο μόνο στη συχνότητα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l-GR" dirty="0"/>
                  <a:t> αλλά σε ένα εύρος συχνοτήτων γύρω από αυτή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Γιατί</a:t>
                </a:r>
                <a:r>
                  <a:rPr lang="el-GR" dirty="0"/>
                  <a:t>;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𝑤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func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groupChr>
                        <m:groupChrPr>
                          <m:chr m:val="↔"/>
                          <m:vertJc m:val="bot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groupChrPr>
                        <m:e>
                          <m:r>
                            <m:rPr>
                              <m:brk m:alnAt="2"/>
                            </m:r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</m:groupChr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𝜋𝛿</m:t>
                          </m:r>
                          <m:d>
                            <m:d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  <m: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𝜋𝛿</m:t>
                          </m:r>
                          <m:d>
                            <m:dPr>
                              <m:ctrl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e>
                          </m:d>
                        </m:e>
                      </m:d>
                    </m:oMath>
                  </m:oMathPara>
                </a14:m>
                <a:endParaRPr lang="el-GR" i="1" dirty="0">
                  <a:ea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i="1" dirty="0">
                    <a:ea typeface="Cambria Math" panose="02040503050406030204" pitchFamily="18" charset="0"/>
                  </a:rPr>
                  <a:t/>
                </a:r>
                <a:br>
                  <a:rPr lang="el-GR" i="1" dirty="0">
                    <a:ea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            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l-GR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d>
                      <m:r>
                        <a:rPr lang="el-GR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</m:num>
                        <m:den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sup>
                          </m:sSup>
                        </m:e>
                      </m:d>
                    </m:oMath>
                  </m:oMathPara>
                </a14:m>
                <a:endParaRPr lang="el-GR" i="1" dirty="0">
                  <a:ea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:endParaRPr lang="el-GR" sz="500" i="1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Άρα </a:t>
                </a:r>
                <a:r>
                  <a:rPr lang="el-GR" dirty="0"/>
                  <a:t>το εύρος συχνοτήτων που καταλαμβάνει ο ημιτονοειδής παλμός εξαρτάται από το εύρος του μετασχηματισμού </a:t>
                </a:r>
                <a:r>
                  <a:rPr lang="en-US" dirty="0"/>
                  <a:t>Fourier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l-GR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</m:t>
                            </m:r>
                          </m:sup>
                        </m:sSup>
                      </m:e>
                    </m:d>
                  </m:oMath>
                </a14:m>
                <a:r>
                  <a:rPr lang="el-GR" dirty="0"/>
                  <a:t> του σήματος της περιβάλλουσας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l-GR" dirty="0"/>
                  <a:t>!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1600" dirty="0"/>
                  <a:t>Αν το εύρος συχνοτήτων του </a:t>
                </a:r>
                <a:r>
                  <a:rPr lang="el-GR" sz="1600" dirty="0" err="1"/>
                  <a:t>μετασχ</a:t>
                </a:r>
                <a:r>
                  <a:rPr lang="el-GR" sz="1600" dirty="0"/>
                  <a:t>. της είναι μικρό, τότε το σήμα ονομάζεται </a:t>
                </a:r>
                <a:r>
                  <a:rPr lang="el-GR" sz="1600" b="1" dirty="0"/>
                  <a:t>στενής ζώνης</a:t>
                </a:r>
                <a:r>
                  <a:rPr lang="el-GR" sz="1600" dirty="0"/>
                  <a:t>!</a:t>
                </a:r>
                <a:endParaRPr lang="en-US" sz="1600" dirty="0"/>
              </a:p>
              <a:p>
                <a:pPr lvl="3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Για να ισχύει αυτό, η περιβάλλουσα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πρέπει να έχει «μεγάλη» διάρκεια…</a:t>
                </a:r>
                <a:endParaRPr lang="en-US" dirty="0"/>
              </a:p>
              <a:p>
                <a:pPr lvl="4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Γιατί? Ιδιότητα χρονικής κλιμάκωσης!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1905" t="-1727" r="-142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018" y="810432"/>
            <a:ext cx="8443726" cy="129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80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922602"/>
            <a:ext cx="7543800" cy="733806"/>
          </a:xfrm>
        </p:spPr>
        <p:txBody>
          <a:bodyPr>
            <a:normAutofit/>
          </a:bodyPr>
          <a:lstStyle/>
          <a:p>
            <a:r>
              <a:rPr lang="el-GR" sz="4500" dirty="0"/>
              <a:t>Ψηφιακή Επεξεργασία Σήματος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1961804"/>
            <a:ext cx="7543800" cy="3371850"/>
          </a:xfrm>
        </p:spPr>
        <p:txBody>
          <a:bodyPr/>
          <a:lstStyle/>
          <a:p>
            <a:r>
              <a:rPr lang="el-GR" dirty="0" err="1" smtClean="0"/>
              <a:t>Διαλεξη</a:t>
            </a:r>
            <a:r>
              <a:rPr lang="el-GR" dirty="0" smtClean="0"/>
              <a:t> </a:t>
            </a:r>
            <a:r>
              <a:rPr lang="en-US" dirty="0" smtClean="0"/>
              <a:t>27</a:t>
            </a:r>
            <a:r>
              <a:rPr lang="el-GR" baseline="30000" dirty="0" smtClean="0"/>
              <a:t>η</a:t>
            </a:r>
            <a:r>
              <a:rPr lang="el-GR" dirty="0" smtClean="0"/>
              <a:t>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0" y="24418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9018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2960" y="3549080"/>
            <a:ext cx="7796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US" sz="2100" dirty="0">
              <a:solidFill>
                <a:prstClr val="black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sz="2100" dirty="0" smtClean="0">
                <a:solidFill>
                  <a:prstClr val="black"/>
                </a:solidFill>
              </a:rPr>
              <a:t>Φάση</a:t>
            </a:r>
            <a:endParaRPr lang="el-GR" sz="2100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0949"/>
            <a:ext cx="9144000" cy="152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31174" y="6706294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pic>
        <p:nvPicPr>
          <p:cNvPr id="10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94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 fontScale="92500"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>
                    <a:solidFill>
                      <a:prstClr val="black"/>
                    </a:solidFill>
                  </a:rPr>
                  <a:t>Επανάληψη σε διάφορα θέματα της </a:t>
                </a:r>
                <a:r>
                  <a:rPr lang="el-GR" b="1" dirty="0" smtClean="0">
                    <a:solidFill>
                      <a:prstClr val="black"/>
                    </a:solidFill>
                  </a:rPr>
                  <a:t>ύλης</a:t>
                </a: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Παρατηρήστε </a:t>
                </a:r>
                <a:r>
                  <a:rPr lang="el-GR" dirty="0"/>
                  <a:t>ότι το ημίτονο είναι </a:t>
                </a:r>
                <a:r>
                  <a:rPr lang="el-GR" b="1" dirty="0"/>
                  <a:t>διαμορφωμένο</a:t>
                </a:r>
                <a:r>
                  <a:rPr lang="el-GR" dirty="0"/>
                  <a:t> (πολλαπλασιασμένο) με μια </a:t>
                </a:r>
                <a:r>
                  <a:rPr lang="en-US" dirty="0"/>
                  <a:t>Gaussian-like </a:t>
                </a:r>
                <a:r>
                  <a:rPr lang="el-GR" dirty="0"/>
                  <a:t>περιβάλλουσα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80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Μας ενδιαφέρει πόσο θα καθυστερήσει στην έξοδο το «πακέτο συχνοτήτων» που αποτελεί τον ημιτονοειδή παλμό!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900" b="1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Αν ένα σήμα εισόδου αποτελείται από ένα άθροισμα από </a:t>
                </a:r>
                <a:r>
                  <a:rPr lang="el-GR" b="1" dirty="0"/>
                  <a:t>διαμορφωμένα</a:t>
                </a:r>
                <a:r>
                  <a:rPr lang="el-GR" dirty="0"/>
                  <a:t> ημίτονα διαφορετικής συχνότητας το καθένα, τότε κάθε «πακέτο» κάθε συχνότητας θα υποστεί διαφορετική καθυστέρηση στην έξοδο του συστήματος, κι έτσι η έξοδος θα είναι εν γένει διαφορετική στη μορφή της σε σχέση με το αρχικό σήμα εισόδου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900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Αν όμως τα διαμορφωμένα ημίτονα («πακέτα») είναι σήματα </a:t>
                </a:r>
                <a:r>
                  <a:rPr lang="el-GR" b="1" dirty="0"/>
                  <a:t>στενής ζώνης</a:t>
                </a:r>
                <a:r>
                  <a:rPr lang="el-GR" dirty="0"/>
                  <a:t>, δηλ. ο </a:t>
                </a:r>
                <a:r>
                  <a:rPr lang="el-GR" dirty="0" err="1"/>
                  <a:t>μετασχ</a:t>
                </a:r>
                <a:r>
                  <a:rPr lang="el-GR" dirty="0"/>
                  <a:t>. </a:t>
                </a:r>
                <a:r>
                  <a:rPr lang="en-US" dirty="0"/>
                  <a:t>Fourier </a:t>
                </a:r>
                <a:r>
                  <a:rPr lang="el-GR" dirty="0"/>
                  <a:t>τους έχει σημαντικές τιμές μόνο γύρω από ένα εύρος συχνοτήτων </a:t>
                </a:r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/>
                  <a:t>			[</a:t>
                </a:r>
                <a14:m>
                  <m:oMath xmlns:m="http://schemas.openxmlformats.org/officeDocument/2006/math">
                    <m:r>
                      <a:rPr lang="el-GR" sz="1600" i="1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l-G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6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l-GR" sz="16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l-GR" sz="1600" i="1">
                        <a:latin typeface="Cambria Math" panose="02040503050406030204" pitchFamily="18" charset="0"/>
                      </a:rPr>
                      <m:t>𝛣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,−</m:t>
                    </m:r>
                    <m:sSub>
                      <m:sSubPr>
                        <m:ctrlPr>
                          <a:rPr lang="el-GR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sz="16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l-GR" sz="16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l-GR" sz="1600" i="1">
                        <a:latin typeface="Cambria Math" panose="02040503050406030204" pitchFamily="18" charset="0"/>
                      </a:rPr>
                      <m:t>𝛣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], [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l-GR" sz="1600" i="1">
                        <a:latin typeface="Cambria Math" panose="02040503050406030204" pitchFamily="18" charset="0"/>
                      </a:rPr>
                      <m:t>𝛣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sz="16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l-GR" sz="1600" i="1">
                        <a:latin typeface="Cambria Math" panose="02040503050406030204" pitchFamily="18" charset="0"/>
                      </a:rPr>
                      <m:t>𝛣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</a:t>
                </a: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/>
                  <a:t>   με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l-GR" dirty="0"/>
                  <a:t> τη συχνότητα του ημιτόνου, τότε μπορούμε να χρησιμοποιήσουμε την καθυστέρηση    </a:t>
                </a:r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/>
                  <a:t>   ομάδας για μια πολύ καλή προσέγγιση της καθυστέρησης κάθε «πακέτου» της εξόδου!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1837" t="-1631" r="-183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33582" r="33826"/>
          <a:stretch/>
        </p:blipFill>
        <p:spPr>
          <a:xfrm>
            <a:off x="316524" y="889578"/>
            <a:ext cx="3447740" cy="12931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070911" y="662261"/>
            <a:ext cx="3208251" cy="1313162"/>
            <a:chOff x="6353973" y="510576"/>
            <a:chExt cx="2573895" cy="913027"/>
          </a:xfrm>
        </p:grpSpPr>
        <p:grpSp>
          <p:nvGrpSpPr>
            <p:cNvPr id="11" name="Group 10"/>
            <p:cNvGrpSpPr/>
            <p:nvPr/>
          </p:nvGrpSpPr>
          <p:grpSpPr>
            <a:xfrm>
              <a:off x="6353973" y="510576"/>
              <a:ext cx="2573895" cy="913027"/>
              <a:chOff x="5359651" y="4950017"/>
              <a:chExt cx="3506622" cy="1570077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5359651" y="4950017"/>
                <a:ext cx="3331676" cy="1430831"/>
                <a:chOff x="5359651" y="3074347"/>
                <a:chExt cx="3331676" cy="1430831"/>
              </a:xfrm>
            </p:grpSpPr>
            <p:cxnSp>
              <p:nvCxnSpPr>
                <p:cNvPr id="17" name="Straight Arrow Connector 16"/>
                <p:cNvCxnSpPr/>
                <p:nvPr/>
              </p:nvCxnSpPr>
              <p:spPr>
                <a:xfrm>
                  <a:off x="5359651" y="4348349"/>
                  <a:ext cx="3331676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pic>
              <p:nvPicPr>
                <p:cNvPr id="18" name="Picture 17"/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32882"/>
                <a:stretch/>
              </p:blipFill>
              <p:spPr>
                <a:xfrm>
                  <a:off x="5495925" y="3338919"/>
                  <a:ext cx="2198103" cy="1022175"/>
                </a:xfrm>
                <a:prstGeom prst="rect">
                  <a:avLst/>
                </a:prstGeom>
              </p:spPr>
            </p:pic>
            <p:cxnSp>
              <p:nvCxnSpPr>
                <p:cNvPr id="19" name="Straight Arrow Connector 18"/>
                <p:cNvCxnSpPr/>
                <p:nvPr/>
              </p:nvCxnSpPr>
              <p:spPr>
                <a:xfrm flipH="1" flipV="1">
                  <a:off x="6917274" y="3074347"/>
                  <a:ext cx="7235" cy="1430831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8660725" y="6202535"/>
                    <a:ext cx="205548" cy="317559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12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</m:oMath>
                      </m:oMathPara>
                    </a14:m>
                    <a:endParaRPr lang="en-US" sz="1200" dirty="0" smtClean="0">
                      <a:solidFill>
                        <a:srgbClr val="000000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660725" y="6202535"/>
                    <a:ext cx="205548" cy="317559"/>
                  </a:xfrm>
                  <a:prstGeom prst="rect">
                    <a:avLst/>
                  </a:prstGeom>
                  <a:blipFill rotWithShape="0">
                    <a:blip r:embed="rId7"/>
                    <a:stretch>
                      <a:fillRect l="-16000" r="-8000"/>
                    </a:stretch>
                  </a:blipFill>
                </p:spPr>
                <p:txBody>
                  <a:bodyPr/>
                  <a:lstStyle/>
                  <a:p>
                    <a:r>
                      <a:rPr lang="el-GR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pic>
            <p:nvPicPr>
              <p:cNvPr id="16" name="Picture 15"/>
              <p:cNvPicPr>
                <a:picLocks noChangeAspect="1"/>
              </p:cNvPicPr>
              <p:nvPr/>
            </p:nvPicPr>
            <p:blipFill rotWithShape="1">
              <a:blip r:embed="rId6"/>
              <a:srcRect l="32882" r="29645"/>
              <a:stretch/>
            </p:blipFill>
            <p:spPr>
              <a:xfrm>
                <a:off x="7316718" y="5214595"/>
                <a:ext cx="1227208" cy="1022175"/>
              </a:xfrm>
              <a:prstGeom prst="rect">
                <a:avLst/>
              </a:prstGeom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8069672" y="1238937"/>
                  <a:ext cx="166517" cy="1283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sz="1200" dirty="0" smtClean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69672" y="1238937"/>
                  <a:ext cx="166517" cy="128396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l="-11765" b="-6452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641380" y="1247401"/>
                  <a:ext cx="259113" cy="12839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120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sz="1200" b="0" i="1" smtClean="0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oMath>
                    </m:oMathPara>
                  </a14:m>
                  <a:endParaRPr lang="en-US" sz="1200" dirty="0" smtClean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1380" y="1247401"/>
                  <a:ext cx="259113" cy="128396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3774" b="-6452"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0" name="Straight Arrow Connector 19"/>
          <p:cNvCxnSpPr/>
          <p:nvPr/>
        </p:nvCxnSpPr>
        <p:spPr>
          <a:xfrm flipH="1" flipV="1">
            <a:off x="3928409" y="1522624"/>
            <a:ext cx="902866" cy="731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4266716" y="1252941"/>
                <a:ext cx="2030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𝐹</m:t>
                      </m:r>
                    </m:oMath>
                  </m:oMathPara>
                </a14:m>
                <a:endParaRPr lang="el-GR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6716" y="1252941"/>
                <a:ext cx="203004" cy="276999"/>
              </a:xfrm>
              <a:prstGeom prst="rect">
                <a:avLst/>
              </a:prstGeom>
              <a:blipFill rotWithShape="0">
                <a:blip r:embed="rId10"/>
                <a:stretch>
                  <a:fillRect l="-30303" r="-21212" b="-666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5" name="Group 24"/>
          <p:cNvGrpSpPr/>
          <p:nvPr/>
        </p:nvGrpSpPr>
        <p:grpSpPr>
          <a:xfrm>
            <a:off x="5289719" y="1842625"/>
            <a:ext cx="2009869" cy="1387203"/>
            <a:chOff x="5323438" y="2044060"/>
            <a:chExt cx="2009869" cy="1387203"/>
          </a:xfrm>
        </p:grpSpPr>
        <p:sp>
          <p:nvSpPr>
            <p:cNvPr id="26" name="Rounded Rectangle 25"/>
            <p:cNvSpPr/>
            <p:nvPr/>
          </p:nvSpPr>
          <p:spPr>
            <a:xfrm>
              <a:off x="5323438" y="3123446"/>
              <a:ext cx="2009869" cy="307817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>
                <a:solidFill>
                  <a:prstClr val="white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6310265" y="2044060"/>
              <a:ext cx="885526" cy="106128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9009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>
                    <a:solidFill>
                      <a:prstClr val="black"/>
                    </a:solidFill>
                  </a:rPr>
                  <a:t>Επανάληψη σε διάφορα θέματα της </a:t>
                </a:r>
                <a:r>
                  <a:rPr lang="el-GR" b="1" dirty="0" smtClean="0">
                    <a:solidFill>
                      <a:prstClr val="black"/>
                    </a:solidFill>
                  </a:rPr>
                  <a:t>ύλης</a:t>
                </a: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Έστω </a:t>
                </a:r>
                <a:r>
                  <a:rPr lang="el-GR" dirty="0"/>
                  <a:t>ένα σήμα εισόδου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US" dirty="0"/>
              </a:p>
              <a:p>
                <a:pPr marL="201168" lvl="1" indent="0">
                  <a:buClrTx/>
                  <a:buSzPct val="120000"/>
                  <a:buNone/>
                </a:pPr>
                <a:endParaRPr lang="en-US" sz="800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Έστω </a:t>
                </a:r>
                <a:r>
                  <a:rPr lang="el-GR" dirty="0"/>
                  <a:t>ότι η περιβάλλουσα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 </a:t>
                </a:r>
                <a:r>
                  <a:rPr lang="el-GR" dirty="0"/>
                  <a:t>κάθε συχνότητας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l-GR" dirty="0"/>
                  <a:t> είναι ένα σήμα πεπερασμένης διάρκειας στο χρόνο, χαμηλοπερατής φύσεως και στενής ζώνης στη συχνότητα, δηλ.</a:t>
                </a:r>
                <a:r>
                  <a:rPr lang="en-US" dirty="0"/>
                  <a:t/>
                </a:r>
                <a:br>
                  <a:rPr lang="en-US" dirty="0"/>
                </a:b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𝑤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≠0,   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            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i="1">
                          <a:latin typeface="Cambria Math" panose="02040503050406030204" pitchFamily="18" charset="0"/>
                        </a:rPr>
                        <m:t>=0,    </m:t>
                      </m:r>
                      <m:d>
                        <m:dPr>
                          <m:begChr m:val="|"/>
                          <m:endChr m:val="|"/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l-GR" i="1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   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≪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sz="900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Μπορούμε </a:t>
                </a:r>
                <a:r>
                  <a:rPr lang="el-GR" dirty="0"/>
                  <a:t>εύκολα </a:t>
                </a:r>
                <a:r>
                  <a:rPr lang="el-GR" dirty="0" smtClean="0">
                    <a:sym typeface="Wingdings" panose="05000000000000000000" pitchFamily="2" charset="2"/>
                  </a:rPr>
                  <a:t>να </a:t>
                </a:r>
                <a:r>
                  <a:rPr lang="el-GR" dirty="0">
                    <a:sym typeface="Wingdings" panose="05000000000000000000" pitchFamily="2" charset="2"/>
                  </a:rPr>
                  <a:t>δείξουμε ότι τότε</a:t>
                </a:r>
              </a:p>
              <a:p>
                <a:pPr marL="201168" lvl="1" indent="0">
                  <a:buClrTx/>
                  <a:buSzPct val="120000"/>
                  <a:buNone/>
                </a:pPr>
                <a:endParaRPr lang="el-GR" sz="500" dirty="0">
                  <a:sym typeface="Wingdings" panose="05000000000000000000" pitchFamily="2" charset="2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l-GR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d>
                            <m:d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l-GR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l-GR" i="1">
                                                  <a:latin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l-GR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sup>
                              </m:sSup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𝑊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  <m:r>
                                            <a:rPr lang="el-GR" i="1">
                                              <a:latin typeface="Cambria Math" panose="02040503050406030204" pitchFamily="18" charset="0"/>
                                            </a:rPr>
                                            <m:t>+</m:t>
                                          </m:r>
                                          <m:sSub>
                                            <m:sSubPr>
                                              <m:ctrlPr>
                                                <a:rPr lang="el-GR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l-GR" i="1">
                                                  <a:latin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800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Πράγματι </a:t>
                </a:r>
                <a:r>
                  <a:rPr lang="el-GR" dirty="0"/>
                  <a:t>έχουμε ένα άθροισμα σημάτων στενής ζώνης!</a:t>
                </a:r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1905" t="-1727" r="-1769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02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>
                    <a:solidFill>
                      <a:prstClr val="black"/>
                    </a:solidFill>
                  </a:rPr>
                  <a:t>Επανάληψη σε διάφορα θέματα της </a:t>
                </a:r>
                <a:r>
                  <a:rPr lang="el-GR" b="1" dirty="0" smtClean="0">
                    <a:solidFill>
                      <a:prstClr val="black"/>
                    </a:solidFill>
                  </a:rPr>
                  <a:t>ύλης</a:t>
                </a: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Υπό </a:t>
                </a:r>
                <a:r>
                  <a:rPr lang="el-GR" dirty="0"/>
                  <a:t>τις προϋποθέσεις που είπαμε </a:t>
                </a:r>
                <a:r>
                  <a:rPr lang="el-GR" dirty="0" smtClean="0"/>
                  <a:t>νωρίτερα, </a:t>
                </a:r>
                <a:r>
                  <a:rPr lang="el-GR" dirty="0"/>
                  <a:t>η έξοδος του ΓΧΑ </a:t>
                </a:r>
                <a:r>
                  <a:rPr lang="el-GR" dirty="0" smtClean="0"/>
                  <a:t>συστήματος </a:t>
                </a:r>
                <a:br>
                  <a:rPr lang="el-GR" dirty="0" smtClean="0"/>
                </a:br>
                <a:r>
                  <a:rPr lang="el-GR" dirty="0" smtClean="0"/>
                  <a:t> μπορεί </a:t>
                </a:r>
                <a:r>
                  <a:rPr lang="el-GR" dirty="0"/>
                  <a:t>να γραφεί ως</a:t>
                </a:r>
                <a:endParaRPr lang="en-US" dirty="0"/>
              </a:p>
              <a:p>
                <a:pPr marL="201168" lvl="1" indent="0">
                  <a:buClrTx/>
                  <a:buSzPct val="120000"/>
                  <a:buNone/>
                </a:pPr>
                <a:endParaRPr lang="el-GR" sz="900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𝜏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d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𝜏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𝜔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latin typeface="Cambria Math" panose="02040503050406030204" pitchFamily="18" charset="0"/>
                                                    </a:rPr>
                                                    <m:t>𝑘</m:t>
                                                  </m:r>
                                                </m:sub>
                                              </m:sSub>
                                            </m:sup>
                                          </m:sSup>
                                        </m:e>
                                      </m:d>
                                    </m:e>
                                  </m:d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func>
                        </m:e>
                      </m:nary>
                    </m:oMath>
                  </m:oMathPara>
                </a14:m>
                <a:endParaRPr lang="en-US" dirty="0"/>
              </a:p>
              <a:p>
                <a:pPr marL="201168" lvl="1" indent="0">
                  <a:buClrTx/>
                  <a:buSzPct val="120000"/>
                  <a:buNone/>
                </a:pPr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Ξεκάθαρα </a:t>
                </a:r>
                <a:r>
                  <a:rPr lang="el-GR" dirty="0"/>
                  <a:t>βλέπετε ότι κάθε διαμορφωμένο ημίτονο συχνότητας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l-GR" dirty="0"/>
                  <a:t> έχει καθυστερήσει κατά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Η ερμηνεία του </a:t>
                </a:r>
                <a:r>
                  <a:rPr lang="en-US" dirty="0" smtClean="0"/>
                  <a:t>group delay </a:t>
                </a:r>
                <a:r>
                  <a:rPr lang="el-GR" dirty="0" smtClean="0"/>
                  <a:t>ως η καθυστέρηση ενός ημιτονοειδούς παλμού στην έξοδο ενός ΓΧΑ συστήματος είναι έγκυρη μόνον αν:</a:t>
                </a:r>
                <a:br>
                  <a:rPr lang="el-GR" dirty="0" smtClean="0"/>
                </a:br>
                <a:endParaRPr lang="el-GR" dirty="0" smtClean="0"/>
              </a:p>
              <a:p>
                <a:pPr lvl="1">
                  <a:buClrTx/>
                  <a:buSzPct val="120000"/>
                  <a:buFont typeface="Wingdings" panose="05000000000000000000" pitchFamily="2" charset="2"/>
                  <a:buChar char="q"/>
                </a:pPr>
                <a:r>
                  <a:rPr lang="el-GR" dirty="0" smtClean="0"/>
                  <a:t> Η απόκριση πλάτους γύρω από τις συχνότητες της εισόδου είναι σχεδόν σταθερή</a:t>
                </a:r>
              </a:p>
              <a:p>
                <a:pPr lvl="1">
                  <a:buClrTx/>
                  <a:buSzPct val="120000"/>
                  <a:buFont typeface="Wingdings" panose="05000000000000000000" pitchFamily="2" charset="2"/>
                  <a:buChar char="q"/>
                </a:pPr>
                <a:r>
                  <a:rPr lang="el-GR" dirty="0"/>
                  <a:t> </a:t>
                </a:r>
                <a:r>
                  <a:rPr lang="el-GR" dirty="0" smtClean="0"/>
                  <a:t>Η καθυστέρηση ομάδας </a:t>
                </a:r>
                <a:r>
                  <a:rPr lang="el-GR" dirty="0"/>
                  <a:t>γ</a:t>
                </a:r>
                <a:r>
                  <a:rPr lang="el-GR" dirty="0" smtClean="0"/>
                  <a:t>ύρω από τις συχνότητες της εισόδου είναι σχεδόν σταθερή</a:t>
                </a:r>
              </a:p>
              <a:p>
                <a:pPr lvl="2">
                  <a:buClrTx/>
                  <a:buSzPct val="120000"/>
                  <a:buFont typeface="Wingdings" panose="05000000000000000000" pitchFamily="2" charset="2"/>
                  <a:buChar char="q"/>
                </a:pPr>
                <a:r>
                  <a:rPr lang="el-GR" dirty="0" smtClean="0"/>
                  <a:t> Δηλ. η απόκριση πλάτους της εισόδου πρέπει να είναι αρκετά </a:t>
                </a:r>
                <a:r>
                  <a:rPr lang="en-US" dirty="0" smtClean="0"/>
                  <a:t>narrowband (“</a:t>
                </a:r>
                <a:r>
                  <a:rPr lang="el-GR" dirty="0" smtClean="0"/>
                  <a:t>στενής ζώνης</a:t>
                </a:r>
                <a:r>
                  <a:rPr lang="en-US" dirty="0" smtClean="0"/>
                  <a:t>”)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1905" t="-172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8134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77" y="800100"/>
            <a:ext cx="4450193" cy="57398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" y="346018"/>
            <a:ext cx="8959041" cy="6351964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</a:t>
            </a:r>
            <a:r>
              <a:rPr lang="el-GR" b="1" dirty="0">
                <a:solidFill>
                  <a:prstClr val="black"/>
                </a:solidFill>
              </a:rPr>
              <a:t>Επανάληψη σε διάφορα θέματα της </a:t>
            </a:r>
            <a:r>
              <a:rPr lang="el-GR" b="1" dirty="0" smtClean="0">
                <a:solidFill>
                  <a:prstClr val="black"/>
                </a:solidFill>
              </a:rPr>
              <a:t>ύλης</a:t>
            </a:r>
            <a:endParaRPr lang="el-GR" dirty="0"/>
          </a:p>
          <a:p>
            <a:pPr marL="0" indent="0">
              <a:buClrTx/>
              <a:buSzPct val="120000"/>
              <a:buNone/>
            </a:pP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-1" y="633042"/>
            <a:ext cx="4520275" cy="5894430"/>
            <a:chOff x="-1" y="633042"/>
            <a:chExt cx="4520275" cy="589443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433"/>
            <a:stretch/>
          </p:blipFill>
          <p:spPr>
            <a:xfrm>
              <a:off x="-1" y="633042"/>
              <a:ext cx="4507575" cy="4446958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917" b="1163"/>
            <a:stretch/>
          </p:blipFill>
          <p:spPr>
            <a:xfrm>
              <a:off x="12699" y="5100918"/>
              <a:ext cx="4507575" cy="142655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880108" y="3345180"/>
            <a:ext cx="91033" cy="2948940"/>
            <a:chOff x="880108" y="3345180"/>
            <a:chExt cx="91033" cy="2948940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880108" y="3345180"/>
              <a:ext cx="15240" cy="2948940"/>
            </a:xfrm>
            <a:prstGeom prst="line">
              <a:avLst/>
            </a:prstGeom>
            <a:ln w="9525"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55901" y="3345180"/>
              <a:ext cx="15240" cy="2948940"/>
            </a:xfrm>
            <a:prstGeom prst="line">
              <a:avLst/>
            </a:prstGeom>
            <a:ln w="9525"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1530472" y="3345180"/>
            <a:ext cx="166765" cy="2948940"/>
            <a:chOff x="1530472" y="3345180"/>
            <a:chExt cx="166765" cy="2948940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530472" y="3345180"/>
              <a:ext cx="15240" cy="2948940"/>
            </a:xfrm>
            <a:prstGeom prst="line">
              <a:avLst/>
            </a:prstGeom>
            <a:ln w="9525"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1685787" y="3345180"/>
              <a:ext cx="11450" cy="2948940"/>
            </a:xfrm>
            <a:prstGeom prst="line">
              <a:avLst/>
            </a:prstGeom>
            <a:ln w="9525">
              <a:prstDash val="dash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Rounded Rectangle 9"/>
          <p:cNvSpPr/>
          <p:nvPr/>
        </p:nvSpPr>
        <p:spPr>
          <a:xfrm>
            <a:off x="4582158" y="2162175"/>
            <a:ext cx="4561842" cy="1571625"/>
          </a:xfrm>
          <a:prstGeom prst="roundRect">
            <a:avLst>
              <a:gd name="adj" fmla="val 6364"/>
            </a:avLst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20" name="Straight Connector 19"/>
          <p:cNvCxnSpPr/>
          <p:nvPr/>
        </p:nvCxnSpPr>
        <p:spPr>
          <a:xfrm>
            <a:off x="2243797" y="1391543"/>
            <a:ext cx="9525" cy="504825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347787" y="1391544"/>
            <a:ext cx="7144" cy="513456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34408" y="1391543"/>
            <a:ext cx="9525" cy="504825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059189" y="2920547"/>
            <a:ext cx="9525" cy="504825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5217122" y="2905782"/>
            <a:ext cx="9525" cy="504825"/>
          </a:xfrm>
          <a:prstGeom prst="line">
            <a:avLst/>
          </a:prstGeom>
          <a:ln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5059680" y="2797969"/>
            <a:ext cx="403860" cy="178594"/>
          </a:xfrm>
          <a:prstGeom prst="roundRect">
            <a:avLst/>
          </a:prstGeom>
          <a:noFill/>
          <a:ln w="127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397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922602"/>
            <a:ext cx="7543800" cy="733806"/>
          </a:xfrm>
        </p:spPr>
        <p:txBody>
          <a:bodyPr>
            <a:normAutofit/>
          </a:bodyPr>
          <a:lstStyle/>
          <a:p>
            <a:r>
              <a:rPr lang="el-GR" sz="4500" dirty="0"/>
              <a:t>Ψηφιακή Επεξεργασία Σήματος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1961804"/>
            <a:ext cx="7543800" cy="3371850"/>
          </a:xfrm>
        </p:spPr>
        <p:txBody>
          <a:bodyPr/>
          <a:lstStyle/>
          <a:p>
            <a:r>
              <a:rPr lang="el-GR" dirty="0" err="1" smtClean="0"/>
              <a:t>Διαλεξη</a:t>
            </a:r>
            <a:r>
              <a:rPr lang="el-GR" dirty="0" smtClean="0"/>
              <a:t> </a:t>
            </a:r>
            <a:r>
              <a:rPr lang="en-US" dirty="0" smtClean="0"/>
              <a:t>27</a:t>
            </a:r>
            <a:r>
              <a:rPr lang="el-GR" baseline="30000" dirty="0" smtClean="0"/>
              <a:t>η</a:t>
            </a:r>
            <a:r>
              <a:rPr lang="el-GR" dirty="0" smtClean="0"/>
              <a:t>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0" y="24418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9018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2960" y="3549080"/>
            <a:ext cx="7796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US" sz="2100" dirty="0">
              <a:solidFill>
                <a:prstClr val="black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sz="2100" dirty="0" smtClean="0">
                <a:solidFill>
                  <a:prstClr val="black"/>
                </a:solidFill>
              </a:rPr>
              <a:t>Μεταβατική και σταθερής κατάστασης απόκριση</a:t>
            </a:r>
            <a:endParaRPr lang="el-GR" sz="2100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0949"/>
            <a:ext cx="9144000" cy="152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31174" y="6706294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pic>
        <p:nvPicPr>
          <p:cNvPr id="10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95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>
                    <a:solidFill>
                      <a:prstClr val="black"/>
                    </a:solidFill>
                  </a:rPr>
                  <a:t>Επανάληψη σε διάφορα θέματα της </a:t>
                </a:r>
                <a:r>
                  <a:rPr lang="el-GR" b="1" dirty="0" smtClean="0">
                    <a:solidFill>
                      <a:prstClr val="black"/>
                    </a:solidFill>
                  </a:rPr>
                  <a:t>ύλης</a:t>
                </a: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Γνωρίζουμε την ιδιότητα της </a:t>
                </a:r>
                <a:r>
                  <a:rPr lang="el-GR" dirty="0" err="1" smtClean="0"/>
                  <a:t>ιδιοσυνάρτησης</a:t>
                </a:r>
                <a:r>
                  <a:rPr lang="el-GR" dirty="0" smtClean="0"/>
                  <a:t> ενός ΓΧΑ συστήματος για </a:t>
                </a:r>
                <a:r>
                  <a:rPr lang="el-GR" dirty="0"/>
                  <a:t/>
                </a:r>
                <a:br>
                  <a:rPr lang="el-GR" dirty="0"/>
                </a:br>
                <a:r>
                  <a:rPr lang="el-GR" dirty="0" smtClean="0"/>
                  <a:t> είσοδο </a:t>
                </a:r>
                <a:r>
                  <a:rPr lang="el-GR" dirty="0"/>
                  <a:t>της μορφής 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l-GR" sz="2000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,    −∞&lt;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&lt;+∞,   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ℝ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b>
                      </m:sSub>
                    </m:oMath>
                  </m:oMathPara>
                </a14:m>
                <a:endParaRPr lang="en-US" sz="1100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Η έξοδος δίνεται ως </a:t>
                </a: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−∞&lt;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&lt;+∞,</m:t>
                      </m:r>
                    </m:oMath>
                  </m:oMathPara>
                </a14:m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Όμως </a:t>
                </a:r>
                <a:r>
                  <a:rPr lang="el-GR" dirty="0"/>
                  <a:t>τέτοια σήματα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−∞&lt;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&lt;+∞</m:t>
                    </m:r>
                  </m:oMath>
                </a14:m>
                <a:r>
                  <a:rPr lang="el-GR" dirty="0"/>
                  <a:t>) δεν υπάρχουν στην πραγματικότητα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700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Οπότε </a:t>
                </a:r>
                <a:r>
                  <a:rPr lang="el-GR" dirty="0"/>
                  <a:t>η ιδιότητα της </a:t>
                </a:r>
                <a:r>
                  <a:rPr lang="el-GR" dirty="0" err="1"/>
                  <a:t>ιδιοσυνάρτησης</a:t>
                </a:r>
                <a:r>
                  <a:rPr lang="el-GR" dirty="0"/>
                  <a:t> + </a:t>
                </a:r>
                <a:r>
                  <a:rPr lang="el-GR" dirty="0" err="1"/>
                  <a:t>ιδιοτιμής</a:t>
                </a:r>
                <a:r>
                  <a:rPr lang="el-GR" dirty="0"/>
                  <a:t> δεν ισχύει ακριβώς στην πράξη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1050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Ας </a:t>
                </a:r>
                <a:r>
                  <a:rPr lang="el-GR" dirty="0"/>
                  <a:t>κάνουμε τα πράγματα πιο κοντά στην πραγματικότητα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1000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Έστω </a:t>
                </a:r>
                <a:r>
                  <a:rPr lang="el-GR" dirty="0"/>
                  <a:t>ότι έχουμε ένα σήμα που εφαρμόζεται σε μια τυχαία χρονική στιγμή</a:t>
                </a:r>
                <a:r>
                  <a:rPr lang="en-US" dirty="0"/>
                  <a:t> </a:t>
                </a:r>
                <a:r>
                  <a:rPr lang="el-GR" dirty="0"/>
                  <a:t>σε ένα </a:t>
                </a:r>
                <a:r>
                  <a:rPr lang="el-GR" b="1" i="1" dirty="0"/>
                  <a:t>αιτιατό</a:t>
                </a:r>
                <a:r>
                  <a:rPr lang="el-GR" dirty="0"/>
                  <a:t> ΓΧΑ σύστημα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2000" dirty="0"/>
                  <a:t>Για λόγους ευκολίας έστω ότι η στιγμή αυτή είναι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sz="2000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sz="2000" dirty="0"/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sz="100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Το </a:t>
                </a:r>
                <a:r>
                  <a:rPr lang="el-GR" dirty="0"/>
                  <a:t>σήμα αυτό θα </a:t>
                </a:r>
                <a:r>
                  <a:rPr lang="el-GR" dirty="0" smtClean="0"/>
                  <a:t>είναι (με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=1, 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𝜃</m:t>
                    </m:r>
                    <m:r>
                      <a:rPr lang="el-GR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 smtClean="0"/>
                  <a:t>)</a:t>
                </a:r>
                <a:r>
                  <a:rPr lang="el-GR" dirty="0" smtClean="0"/>
                  <a:t>  </a:t>
                </a:r>
                <a:r>
                  <a:rPr lang="el-GR" dirty="0"/>
                  <a:t>το 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l-GR" sz="2000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000" i="1">
                          <a:latin typeface="Cambria Math" panose="02040503050406030204" pitchFamily="18" charset="0"/>
                        </a:rPr>
                        <m:t>𝑢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000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000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1905" t="-172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9884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>
                    <a:solidFill>
                      <a:prstClr val="black"/>
                    </a:solidFill>
                  </a:rPr>
                  <a:t>Επανάληψη σε διάφορα θέματα της </a:t>
                </a:r>
                <a:r>
                  <a:rPr lang="el-GR" b="1" dirty="0" smtClean="0">
                    <a:solidFill>
                      <a:prstClr val="black"/>
                    </a:solidFill>
                  </a:rPr>
                  <a:t>ύλης</a:t>
                </a: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Εφαρμόζοντας </a:t>
                </a:r>
                <a:r>
                  <a:rPr lang="el-GR" dirty="0"/>
                  <a:t>το άθροισμα της συνέλιξης θα έχουμε</a:t>
                </a:r>
                <a:r>
                  <a:rPr lang="en-US" dirty="0"/>
                  <a:t/>
                </a:r>
                <a:br>
                  <a:rPr lang="en-US" dirty="0"/>
                </a:b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=−∞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eqArr>
                                  <m:eqArr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eqArr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,                                           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&lt;0</m:t>
                                    </m:r>
                                  </m:e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 </m:t>
                                    </m:r>
                                  </m:e>
                                </m:eqArr>
                              </m:e>
                            </m:mr>
                            <m:mr>
                              <m:e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nary>
                                      <m:naryPr>
                                        <m:chr m:val="∑"/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naryPr>
                                      <m:sub>
                                        <m:r>
                                          <m:rPr>
                                            <m:brk m:alnAt="23"/>
                                          </m:rP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𝑘</m:t>
                                        </m:r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=0</m:t>
                                        </m:r>
                                      </m:sub>
                                      <m:sup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𝑛</m:t>
                                        </m:r>
                                      </m:sup>
                                      <m:e>
                                        <m:r>
                                          <a:rPr lang="en-US" i="1">
                                            <a:latin typeface="Cambria Math" panose="02040503050406030204" pitchFamily="18" charset="0"/>
                                          </a:rPr>
                                          <m:t>h</m:t>
                                        </m:r>
                                        <m:d>
                                          <m:dPr>
                                            <m:begChr m:val="["/>
                                            <m:endChr m:val="]"/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e>
                                        </m:d>
                                        <m:sSup>
                                          <m:sSupPr>
                                            <m:ctrlP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p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−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  <m:r>
                                              <a:rPr lang="el-GR" i="1">
                                                <a:latin typeface="Cambria Math" panose="02040503050406030204" pitchFamily="18" charset="0"/>
                                              </a:rPr>
                                              <m:t>𝜔</m:t>
                                            </m:r>
                                            <m:r>
                                              <a:rPr lang="en-US" i="1">
                                                <a:latin typeface="Cambria Math" panose="02040503050406030204" pitchFamily="18" charset="0"/>
                                              </a:rPr>
                                              <m:t>𝑘</m:t>
                                            </m:r>
                                          </m:sup>
                                        </m:sSup>
                                      </m:e>
                                    </m:nary>
                                  </m:e>
                                </m:d>
                                <m:sSup>
                                  <m:sSup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𝑛</m:t>
                                    </m:r>
                                  </m:sup>
                                </m:s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,    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≥0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Για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έχουμε</a:t>
                </a: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+∞</m:t>
                              </m:r>
                            </m:sup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l-GR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+∞</m:t>
                              </m:r>
                            </m:sup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r>
                  <a:rPr lang="en-US" i="1" dirty="0">
                    <a:latin typeface="Cambria Math" panose="02040503050406030204" pitchFamily="18" charset="0"/>
                  </a:rPr>
                  <a:t/>
                </a:r>
                <a:br>
                  <a:rPr lang="en-US" i="1" dirty="0">
                    <a:latin typeface="Cambria Math" panose="02040503050406030204" pitchFamily="18" charset="0"/>
                  </a:rPr>
                </a:br>
                <a:endParaRPr lang="en-US" i="1" dirty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+∞</m:t>
                              </m:r>
                            </m:sup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     </m:t>
                      </m:r>
                    </m:oMath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𝑠𝑠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Ο </a:t>
                </a:r>
                <a:r>
                  <a:rPr lang="el-GR" dirty="0"/>
                  <a:t>όρος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𝑠𝑠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ονομάζεται </a:t>
                </a:r>
                <a:r>
                  <a:rPr lang="el-GR" b="1" dirty="0"/>
                  <a:t>απόκριση σταθερής κατάστασης (</a:t>
                </a:r>
                <a:r>
                  <a:rPr lang="en-US" b="1" dirty="0"/>
                  <a:t>steady state response)</a:t>
                </a:r>
                <a:r>
                  <a:rPr lang="el-GR" dirty="0"/>
                  <a:t> ενώ ο όρος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ονομάζεται </a:t>
                </a:r>
                <a:r>
                  <a:rPr lang="el-GR" b="1" dirty="0"/>
                  <a:t>μεταβατική απόκριση </a:t>
                </a:r>
                <a:r>
                  <a:rPr lang="en-US" b="1" dirty="0"/>
                  <a:t>(transient response)</a:t>
                </a:r>
                <a:endParaRPr lang="en-US" i="1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1905" t="-1727" r="-54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8805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>
                    <a:solidFill>
                      <a:prstClr val="black"/>
                    </a:solidFill>
                  </a:rPr>
                  <a:t>Επανάληψη σε διάφορα θέματα της </a:t>
                </a:r>
                <a:r>
                  <a:rPr lang="el-GR" b="1" dirty="0" smtClean="0">
                    <a:solidFill>
                      <a:prstClr val="black"/>
                    </a:solidFill>
                  </a:rPr>
                  <a:t>ύλης</a:t>
                </a:r>
                <a:br>
                  <a:rPr lang="el-GR" b="1" dirty="0" smtClean="0">
                    <a:solidFill>
                      <a:prstClr val="black"/>
                    </a:solidFill>
                  </a:rPr>
                </a:b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+∞</m:t>
                              </m:r>
                            </m:sup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p>
                              </m:sSup>
                            </m:e>
                          </m:nary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     </m:t>
                      </m:r>
                    </m:oMath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          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𝑠𝑠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Η </a:t>
                </a:r>
                <a:r>
                  <a:rPr lang="el-GR" dirty="0"/>
                  <a:t>απόκριση σταθερής κατάστασης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𝑠𝑠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</a:t>
                </a:r>
                <a:r>
                  <a:rPr lang="el-GR" dirty="0"/>
                  <a:t>είναι ακριβώς το αποτέλεσμα που θα λαμβάναμε από την ιδιότητα της </a:t>
                </a:r>
                <a:r>
                  <a:rPr lang="el-GR" dirty="0" err="1"/>
                  <a:t>ιδιοσυνάρτησης</a:t>
                </a: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Η </a:t>
                </a:r>
                <a:r>
                  <a:rPr lang="el-GR" dirty="0"/>
                  <a:t>μεταβατική απόκριση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l-GR" dirty="0"/>
                  <a:t> μπορεί κανείς να τη δει ως το «πόσο απέχει» η έξοδός μας από το αποτέλεσμα της </a:t>
                </a:r>
                <a:r>
                  <a:rPr lang="el-GR" dirty="0" err="1"/>
                  <a:t>ιδιοσυνάρτησης</a:t>
                </a: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Άραγε </a:t>
                </a:r>
                <a:r>
                  <a:rPr lang="el-GR" dirty="0"/>
                  <a:t>πως συμπεριφέρεται η μεταβατική απόκριση;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sz="2000" dirty="0"/>
                  <a:t>Μήπως μπορεί να εξαφανίζεται σε κάποιες περιπτώσεις και να καταλήγουμε μόνο με την απόκριση σταθερής κατάστασης;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sz="1600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Ας </a:t>
                </a:r>
                <a:r>
                  <a:rPr lang="el-GR" dirty="0"/>
                  <a:t>δούμε πότε – και αν – συμβαίνει αυτό…</a:t>
                </a:r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1905" t="-1727" r="-2041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822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>
                    <a:solidFill>
                      <a:prstClr val="black"/>
                    </a:solidFill>
                  </a:rPr>
                  <a:t>Επανάληψη σε διάφορα θέματα της </a:t>
                </a:r>
                <a:r>
                  <a:rPr lang="el-GR" b="1" dirty="0" smtClean="0">
                    <a:solidFill>
                      <a:prstClr val="black"/>
                    </a:solidFill>
                  </a:rPr>
                  <a:t>ύλης</a:t>
                </a:r>
                <a:br>
                  <a:rPr lang="el-GR" b="1" dirty="0" smtClean="0">
                    <a:solidFill>
                      <a:prstClr val="black"/>
                    </a:solidFill>
                  </a:rPr>
                </a:br>
                <a:endParaRPr lang="el-GR" dirty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l-GR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l-GR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nary>
                                <m:naryPr>
                                  <m:chr m:val="∑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m:rPr>
                                      <m:brk m:alnAt="23"/>
                                    </m:rP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+∞</m:t>
                                  </m:r>
                                </m:sup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p>
                                  </m:sSup>
                                </m:e>
                              </m:nary>
                            </m:e>
                          </m:d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+∞ 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</m:d>
                                </m:sup>
                              </m:sSup>
                            </m:e>
                          </m:d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+∞ 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</m:d>
                            </m:e>
                          </m:d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+∞</m:t>
                          </m:r>
                        </m:sup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h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</m:nary>
                    </m:oMath>
                  </m:oMathPara>
                </a14:m>
                <a:r>
                  <a:rPr lang="en-US" i="1" dirty="0">
                    <a:latin typeface="Cambria Math" panose="02040503050406030204" pitchFamily="18" charset="0"/>
                  </a:rPr>
                  <a:t/>
                </a:r>
                <a:br>
                  <a:rPr lang="en-US" i="1" dirty="0">
                    <a:latin typeface="Cambria Math" panose="02040503050406030204" pitchFamily="18" charset="0"/>
                  </a:rPr>
                </a:br>
                <a:endParaRPr lang="en-US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Από </a:t>
                </a:r>
                <a:r>
                  <a:rPr lang="el-GR" dirty="0"/>
                  <a:t>το παραπάνω μπορούμε να </a:t>
                </a:r>
                <a:r>
                  <a:rPr lang="el-GR" dirty="0" smtClean="0"/>
                  <a:t>συμπεραίνουμε </a:t>
                </a:r>
                <a:r>
                  <a:rPr lang="el-GR" dirty="0"/>
                  <a:t>δυο πράγματα: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 marL="544068" lvl="1" indent="-342900">
                  <a:buClrTx/>
                  <a:buSzPct val="120000"/>
                  <a:buFont typeface="+mj-lt"/>
                  <a:buAutoNum type="arabicPeriod"/>
                </a:pPr>
                <a:r>
                  <a:rPr lang="el-GR" dirty="0"/>
                  <a:t>Αν η κρουστική απόκριση είναι πεπερασμένης διάρκειας έτσι ώστε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≠0,   0≤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𝑀</m:t>
                      </m:r>
                    </m:oMath>
                  </m:oMathPara>
                </a14:m>
                <a:endParaRPr lang="en-US" dirty="0"/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n-US" dirty="0"/>
                  <a:t>      </a:t>
                </a:r>
                <a:r>
                  <a:rPr lang="el-GR" dirty="0"/>
                  <a:t> τότε ο παραπάνω όρος είναι μηδέν για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l-GR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. </a:t>
                </a:r>
                <a:r>
                  <a:rPr lang="el-GR" dirty="0"/>
                  <a:t>Οπότε θα έχουμε μόνο την απόκριση </a:t>
                </a:r>
              </a:p>
              <a:p>
                <a:pPr marL="201168" lvl="1" indent="0">
                  <a:buClrTx/>
                  <a:buSzPct val="120000"/>
                  <a:buNone/>
                </a:pPr>
                <a:r>
                  <a:rPr lang="el-GR" dirty="0"/>
                  <a:t>       σταθερής κατάστασης στην έξοδο για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endParaRPr lang="en-US" dirty="0"/>
              </a:p>
              <a:p>
                <a:pPr marL="201168" lvl="1" indent="0">
                  <a:buClrTx/>
                  <a:buSzPct val="120000"/>
                  <a:buNone/>
                </a:pPr>
                <a:endParaRPr lang="el-GR" dirty="0"/>
              </a:p>
              <a:p>
                <a:pPr marL="544068" lvl="1" indent="-342900">
                  <a:buClrTx/>
                  <a:buSzPct val="120000"/>
                  <a:buFont typeface="+mj-lt"/>
                  <a:buAutoNum type="arabicPeriod" startAt="2"/>
                </a:pPr>
                <a:r>
                  <a:rPr lang="el-GR" dirty="0"/>
                  <a:t>Αν η κρουστική απόκριση έχει άπειρη διάρκεια, τότε η μεταβατική απόκριση δεν εξαφανίζεται ακαριαία αλλά φθίνει στο μηδέν </a:t>
                </a:r>
                <a:r>
                  <a:rPr lang="el-GR" b="1" dirty="0"/>
                  <a:t>αν</a:t>
                </a:r>
                <a:r>
                  <a:rPr lang="el-GR" dirty="0"/>
                  <a:t> οι τιμές της κρουστικής απόκρισης πλησιάζουν το μηδέν όταν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→+∞</m:t>
                    </m:r>
                  </m:oMath>
                </a14:m>
                <a:endParaRPr lang="en-US" dirty="0"/>
              </a:p>
              <a:p>
                <a:pPr lvl="3">
                  <a:buClrTx/>
                  <a:buSzPct val="120000"/>
                </a:pPr>
                <a:r>
                  <a:rPr lang="el-GR" sz="1600" dirty="0"/>
                  <a:t>Πότε συμβαίνει αυτό? Όταν το σύστημα είναι ευσταθές, όπως βλέπουμε από την τελευταία ανίσωση!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1905" t="-172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3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>
                    <a:solidFill>
                      <a:prstClr val="black"/>
                    </a:solidFill>
                  </a:rPr>
                  <a:t>Επανάληψη σε διάφορα θέματα της </a:t>
                </a:r>
                <a:r>
                  <a:rPr lang="el-GR" b="1" dirty="0" smtClean="0">
                    <a:solidFill>
                      <a:prstClr val="black"/>
                    </a:solidFill>
                  </a:rPr>
                  <a:t>ύλης</a:t>
                </a:r>
                <a:br>
                  <a:rPr lang="el-GR" b="1" dirty="0" smtClean="0">
                    <a:solidFill>
                      <a:prstClr val="black"/>
                    </a:solidFill>
                  </a:rPr>
                </a:br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Ας </a:t>
                </a:r>
                <a:r>
                  <a:rPr lang="el-GR" dirty="0"/>
                  <a:t>υλοποιήσουμε στο </a:t>
                </a:r>
                <a:r>
                  <a:rPr lang="en-US" dirty="0"/>
                  <a:t>Octave/MATLAB </a:t>
                </a:r>
                <a:r>
                  <a:rPr lang="el-GR" dirty="0" smtClean="0"/>
                  <a:t>ένα γνωστό σας σύστημα για </a:t>
                </a:r>
                <a:r>
                  <a:rPr lang="el-GR" dirty="0"/>
                  <a:t>μια </a:t>
                </a:r>
                <a:r>
                  <a:rPr lang="el-GR" dirty="0" smtClean="0"/>
                  <a:t/>
                </a:r>
                <a:br>
                  <a:rPr lang="el-GR" dirty="0" smtClean="0"/>
                </a:br>
                <a:r>
                  <a:rPr lang="el-GR" dirty="0" smtClean="0"/>
                  <a:t> συχνότητα </a:t>
                </a:r>
                <a:r>
                  <a:rPr lang="el-GR" dirty="0"/>
                  <a:t>εισόδου </a:t>
                </a:r>
                <a:endParaRPr lang="en-US" i="1" dirty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d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𝑢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lang="en-US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sz="2200" dirty="0" smtClean="0"/>
                  <a:t> </a:t>
                </a:r>
                <a:r>
                  <a:rPr lang="el-GR" dirty="0" smtClean="0"/>
                  <a:t>Το </a:t>
                </a:r>
                <a:r>
                  <a:rPr lang="el-GR" dirty="0"/>
                  <a:t>ΓΧΑ </a:t>
                </a:r>
                <a:r>
                  <a:rPr lang="el-GR" dirty="0" smtClean="0"/>
                  <a:t>σύστημα είναι το φίλτρο «κυλιόμενης μέσης τιμής (</a:t>
                </a:r>
                <a:r>
                  <a:rPr lang="en-US" dirty="0" smtClean="0"/>
                  <a:t>moving average)</a:t>
                </a:r>
                <a:r>
                  <a:rPr lang="el-GR" dirty="0" smtClean="0"/>
                  <a:t>», </a:t>
                </a:r>
                <a:r>
                  <a:rPr lang="el-GR" dirty="0"/>
                  <a:t>με κρουστική απόκριση </a:t>
                </a:r>
                <a:endParaRPr lang="el-GR" sz="2200" i="1" dirty="0">
                  <a:latin typeface="Cambria Math" panose="02040503050406030204" pitchFamily="18" charset="0"/>
                </a:endParaRPr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0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≤4</m:t>
                              </m:r>
                            </m: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0,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    </m:t>
                              </m:r>
                              <m:r>
                                <a:rPr lang="el-GR" i="1">
                                  <a:latin typeface="Cambria Math" panose="02040503050406030204" pitchFamily="18" charset="0"/>
                                </a:rPr>
                                <m:t>𝛼𝜆𝜆𝜊</m:t>
                              </m:r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</a:rPr>
                                <m:t>ύ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Γνωρίζουμε ότι </a:t>
                </a:r>
                <a:r>
                  <a:rPr lang="el-GR" dirty="0"/>
                  <a:t>η έξοδος θα </a:t>
                </a:r>
                <a:r>
                  <a:rPr lang="el-GR" dirty="0" smtClean="0"/>
                  <a:t>πρέπει να είναι </a:t>
                </a:r>
                <a:r>
                  <a:rPr lang="el-GR" dirty="0"/>
                  <a:t>μηδενική</a:t>
                </a:r>
                <a:r>
                  <a:rPr lang="el-GR" dirty="0" smtClean="0"/>
                  <a:t>!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… αφού στη συχνότητα εισόδου η απόκριση πλάτους μηδενίζεται</a:t>
                </a:r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Σημεία μηδενισμού</a:t>
                </a:r>
                <a:r>
                  <a:rPr lang="en-US" dirty="0" smtClean="0"/>
                  <a:t> </a:t>
                </a:r>
                <a:r>
                  <a:rPr lang="el-GR" dirty="0" smtClean="0"/>
                  <a:t>της απόκρισης πλάτους: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den>
                    </m:f>
                    <m:r>
                      <a:rPr lang="el-GR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,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endParaRPr lang="el-GR" dirty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Επίσης </a:t>
                </a:r>
                <a:r>
                  <a:rPr lang="el-GR" dirty="0"/>
                  <a:t>αναμένουμε να δούμε τη μεταβατική απόκριση και την απόκριση σταθερής κατάστασης, αφού το </a:t>
                </a:r>
                <a:r>
                  <a:rPr lang="el-GR" dirty="0" smtClean="0"/>
                  <a:t>ημίτονο</a:t>
                </a:r>
                <a:r>
                  <a:rPr lang="en-US" dirty="0" smtClean="0"/>
                  <a:t> </a:t>
                </a:r>
                <a:r>
                  <a:rPr lang="el-GR" dirty="0" smtClean="0"/>
                  <a:t>εισόδου </a:t>
                </a:r>
                <a:r>
                  <a:rPr lang="el-GR" dirty="0"/>
                  <a:t>ξεκινά «ξαφνικά» για </a:t>
                </a:r>
                <a14:m>
                  <m:oMath xmlns:m="http://schemas.openxmlformats.org/officeDocument/2006/math">
                    <m:r>
                      <a:rPr lang="en-US" i="1" dirty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i="1" dirty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2109" t="-1727" r="-20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469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0028" y="4114817"/>
            <a:ext cx="5413972" cy="24470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7617" y="1157643"/>
            <a:ext cx="5346383" cy="24494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9"/>
                <a:ext cx="5263315" cy="3293474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>
                    <a:solidFill>
                      <a:prstClr val="black"/>
                    </a:solidFill>
                  </a:rPr>
                  <a:t>Επανάληψη σε διάφορα θέματα της </a:t>
                </a:r>
                <a:r>
                  <a:rPr lang="el-GR" b="1" dirty="0" smtClean="0">
                    <a:solidFill>
                      <a:prstClr val="black"/>
                    </a:solidFill>
                  </a:rPr>
                  <a:t>ύλης</a:t>
                </a:r>
                <a:endParaRPr lang="el-GR" b="1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Έστω ένα ημίτονο της μορφής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=2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b="0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Ας το καθυστερήσουμε κατά 2 </a:t>
                </a:r>
                <a:br>
                  <a:rPr lang="el-GR" dirty="0" smtClean="0"/>
                </a:br>
                <a:r>
                  <a:rPr lang="el-GR" dirty="0" smtClean="0"/>
                  <a:t> δείγματα, δηλ. ας θέσουμε</a:t>
                </a:r>
                <a:r>
                  <a:rPr lang="en-US" dirty="0" smtClean="0"/>
                  <a:t> </a:t>
                </a:r>
                <a:br>
                  <a:rPr lang="en-US" dirty="0" smtClean="0"/>
                </a:b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≔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−2</m:t>
                      </m:r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9"/>
                <a:ext cx="5263315" cy="3293474"/>
              </a:xfrm>
              <a:blipFill rotWithShape="0">
                <a:blip r:embed="rId5"/>
                <a:stretch>
                  <a:fillRect l="-3241" t="-333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 txBox="1">
                <a:spLocks/>
              </p:cNvSpPr>
              <p:nvPr/>
            </p:nvSpPr>
            <p:spPr>
              <a:xfrm>
                <a:off x="87283" y="2435861"/>
                <a:ext cx="5263315" cy="4018972"/>
              </a:xfrm>
              <a:prstGeom prst="rect">
                <a:avLst/>
              </a:prstGeom>
            </p:spPr>
            <p:txBody>
              <a:bodyPr vert="horz" lIns="0" tIns="45720" rIns="0" bIns="45720" rtlCol="0">
                <a:normAutofit/>
              </a:bodyPr>
              <a:lstStyle>
                <a:lvl1pPr marL="91440" indent="-91440" algn="l" defTabSz="914400" rtl="0" eaLnBrk="1" latinLnBrk="0" hangingPunct="1">
                  <a:lnSpc>
                    <a:spcPct val="90000"/>
                  </a:lnSpc>
                  <a:spcBef>
                    <a:spcPts val="1200"/>
                  </a:spcBef>
                  <a:spcAft>
                    <a:spcPts val="200"/>
                  </a:spcAft>
                  <a:buClr>
                    <a:schemeClr val="accent1"/>
                  </a:buClr>
                  <a:buSzPct val="100000"/>
                  <a:buFont typeface="Calibri" panose="020F0502020204030204" pitchFamily="34" charset="0"/>
                  <a:buChar char=" "/>
                  <a:defRPr sz="20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1pPr>
                <a:lvl2pPr marL="38404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8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2pPr>
                <a:lvl3pPr marL="56692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3pPr>
                <a:lvl4pPr marL="74980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4pPr>
                <a:lvl5pPr marL="932688" indent="-18288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5pPr>
                <a:lvl6pPr marL="11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6pPr>
                <a:lvl7pPr marL="13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7pPr>
                <a:lvl8pPr marL="15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8pPr>
                <a:lvl9pPr marL="1700000" indent="-228600" algn="l" defTabSz="914400" rtl="0" eaLnBrk="1" latinLnBrk="0" hangingPunct="1">
                  <a:lnSpc>
                    <a:spcPct val="90000"/>
                  </a:lnSpc>
                  <a:spcBef>
                    <a:spcPts val="200"/>
                  </a:spcBef>
                  <a:spcAft>
                    <a:spcPts val="400"/>
                  </a:spcAft>
                  <a:buClr>
                    <a:schemeClr val="accent1"/>
                  </a:buClr>
                  <a:buFont typeface="Calibri" pitchFamily="34" charset="0"/>
                  <a:buChar char="◦"/>
                  <a:defRPr sz="1400" kern="120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b="1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b="1" dirty="0" smtClean="0"/>
                  <a:t> </a:t>
                </a:r>
                <a:r>
                  <a:rPr lang="el-GR" dirty="0" smtClean="0"/>
                  <a:t>Θα έχουμε το σήμα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l-GR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=2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−2)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=2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/>
                  <a:t> </a:t>
                </a:r>
                <a:r>
                  <a:rPr lang="el-GR" dirty="0" smtClean="0"/>
                  <a:t>Βλέπετε ότι η αρχική φάση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l-GR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l-GR" i="1" dirty="0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/>
                </a:r>
                <a:br>
                  <a:rPr lang="el-GR" dirty="0" smtClean="0"/>
                </a:br>
                <a:r>
                  <a:rPr lang="el-GR" dirty="0" smtClean="0"/>
                  <a:t> </a:t>
                </a:r>
                <a:r>
                  <a:rPr lang="en-US" dirty="0" smtClean="0"/>
                  <a:t>“</a:t>
                </a:r>
                <a:r>
                  <a:rPr lang="el-GR" dirty="0" smtClean="0"/>
                  <a:t>κρύβει</a:t>
                </a:r>
                <a:r>
                  <a:rPr lang="en-US" dirty="0" smtClean="0"/>
                  <a:t>” </a:t>
                </a:r>
                <a:r>
                  <a:rPr lang="el-GR" dirty="0" smtClean="0"/>
                  <a:t>μέσα της την </a:t>
                </a:r>
                <a:r>
                  <a:rPr lang="el-GR" dirty="0" err="1" smtClean="0"/>
                  <a:t>καθυ</a:t>
                </a:r>
                <a:r>
                  <a:rPr lang="el-GR" dirty="0" smtClean="0"/>
                  <a:t>-</a:t>
                </a:r>
                <a:br>
                  <a:rPr lang="el-GR" dirty="0" smtClean="0"/>
                </a:br>
                <a:r>
                  <a:rPr lang="el-GR" dirty="0" smtClean="0"/>
                  <a:t>  στέρηση του σήματος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… η οποία είναι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l-GR" dirty="0" smtClean="0"/>
                  <a:t> δείγματα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… και σχετίζεται με τη μετατόπιση</a:t>
                </a:r>
                <a:br>
                  <a:rPr lang="el-GR" dirty="0" smtClean="0"/>
                </a:br>
                <a:r>
                  <a:rPr lang="el-GR" dirty="0" smtClean="0"/>
                  <a:t>από ένα σημείο αναφοράς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Το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(0,0)</m:t>
                    </m:r>
                  </m:oMath>
                </a14:m>
                <a:r>
                  <a:rPr lang="el-GR" dirty="0" smtClean="0"/>
                  <a:t>!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11" name="Conten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83" y="2435861"/>
                <a:ext cx="5263315" cy="4018972"/>
              </a:xfrm>
              <a:prstGeom prst="rect">
                <a:avLst/>
              </a:prstGeom>
              <a:blipFill rotWithShape="0">
                <a:blip r:embed="rId7"/>
                <a:stretch>
                  <a:fillRect l="-3241" b="-910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196689" y="859332"/>
                <a:ext cx="228735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 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∞&lt;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&lt;+∞</m:t>
                      </m:r>
                    </m:oMath>
                  </m:oMathPara>
                </a14:m>
                <a:endParaRPr lang="el-GR" b="0" dirty="0" smtClean="0"/>
              </a:p>
              <a:p>
                <a:endParaRPr lang="el-GR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689" y="859332"/>
                <a:ext cx="2287357" cy="64633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5196688" y="3655378"/>
                <a:ext cx="228735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 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∞&lt;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&lt;+∞</m:t>
                      </m:r>
                    </m:oMath>
                  </m:oMathPara>
                </a14:m>
                <a:endParaRPr lang="el-GR" b="0" dirty="0" smtClean="0"/>
              </a:p>
              <a:p>
                <a:endParaRPr lang="el-GR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6688" y="3655378"/>
                <a:ext cx="2287357" cy="64633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8283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7557" y="2114496"/>
            <a:ext cx="6496049" cy="4484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" y="346018"/>
            <a:ext cx="8959041" cy="6351964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</a:t>
            </a:r>
            <a:r>
              <a:rPr lang="el-GR" b="1" dirty="0">
                <a:solidFill>
                  <a:prstClr val="black"/>
                </a:solidFill>
              </a:rPr>
              <a:t>Επανάληψη σε διάφορα θέματα της </a:t>
            </a:r>
            <a:r>
              <a:rPr lang="el-GR" b="1" dirty="0" smtClean="0">
                <a:solidFill>
                  <a:prstClr val="black"/>
                </a:solidFill>
              </a:rPr>
              <a:t>ύλης</a:t>
            </a:r>
            <a:br>
              <a:rPr lang="el-GR" b="1" dirty="0" smtClean="0">
                <a:solidFill>
                  <a:prstClr val="black"/>
                </a:solidFill>
              </a:rPr>
            </a:b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2980317" y="5322097"/>
            <a:ext cx="483337" cy="98987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2" name="Straight Arrow Connector 11"/>
          <p:cNvCxnSpPr>
            <a:endCxn id="11" idx="1"/>
          </p:cNvCxnSpPr>
          <p:nvPr/>
        </p:nvCxnSpPr>
        <p:spPr>
          <a:xfrm flipV="1">
            <a:off x="2116832" y="5817034"/>
            <a:ext cx="863485" cy="1596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1231405" y="5547138"/>
            <a:ext cx="1165941" cy="531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Transient Response</a:t>
            </a:r>
            <a:endParaRPr lang="el-GR" sz="1600" dirty="0"/>
          </a:p>
        </p:txBody>
      </p:sp>
      <p:sp>
        <p:nvSpPr>
          <p:cNvPr id="14" name="Rounded Rectangle 13"/>
          <p:cNvSpPr/>
          <p:nvPr/>
        </p:nvSpPr>
        <p:spPr>
          <a:xfrm>
            <a:off x="3463655" y="5941883"/>
            <a:ext cx="5582670" cy="29609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15" name="Straight Arrow Connector 14"/>
          <p:cNvCxnSpPr>
            <a:endCxn id="14" idx="0"/>
          </p:cNvCxnSpPr>
          <p:nvPr/>
        </p:nvCxnSpPr>
        <p:spPr>
          <a:xfrm flipH="1">
            <a:off x="6254990" y="5584478"/>
            <a:ext cx="415778" cy="3574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40400" y="5283424"/>
            <a:ext cx="21935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Steady State Response</a:t>
            </a:r>
            <a:endParaRPr lang="el-GR" sz="1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b="37850"/>
          <a:stretch/>
        </p:blipFill>
        <p:spPr>
          <a:xfrm>
            <a:off x="87283" y="722222"/>
            <a:ext cx="3043543" cy="247356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117261" y="2333565"/>
            <a:ext cx="2318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Κρουστική απόκριση</a:t>
            </a:r>
            <a:endParaRPr lang="el-GR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8146380" y="3485687"/>
            <a:ext cx="2318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Είσοδος</a:t>
            </a:r>
            <a:endParaRPr lang="el-GR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8210946" y="5208584"/>
            <a:ext cx="23183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600" dirty="0" smtClean="0"/>
              <a:t>Έξοδος</a:t>
            </a:r>
            <a:endParaRPr lang="el-GR" sz="1600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/>
          <a:srcRect t="66559"/>
          <a:stretch/>
        </p:blipFill>
        <p:spPr>
          <a:xfrm>
            <a:off x="2445201" y="722222"/>
            <a:ext cx="3043543" cy="133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17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>
                    <a:solidFill>
                      <a:prstClr val="black"/>
                    </a:solidFill>
                  </a:rPr>
                  <a:t>Επανάληψη σε διάφορα θέματα της </a:t>
                </a:r>
                <a:r>
                  <a:rPr lang="el-GR" b="1" dirty="0" smtClean="0">
                    <a:solidFill>
                      <a:prstClr val="black"/>
                    </a:solidFill>
                  </a:rPr>
                  <a:t>ύλης</a:t>
                </a: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Ας υποθέσουμε ότι θέλουμε να κατασκευάσουμε ένα ΓΧΑ σύστημα που να</a:t>
                </a:r>
                <a:br>
                  <a:rPr lang="el-GR" dirty="0" smtClean="0"/>
                </a:br>
                <a:r>
                  <a:rPr lang="el-GR" dirty="0" smtClean="0"/>
                  <a:t> ενισχύει τη συχνότητα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και να καταστέλλει σημαντικά τη συχνότητα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Θα τοποθετήσουμε δυο πόλους κοντά στις συχνότητες </a:t>
                </a:r>
                <a14:m>
                  <m:oMath xmlns:m="http://schemas.openxmlformats.org/officeDocument/2006/math">
                    <m:r>
                      <a:rPr lang="el-GR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=±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και ένα μηδενικό κοντά στη συχνότητα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endParaRPr lang="en-US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Αυτό το σύστημα θα έχει συνάρτηση μεταφοράς της μορφής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1+0.9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</m:num>
                        <m:den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1−0.9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</m:sup>
                              </m:sSup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1−0.9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</m:sup>
                              </m:sSup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</m:e>
                          </m:d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/>
                  <a:t> </a:t>
                </a:r>
                <a:r>
                  <a:rPr lang="el-GR" dirty="0" smtClean="0"/>
                  <a:t>Ο παρακάτω κώδικας παράγει αυτό το σύστημα</a:t>
                </a:r>
                <a:endParaRPr lang="en-US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Όλα όπως πρέπει…</a:t>
                </a:r>
                <a:r>
                  <a:rPr lang="en-US" dirty="0" smtClean="0"/>
                  <a:t> </a:t>
                </a:r>
                <a:r>
                  <a:rPr lang="en-US" dirty="0" smtClean="0">
                    <a:sym typeface="Wingdings" panose="05000000000000000000" pitchFamily="2" charset="2"/>
                  </a:rPr>
                  <a:t>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1905" t="-172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/>
          <a:srcRect l="434" t="4264"/>
          <a:stretch/>
        </p:blipFill>
        <p:spPr>
          <a:xfrm>
            <a:off x="87283" y="4401935"/>
            <a:ext cx="5067300" cy="9523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7000" y="3947088"/>
            <a:ext cx="2656607" cy="258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196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" y="346018"/>
            <a:ext cx="8959041" cy="6351964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</a:t>
            </a:r>
            <a:r>
              <a:rPr lang="el-GR" b="1" dirty="0">
                <a:solidFill>
                  <a:prstClr val="black"/>
                </a:solidFill>
              </a:rPr>
              <a:t>Επανάληψη σε διάφορα θέματα της </a:t>
            </a:r>
            <a:r>
              <a:rPr lang="el-GR" b="1" dirty="0" smtClean="0">
                <a:solidFill>
                  <a:prstClr val="black"/>
                </a:solidFill>
              </a:rPr>
              <a:t>ύλης</a:t>
            </a:r>
            <a:endParaRPr lang="el-GR" dirty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l-GR" dirty="0" smtClean="0"/>
              <a:t>Η κρουστική απόκριση του συστήματος μπορεί να υπολογιστεί</a:t>
            </a:r>
            <a:r>
              <a:rPr lang="en-US" dirty="0" smtClean="0"/>
              <a:t> </a:t>
            </a:r>
            <a:r>
              <a:rPr lang="el-GR" dirty="0" smtClean="0"/>
              <a:t>στο </a:t>
            </a:r>
            <a:r>
              <a:rPr lang="en-US" dirty="0" smtClean="0"/>
              <a:t>MATLAB\</a:t>
            </a:r>
            <a:br>
              <a:rPr lang="en-US" dirty="0" smtClean="0"/>
            </a:br>
            <a:r>
              <a:rPr lang="en-US" dirty="0" smtClean="0"/>
              <a:t> Octave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b="12856"/>
          <a:stretch/>
        </p:blipFill>
        <p:spPr>
          <a:xfrm>
            <a:off x="210530" y="1458039"/>
            <a:ext cx="4722729" cy="16141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3150" y="3211373"/>
            <a:ext cx="7533174" cy="3320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474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" y="346018"/>
            <a:ext cx="8959041" cy="6351964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</a:t>
            </a:r>
            <a:r>
              <a:rPr lang="el-GR" b="1" dirty="0">
                <a:solidFill>
                  <a:prstClr val="black"/>
                </a:solidFill>
              </a:rPr>
              <a:t>Επανάληψη σε διάφορα θέματα της </a:t>
            </a:r>
            <a:r>
              <a:rPr lang="el-GR" b="1" dirty="0" smtClean="0">
                <a:solidFill>
                  <a:prstClr val="black"/>
                </a:solidFill>
              </a:rPr>
              <a:t>ύλης</a:t>
            </a:r>
            <a:endParaRPr lang="el-GR" dirty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l-GR" dirty="0" smtClean="0"/>
              <a:t>Η απόκριση πλάτους, φάσης, και η καθυστέρηση ομάδας υπολογίζονται ως: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7229" y="2171700"/>
            <a:ext cx="5145295" cy="43595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757" y="1141743"/>
            <a:ext cx="3909476" cy="3303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98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>
                    <a:solidFill>
                      <a:prstClr val="black"/>
                    </a:solidFill>
                  </a:rPr>
                  <a:t>Επανάληψη σε διάφορα θέματα της </a:t>
                </a:r>
                <a:r>
                  <a:rPr lang="el-GR" b="1" dirty="0" smtClean="0">
                    <a:solidFill>
                      <a:prstClr val="black"/>
                    </a:solidFill>
                  </a:rPr>
                  <a:t>ύλης</a:t>
                </a: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Ας υποθέσουμε μια είσοδο της μορφής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−∞&lt;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&lt;+∞</m:t>
                      </m:r>
                    </m:oMath>
                  </m:oMathPara>
                </a14:m>
                <a:endParaRPr lang="en-US" b="0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Από τη θεωρία των </a:t>
                </a:r>
                <a:r>
                  <a:rPr lang="el-GR" dirty="0" err="1" smtClean="0"/>
                  <a:t>ιδιοσυναρτήσεων</a:t>
                </a:r>
                <a:r>
                  <a:rPr lang="el-GR" dirty="0" smtClean="0"/>
                  <a:t> και των </a:t>
                </a:r>
                <a:r>
                  <a:rPr lang="el-GR" dirty="0" err="1" smtClean="0"/>
                  <a:t>ιδιοτιμών</a:t>
                </a:r>
                <a:r>
                  <a:rPr lang="el-GR" dirty="0" smtClean="0"/>
                  <a:t>, περιμένουμε ότι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4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d>
                        </m:e>
                      </m: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4</m:t>
                                          </m:r>
                                        </m:den>
                                      </m:f>
                                    </m:sup>
                                  </m:sSup>
                                </m:e>
                              </m:d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1905" t="-172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b="31451"/>
          <a:stretch/>
        </p:blipFill>
        <p:spPr>
          <a:xfrm>
            <a:off x="0" y="3344228"/>
            <a:ext cx="5500076" cy="3194426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685925" y="3226588"/>
            <a:ext cx="640543" cy="431012"/>
            <a:chOff x="1685925" y="3226588"/>
            <a:chExt cx="640543" cy="431012"/>
          </a:xfrm>
        </p:grpSpPr>
        <p:cxnSp>
          <p:nvCxnSpPr>
            <p:cNvPr id="9" name="Straight Arrow Connector 8"/>
            <p:cNvCxnSpPr/>
            <p:nvPr/>
          </p:nvCxnSpPr>
          <p:spPr>
            <a:xfrm flipH="1">
              <a:off x="1685925" y="3476625"/>
              <a:ext cx="200025" cy="1809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1721622" y="3226588"/>
                  <a:ext cx="60484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≈13</m:t>
                        </m:r>
                      </m:oMath>
                    </m:oMathPara>
                  </a14:m>
                  <a:endParaRPr lang="el-GR" sz="1400" dirty="0"/>
                </a:p>
              </p:txBody>
            </p:sp>
          </mc:Choice>
          <mc:Fallback xmlns="">
            <p:sp>
              <p:nvSpPr>
                <p:cNvPr id="13" name="TextBox 1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21622" y="3226588"/>
                  <a:ext cx="604846" cy="307777"/>
                </a:xfrm>
                <a:prstGeom prst="rect">
                  <a:avLst/>
                </a:prstGeom>
                <a:blipFill rotWithShape="0"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4" name="Group 23"/>
          <p:cNvGrpSpPr/>
          <p:nvPr/>
        </p:nvGrpSpPr>
        <p:grpSpPr>
          <a:xfrm>
            <a:off x="5300051" y="4259352"/>
            <a:ext cx="1361776" cy="379323"/>
            <a:chOff x="5300051" y="4259352"/>
            <a:chExt cx="1361776" cy="379323"/>
          </a:xfrm>
        </p:grpSpPr>
        <p:cxnSp>
          <p:nvCxnSpPr>
            <p:cNvPr id="14" name="Straight Arrow Connector 13"/>
            <p:cNvCxnSpPr/>
            <p:nvPr/>
          </p:nvCxnSpPr>
          <p:spPr>
            <a:xfrm flipH="1">
              <a:off x="5300051" y="4457700"/>
              <a:ext cx="200025" cy="1809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/>
                <p:cNvSpPr txBox="1"/>
                <p:nvPr/>
              </p:nvSpPr>
              <p:spPr>
                <a:xfrm>
                  <a:off x="5471501" y="4259352"/>
                  <a:ext cx="119032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≈0.032→0</m:t>
                        </m:r>
                      </m:oMath>
                    </m:oMathPara>
                  </a14:m>
                  <a:endParaRPr lang="el-GR" sz="1400" dirty="0"/>
                </a:p>
              </p:txBody>
            </p:sp>
          </mc:Choice>
          <mc:Fallback xmlns="">
            <p:sp>
              <p:nvSpPr>
                <p:cNvPr id="15" name="TextBox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1501" y="4259352"/>
                  <a:ext cx="1190326" cy="307777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/>
          <p:cNvGrpSpPr/>
          <p:nvPr/>
        </p:nvGrpSpPr>
        <p:grpSpPr>
          <a:xfrm>
            <a:off x="1719958" y="5296713"/>
            <a:ext cx="976391" cy="388848"/>
            <a:chOff x="1719958" y="5296713"/>
            <a:chExt cx="976391" cy="388848"/>
          </a:xfrm>
        </p:grpSpPr>
        <p:cxnSp>
          <p:nvCxnSpPr>
            <p:cNvPr id="18" name="Straight Arrow Connector 17"/>
            <p:cNvCxnSpPr/>
            <p:nvPr/>
          </p:nvCxnSpPr>
          <p:spPr>
            <a:xfrm flipH="1">
              <a:off x="1719958" y="5504586"/>
              <a:ext cx="200025" cy="1809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1919983" y="5296713"/>
                  <a:ext cx="7763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≈</m:t>
                        </m:r>
                        <m:r>
                          <a:rPr lang="en-US" sz="1400" i="1" dirty="0" smtClean="0">
                            <a:latin typeface="Cambria Math" panose="02040503050406030204" pitchFamily="18" charset="0"/>
                          </a:rPr>
                          <m:t>−1</m:t>
                        </m:r>
                        <m:r>
                          <a:rPr lang="en-US" sz="1400" b="0" i="1" dirty="0" smtClean="0">
                            <a:latin typeface="Cambria Math" panose="02040503050406030204" pitchFamily="18" charset="0"/>
                          </a:rPr>
                          <m:t>.1</m:t>
                        </m:r>
                      </m:oMath>
                    </m:oMathPara>
                  </a14:m>
                  <a:endParaRPr lang="el-GR" sz="1400" dirty="0"/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9983" y="5296713"/>
                  <a:ext cx="776366" cy="307777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/>
          <p:cNvGrpSpPr/>
          <p:nvPr/>
        </p:nvGrpSpPr>
        <p:grpSpPr>
          <a:xfrm>
            <a:off x="5300051" y="5256717"/>
            <a:ext cx="856360" cy="397507"/>
            <a:chOff x="5300051" y="5256717"/>
            <a:chExt cx="856360" cy="397507"/>
          </a:xfrm>
        </p:grpSpPr>
        <p:cxnSp>
          <p:nvCxnSpPr>
            <p:cNvPr id="20" name="Straight Arrow Connector 19"/>
            <p:cNvCxnSpPr/>
            <p:nvPr/>
          </p:nvCxnSpPr>
          <p:spPr>
            <a:xfrm flipH="1">
              <a:off x="5300051" y="5473249"/>
              <a:ext cx="200025" cy="180975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5380045" y="5256717"/>
                  <a:ext cx="776366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400" b="0" i="1" smtClean="0">
                            <a:latin typeface="Cambria Math" panose="02040503050406030204" pitchFamily="18" charset="0"/>
                          </a:rPr>
                          <m:t>≈−1.1</m:t>
                        </m:r>
                      </m:oMath>
                    </m:oMathPara>
                  </a14:m>
                  <a:endParaRPr lang="el-GR" sz="1400" dirty="0"/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0045" y="5256717"/>
                  <a:ext cx="776366" cy="307777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l-GR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6524625" y="4840635"/>
                <a:ext cx="2601694" cy="15609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f>
                                  <m:f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sup>
                            </m:sSup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≈13.081</m:t>
                    </m:r>
                  </m:oMath>
                </a14:m>
                <a:endParaRPr lang="en-US" b="0" dirty="0" smtClean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≈0</m:t>
                    </m:r>
                  </m:oMath>
                </a14:m>
                <a:endParaRPr lang="en-US" b="0" dirty="0" smtClean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≈−1.1</m:t>
                    </m:r>
                  </m:oMath>
                </a14:m>
                <a:endParaRPr lang="en-US" dirty="0" smtClean="0"/>
              </a:p>
              <a:p>
                <a:pPr marL="285750" indent="-285750">
                  <a:buFont typeface="Wingdings" panose="05000000000000000000" pitchFamily="2" charset="2"/>
                  <a:buChar char="§"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sup>
                        </m:sSup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≈−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1.1</m:t>
                    </m:r>
                  </m:oMath>
                </a14:m>
                <a:endParaRPr lang="el-GR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4625" y="4840635"/>
                <a:ext cx="2601694" cy="1560940"/>
              </a:xfrm>
              <a:prstGeom prst="rect">
                <a:avLst/>
              </a:prstGeom>
              <a:blipFill rotWithShape="0">
                <a:blip r:embed="rId10"/>
                <a:stretch>
                  <a:fillRect l="-1405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602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>
                    <a:solidFill>
                      <a:prstClr val="black"/>
                    </a:solidFill>
                  </a:rPr>
                  <a:t>Επανάληψη σε διάφορα θέματα της </a:t>
                </a:r>
                <a:r>
                  <a:rPr lang="el-GR" b="1" dirty="0" smtClean="0">
                    <a:solidFill>
                      <a:prstClr val="black"/>
                    </a:solidFill>
                  </a:rPr>
                  <a:t>ύλης</a:t>
                </a: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Οπότε</a:t>
                </a: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≈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13.081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−1.1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 </m:t>
                          </m:r>
                        </m:e>
                      </m:func>
                    </m:oMath>
                  </m:oMathPara>
                </a14:m>
                <a:endParaRPr lang="en-US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/>
                  <a:t> </a:t>
                </a:r>
                <a:r>
                  <a:rPr lang="el-GR" dirty="0" smtClean="0"/>
                  <a:t>Στην πραγματικότητα, η είσοδος μας είναι «ξαφνική»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Δηλ. εφαρμόζεται τη χρονική στιγμή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 smtClean="0"/>
                  <a:t> (</a:t>
                </a:r>
                <a:r>
                  <a:rPr lang="el-GR" dirty="0" smtClean="0"/>
                  <a:t>ή μια οποιαδήποτε χρονική στιγμή)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Οπότε το σήμα εισόδου είναι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l-GR" dirty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]+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</m:d>
                            </m:e>
                          </m:fun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func>
                    </m:oMath>
                  </m:oMathPara>
                </a14:m>
                <a:endParaRPr lang="en-US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Γνωρίζουμε ότι η έξοδος θα αποτελείται από δυο όρους: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Τη μεταβατική απόκριση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 smtClean="0"/>
                  <a:t> – transient response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Την απόκριση σταθερής κατάστασης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𝑠𝑠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 smtClean="0"/>
                  <a:t> – steady state response</a:t>
                </a:r>
                <a:br>
                  <a:rPr lang="en-US" dirty="0" smtClean="0"/>
                </a:br>
                <a:endParaRPr lang="en-US" dirty="0" smtClean="0"/>
              </a:p>
              <a:p>
                <a:pPr marL="201168" lvl="1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𝑡𝑟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𝑠𝑠</m:t>
                          </m:r>
                        </m:sub>
                      </m:sSub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2000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/>
                  <a:t> </a:t>
                </a:r>
                <a:r>
                  <a:rPr lang="el-GR" dirty="0" smtClean="0"/>
                  <a:t>Η απόκριση σταθερής κατάστασης ισούται με το αποτέλεσμα της </a:t>
                </a:r>
                <a:r>
                  <a:rPr lang="el-GR" dirty="0" err="1" smtClean="0"/>
                  <a:t>ιδιοσυνάρτησης</a:t>
                </a: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Η μεταβατική απόκριση μας πληροφορεί πόσο «απέχει» η έξοδος μας από το αποτέλεσμα της </a:t>
                </a:r>
                <a:r>
                  <a:rPr lang="el-GR" dirty="0" err="1" smtClean="0"/>
                  <a:t>ιδιοσυνάρτησης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1905" t="-172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40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" y="346018"/>
            <a:ext cx="8959041" cy="6351964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</a:t>
            </a:r>
            <a:r>
              <a:rPr lang="el-GR" b="1" dirty="0">
                <a:solidFill>
                  <a:prstClr val="black"/>
                </a:solidFill>
              </a:rPr>
              <a:t>Επανάληψη σε διάφορα θέματα της </a:t>
            </a:r>
            <a:r>
              <a:rPr lang="el-GR" b="1" dirty="0" smtClean="0">
                <a:solidFill>
                  <a:prstClr val="black"/>
                </a:solidFill>
              </a:rPr>
              <a:t>ύλης</a:t>
            </a:r>
            <a:endParaRPr lang="el-GR" dirty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l-GR" dirty="0" smtClean="0"/>
              <a:t>Ας φιλτράρουμε το «ξαφνικό» σήμα μας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072" y="1210802"/>
            <a:ext cx="3793541" cy="14954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79" y="2964039"/>
            <a:ext cx="8940628" cy="3429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25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" y="346018"/>
            <a:ext cx="8959041" cy="6351964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</a:t>
            </a:r>
            <a:r>
              <a:rPr lang="el-GR" b="1" dirty="0">
                <a:solidFill>
                  <a:prstClr val="black"/>
                </a:solidFill>
              </a:rPr>
              <a:t>Επανάληψη σε διάφορα θέματα της </a:t>
            </a:r>
            <a:r>
              <a:rPr lang="el-GR" b="1" dirty="0" smtClean="0">
                <a:solidFill>
                  <a:prstClr val="black"/>
                </a:solidFill>
              </a:rPr>
              <a:t>ύλης</a:t>
            </a:r>
            <a:endParaRPr lang="el-GR" dirty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n-US" dirty="0" smtClean="0"/>
              <a:t> </a:t>
            </a:r>
            <a:r>
              <a:rPr lang="el-GR" dirty="0" smtClean="0"/>
              <a:t>Σύγκριση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b="1297"/>
          <a:stretch/>
        </p:blipFill>
        <p:spPr>
          <a:xfrm>
            <a:off x="1199488" y="3787191"/>
            <a:ext cx="6927610" cy="26228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488" y="1089891"/>
            <a:ext cx="6927610" cy="258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86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>
                    <a:solidFill>
                      <a:prstClr val="black"/>
                    </a:solidFill>
                  </a:rPr>
                  <a:t>Επανάληψη σε διάφορα θέματα της </a:t>
                </a:r>
                <a:r>
                  <a:rPr lang="el-GR" b="1" dirty="0" smtClean="0">
                    <a:solidFill>
                      <a:prstClr val="black"/>
                    </a:solidFill>
                  </a:rPr>
                  <a:t>ύλης</a:t>
                </a: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Γνωρίζουμε ότι η κρουστική μας απόκριση είναι άπειρης (θεωρητικά) διάρκειας, οπότε η μεταβατική απόκριση δεν εξαφανίζεται ακαριαία αλλά «σβήνει» στο μηδέν όσο προχωρούν τα δείγματα προς το άπειρο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Η μεταβατική απόκριση είναι εμφανής στα πρώτα δείγματα της εξόδου, μέχρι αυτή να «σταθεροποιηθεί» πολύ κοντά στην απόκριση σταθερής κατάστασης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Η μεταβατική απόκριση μπορεί να υπολογιστεί ως: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𝑡𝑟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𝑠𝑠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[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1905" t="-1727" r="-884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/>
          <a:srcRect t="-1" b="995"/>
          <a:stretch/>
        </p:blipFill>
        <p:spPr>
          <a:xfrm>
            <a:off x="210471" y="773181"/>
            <a:ext cx="6914229" cy="262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31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437" y="3380511"/>
            <a:ext cx="6943725" cy="31813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" y="346018"/>
            <a:ext cx="8959041" cy="6351964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</a:t>
            </a:r>
            <a:r>
              <a:rPr lang="el-GR" b="1" dirty="0">
                <a:solidFill>
                  <a:prstClr val="black"/>
                </a:solidFill>
              </a:rPr>
              <a:t>Επανάληψη σε διάφορα θέματα της </a:t>
            </a:r>
            <a:r>
              <a:rPr lang="el-GR" b="1" dirty="0" smtClean="0">
                <a:solidFill>
                  <a:prstClr val="black"/>
                </a:solidFill>
              </a:rPr>
              <a:t>ύλης</a:t>
            </a:r>
            <a:endParaRPr lang="el-GR" dirty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n-US" dirty="0" smtClean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24" y="742949"/>
            <a:ext cx="3819525" cy="27241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822385" y="1317712"/>
            <a:ext cx="3176306" cy="173664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l-GR" sz="1600" dirty="0" smtClean="0"/>
              <a:t>Η διπλανή προσομοίωση είναι πολύ ευαίσθητη στο σωστό υπολογισμού του πλάτους και της φάσης της απόκρισης σταθερής κατάστασης.</a:t>
            </a:r>
            <a:r>
              <a:rPr lang="el-GR" sz="1600" dirty="0"/>
              <a:t> </a:t>
            </a:r>
            <a:r>
              <a:rPr lang="el-GR" sz="1600" dirty="0" smtClean="0"/>
              <a:t>Είναι για καθαρά εκπαιδευτικούς</a:t>
            </a:r>
            <a:r>
              <a:rPr lang="en-US" sz="1600" dirty="0" smtClean="0"/>
              <a:t>/demo</a:t>
            </a:r>
            <a:r>
              <a:rPr lang="el-GR" sz="1600" dirty="0" smtClean="0"/>
              <a:t> σκοπούς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288539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922602"/>
            <a:ext cx="7543800" cy="733806"/>
          </a:xfrm>
        </p:spPr>
        <p:txBody>
          <a:bodyPr>
            <a:normAutofit/>
          </a:bodyPr>
          <a:lstStyle/>
          <a:p>
            <a:r>
              <a:rPr lang="el-GR" sz="4500" dirty="0"/>
              <a:t>Ψηφιακή Επεξεργασία Σήματος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1961804"/>
            <a:ext cx="7543800" cy="3371850"/>
          </a:xfrm>
        </p:spPr>
        <p:txBody>
          <a:bodyPr/>
          <a:lstStyle/>
          <a:p>
            <a:r>
              <a:rPr lang="el-GR" dirty="0" err="1" smtClean="0"/>
              <a:t>Διαλεξη</a:t>
            </a:r>
            <a:r>
              <a:rPr lang="el-GR" dirty="0" smtClean="0"/>
              <a:t> </a:t>
            </a:r>
            <a:r>
              <a:rPr lang="en-US" dirty="0" smtClean="0"/>
              <a:t>27</a:t>
            </a:r>
            <a:r>
              <a:rPr lang="el-GR" baseline="30000" dirty="0" smtClean="0"/>
              <a:t>η</a:t>
            </a:r>
            <a:r>
              <a:rPr lang="el-GR" dirty="0" smtClean="0"/>
              <a:t>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0" y="24418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9018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2960" y="3549080"/>
            <a:ext cx="7796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US" sz="2100" dirty="0">
              <a:solidFill>
                <a:prstClr val="black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l-GR" sz="2100" dirty="0" smtClean="0">
                <a:solidFill>
                  <a:prstClr val="black"/>
                </a:solidFill>
              </a:rPr>
              <a:t>Καθυστέρηση Φάσης και Καθυστέρηση Ομάδας</a:t>
            </a:r>
            <a:endParaRPr lang="el-GR" sz="2100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0949"/>
            <a:ext cx="9144000" cy="152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31174" y="6706294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pic>
        <p:nvPicPr>
          <p:cNvPr id="10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444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922602"/>
            <a:ext cx="7543800" cy="733806"/>
          </a:xfrm>
        </p:spPr>
        <p:txBody>
          <a:bodyPr>
            <a:normAutofit/>
          </a:bodyPr>
          <a:lstStyle/>
          <a:p>
            <a:r>
              <a:rPr lang="el-GR" sz="4500" dirty="0"/>
              <a:t>Ψηφιακή Επεξεργασία Σήματος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2960" y="1961804"/>
            <a:ext cx="7543800" cy="3371850"/>
          </a:xfrm>
        </p:spPr>
        <p:txBody>
          <a:bodyPr/>
          <a:lstStyle/>
          <a:p>
            <a:r>
              <a:rPr lang="el-GR" dirty="0" err="1" smtClean="0"/>
              <a:t>Διαλεξη</a:t>
            </a:r>
            <a:r>
              <a:rPr lang="el-GR" dirty="0" smtClean="0"/>
              <a:t> </a:t>
            </a:r>
            <a:r>
              <a:rPr lang="en-US" dirty="0" smtClean="0"/>
              <a:t>27</a:t>
            </a:r>
            <a:r>
              <a:rPr lang="el-GR" baseline="30000" dirty="0" smtClean="0"/>
              <a:t>η</a:t>
            </a:r>
            <a:r>
              <a:rPr lang="el-GR" dirty="0" smtClean="0"/>
              <a:t> 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l-GR" dirty="0"/>
          </a:p>
        </p:txBody>
      </p:sp>
      <p:sp>
        <p:nvSpPr>
          <p:cNvPr id="4" name="Rectangle 3"/>
          <p:cNvSpPr/>
          <p:nvPr/>
        </p:nvSpPr>
        <p:spPr>
          <a:xfrm>
            <a:off x="0" y="244185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79018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2960" y="3549080"/>
            <a:ext cx="779678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endParaRPr lang="en-US" sz="2100" dirty="0">
              <a:solidFill>
                <a:prstClr val="black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100" dirty="0" smtClean="0">
                <a:solidFill>
                  <a:prstClr val="black"/>
                </a:solidFill>
              </a:rPr>
              <a:t>FIR vs IIR </a:t>
            </a:r>
            <a:r>
              <a:rPr lang="el-GR" sz="2100" dirty="0" smtClean="0">
                <a:solidFill>
                  <a:prstClr val="black"/>
                </a:solidFill>
              </a:rPr>
              <a:t>φίλτρα</a:t>
            </a:r>
            <a:endParaRPr lang="el-GR" sz="2100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0949"/>
            <a:ext cx="9144000" cy="1527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-31174" y="6706294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prstClr val="black">
                    <a:lumMod val="75000"/>
                    <a:lumOff val="25000"/>
                  </a:prst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prstClr val="black">
                  <a:lumMod val="75000"/>
                  <a:lumOff val="25000"/>
                </a:prstClr>
              </a:solidFill>
              <a:latin typeface="Calibri" panose="020F0502020204030204"/>
            </a:endParaRPr>
          </a:p>
        </p:txBody>
      </p:sp>
      <p:pic>
        <p:nvPicPr>
          <p:cNvPr id="10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73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4" y="346018"/>
                <a:ext cx="4741892" cy="6351964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>
                    <a:solidFill>
                      <a:prstClr val="black"/>
                    </a:solidFill>
                  </a:rPr>
                  <a:t>Επανάληψη σε διάφορα θέματα της </a:t>
                </a:r>
                <a:r>
                  <a:rPr lang="el-GR" b="1" dirty="0" smtClean="0">
                    <a:solidFill>
                      <a:prstClr val="black"/>
                    </a:solidFill>
                  </a:rPr>
                  <a:t>ύλης</a:t>
                </a: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Σύγκριση μεταξύ φίλτρων </a:t>
                </a:r>
                <a:r>
                  <a:rPr lang="en-US" dirty="0" smtClean="0"/>
                  <a:t>FIR &amp; IIR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/>
                  <a:t> </a:t>
                </a:r>
                <a:r>
                  <a:rPr lang="en-US" dirty="0" smtClean="0"/>
                  <a:t>IIR:</a:t>
                </a: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sup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[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dirty="0" smtClean="0"/>
              </a:p>
              <a:p>
                <a:pPr marL="0" indent="0">
                  <a:buClrTx/>
                  <a:buSzPct val="120000"/>
                  <a:buNone/>
                </a:pPr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4" y="346018"/>
                <a:ext cx="4741892" cy="6351964"/>
              </a:xfrm>
              <a:blipFill rotWithShape="0">
                <a:blip r:embed="rId3"/>
                <a:stretch>
                  <a:fillRect l="-3599" t="-172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567652"/>
              </p:ext>
            </p:extLst>
          </p:nvPr>
        </p:nvGraphicFramePr>
        <p:xfrm>
          <a:off x="2202872" y="2839372"/>
          <a:ext cx="5033125" cy="355415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52601"/>
                <a:gridCol w="1290070"/>
                <a:gridCol w="1990454"/>
              </a:tblGrid>
              <a:tr h="771896">
                <a:tc>
                  <a:txBody>
                    <a:bodyPr/>
                    <a:lstStyle/>
                    <a:p>
                      <a:pPr algn="ctr"/>
                      <a:r>
                        <a:rPr lang="el-GR" sz="1400" dirty="0" smtClean="0"/>
                        <a:t>                Κατηγορία</a:t>
                      </a:r>
                    </a:p>
                    <a:p>
                      <a:pPr algn="ctr"/>
                      <a:endParaRPr lang="el-GR" sz="1400" dirty="0" smtClean="0"/>
                    </a:p>
                    <a:p>
                      <a:pPr algn="l"/>
                      <a:r>
                        <a:rPr lang="el-GR" sz="1400" dirty="0" smtClean="0"/>
                        <a:t>Ιδιότητα </a:t>
                      </a:r>
                    </a:p>
                  </a:txBody>
                  <a:tcPr>
                    <a:lnTlToB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FIR</a:t>
                      </a:r>
                      <a:endParaRPr lang="el-G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IIR</a:t>
                      </a:r>
                      <a:endParaRPr lang="el-GR" sz="2800" dirty="0"/>
                    </a:p>
                  </a:txBody>
                  <a:tcPr/>
                </a:tc>
              </a:tr>
              <a:tr h="476729">
                <a:tc>
                  <a:txBody>
                    <a:bodyPr/>
                    <a:lstStyle/>
                    <a:p>
                      <a:pPr algn="ctr"/>
                      <a:r>
                        <a:rPr lang="el-GR" sz="1200" b="1" dirty="0" smtClean="0"/>
                        <a:t>Φάση (</a:t>
                      </a:r>
                      <a:r>
                        <a:rPr lang="en-US" sz="1200" b="1" dirty="0" smtClean="0"/>
                        <a:t>group delay)</a:t>
                      </a:r>
                      <a:endParaRPr lang="el-G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/>
                        <a:t>Δυνατότητα</a:t>
                      </a:r>
                      <a:r>
                        <a:rPr lang="el-GR" sz="1200" baseline="0" dirty="0" smtClean="0"/>
                        <a:t> γραμμικής φάσης</a:t>
                      </a:r>
                      <a:endParaRPr lang="el-G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/>
                        <a:t>Δυσκολία στο χειρισμό, αδυναμία</a:t>
                      </a:r>
                      <a:r>
                        <a:rPr lang="el-GR" sz="1200" baseline="0" dirty="0" smtClean="0"/>
                        <a:t> γραμμικής φάσης</a:t>
                      </a:r>
                      <a:endParaRPr lang="el-GR" sz="1200" dirty="0"/>
                    </a:p>
                  </a:txBody>
                  <a:tcPr/>
                </a:tc>
              </a:tr>
              <a:tr h="181860">
                <a:tc>
                  <a:txBody>
                    <a:bodyPr/>
                    <a:lstStyle/>
                    <a:p>
                      <a:pPr algn="ctr"/>
                      <a:r>
                        <a:rPr lang="el-GR" sz="1200" b="1" dirty="0" smtClean="0"/>
                        <a:t>Ευστάθεια</a:t>
                      </a:r>
                      <a:endParaRPr lang="el-G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/>
                        <a:t>Πάντα ευσταθή</a:t>
                      </a:r>
                      <a:endParaRPr lang="el-G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/>
                        <a:t>Έλεγχος</a:t>
                      </a:r>
                      <a:r>
                        <a:rPr lang="el-GR" sz="1200" baseline="0" dirty="0" smtClean="0"/>
                        <a:t> για ευστάθεια</a:t>
                      </a:r>
                      <a:endParaRPr lang="el-GR" sz="1200" dirty="0"/>
                    </a:p>
                  </a:txBody>
                  <a:tcPr/>
                </a:tc>
              </a:tr>
              <a:tr h="476729">
                <a:tc>
                  <a:txBody>
                    <a:bodyPr/>
                    <a:lstStyle/>
                    <a:p>
                      <a:pPr algn="ctr"/>
                      <a:r>
                        <a:rPr lang="el-GR" sz="1200" b="1" dirty="0" smtClean="0"/>
                        <a:t>Τάξη φίλτρου (για ίδιο</a:t>
                      </a:r>
                      <a:r>
                        <a:rPr lang="el-GR" sz="1200" b="1" baseline="0" dirty="0" smtClean="0"/>
                        <a:t> αποτέλεσμα)</a:t>
                      </a:r>
                      <a:endParaRPr lang="el-G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/>
                        <a:t>Μεγάλη</a:t>
                      </a:r>
                      <a:endParaRPr lang="el-G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/>
                        <a:t>Μικρή</a:t>
                      </a:r>
                      <a:endParaRPr lang="el-GR" sz="1200" dirty="0"/>
                    </a:p>
                  </a:txBody>
                  <a:tcPr/>
                </a:tc>
              </a:tr>
              <a:tr h="156650">
                <a:tc>
                  <a:txBody>
                    <a:bodyPr/>
                    <a:lstStyle/>
                    <a:p>
                      <a:pPr algn="ctr"/>
                      <a:r>
                        <a:rPr lang="el-GR" sz="1200" b="1" dirty="0" smtClean="0"/>
                        <a:t>Ευκολία υλοποίησης</a:t>
                      </a:r>
                      <a:endParaRPr lang="el-G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/>
                        <a:t>Εύκολα</a:t>
                      </a:r>
                      <a:endParaRPr lang="el-G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/>
                        <a:t>Λιγότερο εύκολα</a:t>
                      </a:r>
                      <a:endParaRPr lang="el-GR" sz="1200" dirty="0"/>
                    </a:p>
                  </a:txBody>
                  <a:tcPr/>
                </a:tc>
              </a:tr>
              <a:tr h="214469">
                <a:tc>
                  <a:txBody>
                    <a:bodyPr/>
                    <a:lstStyle/>
                    <a:p>
                      <a:pPr algn="ctr"/>
                      <a:r>
                        <a:rPr lang="el-GR" sz="1200" b="1" dirty="0" smtClean="0"/>
                        <a:t>Ευκολία σχεδίασης</a:t>
                      </a:r>
                      <a:endParaRPr lang="el-G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/>
                        <a:t>Εύκολα </a:t>
                      </a:r>
                      <a:endParaRPr lang="el-G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/>
                        <a:t>Λιγότερο εύκολα</a:t>
                      </a:r>
                      <a:endParaRPr lang="el-GR" sz="1200" dirty="0"/>
                    </a:p>
                  </a:txBody>
                  <a:tcPr/>
                </a:tc>
              </a:tr>
              <a:tr h="183388">
                <a:tc>
                  <a:txBody>
                    <a:bodyPr/>
                    <a:lstStyle/>
                    <a:p>
                      <a:pPr algn="ctr"/>
                      <a:r>
                        <a:rPr lang="el-GR" sz="1200" b="1" dirty="0" smtClean="0"/>
                        <a:t>Μνήμη</a:t>
                      </a:r>
                      <a:endParaRPr lang="el-G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/>
                        <a:t>Περισσότερη</a:t>
                      </a:r>
                      <a:endParaRPr lang="el-G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/>
                        <a:t>Λιγότερη</a:t>
                      </a:r>
                      <a:endParaRPr lang="el-GR" sz="1200" dirty="0"/>
                    </a:p>
                  </a:txBody>
                  <a:tcPr/>
                </a:tc>
              </a:tr>
              <a:tr h="169951">
                <a:tc>
                  <a:txBody>
                    <a:bodyPr/>
                    <a:lstStyle/>
                    <a:p>
                      <a:pPr algn="ctr"/>
                      <a:r>
                        <a:rPr lang="el-GR" sz="1200" b="1" dirty="0" smtClean="0"/>
                        <a:t>Πολυπλοκότητα</a:t>
                      </a:r>
                      <a:endParaRPr lang="el-G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/>
                        <a:t>Περισσότερη</a:t>
                      </a:r>
                      <a:endParaRPr lang="el-G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/>
                        <a:t>Λιγότερη</a:t>
                      </a:r>
                      <a:endParaRPr lang="el-GR" sz="1200" dirty="0"/>
                    </a:p>
                  </a:txBody>
                  <a:tcPr/>
                </a:tc>
              </a:tr>
              <a:tr h="386681">
                <a:tc>
                  <a:txBody>
                    <a:bodyPr/>
                    <a:lstStyle/>
                    <a:p>
                      <a:pPr algn="ctr"/>
                      <a:r>
                        <a:rPr lang="el-GR" sz="1200" b="1" dirty="0" smtClean="0"/>
                        <a:t>Ευρωστία στην πεπερασμένη ακρίβεια</a:t>
                      </a:r>
                      <a:endParaRPr lang="el-GR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(</a:t>
                      </a:r>
                      <a:r>
                        <a:rPr lang="el-GR" sz="1200" dirty="0" smtClean="0"/>
                        <a:t>πολύ)</a:t>
                      </a:r>
                      <a:r>
                        <a:rPr lang="el-GR" sz="1200" baseline="0" dirty="0" smtClean="0"/>
                        <a:t> </a:t>
                      </a:r>
                      <a:r>
                        <a:rPr lang="el-GR" sz="1200" dirty="0" smtClean="0"/>
                        <a:t>Περισσότερη</a:t>
                      </a:r>
                      <a:endParaRPr lang="el-GR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200" dirty="0" smtClean="0"/>
                        <a:t>Λιγότερη</a:t>
                      </a:r>
                      <a:endParaRPr lang="el-GR" sz="1200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0106" y="1245941"/>
            <a:ext cx="3886200" cy="1228725"/>
          </a:xfrm>
          <a:prstGeom prst="rect">
            <a:avLst/>
          </a:prstGeom>
        </p:spPr>
      </p:pic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617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" y="346019"/>
            <a:ext cx="8959040" cy="6154535"/>
          </a:xfrm>
        </p:spPr>
        <p:txBody>
          <a:bodyPr>
            <a:normAutofit/>
          </a:bodyPr>
          <a:lstStyle/>
          <a:p>
            <a:pPr marL="0" indent="0" algn="ctr">
              <a:buClrTx/>
              <a:buSzPct val="120000"/>
              <a:buNone/>
            </a:pPr>
            <a:r>
              <a:rPr lang="el-GR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ΤΕΛΟΣ ΔΙΑΛΕΞΗΣ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10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happynewyear2020.club/wp-content/uploads/2019/08/5d0a296866161-768x51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05" y="1236157"/>
            <a:ext cx="7896595" cy="52643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05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17459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>
                    <a:solidFill>
                      <a:prstClr val="black"/>
                    </a:solidFill>
                  </a:rPr>
                  <a:t>Επανάληψη σε διάφορα θέματα της </a:t>
                </a:r>
                <a:r>
                  <a:rPr lang="el-GR" b="1" dirty="0" smtClean="0">
                    <a:solidFill>
                      <a:prstClr val="black"/>
                    </a:solidFill>
                  </a:rPr>
                  <a:t>ύλης</a:t>
                </a:r>
                <a:endParaRPr lang="el-GR" b="1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Έστω ένα ημίτονο της μορφής </a:t>
                </a:r>
                <a:br>
                  <a:rPr lang="el-GR" dirty="0" smtClean="0"/>
                </a:b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−∞&lt;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&lt;+∞</m:t>
                      </m:r>
                    </m:oMath>
                  </m:oMathPara>
                </a14:m>
                <a:endParaRPr lang="en-US" b="0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Μπορούμε από την αρχική φάση του να βρούμε την καθυστέρηση του σε δείγματα ως </a:t>
                </a:r>
                <a:endParaRPr lang="el-GR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𝜙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/>
                  <a:t> </a:t>
                </a:r>
                <a:r>
                  <a:rPr lang="el-GR" dirty="0" smtClean="0"/>
                  <a:t>Η ποσότητα </a:t>
                </a:r>
                <a14:m>
                  <m:oMath xmlns:m="http://schemas.openxmlformats.org/officeDocument/2006/math">
                    <m:r>
                      <a:rPr lang="el-GR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𝜙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</m:oMath>
                </a14:m>
                <a:r>
                  <a:rPr lang="el-GR" dirty="0" smtClean="0"/>
                  <a:t> ονομάζεται </a:t>
                </a:r>
                <a:r>
                  <a:rPr lang="el-GR" b="1" dirty="0" smtClean="0"/>
                  <a:t>καθυστέρηση φάσης</a:t>
                </a:r>
                <a:r>
                  <a:rPr lang="el-GR" dirty="0" smtClean="0"/>
                  <a:t> (</a:t>
                </a:r>
                <a:r>
                  <a:rPr lang="en-US" b="1" dirty="0" smtClean="0"/>
                  <a:t>phase delay</a:t>
                </a:r>
                <a:r>
                  <a:rPr lang="en-US" dirty="0" smtClean="0"/>
                  <a:t>)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… </a:t>
                </a:r>
                <a:r>
                  <a:rPr lang="el-GR" dirty="0" smtClean="0"/>
                  <a:t>και σημαίνει ακριβώς πόσα δείγματα καθυστέρησε ένα σήμα σε σχέση με ένα σημείο αναφοράς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Μπορούμε να ορίσουμε την καθυστέρηση φάσης ως συνάρτηση του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 smtClean="0"/>
                  <a:t>, </a:t>
                </a:r>
                <a:r>
                  <a:rPr lang="el-GR" dirty="0" smtClean="0"/>
                  <a:t>δηλ.</a:t>
                </a:r>
                <a:r>
                  <a:rPr lang="en-US" dirty="0" smtClean="0"/>
                  <a:t> </a:t>
                </a:r>
                <a:br>
                  <a:rPr lang="en-US" dirty="0" smtClean="0"/>
                </a:br>
                <a:endParaRPr lang="en-US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en-US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/>
                  <a:t> </a:t>
                </a:r>
                <a:r>
                  <a:rPr lang="el-GR" dirty="0" smtClean="0"/>
                  <a:t>Η συνάρτηση αυτή δεν έχει νόημα για ένα ημίτονο όπως το παραπάνω – το οποίο θα έχει μια μόνο αρχική φάση – αλλά θα τη χρησιμοποιήσουμε αλλού…</a:t>
                </a:r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174593"/>
              </a:xfrm>
              <a:blipFill rotWithShape="0">
                <a:blip r:embed="rId3"/>
                <a:stretch>
                  <a:fillRect l="-1905" t="-1777" r="-408" b="-19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408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17459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>
                    <a:solidFill>
                      <a:prstClr val="black"/>
                    </a:solidFill>
                  </a:rPr>
                  <a:t>Επανάληψη σε διάφορα θέματα της </a:t>
                </a:r>
                <a:r>
                  <a:rPr lang="el-GR" b="1" dirty="0" smtClean="0">
                    <a:solidFill>
                      <a:prstClr val="black"/>
                    </a:solidFill>
                  </a:rPr>
                  <a:t>ύλης</a:t>
                </a:r>
                <a:endParaRPr lang="el-GR" b="1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Ένα ΓΧΑ σύστημα με κρουστική απόκριση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έχει απόκριση συχνότητας</a:t>
                </a:r>
                <a:r>
                  <a:rPr lang="en-US" sz="1000" dirty="0" smtClean="0"/>
                  <a:t/>
                </a:r>
                <a:br>
                  <a:rPr lang="en-US" sz="1000" dirty="0" smtClean="0"/>
                </a:b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</m:oMath>
                  </m:oMathPara>
                </a14:m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Ένα σήμα εισόδου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 smtClean="0"/>
                  <a:t> </a:t>
                </a:r>
                <a:r>
                  <a:rPr lang="el-GR" dirty="0" smtClean="0"/>
                  <a:t>μπορεί να</a:t>
                </a:r>
                <a:br>
                  <a:rPr lang="el-GR" dirty="0" smtClean="0"/>
                </a:br>
                <a:r>
                  <a:rPr lang="el-GR" dirty="0" smtClean="0"/>
                  <a:t>  γραφεί </a:t>
                </a:r>
                <a:r>
                  <a:rPr lang="el-GR" dirty="0" err="1" smtClean="0"/>
                  <a:t>συχνοτικά</a:t>
                </a:r>
                <a:r>
                  <a:rPr lang="el-GR" dirty="0" smtClean="0"/>
                  <a:t> μέσω του </a:t>
                </a:r>
                <a:r>
                  <a:rPr lang="el-GR" dirty="0" err="1" smtClean="0"/>
                  <a:t>μετασχ</a:t>
                </a:r>
                <a:r>
                  <a:rPr lang="el-GR" dirty="0" smtClean="0"/>
                  <a:t>. </a:t>
                </a:r>
                <a:r>
                  <a:rPr lang="en-US" dirty="0" smtClean="0"/>
                  <a:t>Fourier </a:t>
                </a:r>
                <a:r>
                  <a:rPr lang="el-GR" dirty="0" smtClean="0"/>
                  <a:t>του:</a:t>
                </a:r>
                <a:r>
                  <a:rPr lang="el-GR" sz="400" dirty="0" smtClean="0"/>
                  <a:t/>
                </a:r>
                <a:br>
                  <a:rPr lang="el-GR" sz="400" dirty="0" smtClean="0"/>
                </a:b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</m:oMath>
                  </m:oMathPara>
                </a14:m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Ξέρουμε ότι στην έξοδο: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sup>
                              </m:sSup>
                            </m:e>
                          </m:d>
                        </m:e>
                      </m:d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d>
                        </m:sup>
                      </m:sSup>
                    </m:oMath>
                  </m:oMathPara>
                </a14:m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Ας παραμείνουμε στην ημιτονοειδή μορφή εισόδου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174593"/>
              </a:xfrm>
              <a:blipFill rotWithShape="0">
                <a:blip r:embed="rId3"/>
                <a:stretch>
                  <a:fillRect l="-1905" t="-177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4146487" y="1318842"/>
            <a:ext cx="4545796" cy="519011"/>
            <a:chOff x="4146487" y="1318842"/>
            <a:chExt cx="4545796" cy="519011"/>
          </a:xfrm>
        </p:grpSpPr>
        <p:sp>
          <p:nvSpPr>
            <p:cNvPr id="7" name="Rounded Rectangle 6"/>
            <p:cNvSpPr/>
            <p:nvPr/>
          </p:nvSpPr>
          <p:spPr>
            <a:xfrm>
              <a:off x="4146487" y="1318842"/>
              <a:ext cx="968721" cy="519011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4630848" y="1341115"/>
              <a:ext cx="4061435" cy="496737"/>
              <a:chOff x="4630848" y="1341115"/>
              <a:chExt cx="4061435" cy="496737"/>
            </a:xfrm>
          </p:grpSpPr>
          <p:cxnSp>
            <p:nvCxnSpPr>
              <p:cNvPr id="12" name="Elbow Connector 11"/>
              <p:cNvCxnSpPr>
                <a:endCxn id="7" idx="2"/>
              </p:cNvCxnSpPr>
              <p:nvPr/>
            </p:nvCxnSpPr>
            <p:spPr>
              <a:xfrm rot="10800000" flipV="1">
                <a:off x="4630848" y="1398249"/>
                <a:ext cx="3707394" cy="439603"/>
              </a:xfrm>
              <a:prstGeom prst="bentConnector4">
                <a:avLst>
                  <a:gd name="adj1" fmla="val 43468"/>
                  <a:gd name="adj2" fmla="val 152001"/>
                </a:avLst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/>
              <p:cNvSpPr txBox="1"/>
              <p:nvPr/>
            </p:nvSpPr>
            <p:spPr>
              <a:xfrm>
                <a:off x="6747583" y="1341115"/>
                <a:ext cx="194470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/>
                  <a:t>Απόκριση πλάτους</a:t>
                </a:r>
                <a:endParaRPr lang="el-GR" dirty="0"/>
              </a:p>
            </p:txBody>
          </p:sp>
        </p:grpSp>
      </p:grpSp>
      <p:grpSp>
        <p:nvGrpSpPr>
          <p:cNvPr id="22" name="Group 21"/>
          <p:cNvGrpSpPr/>
          <p:nvPr/>
        </p:nvGrpSpPr>
        <p:grpSpPr>
          <a:xfrm>
            <a:off x="5353435" y="1378193"/>
            <a:ext cx="3262820" cy="989799"/>
            <a:chOff x="5353435" y="1378193"/>
            <a:chExt cx="3262820" cy="989799"/>
          </a:xfrm>
        </p:grpSpPr>
        <p:sp>
          <p:nvSpPr>
            <p:cNvPr id="14" name="Rounded Rectangle 13"/>
            <p:cNvSpPr/>
            <p:nvPr/>
          </p:nvSpPr>
          <p:spPr>
            <a:xfrm>
              <a:off x="5353435" y="1378193"/>
              <a:ext cx="802921" cy="314805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5754897" y="1692999"/>
              <a:ext cx="2861358" cy="674993"/>
              <a:chOff x="5754897" y="1692999"/>
              <a:chExt cx="2861358" cy="674993"/>
            </a:xfrm>
          </p:grpSpPr>
          <p:cxnSp>
            <p:nvCxnSpPr>
              <p:cNvPr id="16" name="Elbow Connector 15"/>
              <p:cNvCxnSpPr>
                <a:endCxn id="14" idx="2"/>
              </p:cNvCxnSpPr>
              <p:nvPr/>
            </p:nvCxnSpPr>
            <p:spPr>
              <a:xfrm rot="10800000">
                <a:off x="5754897" y="1692999"/>
                <a:ext cx="2664827" cy="633743"/>
              </a:xfrm>
              <a:prstGeom prst="bentConnector2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/>
              <p:cNvSpPr txBox="1"/>
              <p:nvPr/>
            </p:nvSpPr>
            <p:spPr>
              <a:xfrm>
                <a:off x="6843526" y="1998660"/>
                <a:ext cx="17727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/>
                  <a:t>Απόκριση φάσης</a:t>
                </a:r>
                <a:endParaRPr lang="el-GR" dirty="0"/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4146487" y="2699530"/>
            <a:ext cx="4659885" cy="519011"/>
            <a:chOff x="4146487" y="1318842"/>
            <a:chExt cx="4659885" cy="519011"/>
          </a:xfrm>
        </p:grpSpPr>
        <p:sp>
          <p:nvSpPr>
            <p:cNvPr id="24" name="Rounded Rectangle 23"/>
            <p:cNvSpPr/>
            <p:nvPr/>
          </p:nvSpPr>
          <p:spPr>
            <a:xfrm>
              <a:off x="4146487" y="1318842"/>
              <a:ext cx="968721" cy="519011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grpSp>
          <p:nvGrpSpPr>
            <p:cNvPr id="25" name="Group 24"/>
            <p:cNvGrpSpPr/>
            <p:nvPr/>
          </p:nvGrpSpPr>
          <p:grpSpPr>
            <a:xfrm>
              <a:off x="4630848" y="1340091"/>
              <a:ext cx="4175524" cy="497761"/>
              <a:chOff x="4630848" y="1340091"/>
              <a:chExt cx="4175524" cy="497761"/>
            </a:xfrm>
          </p:grpSpPr>
          <p:cxnSp>
            <p:nvCxnSpPr>
              <p:cNvPr id="26" name="Elbow Connector 25"/>
              <p:cNvCxnSpPr>
                <a:endCxn id="24" idx="2"/>
              </p:cNvCxnSpPr>
              <p:nvPr/>
            </p:nvCxnSpPr>
            <p:spPr>
              <a:xfrm rot="10800000" flipV="1">
                <a:off x="4630848" y="1398249"/>
                <a:ext cx="3707394" cy="439603"/>
              </a:xfrm>
              <a:prstGeom prst="bentConnector4">
                <a:avLst>
                  <a:gd name="adj1" fmla="val 55678"/>
                  <a:gd name="adj2" fmla="val 152001"/>
                </a:avLst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26"/>
              <p:cNvSpPr txBox="1"/>
              <p:nvPr/>
            </p:nvSpPr>
            <p:spPr>
              <a:xfrm>
                <a:off x="6255674" y="1340091"/>
                <a:ext cx="25506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/>
                  <a:t>Φάσμα πλάτους εισόδου</a:t>
                </a:r>
                <a:endParaRPr lang="el-GR" dirty="0"/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5320059" y="2739020"/>
            <a:ext cx="3339683" cy="979127"/>
            <a:chOff x="5353435" y="1378193"/>
            <a:chExt cx="3339683" cy="979127"/>
          </a:xfrm>
        </p:grpSpPr>
        <p:sp>
          <p:nvSpPr>
            <p:cNvPr id="29" name="Rounded Rectangle 28"/>
            <p:cNvSpPr/>
            <p:nvPr/>
          </p:nvSpPr>
          <p:spPr>
            <a:xfrm>
              <a:off x="5353435" y="1378193"/>
              <a:ext cx="802921" cy="314805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5754897" y="1692999"/>
              <a:ext cx="2938221" cy="664321"/>
              <a:chOff x="5754897" y="1692999"/>
              <a:chExt cx="2938221" cy="664321"/>
            </a:xfrm>
          </p:grpSpPr>
          <p:cxnSp>
            <p:nvCxnSpPr>
              <p:cNvPr id="31" name="Elbow Connector 30"/>
              <p:cNvCxnSpPr>
                <a:endCxn id="29" idx="2"/>
              </p:cNvCxnSpPr>
              <p:nvPr/>
            </p:nvCxnSpPr>
            <p:spPr>
              <a:xfrm rot="10800000">
                <a:off x="5754897" y="1692999"/>
                <a:ext cx="2664827" cy="633743"/>
              </a:xfrm>
              <a:prstGeom prst="bentConnector2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/>
              <p:cNvSpPr txBox="1"/>
              <p:nvPr/>
            </p:nvSpPr>
            <p:spPr>
              <a:xfrm>
                <a:off x="6314390" y="1987988"/>
                <a:ext cx="23787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/>
                  <a:t>Φάσμα φάσης εισόδου</a:t>
                </a:r>
                <a:endParaRPr lang="el-GR" dirty="0"/>
              </a:p>
            </p:txBody>
          </p:sp>
        </p:grpSp>
      </p:grpSp>
      <p:grpSp>
        <p:nvGrpSpPr>
          <p:cNvPr id="33" name="Group 32"/>
          <p:cNvGrpSpPr/>
          <p:nvPr/>
        </p:nvGrpSpPr>
        <p:grpSpPr>
          <a:xfrm>
            <a:off x="4218915" y="3879768"/>
            <a:ext cx="3865835" cy="953776"/>
            <a:chOff x="4218915" y="1318842"/>
            <a:chExt cx="3865835" cy="953776"/>
          </a:xfrm>
        </p:grpSpPr>
        <p:sp>
          <p:nvSpPr>
            <p:cNvPr id="34" name="Rounded Rectangle 33"/>
            <p:cNvSpPr/>
            <p:nvPr/>
          </p:nvSpPr>
          <p:spPr>
            <a:xfrm>
              <a:off x="4218915" y="1318842"/>
              <a:ext cx="1937441" cy="519011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grpSp>
          <p:nvGrpSpPr>
            <p:cNvPr id="35" name="Group 34"/>
            <p:cNvGrpSpPr/>
            <p:nvPr/>
          </p:nvGrpSpPr>
          <p:grpSpPr>
            <a:xfrm>
              <a:off x="5187637" y="1837853"/>
              <a:ext cx="2897113" cy="434765"/>
              <a:chOff x="5187637" y="1837853"/>
              <a:chExt cx="2897113" cy="434765"/>
            </a:xfrm>
          </p:grpSpPr>
          <p:cxnSp>
            <p:nvCxnSpPr>
              <p:cNvPr id="36" name="Elbow Connector 35"/>
              <p:cNvCxnSpPr>
                <a:endCxn id="34" idx="2"/>
              </p:cNvCxnSpPr>
              <p:nvPr/>
            </p:nvCxnSpPr>
            <p:spPr>
              <a:xfrm rot="10800000">
                <a:off x="5187637" y="1837853"/>
                <a:ext cx="2897113" cy="363344"/>
              </a:xfrm>
              <a:prstGeom prst="bentConnector2">
                <a:avLst/>
              </a:prstGeom>
              <a:ln>
                <a:solidFill>
                  <a:srgbClr val="0070C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Box 36"/>
              <p:cNvSpPr txBox="1"/>
              <p:nvPr/>
            </p:nvSpPr>
            <p:spPr>
              <a:xfrm>
                <a:off x="5297212" y="1866353"/>
                <a:ext cx="2447465" cy="4062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/>
                  <a:t>Φάσμα πλάτους</a:t>
                </a:r>
                <a:r>
                  <a:rPr lang="en-US" dirty="0" smtClean="0"/>
                  <a:t> </a:t>
                </a:r>
                <a:r>
                  <a:rPr lang="el-GR" dirty="0" smtClean="0"/>
                  <a:t>εξόδου</a:t>
                </a:r>
                <a:endParaRPr lang="el-GR" dirty="0"/>
              </a:p>
            </p:txBody>
          </p:sp>
        </p:grpSp>
      </p:grpSp>
      <p:grpSp>
        <p:nvGrpSpPr>
          <p:cNvPr id="41" name="Group 40"/>
          <p:cNvGrpSpPr/>
          <p:nvPr/>
        </p:nvGrpSpPr>
        <p:grpSpPr>
          <a:xfrm>
            <a:off x="6400799" y="3876720"/>
            <a:ext cx="2738241" cy="1477941"/>
            <a:chOff x="5353435" y="1351034"/>
            <a:chExt cx="2738241" cy="1477941"/>
          </a:xfrm>
        </p:grpSpPr>
        <p:sp>
          <p:nvSpPr>
            <p:cNvPr id="42" name="Rounded Rectangle 41"/>
            <p:cNvSpPr/>
            <p:nvPr/>
          </p:nvSpPr>
          <p:spPr>
            <a:xfrm>
              <a:off x="5353435" y="1351034"/>
              <a:ext cx="1855961" cy="314805"/>
            </a:xfrm>
            <a:prstGeom prst="round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l-GR"/>
            </a:p>
          </p:txBody>
        </p:sp>
        <p:grpSp>
          <p:nvGrpSpPr>
            <p:cNvPr id="43" name="Group 42"/>
            <p:cNvGrpSpPr/>
            <p:nvPr/>
          </p:nvGrpSpPr>
          <p:grpSpPr>
            <a:xfrm>
              <a:off x="5816181" y="1665839"/>
              <a:ext cx="2275495" cy="1163136"/>
              <a:chOff x="5816181" y="1665839"/>
              <a:chExt cx="2275495" cy="1163136"/>
            </a:xfrm>
          </p:grpSpPr>
          <p:cxnSp>
            <p:nvCxnSpPr>
              <p:cNvPr id="44" name="Elbow Connector 43"/>
              <p:cNvCxnSpPr/>
              <p:nvPr/>
            </p:nvCxnSpPr>
            <p:spPr>
              <a:xfrm rot="10800000">
                <a:off x="5893726" y="1665839"/>
                <a:ext cx="1486108" cy="1150020"/>
              </a:xfrm>
              <a:prstGeom prst="bentConnector2">
                <a:avLst/>
              </a:prstGeom>
              <a:ln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5816181" y="2459643"/>
                <a:ext cx="227549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dirty="0" smtClean="0"/>
                  <a:t>Φάσμα φάσης εξόδου</a:t>
                </a:r>
                <a:endParaRPr lang="el-GR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844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174593"/>
              </a:xfrm>
            </p:spPr>
            <p:txBody>
              <a:bodyPr>
                <a:normAutofit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>
                    <a:solidFill>
                      <a:prstClr val="black"/>
                    </a:solidFill>
                  </a:rPr>
                  <a:t>Επανάληψη σε διάφορα θέματα της </a:t>
                </a:r>
                <a:r>
                  <a:rPr lang="el-GR" b="1" dirty="0" smtClean="0">
                    <a:solidFill>
                      <a:prstClr val="black"/>
                    </a:solidFill>
                  </a:rPr>
                  <a:t>ύλης</a:t>
                </a:r>
                <a:endParaRPr lang="el-GR" b="1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Η επίδραση της απόκρισης πλάτους είναι προφανής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Διαμορφώνει </a:t>
                </a:r>
                <a:r>
                  <a:rPr lang="el-GR" b="1" dirty="0" smtClean="0"/>
                  <a:t>πολλαπλασιαστικά</a:t>
                </a:r>
                <a:r>
                  <a:rPr lang="el-GR" dirty="0" smtClean="0"/>
                  <a:t> το φάσμα εισόδου και παραδίδει ένα φάσμα εξόδου</a:t>
                </a:r>
                <a:endParaRPr lang="el-GR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Από τα προηγούμενα συμπεραίνουμε ότι όμως ότι η απόκριση φάσης δρα </a:t>
                </a:r>
                <a:r>
                  <a:rPr lang="el-GR" b="1" dirty="0" smtClean="0"/>
                  <a:t>αθροιστικά</a:t>
                </a:r>
                <a:r>
                  <a:rPr lang="el-GR" dirty="0" smtClean="0"/>
                  <a:t> επάνω στο φάσμα φάσης της εισόδου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Από την ιδιότητα της </a:t>
                </a:r>
                <a:r>
                  <a:rPr lang="el-GR" dirty="0" err="1" smtClean="0"/>
                  <a:t>ιδιοσυνάρτησης</a:t>
                </a:r>
                <a:r>
                  <a:rPr lang="el-GR" dirty="0" smtClean="0"/>
                  <a:t> γνωρίζουμε ότι</a:t>
                </a:r>
                <a:r>
                  <a:rPr lang="en-US" sz="500" dirty="0"/>
                  <a:t/>
                </a:r>
                <a:br>
                  <a:rPr lang="en-US" sz="500" dirty="0"/>
                </a:b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begChr m:val="|"/>
                          <m:endChr m:val="|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</m:d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𝜙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𝐻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</m:t>
                                      </m:r>
                                    </m:e>
                                    <m:sup>
                                      <m:r>
                                        <a:rPr lang="en-US" b="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rgbClr val="00B05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sup>
                                  </m:sSup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  −∞&lt;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&lt;+∞</m:t>
                      </m:r>
                    </m:oMath>
                  </m:oMathPara>
                </a14:m>
                <a:endParaRPr lang="en-US" b="0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Η </a:t>
                </a:r>
                <a:r>
                  <a:rPr lang="el-GR" dirty="0" smtClean="0">
                    <a:solidFill>
                      <a:srgbClr val="FF0000"/>
                    </a:solidFill>
                  </a:rPr>
                  <a:t>αρχική φάση </a:t>
                </a:r>
                <a:r>
                  <a:rPr lang="el-GR" dirty="0" smtClean="0"/>
                  <a:t>του ημιτόνου άλλαξε στην έξοδο!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Προστέθηκε μια φάση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  <m:sSub>
                              <m:sSubPr>
                                <m:ctrlP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endParaRPr lang="el-GR" dirty="0" smtClean="0"/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…η οποία σχετίζεται με το ΓΧΑ σύστημα και με τη συχνότητα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l-G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l-GR" b="0" i="1" smtClean="0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l-GR" dirty="0" smtClean="0"/>
                  <a:t> της εισόδου</a:t>
                </a:r>
              </a:p>
              <a:p>
                <a:pPr lvl="2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Δηλ. εν γένει για διαφορετική συχνότητα εισόδου, θα προστεθεί διαφορετική φάση στην ήδη υπάρχουσα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/>
                  <a:t> </a:t>
                </a:r>
                <a:r>
                  <a:rPr lang="el-GR" dirty="0" smtClean="0"/>
                  <a:t>Η έξοδος μπορεί κι αυτή να γραφεί ως </a:t>
                </a:r>
                <a:r>
                  <a:rPr lang="en-US" sz="500" dirty="0" smtClean="0"/>
                  <a:t/>
                </a:r>
                <a:br>
                  <a:rPr lang="en-US" sz="500" dirty="0" smtClean="0"/>
                </a:br>
                <a:endParaRPr lang="el-GR" dirty="0" smtClean="0"/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𝐴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</m: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l-G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sub>
                                      </m:sSub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l-GR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l-GR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𝜙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sSup>
                                            <m:sSupPr>
                                              <m:ctrlP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i="1">
                                                  <a:solidFill>
                                                    <a:schemeClr val="tx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𝑗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𝜔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i="1">
                                                      <a:solidFill>
                                                        <a:schemeClr val="tx1"/>
                                                      </a:solidFill>
                                                      <a:latin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</m:sup>
                                          </m:sSup>
                                        </m:e>
                                      </m:d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𝜔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174593"/>
              </a:xfrm>
              <a:blipFill rotWithShape="0">
                <a:blip r:embed="rId3"/>
                <a:stretch>
                  <a:fillRect l="-1905" t="-1777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254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</p:spPr>
            <p:txBody>
              <a:bodyPr>
                <a:normAutofit fontScale="92500" lnSpcReduction="20000"/>
              </a:bodyPr>
              <a:lstStyle/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b="1" dirty="0" smtClean="0"/>
                  <a:t> </a:t>
                </a:r>
                <a:r>
                  <a:rPr lang="el-GR" b="1" dirty="0">
                    <a:solidFill>
                      <a:prstClr val="black"/>
                    </a:solidFill>
                  </a:rPr>
                  <a:t>Επανάληψη σε διάφορα θέματα της </a:t>
                </a:r>
                <a:r>
                  <a:rPr lang="el-GR" b="1" dirty="0" smtClean="0">
                    <a:solidFill>
                      <a:prstClr val="black"/>
                    </a:solidFill>
                  </a:rPr>
                  <a:t>ύλης</a:t>
                </a:r>
                <a:endParaRPr lang="en-US" b="1" dirty="0" smtClean="0"/>
              </a:p>
              <a:p>
                <a:pPr marL="0" indent="0" algn="ctr">
                  <a:buClrTx/>
                  <a:buSzPct val="120000"/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𝑦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𝐴</m:t>
                    </m:r>
                    <m:d>
                      <m:dPr>
                        <m:begChr m:val="|"/>
                        <m:endChr m:val="|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𝐻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  <m:sSub>
                                  <m:sSub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𝜔</m:t>
                                    </m:r>
                                  </m:e>
                                  <m:sub>
                                    <m:r>
                                      <a:rPr lang="en-US" i="1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sup>
                            </m:sSup>
                          </m:e>
                        </m:d>
                      </m:e>
                    </m:d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l-GR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l-GR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sub>
                                    </m:sSub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l-GR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l-GR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  <m:r>
                                  <a:rPr lang="en-US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𝐻</m:t>
                                        </m:r>
                                      </m:sub>
                                    </m:sSub>
                                    <m:d>
                                      <m:d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sSup>
                                          <m:sSupPr>
                                            <m:ctrlP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𝑒</m:t>
                                            </m:r>
                                          </m:e>
                                          <m:sup>
                                            <m:r>
                                              <a:rPr lang="en-US" i="1">
                                                <a:solidFill>
                                                  <a:schemeClr val="tx1"/>
                                                </a:solidFill>
                                                <a:latin typeface="Cambria Math" panose="02040503050406030204" pitchFamily="18" charset="0"/>
                                              </a:rPr>
                                              <m:t>𝑗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𝜔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i="1">
                                                    <a:solidFill>
                                                      <a:schemeClr val="tx1"/>
                                                    </a:solidFill>
                                                    <a:latin typeface="Cambria Math" panose="02040503050406030204" pitchFamily="18" charset="0"/>
                                                  </a:rPr>
                                                  <m:t>0</m:t>
                                                </m:r>
                                              </m:sub>
                                            </m:sSub>
                                          </m:sup>
                                        </m:sSup>
                                      </m:e>
                                    </m:d>
                                  </m:num>
                                  <m:den>
                                    <m:sSub>
                                      <m:sSubPr>
                                        <m:ctrlP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𝜔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0</m:t>
                                        </m:r>
                                      </m:sub>
                                    </m:sSub>
                                  </m:den>
                                </m:f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l-GR" dirty="0" smtClean="0"/>
                  <a:t> </a:t>
                </a:r>
                <a:endParaRPr lang="en-US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Άρα το ΓΧΑ σύστημα πρόσθεσε μια επιπλέον καθυστέρηση φάσης!</a:t>
                </a:r>
                <a:endParaRPr lang="en-US" dirty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Αριθμητικά, αν για ένα σήμα εισόδου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</m:t>
                    </m:r>
                    <m:func>
                      <m:func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  <m:r>
                              <a:rPr lang="el-GR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dirty="0" smtClean="0"/>
                  <a:t>, </a:t>
                </a:r>
                <a:r>
                  <a:rPr lang="el-GR" dirty="0" smtClean="0"/>
                  <a:t>η απόκριση φάσης του ΓΧΑ συστήματος ήταν της μορφής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𝜔</m:t>
                            </m:r>
                          </m:sup>
                        </m:sSup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=−2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 smtClean="0"/>
                  <a:t>, </a:t>
                </a:r>
                <a:r>
                  <a:rPr lang="el-GR" dirty="0" smtClean="0"/>
                  <a:t>τότε το σύστημα εισάγει στην είσοδο φάση ίση με </a:t>
                </a:r>
                <a:endParaRPr lang="el-GR" b="0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/3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"/>
                              <m:endChr m:val="]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−2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b="0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 </a:t>
                </a:r>
                <a:r>
                  <a:rPr lang="el-GR" dirty="0" smtClean="0"/>
                  <a:t>Άρα η καθυστέρηση φάσης του συστήματος στη συχνότητα της εισόδου ισούται με </a:t>
                </a:r>
                <a:r>
                  <a:rPr lang="en-US" dirty="0" smtClean="0"/>
                  <a:t/>
                </a:r>
                <a:br>
                  <a:rPr lang="en-US" dirty="0" smtClean="0"/>
                </a:br>
                <a:endParaRPr lang="el-GR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sup>
                              </m:sSup>
                            </m:e>
                          </m:d>
                        </m:num>
                        <m:den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dirty="0" smtClean="0"/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 Άρα η έξοδος καθυστέρησε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l-GR" dirty="0" smtClean="0"/>
                  <a:t> δείγματα σε σχέση με την είσοδο</a:t>
                </a:r>
              </a:p>
              <a:p>
                <a:pPr lvl="1"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 smtClean="0"/>
                  <a:t>… που ήταν ήδη καθυστερημένη κατά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l-GR" dirty="0" smtClean="0"/>
                  <a:t> δείγματα σε σχέση με το σημείο αναφοράς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(0,0)</m:t>
                    </m:r>
                  </m:oMath>
                </a14:m>
                <a:r>
                  <a:rPr lang="el-GR" dirty="0" smtClean="0">
                    <a:sym typeface="Wingdings" panose="05000000000000000000" pitchFamily="2" charset="2"/>
                  </a:rPr>
                  <a:t></a:t>
                </a:r>
              </a:p>
              <a:p>
                <a:pPr>
                  <a:buClrTx/>
                  <a:buSzPct val="120000"/>
                  <a:buFont typeface="Arial" panose="020B0604020202020204" pitchFamily="34" charset="0"/>
                  <a:buChar char="•"/>
                </a:pPr>
                <a:r>
                  <a:rPr lang="el-GR" dirty="0">
                    <a:sym typeface="Wingdings" panose="05000000000000000000" pitchFamily="2" charset="2"/>
                  </a:rPr>
                  <a:t> </a:t>
                </a:r>
                <a:r>
                  <a:rPr lang="el-GR" dirty="0" smtClean="0">
                    <a:sym typeface="Wingdings" panose="05000000000000000000" pitchFamily="2" charset="2"/>
                  </a:rPr>
                  <a:t>Επιβεβαίωση: </a:t>
                </a:r>
                <a:endParaRPr lang="el-GR" i="1" dirty="0" smtClean="0">
                  <a:latin typeface="Cambria Math" panose="02040503050406030204" pitchFamily="18" charset="0"/>
                </a:endParaRPr>
              </a:p>
              <a:p>
                <a:pPr marL="0" indent="0">
                  <a:buClrTx/>
                  <a:buSzPct val="120000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𝑦</m:t>
                      </m:r>
                      <m:d>
                        <m:dPr>
                          <m:begChr m:val="["/>
                          <m:endChr m:val="]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b="0" i="1" smtClean="0"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</m: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l-GR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l-GR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num>
                                    <m:den>
                                      <m:f>
                                        <m:fPr>
                                          <m:ctrlP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𝜋</m:t>
                                          </m:r>
                                        </m:num>
                                        <m:den>
                                          <m:r>
                                            <a:rPr lang="en-US" b="0" i="1" smtClean="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den>
                                      </m:f>
                                    </m:den>
                                  </m:f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−2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l-GR" i="1">
                          <a:latin typeface="Cambria Math" panose="02040503050406030204" pitchFamily="18" charset="0"/>
                        </a:rPr>
                        <m:t>2</m:t>
                      </m:r>
                      <m:d>
                        <m:dPr>
                          <m:begChr m:val="|"/>
                          <m:endChr m:val="|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d>
                        </m:e>
                      </m: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l-GR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l-GR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−4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l-G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7283" y="346018"/>
                <a:ext cx="8959041" cy="6351964"/>
              </a:xfrm>
              <a:blipFill rotWithShape="0">
                <a:blip r:embed="rId3"/>
                <a:stretch>
                  <a:fillRect l="-1837" t="-2303"/>
                </a:stretch>
              </a:blipFill>
            </p:spPr>
            <p:txBody>
              <a:bodyPr/>
              <a:lstStyle/>
              <a:p>
                <a:r>
                  <a:rPr lang="el-G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340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1174" y="120550"/>
            <a:ext cx="9077498" cy="168335"/>
          </a:xfrm>
        </p:spPr>
        <p:txBody>
          <a:bodyPr>
            <a:noAutofit/>
          </a:bodyPr>
          <a:lstStyle/>
          <a:p>
            <a:r>
              <a:rPr lang="el-GR" sz="1200" i="1" dirty="0">
                <a:latin typeface="+mn-lt"/>
              </a:rPr>
              <a:t>Ψηφιακή Επεξεργασία Σήματος</a:t>
            </a:r>
            <a:endParaRPr lang="el-GR" sz="1050" i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283" y="346018"/>
            <a:ext cx="8959041" cy="6351964"/>
          </a:xfrm>
        </p:spPr>
        <p:txBody>
          <a:bodyPr>
            <a:normAutofit/>
          </a:bodyPr>
          <a:lstStyle/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b="1" dirty="0" smtClean="0"/>
              <a:t> </a:t>
            </a:r>
            <a:r>
              <a:rPr lang="el-GR" b="1" dirty="0">
                <a:solidFill>
                  <a:prstClr val="black"/>
                </a:solidFill>
              </a:rPr>
              <a:t>Επανάληψη σε διάφορα θέματα της </a:t>
            </a:r>
            <a:r>
              <a:rPr lang="el-GR" b="1" dirty="0" smtClean="0">
                <a:solidFill>
                  <a:prstClr val="black"/>
                </a:solidFill>
              </a:rPr>
              <a:t>ύλης</a:t>
            </a:r>
            <a:endParaRPr lang="el-GR" dirty="0"/>
          </a:p>
          <a:p>
            <a:pPr>
              <a:buClrTx/>
              <a:buSzPct val="120000"/>
              <a:buFont typeface="Arial" panose="020B0604020202020204" pitchFamily="34" charset="0"/>
              <a:buChar char="•"/>
            </a:pPr>
            <a:r>
              <a:rPr lang="el-GR" dirty="0" smtClean="0"/>
              <a:t> Η καθυστέρηση φάσης ενός ΓΧΑ συστήματος ισούται με το πλήθος των </a:t>
            </a:r>
            <a:br>
              <a:rPr lang="el-GR" dirty="0" smtClean="0"/>
            </a:br>
            <a:r>
              <a:rPr lang="el-GR" dirty="0" smtClean="0"/>
              <a:t> δειγμάτων που καθυστερεί</a:t>
            </a:r>
            <a:r>
              <a:rPr lang="el-GR" dirty="0"/>
              <a:t> </a:t>
            </a:r>
            <a:r>
              <a:rPr lang="el-GR" dirty="0" smtClean="0"/>
              <a:t>ένα </a:t>
            </a:r>
            <a:r>
              <a:rPr lang="el-GR" u="sng" dirty="0" smtClean="0"/>
              <a:t>άπειρης</a:t>
            </a:r>
            <a:r>
              <a:rPr lang="el-GR" dirty="0" smtClean="0"/>
              <a:t> διάρκειας ημιτονοειδές σήμα εισόδου </a:t>
            </a:r>
            <a:br>
              <a:rPr lang="el-GR" dirty="0" smtClean="0"/>
            </a:br>
            <a:r>
              <a:rPr lang="el-GR" dirty="0" smtClean="0"/>
              <a:t> όταν περάσει από ένα ΓΧΑ σύστημα</a:t>
            </a:r>
            <a:endParaRPr lang="en-US" dirty="0" smtClean="0"/>
          </a:p>
        </p:txBody>
      </p:sp>
      <p:sp>
        <p:nvSpPr>
          <p:cNvPr id="4" name="Rectangle 3"/>
          <p:cNvSpPr/>
          <p:nvPr/>
        </p:nvSpPr>
        <p:spPr>
          <a:xfrm>
            <a:off x="0" y="255320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561861"/>
            <a:ext cx="9144000" cy="74814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1350">
              <a:solidFill>
                <a:prstClr val="white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31174" y="6697982"/>
            <a:ext cx="9077498" cy="168335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©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 </a:t>
            </a:r>
            <a:r>
              <a:rPr lang="el-GR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Καφεντζής Γιώργος, </a:t>
            </a:r>
            <a:r>
              <a:rPr lang="en-US" sz="1200" i="1" dirty="0">
                <a:solidFill>
                  <a:srgbClr val="000000">
                    <a:lumMod val="75000"/>
                    <a:lumOff val="25000"/>
                  </a:srgbClr>
                </a:solidFill>
                <a:latin typeface="Calibri" panose="020F0502020204030204"/>
              </a:rPr>
              <a:t>PhD</a:t>
            </a:r>
            <a:endParaRPr lang="el-GR" sz="1050" i="1" dirty="0">
              <a:solidFill>
                <a:srgbClr val="000000">
                  <a:lumMod val="75000"/>
                  <a:lumOff val="25000"/>
                </a:srgbClr>
              </a:solidFill>
              <a:latin typeface="Calibri" panose="020F0502020204030204"/>
            </a:endParaRPr>
          </a:p>
        </p:txBody>
      </p:sp>
      <p:pic>
        <p:nvPicPr>
          <p:cNvPr id="8" name="Picture 2" descr="http://photos1.blogger.com/x/blogger/3569/2389/1600/760725/Decorated_tree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3944" y="-52758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743" y="4050126"/>
            <a:ext cx="5496581" cy="2467112"/>
          </a:xfrm>
          <a:prstGeom prst="rect">
            <a:avLst/>
          </a:prstGeom>
        </p:spPr>
      </p:pic>
      <p:sp>
        <p:nvSpPr>
          <p:cNvPr id="12" name="Bent-Up Arrow 11"/>
          <p:cNvSpPr/>
          <p:nvPr/>
        </p:nvSpPr>
        <p:spPr>
          <a:xfrm flipV="1">
            <a:off x="5619712" y="2800618"/>
            <a:ext cx="980264" cy="1081172"/>
          </a:xfrm>
          <a:prstGeom prst="bentUpArrow">
            <a:avLst>
              <a:gd name="adj1" fmla="val 25901"/>
              <a:gd name="adj2" fmla="val 25901"/>
              <a:gd name="adj3" fmla="val 25000"/>
            </a:avLst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/>
          <a:srcRect b="984"/>
          <a:stretch/>
        </p:blipFill>
        <p:spPr>
          <a:xfrm>
            <a:off x="87283" y="1706112"/>
            <a:ext cx="5413972" cy="2422976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3724275" y="4924425"/>
            <a:ext cx="542925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7" name="Rounded Rectangle 16"/>
          <p:cNvSpPr/>
          <p:nvPr/>
        </p:nvSpPr>
        <p:spPr>
          <a:xfrm>
            <a:off x="87283" y="2800618"/>
            <a:ext cx="275574" cy="721382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Rounded Rectangle 17"/>
          <p:cNvSpPr/>
          <p:nvPr/>
        </p:nvSpPr>
        <p:spPr>
          <a:xfrm>
            <a:off x="4114899" y="5131333"/>
            <a:ext cx="275574" cy="721382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TextBox 18"/>
          <p:cNvSpPr txBox="1"/>
          <p:nvPr/>
        </p:nvSpPr>
        <p:spPr>
          <a:xfrm>
            <a:off x="87283" y="4535786"/>
            <a:ext cx="346246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dirty="0" smtClean="0"/>
              <a:t>Αγνοήσαμε σκόπιμα την επίδραση της απόκρισης πλάτους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sz="1600" dirty="0" smtClean="0"/>
              <a:t>…η οποία μπορεί να αλλοιώνει το πλάτος του σήματος εισόδου</a:t>
            </a:r>
            <a:endParaRPr lang="el-GR" sz="1600" dirty="0"/>
          </a:p>
        </p:txBody>
      </p:sp>
    </p:spTree>
    <p:extLst>
      <p:ext uri="{BB962C8B-B14F-4D97-AF65-F5344CB8AC3E}">
        <p14:creationId xmlns:p14="http://schemas.microsoft.com/office/powerpoint/2010/main" val="317553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1_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16032</TotalTime>
  <Words>1335</Words>
  <Application>Microsoft Office PowerPoint</Application>
  <PresentationFormat>On-screen Show (4:3)</PresentationFormat>
  <Paragraphs>571</Paragraphs>
  <Slides>42</Slides>
  <Notes>41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Calibri Light</vt:lpstr>
      <vt:lpstr>Cambria Math</vt:lpstr>
      <vt:lpstr>Wingdings</vt:lpstr>
      <vt:lpstr>Retrospect</vt:lpstr>
      <vt:lpstr>1_Retrospect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  <vt:lpstr>Ψηφιακή Επεξεργασία Σήματος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Ψηφιακή Επεξεργασία Σήματος</dc:title>
  <dc:creator>George Kafentzis</dc:creator>
  <cp:lastModifiedBy>George Kafentzis</cp:lastModifiedBy>
  <cp:revision>877</cp:revision>
  <cp:lastPrinted>2019-11-19T13:39:32Z</cp:lastPrinted>
  <dcterms:created xsi:type="dcterms:W3CDTF">2018-08-17T16:23:20Z</dcterms:created>
  <dcterms:modified xsi:type="dcterms:W3CDTF">2019-12-19T17:32:21Z</dcterms:modified>
</cp:coreProperties>
</file>