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6"/>
  </p:notesMasterIdLst>
  <p:handoutMasterIdLst>
    <p:handoutMasterId r:id="rId27"/>
  </p:handoutMasterIdLst>
  <p:sldIdLst>
    <p:sldId id="322" r:id="rId3"/>
    <p:sldId id="381" r:id="rId4"/>
    <p:sldId id="384" r:id="rId5"/>
    <p:sldId id="383" r:id="rId6"/>
    <p:sldId id="386" r:id="rId7"/>
    <p:sldId id="387" r:id="rId8"/>
    <p:sldId id="388" r:id="rId9"/>
    <p:sldId id="389" r:id="rId10"/>
    <p:sldId id="390" r:id="rId11"/>
    <p:sldId id="391" r:id="rId12"/>
    <p:sldId id="393" r:id="rId13"/>
    <p:sldId id="394" r:id="rId14"/>
    <p:sldId id="395" r:id="rId15"/>
    <p:sldId id="397" r:id="rId16"/>
    <p:sldId id="398" r:id="rId17"/>
    <p:sldId id="396" r:id="rId18"/>
    <p:sldId id="382" r:id="rId19"/>
    <p:sldId id="385" r:id="rId20"/>
    <p:sldId id="399" r:id="rId21"/>
    <p:sldId id="400" r:id="rId22"/>
    <p:sldId id="401" r:id="rId23"/>
    <p:sldId id="402" r:id="rId24"/>
    <p:sldId id="279" r:id="rId25"/>
  </p:sldIdLst>
  <p:sldSz cx="9144000" cy="6858000" type="screen4x3"/>
  <p:notesSz cx="6858000" cy="99472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81" autoAdjust="0"/>
  </p:normalViewPr>
  <p:slideViewPr>
    <p:cSldViewPr snapToGrid="0">
      <p:cViewPr varScale="1">
        <p:scale>
          <a:sx n="106" d="100"/>
          <a:sy n="106" d="100"/>
        </p:scale>
        <p:origin x="11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B57A6-639F-4DB8-8F99-7B23596E55C7}" type="datetimeFigureOut">
              <a:rPr lang="el-GR" smtClean="0"/>
              <a:t>10/12/2019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63407-19BD-4628-82F1-DAFB0650B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4532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10/12/2019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34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48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93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21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98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23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29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40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91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97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81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05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11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2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33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36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12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68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75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53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9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31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62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837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468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23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737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034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pPr/>
              <a:t>10/12/2019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>
                <a:solidFill>
                  <a:srgbClr val="455F51"/>
                </a:solidFill>
              </a:rPr>
              <a:pPr/>
              <a:t>‹#›</a:t>
            </a:fld>
            <a:endParaRPr lang="el-GR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9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39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6936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171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10/12/2019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10/12/2019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pPr/>
              <a:t>10/12/2019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54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6.emf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2</a:t>
            </a:r>
            <a:r>
              <a:rPr lang="el-GR" dirty="0" smtClean="0"/>
              <a:t>4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>
                <a:solidFill>
                  <a:prstClr val="black"/>
                </a:solidFill>
              </a:rPr>
              <a:t>Φασματική Ανάλυση</a:t>
            </a:r>
            <a:endParaRPr lang="el-GR" sz="21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837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n-US" sz="9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υπέθεσε ότι το σήμα που αναλύει είναι το παρακάτω: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Οι ασυνέχειες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αυτές</a:t>
                </a:r>
                <a:r>
                  <a:rPr lang="el-GR" dirty="0" smtClean="0"/>
                  <a:t> απαιτούν κι άλλες συχνότητες (χαμηλές και υψηλές) για να μοντελοποιηθούν, πέραν της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Τις συχνότητες αυτές που </a:t>
                </a:r>
                <a:r>
                  <a:rPr lang="el-GR" dirty="0" err="1" smtClean="0"/>
                  <a:t>δειγματοληπτήσαμε</a:t>
                </a:r>
                <a:r>
                  <a:rPr lang="el-GR" dirty="0"/>
                  <a:t> </a:t>
                </a:r>
                <a:r>
                  <a:rPr lang="el-GR" dirty="0" smtClean="0"/>
                  <a:t>στον </a:t>
                </a:r>
                <a:r>
                  <a:rPr lang="en-US" dirty="0" smtClean="0"/>
                  <a:t>DTFT!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200" dirty="0"/>
                  <a:t> </a:t>
                </a:r>
                <a:r>
                  <a:rPr lang="el-GR" dirty="0" smtClean="0"/>
                  <a:t>Μπορούμε να βελτιώσουμε την κατάσταση?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Ναι! Να δειγματοληπτήσουμε </a:t>
                </a:r>
                <a:r>
                  <a:rPr lang="el-GR" b="1" dirty="0" smtClean="0"/>
                  <a:t>πυκνότερα</a:t>
                </a:r>
                <a:r>
                  <a:rPr lang="el-GR" dirty="0" smtClean="0"/>
                  <a:t> τον </a:t>
                </a:r>
                <a:r>
                  <a:rPr lang="en-US" dirty="0" smtClean="0"/>
                  <a:t>DTFT! </a:t>
                </a:r>
                <a:r>
                  <a:rPr lang="en-US" dirty="0" smtClean="0">
                    <a:sym typeface="Wingdings" panose="05000000000000000000" pitchFamily="2" charset="2"/>
                  </a:rPr>
                  <a:t></a:t>
                </a: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2086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827" r="8547"/>
          <a:stretch/>
        </p:blipFill>
        <p:spPr>
          <a:xfrm>
            <a:off x="1075781" y="1168400"/>
            <a:ext cx="7989766" cy="313689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681984" y="1168400"/>
            <a:ext cx="341376" cy="2971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ounded Rectangle 13"/>
          <p:cNvSpPr/>
          <p:nvPr/>
        </p:nvSpPr>
        <p:spPr>
          <a:xfrm>
            <a:off x="6203077" y="1168400"/>
            <a:ext cx="341376" cy="2971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470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n-US" sz="9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Δηλ. να αυξήσουμε τον αριθμό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𝛮</m:t>
                    </m:r>
                  </m:oMath>
                </a14:m>
                <a:r>
                  <a:rPr lang="el-GR" dirty="0" smtClean="0"/>
                  <a:t> των δειγμάτων που παίρνουμε στον </a:t>
                </a:r>
                <a:r>
                  <a:rPr lang="en-US" dirty="0" smtClean="0"/>
                  <a:t>DFT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Κάποια από τα παραπάνω δείγματα θα «έπεφταν» πάνω στις δυο κορυφές του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και θα «έπιαναν» τις σωστές συχνότητες</a:t>
                </a: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Πυκνότερη δειγματοληψία του </a:t>
                </a:r>
                <a:r>
                  <a:rPr lang="en-US" b="1" dirty="0" smtClean="0"/>
                  <a:t>DTFT </a:t>
                </a:r>
                <a:r>
                  <a:rPr lang="en-US" dirty="0" smtClean="0"/>
                  <a:t>(</a:t>
                </a:r>
                <a:r>
                  <a:rPr lang="el-GR" dirty="0" smtClean="0"/>
                  <a:t>ήτοι, μεγαλύτερος αριθμός δειγμάτων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του </a:t>
                </a:r>
                <a:r>
                  <a:rPr lang="en-US" dirty="0" smtClean="0"/>
                  <a:t>DFT) </a:t>
                </a:r>
                <a:r>
                  <a:rPr lang="el-GR" dirty="0" smtClean="0"/>
                  <a:t>οδηγεί σε </a:t>
                </a:r>
                <a:r>
                  <a:rPr lang="en-US" b="1" dirty="0" smtClean="0"/>
                  <a:t>zero-padding </a:t>
                </a:r>
                <a:r>
                  <a:rPr lang="el-GR" b="1" dirty="0" smtClean="0"/>
                  <a:t>του σήματος στο χρόνο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περιοδικότητα «καταργείται»!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Δημιουργούνται ασυνέχειες!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Αλλά η συχνότητα μπορεί να εκτιμηθεί!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11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23745" y="3462528"/>
            <a:ext cx="6595872" cy="3113878"/>
            <a:chOff x="1267966" y="3522000"/>
            <a:chExt cx="6421175" cy="299861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6858" r="8736"/>
            <a:stretch/>
          </p:blipFill>
          <p:spPr>
            <a:xfrm>
              <a:off x="1267966" y="3522000"/>
              <a:ext cx="6421175" cy="299861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l="31073" t="11674" r="51519" b="78064"/>
            <a:stretch/>
          </p:blipFill>
          <p:spPr>
            <a:xfrm>
              <a:off x="3054421" y="3840132"/>
              <a:ext cx="1771392" cy="369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553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Διακριτό Μετασχηματισμό </a:t>
            </a:r>
            <a:r>
              <a:rPr lang="en-US" b="1" dirty="0" smtClean="0"/>
              <a:t>Fourier</a:t>
            </a:r>
            <a:endParaRPr lang="en-US" sz="90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Ενδεικτικός κώδικας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r="52759" b="60178"/>
          <a:stretch/>
        </p:blipFill>
        <p:spPr>
          <a:xfrm>
            <a:off x="62899" y="1194816"/>
            <a:ext cx="2900727" cy="2686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1" t="42845" r="603"/>
          <a:stretch/>
        </p:blipFill>
        <p:spPr>
          <a:xfrm>
            <a:off x="3035808" y="2671426"/>
            <a:ext cx="6060394" cy="3829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292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Όσον αφορά το </a:t>
                </a:r>
                <a:r>
                  <a:rPr lang="el-GR" b="1" dirty="0" smtClean="0"/>
                  <a:t>πλάτος</a:t>
                </a:r>
                <a:r>
                  <a:rPr lang="el-GR" dirty="0" smtClean="0"/>
                  <a:t> του ημιτόνου?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Έχουμε </a:t>
                </a:r>
                <a:endParaRPr lang="el-GR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Ξέρουμε ότι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τη διάρκεια του παραθύρου στο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Άρα πρέπει να διαιρέσουμε το πλάτος που αντιστοιχεί στη συχνότητα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=±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που εκτιμούμε με τον αριθμό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 αριθμός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l-GR" dirty="0" smtClean="0"/>
                  <a:t> συμπίπτει με τον αριθμό των δειγμάτων στο τετραγωνικό παράθυρο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Για οποιοδήποτε παράθυρο έχουμε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Άρα πρέπει να διαιρέσουμε με το άθροισμα όλων των δειγμάτων 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8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98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Το πρόβλημα της </a:t>
                </a:r>
                <a:r>
                  <a:rPr lang="el-GR" b="1" dirty="0" smtClean="0"/>
                  <a:t>φασματικής διασποράς (</a:t>
                </a:r>
                <a:r>
                  <a:rPr lang="en-US" b="1" dirty="0" smtClean="0"/>
                  <a:t>spectral spreading)</a:t>
                </a:r>
                <a:r>
                  <a:rPr lang="el-GR" dirty="0" smtClean="0"/>
                  <a:t> - το γεγονός ότι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τετραγωνικού παραθύρου έχει ενέργεια και σε άλλες συχνότητες εκτός του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 – παραμένει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Ύπαρξη ισχυρών πλευρικών λοβών!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Πώς θα μπορούσαμε να το βελτιώσουμε κι αυτό?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Να αλλάξουμε παράθυρο!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Ας δοκιμάσουμε το παράθυρο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Hanning</a:t>
                </a:r>
                <a:r>
                  <a:rPr lang="en-US" dirty="0" smtClean="0">
                    <a:sym typeface="Wingdings" panose="05000000000000000000" pitchFamily="2" charset="2"/>
                  </a:rPr>
                  <a:t> (Von Hann) </a:t>
                </a:r>
                <a:r>
                  <a:rPr lang="el-GR" dirty="0" smtClean="0">
                    <a:sym typeface="Wingdings" panose="05000000000000000000" pitchFamily="2" charset="2"/>
                  </a:rPr>
                  <a:t>αντί του τετραγωνικού: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endParaRPr lang="en-US" dirty="0" smtClean="0"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 0≤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0,                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8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8053" r="6837"/>
          <a:stretch/>
        </p:blipFill>
        <p:spPr>
          <a:xfrm>
            <a:off x="33101" y="4194048"/>
            <a:ext cx="2685430" cy="23678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1152" y="5145024"/>
            <a:ext cx="570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Ο </a:t>
            </a:r>
            <a:r>
              <a:rPr lang="en-US" dirty="0" smtClean="0"/>
              <a:t>DTFT </a:t>
            </a:r>
            <a:r>
              <a:rPr lang="el-GR" dirty="0" smtClean="0"/>
              <a:t>του αποτελείται από ένα γραμμικό συνδυασμό τριών </a:t>
            </a:r>
            <a:r>
              <a:rPr lang="en-US" dirty="0" smtClean="0"/>
              <a:t>DTFT </a:t>
            </a:r>
            <a:r>
              <a:rPr lang="el-GR" dirty="0" smtClean="0"/>
              <a:t>του τετραγωνικού παραθύρου</a:t>
            </a:r>
            <a:r>
              <a:rPr lang="en-US" dirty="0" smtClean="0"/>
              <a:t> </a:t>
            </a:r>
            <a:endParaRPr lang="el-GR" dirty="0"/>
          </a:p>
        </p:txBody>
      </p:sp>
      <p:grpSp>
        <p:nvGrpSpPr>
          <p:cNvPr id="9" name="Group 8"/>
          <p:cNvGrpSpPr/>
          <p:nvPr/>
        </p:nvGrpSpPr>
        <p:grpSpPr>
          <a:xfrm>
            <a:off x="5838157" y="1466660"/>
            <a:ext cx="2988851" cy="1453093"/>
            <a:chOff x="1267966" y="3522000"/>
            <a:chExt cx="6421175" cy="299861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6858" r="8736"/>
            <a:stretch/>
          </p:blipFill>
          <p:spPr>
            <a:xfrm>
              <a:off x="1267966" y="3522000"/>
              <a:ext cx="6421175" cy="299861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/>
            <a:srcRect l="31073" t="11674" r="51519" b="78064"/>
            <a:stretch/>
          </p:blipFill>
          <p:spPr>
            <a:xfrm>
              <a:off x="3054421" y="3840132"/>
              <a:ext cx="1771392" cy="369571"/>
            </a:xfrm>
            <a:prstGeom prst="rect">
              <a:avLst/>
            </a:prstGeom>
          </p:spPr>
        </p:pic>
      </p:grpSp>
      <p:sp>
        <p:nvSpPr>
          <p:cNvPr id="12" name="Rounded Rectangle 11"/>
          <p:cNvSpPr/>
          <p:nvPr/>
        </p:nvSpPr>
        <p:spPr>
          <a:xfrm>
            <a:off x="6400800" y="2290527"/>
            <a:ext cx="2055137" cy="52510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948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Διακριτό Μετασχηματισμό </a:t>
            </a:r>
            <a:r>
              <a:rPr lang="en-US" b="1" dirty="0" smtClean="0"/>
              <a:t>Fourier</a:t>
            </a: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Πολλαπλασιάζοντας το ημίτονο με ένα παράθυρο </a:t>
            </a:r>
            <a:r>
              <a:rPr lang="en-US" dirty="0" err="1" smtClean="0"/>
              <a:t>Hanning</a:t>
            </a:r>
            <a:r>
              <a:rPr lang="en-US" dirty="0" smtClean="0"/>
              <a:t>: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0" indent="0">
              <a:buClrTx/>
              <a:buSzPct val="120000"/>
              <a:buNone/>
            </a:pPr>
            <a:endParaRPr lang="en-US" sz="2400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Παίρνοντας τώρα </a:t>
            </a:r>
            <a:r>
              <a:rPr lang="en-US" dirty="0" smtClean="0"/>
              <a:t>DFT </a:t>
            </a:r>
            <a:r>
              <a:rPr lang="el-GR" dirty="0" smtClean="0"/>
              <a:t>σε 128 σημεία και </a:t>
            </a:r>
            <a:r>
              <a:rPr lang="el-GR" dirty="0" err="1" smtClean="0"/>
              <a:t>κανονικοποιώντας</a:t>
            </a:r>
            <a:r>
              <a:rPr lang="el-GR" dirty="0" smtClean="0"/>
              <a:t>, έχουμε: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865" r="7977"/>
          <a:stretch/>
        </p:blipFill>
        <p:spPr>
          <a:xfrm>
            <a:off x="2401824" y="1147828"/>
            <a:ext cx="4450079" cy="22174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068" r="8898"/>
          <a:stretch/>
        </p:blipFill>
        <p:spPr>
          <a:xfrm>
            <a:off x="85344" y="3761636"/>
            <a:ext cx="6876287" cy="278898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365504" y="4413504"/>
            <a:ext cx="4547616" cy="6096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ounded Rectangle 11"/>
          <p:cNvSpPr/>
          <p:nvPr/>
        </p:nvSpPr>
        <p:spPr>
          <a:xfrm>
            <a:off x="1365504" y="5813476"/>
            <a:ext cx="4547616" cy="6096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7048914" y="4555961"/>
            <a:ext cx="1966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+++ Μείωση διασποράς</a:t>
            </a:r>
          </a:p>
          <a:p>
            <a:endParaRPr lang="el-GR" b="1" dirty="0" smtClean="0">
              <a:solidFill>
                <a:srgbClr val="0070C0"/>
              </a:solidFill>
            </a:endParaRPr>
          </a:p>
          <a:p>
            <a:r>
              <a:rPr lang="el-GR" b="1" dirty="0" smtClean="0">
                <a:solidFill>
                  <a:srgbClr val="00B050"/>
                </a:solidFill>
              </a:rPr>
              <a:t>--- Αύξηση εύρους κεντρικού λοβού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6384" y="3882365"/>
            <a:ext cx="579120" cy="1151984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ounded Rectangle 14"/>
          <p:cNvSpPr/>
          <p:nvPr/>
        </p:nvSpPr>
        <p:spPr>
          <a:xfrm>
            <a:off x="785415" y="5260972"/>
            <a:ext cx="579120" cy="1151984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829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Άρα μπορούμε να συμπεράνουμε ότι </a:t>
                </a:r>
                <a:r>
                  <a:rPr lang="el-GR" b="1" dirty="0" smtClean="0"/>
                  <a:t>το πλήθος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l-GR" b="1" dirty="0" smtClean="0"/>
                  <a:t>των συντελεστών του </a:t>
                </a:r>
                <a:r>
                  <a:rPr lang="en-US" b="1" dirty="0" smtClean="0"/>
                  <a:t>DFT</a:t>
                </a:r>
                <a:r>
                  <a:rPr lang="en-US" dirty="0" smtClean="0"/>
                  <a:t> (</a:t>
                </a:r>
                <a:r>
                  <a:rPr lang="el-GR" dirty="0" smtClean="0"/>
                  <a:t>το πλήθος των δειγμάτων που λαμβάνουμε από τον </a:t>
                </a:r>
                <a:r>
                  <a:rPr lang="en-US" dirty="0" smtClean="0"/>
                  <a:t>DTFT</a:t>
                </a:r>
                <a:r>
                  <a:rPr lang="el-GR" dirty="0" smtClean="0"/>
                  <a:t> ανά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 smtClean="0"/>
                  <a:t>) </a:t>
                </a:r>
                <a:r>
                  <a:rPr lang="el-GR" dirty="0" smtClean="0"/>
                  <a:t>πρέπει να είναι </a:t>
                </a:r>
                <a:r>
                  <a:rPr lang="el-GR" b="1" dirty="0" smtClean="0"/>
                  <a:t>όσο μεγαλύτερο γίνεται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Αυτό επιτυγχάνεται κάνοντας </a:t>
                </a:r>
                <a:r>
                  <a:rPr lang="en-US" b="1" dirty="0" smtClean="0"/>
                  <a:t>zero-padding </a:t>
                </a:r>
                <a:r>
                  <a:rPr lang="el-GR" b="1" dirty="0" smtClean="0"/>
                  <a:t>του σήματος στο πεδίο του </a:t>
                </a:r>
                <a:r>
                  <a:rPr lang="el-GR" b="1" dirty="0" smtClean="0"/>
                  <a:t>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Στα περισσότερα προγραμματιστικά περιβάλλοντα (</a:t>
                </a:r>
                <a:r>
                  <a:rPr lang="en-US" dirty="0" smtClean="0"/>
                  <a:t>MATLAB/Octave) </a:t>
                </a:r>
                <a:r>
                  <a:rPr lang="el-GR" dirty="0" smtClean="0"/>
                  <a:t>γίνεται αυτόματα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b="1" dirty="0" smtClean="0"/>
                  <a:t>Πυκνή δειγματοληψία </a:t>
                </a:r>
                <a:r>
                  <a:rPr lang="el-GR" dirty="0" smtClean="0"/>
                  <a:t>του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μας δίνει μια </a:t>
                </a:r>
                <a:r>
                  <a:rPr lang="el-GR" b="1" dirty="0" smtClean="0"/>
                  <a:t>καλή προσέγγιση</a:t>
                </a:r>
                <a:r>
                  <a:rPr lang="el-GR" dirty="0" smtClean="0"/>
                  <a:t> της εικόνας του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μέσω του </a:t>
                </a:r>
                <a:r>
                  <a:rPr lang="en-US" dirty="0" smtClean="0"/>
                  <a:t>DFT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b="1" dirty="0" smtClean="0"/>
                  <a:t>Σωστή εύρεση του πλάτους </a:t>
                </a:r>
                <a:r>
                  <a:rPr lang="el-GR" dirty="0" smtClean="0"/>
                  <a:t>του σήματος γίνεται διαιρώντας τον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με την τιμή 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Η </a:t>
                </a:r>
                <a:r>
                  <a:rPr lang="el-GR" b="1" dirty="0" smtClean="0"/>
                  <a:t>φασματική διασπορά </a:t>
                </a:r>
                <a:r>
                  <a:rPr lang="el-GR" dirty="0" smtClean="0"/>
                  <a:t>μπορεί να μειωθεί επιλέγοντας διαφορετικό παράθυρο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Ας εγκαταλείψουμε τώρα την ανάλυση ενός ημιτόνου και ας πάμε σε περισσότερες συχνότητες κι ας δούμε τι συμβαίνει εκεί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7546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Έστω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−∞&lt;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Θεωρητικά,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τετραγωνικώς </a:t>
                </a:r>
                <a:r>
                  <a:rPr lang="el-GR" dirty="0" err="1" smtClean="0"/>
                  <a:t>παραθυροποιημένη</a:t>
                </a:r>
                <a:r>
                  <a:rPr lang="el-GR" dirty="0" smtClean="0"/>
                  <a:t> έκδοση του θα έχει </a:t>
                </a:r>
                <a:r>
                  <a:rPr lang="en-US" dirty="0" smtClean="0"/>
                  <a:t>DTFT</a:t>
                </a:r>
                <a:br>
                  <a:rPr lang="en-US" dirty="0" smtClean="0"/>
                </a:b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DTFT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</m:oMath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 </a:t>
                </a:r>
                <a:r>
                  <a:rPr lang="el-GR" dirty="0"/>
                  <a:t>Για ευκολία,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8755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χρησιμοποιήσουμε έναν </a:t>
                </a:r>
                <a:r>
                  <a:rPr lang="en-US" dirty="0" smtClean="0"/>
                  <a:t>256</a:t>
                </a:r>
                <a:r>
                  <a:rPr lang="el-GR" dirty="0" smtClean="0"/>
                  <a:t>-σημείων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και ένα τετραγωνικό παράθυρο 30 δειγμάτων στο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δούμε διάφορες τιμές 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Αρχικά, έστω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137" r="8983"/>
          <a:stretch/>
        </p:blipFill>
        <p:spPr>
          <a:xfrm>
            <a:off x="87282" y="2877312"/>
            <a:ext cx="8929060" cy="351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χρησιμοποιήσουμε έναν </a:t>
                </a:r>
                <a:r>
                  <a:rPr lang="en-US" dirty="0" smtClean="0"/>
                  <a:t>256</a:t>
                </a:r>
                <a:r>
                  <a:rPr lang="el-GR" dirty="0" smtClean="0"/>
                  <a:t>-σημείων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και ένα τετραγωνικό παράθυρο 30 δειγμάτων στο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δούμε διάφορες τιμές 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445" r="8673"/>
          <a:stretch/>
        </p:blipFill>
        <p:spPr>
          <a:xfrm>
            <a:off x="87283" y="2865120"/>
            <a:ext cx="8981926" cy="352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Στο εξής θα γράφουμε το Διακριτό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ως </a:t>
                </a:r>
                <a:r>
                  <a:rPr lang="en-US" b="1" dirty="0" smtClean="0"/>
                  <a:t>DFT</a:t>
                </a:r>
                <a:r>
                  <a:rPr lang="en-US" dirty="0" smtClean="0"/>
                  <a:t> </a:t>
                </a:r>
                <a:r>
                  <a:rPr lang="el-GR" dirty="0" smtClean="0"/>
                  <a:t>και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 ως </a:t>
                </a:r>
                <a:r>
                  <a:rPr lang="en-US" b="1" dirty="0" smtClean="0"/>
                  <a:t>DTFT</a:t>
                </a:r>
                <a:r>
                  <a:rPr lang="en-US" dirty="0" smtClean="0"/>
                  <a:t>, </a:t>
                </a:r>
                <a:r>
                  <a:rPr lang="el-GR" dirty="0" smtClean="0"/>
                  <a:t>για συντομία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Πρόβλημα: πολλή από τη θεωρία που μάθαμε για σήματα άπειρης διάρκειας έχει πρόβλημα εφαρμογής στην πράξη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Άπειρη διάρκεια!!!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Στην πράξη, έχουμε ένα πεπερασμένο τμήμα/κομμάτι ενός σήματος άπειρης διάρκειας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Για παράδειγμα, έχουμε μόνο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𝛮</m:t>
                    </m:r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 δείγματα ενός ημιτόνου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Μπορούμε όμως να μελετήσουμε τέτοια σήματα υποθέτοντας ότι το άπειρης διάρκειας σήμα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πολλαπλασιάστηκε με ένα πεπερασμένης διάρκειας (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𝛮</m:t>
                    </m:r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 δειγμάτων) παράθυρο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]</m:t>
                    </m:r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, και το αποτέλεσμα της πράξης είναι αυτό που έχουμε στα χέρια μας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Άρα εμείς έχουμε το </a:t>
                </a: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και η εικόνα του στο χώρο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 είναι η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9969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χρησιμοποιήσουμε έναν </a:t>
                </a:r>
                <a:r>
                  <a:rPr lang="en-US" dirty="0" smtClean="0"/>
                  <a:t>256</a:t>
                </a:r>
                <a:r>
                  <a:rPr lang="el-GR" dirty="0" smtClean="0"/>
                  <a:t>-σημείων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και ένα τετραγωνικό παράθυρο 30 δειγμάτων στο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δούμε διάφορες τιμές 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702" r="9139"/>
          <a:stretch/>
        </p:blipFill>
        <p:spPr>
          <a:xfrm>
            <a:off x="87283" y="2856667"/>
            <a:ext cx="8959041" cy="353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χρησιμοποιήσουμε έναν </a:t>
                </a:r>
                <a:r>
                  <a:rPr lang="en-US" dirty="0" smtClean="0"/>
                  <a:t>256</a:t>
                </a:r>
                <a:r>
                  <a:rPr lang="el-GR" dirty="0" smtClean="0"/>
                  <a:t>-σημείων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και ένα τετραγωνικό παράθυρο 30 δειγμάτων στο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δούμε διάφορες τιμές 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600" r="9040"/>
          <a:stretch/>
        </p:blipFill>
        <p:spPr>
          <a:xfrm>
            <a:off x="87283" y="2873779"/>
            <a:ext cx="8915694" cy="351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4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/>
                  <a:t>Τ</a:t>
                </a:r>
                <a:r>
                  <a:rPr lang="el-GR" dirty="0" smtClean="0"/>
                  <a:t>ι παρατηρήσατε?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α) Όταν οι συχνότητες ήρθαν «κοντά», το πλάτος της μιας επηρεάστηκε από αυτό της άλλης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Φασματική διαρροή (</a:t>
                </a:r>
                <a:r>
                  <a:rPr lang="en-US" b="1" dirty="0" smtClean="0"/>
                  <a:t>spectral leakage) </a:t>
                </a:r>
                <a:r>
                  <a:rPr lang="el-GR" b="1" dirty="0" smtClean="0"/>
                  <a:t>λόγω φασματικής διασποράς!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Οποιοδήποτε παράθυρο διασπείρει τη φασματική ενέργεια σε συχνότητες διάφορες </a:t>
                </a:r>
                <a:br>
                  <a:rPr lang="el-GR" b="1" dirty="0" smtClean="0"/>
                </a:br>
                <a:r>
                  <a:rPr lang="el-GR" b="1" dirty="0" smtClean="0"/>
                  <a:t>της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b="1" dirty="0" smtClean="0"/>
                  <a:t>β) Όταν οι συχνότητες πλησίασαν «πολύ κοντά», δεν ήταν πια διαχωρίσιμες!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Ανεπαρκής ανάλυση!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 Υπεύθυνοι για τη φασματική διαρροή λόγω φασματικής διασποράς είναι κυρίως οι πλευρικοί λοβοί του </a:t>
                </a:r>
                <a:r>
                  <a:rPr lang="el-GR" b="0" dirty="0" err="1" smtClean="0"/>
                  <a:t>μετασχ</a:t>
                </a:r>
                <a:r>
                  <a:rPr lang="el-GR" b="0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b="0" dirty="0" smtClean="0"/>
                  <a:t>ενός παραθύρου…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 …ενώ υ</a:t>
                </a:r>
                <a:r>
                  <a:rPr lang="el-GR" dirty="0" smtClean="0"/>
                  <a:t>πεύθυνος για την ανεπαρκή ανάλυση είναι κυρίως ο κεντρικός λοβός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τετραγωνικού παραθύρου…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…είχε μεγάλο εύρος και επικαλύφθηκε με γειτονικούς…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Ξέρουμε ότι τα περισσότερα παράθυρα έχουν κεντρικούς λοβούς μεγαλύτερους από του τετραγωνικού παραθύρου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κέρδος τους «προέρχεται» από τους πλευρικούς λοβούς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/>
                  <a:t> </a:t>
                </a:r>
                <a:r>
                  <a:rPr lang="el-GR" dirty="0" smtClean="0"/>
                  <a:t>Τι μπορούμε να κάνουμε? </a:t>
                </a:r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17" t="-1919" r="-5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6543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Συνεχίζεται… </a:t>
            </a: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l-GR" sz="54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το κάνουμε πιο συγκεκριμένο: </a:t>
                </a:r>
                <a:r>
                  <a:rPr lang="el-GR" b="1" u="sng" dirty="0" smtClean="0"/>
                  <a:t>μπορούμε να εκτιμήσουμε τη συχνότητα ενός ημιτόνου από ένα μόνο τμήμα του</a:t>
                </a:r>
                <a:r>
                  <a:rPr lang="el-GR" dirty="0" smtClean="0"/>
                  <a:t>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Έστω το </a:t>
                </a:r>
                <a:r>
                  <a:rPr lang="el-GR" b="1" dirty="0" smtClean="0"/>
                  <a:t>περιοδικό</a:t>
                </a:r>
                <a:r>
                  <a:rPr lang="el-GR" dirty="0" smtClean="0"/>
                  <a:t> σήμα</a:t>
                </a:r>
                <a:br>
                  <a:rPr lang="el-GR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−∞&lt;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Θεωρητικά,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«τετραγωνικώς» </a:t>
                </a:r>
                <a:r>
                  <a:rPr lang="el-GR" dirty="0" err="1" smtClean="0"/>
                  <a:t>παραθυροποιημένη</a:t>
                </a:r>
                <a:r>
                  <a:rPr lang="el-GR" dirty="0" smtClean="0"/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 </a:t>
                </a:r>
                <a:r>
                  <a:rPr lang="el-GR" dirty="0" smtClean="0"/>
                  <a:t>έκδοση του θα έχει </a:t>
                </a:r>
                <a:r>
                  <a:rPr lang="en-US" dirty="0" smtClean="0"/>
                  <a:t>DTFT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0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DTFT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Αντί για συναρτήσεις Δέλτα έχουμε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παραθύρου!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 οποίος ονομάζεται </a:t>
                </a:r>
                <a:r>
                  <a:rPr lang="el-GR" b="1" dirty="0" smtClean="0"/>
                  <a:t>πυρήνας </a:t>
                </a:r>
                <a:r>
                  <a:rPr lang="en-US" b="1" dirty="0" err="1" smtClean="0"/>
                  <a:t>Dirichlet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Άρα </a:t>
                </a:r>
                <a:r>
                  <a:rPr lang="el-GR" dirty="0"/>
                  <a:t>θα δειγματοληπτήσουμε στη συχνότητα το σήμα</a:t>
                </a:r>
                <a:endParaRPr lang="el-GR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/>
                  <a:t>Για ευκολία,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b="-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2970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r>
                  <a:rPr lang="el-GR" sz="900" dirty="0"/>
                  <a:t/>
                </a:r>
                <a:br>
                  <a:rPr lang="el-GR" sz="900" dirty="0"/>
                </a:br>
                <a:r>
                  <a:rPr lang="el-GR" dirty="0"/>
                  <a:t/>
                </a:r>
                <a:br>
                  <a:rPr lang="el-GR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Έστω ότι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επιλέγουμε να πάρουμε </a:t>
                </a:r>
                <a:r>
                  <a:rPr lang="el-GR" b="1" dirty="0" smtClean="0"/>
                  <a:t>ακριβώς </a:t>
                </a:r>
                <a:r>
                  <a:rPr lang="en-US" b="1" dirty="0" smtClean="0"/>
                  <a:t>64</a:t>
                </a:r>
                <a:r>
                  <a:rPr lang="el-GR" b="1" dirty="0" smtClean="0"/>
                  <a:t> δείγματα </a:t>
                </a:r>
                <a:r>
                  <a:rPr lang="el-GR" dirty="0" smtClean="0"/>
                  <a:t>του σήματος</a:t>
                </a:r>
                <a:r>
                  <a:rPr lang="en-US" dirty="0" smtClean="0"/>
                  <a:t> </a:t>
                </a:r>
                <a:r>
                  <a:rPr lang="el-GR" dirty="0" smtClean="0"/>
                  <a:t>στο χρόνο, δηλ.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Παρατηρήστε ότι πήραμε </a:t>
                </a:r>
                <a:r>
                  <a:rPr lang="el-GR" b="1" dirty="0" smtClean="0"/>
                  <a:t>ακριβώς</a:t>
                </a:r>
                <a:r>
                  <a:rPr lang="el-GR" dirty="0" smtClean="0"/>
                  <a:t> </a:t>
                </a:r>
                <a:r>
                  <a:rPr lang="el-GR" b="1" dirty="0" smtClean="0"/>
                  <a:t>μια περίοδο </a:t>
                </a:r>
                <a:r>
                  <a:rPr lang="el-GR" dirty="0" smtClean="0"/>
                  <a:t>του περιοδικού ημιτόνου (περίοδος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Ας κάνουμε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επάνω στο σήμα αυτό…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20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0947" r="8613"/>
          <a:stretch/>
        </p:blipFill>
        <p:spPr>
          <a:xfrm>
            <a:off x="1397215" y="1934316"/>
            <a:ext cx="7649109" cy="293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8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r>
                  <a:rPr lang="el-GR" sz="900" dirty="0"/>
                  <a:t/>
                </a:r>
                <a:br>
                  <a:rPr lang="el-GR" sz="900" dirty="0"/>
                </a:br>
                <a:r>
                  <a:rPr lang="el-GR" dirty="0"/>
                  <a:t/>
                </a:r>
                <a:br>
                  <a:rPr lang="el-GR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 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/64−2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/64)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/64+2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/64)</m:t>
                            </m:r>
                          </m:sup>
                        </m:sSup>
                      </m:e>
                    </m:d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εικόνα που παίρνουμε είναι αυτή: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i="1" dirty="0"/>
                  <a:t> </a:t>
                </a:r>
                <a:r>
                  <a:rPr lang="el-GR" dirty="0" smtClean="0"/>
                  <a:t>Παρατηρήστε ότι έχουμε λάβει μη μηδενικές τιμές </a:t>
                </a:r>
                <a:r>
                  <a:rPr lang="el-GR" b="1" dirty="0" smtClean="0"/>
                  <a:t>ακριβώς</a:t>
                </a:r>
                <a:r>
                  <a:rPr lang="el-GR" dirty="0" smtClean="0"/>
                  <a:t> στις συχνότητες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/64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lang="en-US" dirty="0" smtClean="0"/>
                  <a:t>!!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Σαν να </a:t>
                </a:r>
                <a:r>
                  <a:rPr lang="el-GR" dirty="0" err="1" smtClean="0"/>
                  <a:t>δειγματοληπτήσαμε</a:t>
                </a:r>
                <a:r>
                  <a:rPr lang="el-GR" dirty="0" smtClean="0"/>
                  <a:t> ακριβώς στις υποτιθέμενες συναρτήσεις Δέλτα!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Γιατί συνέβη αυτό?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8065" r="9018"/>
          <a:stretch/>
        </p:blipFill>
        <p:spPr>
          <a:xfrm>
            <a:off x="1022495" y="1780232"/>
            <a:ext cx="8088533" cy="316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0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r>
                  <a:rPr lang="el-GR" sz="900" dirty="0"/>
                  <a:t/>
                </a:r>
                <a:br>
                  <a:rPr lang="el-GR" sz="900" dirty="0"/>
                </a:br>
                <a:r>
                  <a:rPr lang="el-GR" dirty="0"/>
                  <a:t/>
                </a:r>
                <a:br>
                  <a:rPr lang="el-GR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 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/64−2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/64)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/64+2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/64)</m:t>
                            </m:r>
                          </m:sup>
                        </m:sSup>
                      </m:e>
                    </m:d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βάλουμε τον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επάνω στο ίδιο γράφημα: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i="1" dirty="0"/>
                  <a:t> </a:t>
                </a:r>
                <a:r>
                  <a:rPr lang="el-GR" dirty="0" smtClean="0"/>
                  <a:t>Βλέπετε ότι </a:t>
                </a:r>
                <a:r>
                  <a:rPr lang="el-GR" dirty="0" err="1" smtClean="0"/>
                  <a:t>δειγματοληπτήσαμε</a:t>
                </a:r>
                <a:r>
                  <a:rPr lang="el-GR" dirty="0" smtClean="0"/>
                  <a:t> «βέλτιστα» τον </a:t>
                </a:r>
                <a:r>
                  <a:rPr lang="en-US" dirty="0" smtClean="0"/>
                  <a:t>DTFT!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Τι θα συνέβαινε αν</a:t>
                </a:r>
                <a:r>
                  <a:rPr lang="en-US" dirty="0" smtClean="0"/>
                  <a:t> </a:t>
                </a:r>
                <a:r>
                  <a:rPr lang="el-GR" dirty="0" err="1" smtClean="0"/>
                  <a:t>δειγματοληπτούσαμε</a:t>
                </a:r>
                <a:r>
                  <a:rPr lang="el-GR" dirty="0" smtClean="0"/>
                  <a:t> με περισσότερα από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el-GR" dirty="0" smtClean="0"/>
                  <a:t> δείγματα στη </a:t>
                </a:r>
                <a:r>
                  <a:rPr lang="el-GR" dirty="0" err="1" smtClean="0"/>
                  <a:t>συχνοτητα</a:t>
                </a:r>
                <a:r>
                  <a:rPr lang="el-GR" dirty="0" smtClean="0"/>
                  <a:t>?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είχαμε </a:t>
                </a:r>
                <a:r>
                  <a:rPr lang="en-US" dirty="0" smtClean="0"/>
                  <a:t>zero-padded </a:t>
                </a:r>
                <a:r>
                  <a:rPr lang="el-GR" dirty="0" smtClean="0"/>
                  <a:t>σήμα στο χρόνο!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8255" r="9018"/>
          <a:stretch/>
        </p:blipFill>
        <p:spPr>
          <a:xfrm>
            <a:off x="1024127" y="1777204"/>
            <a:ext cx="8077649" cy="317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4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n-US" sz="9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Το </a:t>
                </a:r>
                <a:r>
                  <a:rPr lang="en-US" dirty="0" smtClean="0"/>
                  <a:t>zero-padding </a:t>
                </a:r>
                <a:r>
                  <a:rPr lang="el-GR" dirty="0" smtClean="0"/>
                  <a:t>οδηγεί σε ασυνέχεια!</a:t>
                </a: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i="1" dirty="0"/>
                  <a:t> </a:t>
                </a:r>
                <a:r>
                  <a:rPr lang="el-GR" dirty="0" smtClean="0"/>
                  <a:t>Μια τέτοια ασυνέχεια χρειάζεται υψηλές συχνότητες για να αναπαρασταθεί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Πράγματι, τέτοιες συχνότητες υπήρξαν όταν πήραμε παραπάνω δείγματα του </a:t>
                </a:r>
                <a:r>
                  <a:rPr lang="en-US" dirty="0" smtClean="0"/>
                  <a:t>DFT, </a:t>
                </a:r>
                <a:r>
                  <a:rPr lang="el-GR" dirty="0" smtClean="0"/>
                  <a:t>σε συχνότητες διαφορετικές της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Επιπλέον, επειδή δώσαμε </a:t>
                </a:r>
                <a:r>
                  <a:rPr lang="el-GR" b="1" dirty="0" smtClean="0"/>
                  <a:t>ακριβώς</a:t>
                </a:r>
                <a:r>
                  <a:rPr lang="el-GR" dirty="0" smtClean="0"/>
                  <a:t> μια περίοδο του ημιτόνου στον </a:t>
                </a:r>
                <a:r>
                  <a:rPr lang="en-US" dirty="0" smtClean="0"/>
                  <a:t>DFT</a:t>
                </a:r>
                <a:r>
                  <a:rPr lang="el-GR" dirty="0" smtClean="0"/>
                  <a:t>, αυτός θεώρησε ότι το σήμα αυτό αντιστοιχεί σε ένα περιοδικό σήμα</a:t>
                </a:r>
                <a:r>
                  <a:rPr lang="en-US" dirty="0" smtClean="0"/>
                  <a:t> </a:t>
                </a:r>
                <a:r>
                  <a:rPr lang="el-GR" b="1" dirty="0" smtClean="0"/>
                  <a:t>ΜΙΑΣ</a:t>
                </a:r>
                <a:r>
                  <a:rPr lang="el-GR" dirty="0" smtClean="0"/>
                  <a:t> συχνότητας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lang="el-GR" dirty="0" smtClean="0"/>
                  <a:t>, και εμφάνισε μόνο </a:t>
                </a:r>
                <a:r>
                  <a:rPr lang="el-GR" b="1" dirty="0" smtClean="0"/>
                  <a:t>μια</a:t>
                </a:r>
                <a:r>
                  <a:rPr lang="el-GR" dirty="0" smtClean="0"/>
                  <a:t> μη μηδενική τιμή σε αυτή τη συχνότητα!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1201" r="9220"/>
          <a:stretch/>
        </p:blipFill>
        <p:spPr>
          <a:xfrm>
            <a:off x="1202003" y="1121166"/>
            <a:ext cx="7844321" cy="284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1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n-US" sz="9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Δεν μπορούμε όμως να ξέρουμε εκ των προτέρων την περίοδο ενός σήματος που θέλουμε να αναλύσουμε (ειδικά όταν αποτελείται από άθροισμα πολλών άγνωστων σημάτων)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υποθέσουμε λοιπόν ότι – στο ίδιο παράδειγμα – τα δείγματα μας δεν αντιστοιχούν σε μια περίοδο αλλά σε 2.5 περιόδους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για λόγους αισθητικούς (απεικόνισης)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59588" y="3019178"/>
            <a:ext cx="7386736" cy="3481376"/>
            <a:chOff x="1659588" y="3019178"/>
            <a:chExt cx="7386736" cy="34813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9895" r="8624"/>
            <a:stretch/>
          </p:blipFill>
          <p:spPr>
            <a:xfrm>
              <a:off x="1659588" y="3019178"/>
              <a:ext cx="7386736" cy="3481376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5543550" y="3111500"/>
              <a:ext cx="44450" cy="1206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87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154535"/>
          </a:xfrm>
        </p:spPr>
        <p:txBody>
          <a:bodyPr>
            <a:normAutofit lnSpcReduction="10000"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Διακριτό Μετασχηματισμό </a:t>
            </a:r>
            <a:r>
              <a:rPr lang="en-US" b="1" dirty="0" smtClean="0"/>
              <a:t>Fourier</a:t>
            </a:r>
            <a:endParaRPr lang="en-US" sz="90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Ο </a:t>
            </a:r>
            <a:r>
              <a:rPr lang="en-US" dirty="0" smtClean="0"/>
              <a:t>DFT </a:t>
            </a:r>
            <a:r>
              <a:rPr lang="el-GR" dirty="0" smtClean="0"/>
              <a:t>σε 30 σημεία, μαζί με τον </a:t>
            </a:r>
            <a:r>
              <a:rPr lang="en-US" dirty="0" smtClean="0"/>
              <a:t>DTFT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φαίνονται στο παρακάτω σχήμα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sz="3600" dirty="0" smtClean="0"/>
          </a:p>
          <a:p>
            <a:pPr marL="0" indent="0">
              <a:buClrTx/>
              <a:buSzPct val="120000"/>
              <a:buNone/>
            </a:pPr>
            <a:endParaRPr lang="el-GR" sz="350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Βλέπετε ότι όχι μόνο «χάσαμε» το </a:t>
            </a:r>
            <a:r>
              <a:rPr lang="en-US" dirty="0" smtClean="0"/>
              <a:t>peak </a:t>
            </a:r>
            <a:r>
              <a:rPr lang="el-GR" dirty="0" smtClean="0"/>
              <a:t>που αντιστοιχεί στη συχνότητα μας</a:t>
            </a:r>
            <a:r>
              <a:rPr lang="en-US" dirty="0" smtClean="0"/>
              <a:t>… 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  <a:r>
              <a:rPr lang="el-GR" dirty="0" smtClean="0"/>
              <a:t>αφού τα </a:t>
            </a:r>
            <a:r>
              <a:rPr lang="en-US" dirty="0" smtClean="0"/>
              <a:t>frequency bins </a:t>
            </a:r>
            <a:r>
              <a:rPr lang="el-GR" dirty="0" smtClean="0"/>
              <a:t>«πέφτουν» </a:t>
            </a:r>
            <a:r>
              <a:rPr lang="el-GR" dirty="0" smtClean="0"/>
              <a:t>εκατέρωθεν</a:t>
            </a:r>
            <a:r>
              <a:rPr lang="el-GR" dirty="0" smtClean="0"/>
              <a:t> της πραγματικής συχνότητας </a:t>
            </a:r>
            <a:r>
              <a:rPr lang="el-GR" dirty="0" smtClean="0"/>
              <a:t>(</a:t>
            </a:r>
            <a:r>
              <a:rPr lang="en-US" b="1" dirty="0" smtClean="0"/>
              <a:t>spectral scalloping</a:t>
            </a:r>
            <a:r>
              <a:rPr lang="en-US" dirty="0" smtClean="0"/>
              <a:t>) …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…</a:t>
            </a:r>
            <a:r>
              <a:rPr lang="el-GR" dirty="0" smtClean="0"/>
              <a:t>αλλά </a:t>
            </a:r>
            <a:r>
              <a:rPr lang="el-GR" dirty="0" err="1" smtClean="0"/>
              <a:t>δειγματοληπτήσαμε</a:t>
            </a:r>
            <a:r>
              <a:rPr lang="el-GR" dirty="0" smtClean="0"/>
              <a:t> και συχνότητες που «ανήκουν» στο </a:t>
            </a:r>
            <a:r>
              <a:rPr lang="el-GR" dirty="0" err="1" smtClean="0"/>
              <a:t>μετασχ</a:t>
            </a:r>
            <a:r>
              <a:rPr lang="el-GR" dirty="0" smtClean="0"/>
              <a:t>. </a:t>
            </a:r>
            <a:r>
              <a:rPr lang="en-US" dirty="0" smtClean="0"/>
              <a:t>Fourier </a:t>
            </a:r>
            <a:r>
              <a:rPr lang="el-GR" dirty="0" smtClean="0"/>
              <a:t>του παραθύρου!</a:t>
            </a: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Γιατί συνέβη αυτό?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27101" y="1135558"/>
            <a:ext cx="8115299" cy="3527882"/>
            <a:chOff x="927101" y="1196518"/>
            <a:chExt cx="8115299" cy="3527882"/>
          </a:xfrm>
        </p:grpSpPr>
        <p:grpSp>
          <p:nvGrpSpPr>
            <p:cNvPr id="16" name="Group 15"/>
            <p:cNvGrpSpPr/>
            <p:nvPr/>
          </p:nvGrpSpPr>
          <p:grpSpPr>
            <a:xfrm>
              <a:off x="927101" y="1196518"/>
              <a:ext cx="8115299" cy="3527882"/>
              <a:chOff x="927101" y="1196518"/>
              <a:chExt cx="8115299" cy="3527882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927101" y="1196518"/>
                <a:ext cx="8115299" cy="3527882"/>
                <a:chOff x="1493833" y="1196518"/>
                <a:chExt cx="7548840" cy="3046297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833" r="9233"/>
                <a:stretch/>
              </p:blipFill>
              <p:spPr>
                <a:xfrm>
                  <a:off x="1493833" y="1196518"/>
                  <a:ext cx="7548840" cy="3046297"/>
                </a:xfrm>
                <a:prstGeom prst="rect">
                  <a:avLst/>
                </a:prstGeom>
              </p:spPr>
            </p:pic>
            <p:sp>
              <p:nvSpPr>
                <p:cNvPr id="12" name="Rounded Rectangle 11"/>
                <p:cNvSpPr/>
                <p:nvPr/>
              </p:nvSpPr>
              <p:spPr>
                <a:xfrm>
                  <a:off x="5627407" y="1225550"/>
                  <a:ext cx="35486" cy="15557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l="21123" t="10286" r="67098" b="80220"/>
              <a:stretch/>
            </p:blipFill>
            <p:spPr>
              <a:xfrm>
                <a:off x="2323445" y="1943842"/>
                <a:ext cx="975232" cy="58986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5"/>
              <a:srcRect l="31073" t="11674" r="51519" b="78064"/>
              <a:stretch/>
            </p:blipFill>
            <p:spPr>
              <a:xfrm>
                <a:off x="3090997" y="1507998"/>
                <a:ext cx="1771392" cy="369571"/>
              </a:xfrm>
              <a:prstGeom prst="rect">
                <a:avLst/>
              </a:prstGeom>
            </p:spPr>
          </p:pic>
        </p:grpSp>
        <p:sp>
          <p:nvSpPr>
            <p:cNvPr id="17" name="Rectangle 16"/>
            <p:cNvSpPr/>
            <p:nvPr/>
          </p:nvSpPr>
          <p:spPr>
            <a:xfrm>
              <a:off x="2143125" y="2290761"/>
              <a:ext cx="104775" cy="92869"/>
            </a:xfrm>
            <a:prstGeom prst="rect">
              <a:avLst/>
            </a:prstGeom>
            <a:ln>
              <a:solidFill>
                <a:srgbClr val="FFFFCC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03356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9151</TotalTime>
  <Words>1027</Words>
  <Application>Microsoft Office PowerPoint</Application>
  <PresentationFormat>On-screen Show (4:3)</PresentationFormat>
  <Paragraphs>262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Wingdings</vt:lpstr>
      <vt:lpstr>Retrospect</vt:lpstr>
      <vt:lpstr>1_Retrospect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626</cp:revision>
  <cp:lastPrinted>2019-11-19T13:39:32Z</cp:lastPrinted>
  <dcterms:created xsi:type="dcterms:W3CDTF">2018-08-17T16:23:20Z</dcterms:created>
  <dcterms:modified xsi:type="dcterms:W3CDTF">2019-12-10T16:54:51Z</dcterms:modified>
</cp:coreProperties>
</file>