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6"/>
  </p:notesMasterIdLst>
  <p:handoutMasterIdLst>
    <p:handoutMasterId r:id="rId37"/>
  </p:handoutMasterIdLst>
  <p:sldIdLst>
    <p:sldId id="322" r:id="rId3"/>
    <p:sldId id="352" r:id="rId4"/>
    <p:sldId id="353" r:id="rId5"/>
    <p:sldId id="381" r:id="rId6"/>
    <p:sldId id="361" r:id="rId7"/>
    <p:sldId id="351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2" r:id="rId16"/>
    <p:sldId id="363" r:id="rId17"/>
    <p:sldId id="365" r:id="rId18"/>
    <p:sldId id="364" r:id="rId19"/>
    <p:sldId id="366" r:id="rId20"/>
    <p:sldId id="367" r:id="rId21"/>
    <p:sldId id="368" r:id="rId22"/>
    <p:sldId id="370" r:id="rId23"/>
    <p:sldId id="369" r:id="rId24"/>
    <p:sldId id="371" r:id="rId25"/>
    <p:sldId id="372" r:id="rId26"/>
    <p:sldId id="373" r:id="rId27"/>
    <p:sldId id="378" r:id="rId28"/>
    <p:sldId id="376" r:id="rId29"/>
    <p:sldId id="375" r:id="rId30"/>
    <p:sldId id="377" r:id="rId31"/>
    <p:sldId id="374" r:id="rId32"/>
    <p:sldId id="379" r:id="rId33"/>
    <p:sldId id="380" r:id="rId34"/>
    <p:sldId id="279" r:id="rId35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1" autoAdjust="0"/>
  </p:normalViewPr>
  <p:slideViewPr>
    <p:cSldViewPr snapToGrid="0">
      <p:cViewPr varScale="1">
        <p:scale>
          <a:sx n="106" d="100"/>
          <a:sy n="106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57A6-639F-4DB8-8F99-7B23596E55C7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3407-19BD-4628-82F1-DAFB0650B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53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3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82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05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01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23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91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28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11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57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89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9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06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66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06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00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48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13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5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40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7256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46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5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180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196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402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73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5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65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80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07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71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0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1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62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3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68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23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73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03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455F51"/>
                </a:solidFill>
              </a:rPr>
              <a:pPr/>
              <a:t>‹#›</a:t>
            </a:fld>
            <a:endParaRPr lang="el-GR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9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3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93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71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10/12/2019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23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black"/>
                </a:solidFill>
              </a:rPr>
              <a:t>Ο Διακριτός Μετασχηματισμός </a:t>
            </a:r>
            <a:r>
              <a:rPr lang="en-US" sz="2100" dirty="0" smtClean="0">
                <a:solidFill>
                  <a:prstClr val="black"/>
                </a:solidFill>
              </a:rPr>
              <a:t>Fourier</a:t>
            </a:r>
            <a:endParaRPr lang="el-GR" sz="21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37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73596"/>
          <a:stretch/>
        </p:blipFill>
        <p:spPr>
          <a:xfrm>
            <a:off x="68414" y="755470"/>
            <a:ext cx="8977910" cy="1516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6405" b="52479"/>
          <a:stretch/>
        </p:blipFill>
        <p:spPr>
          <a:xfrm>
            <a:off x="68414" y="2272420"/>
            <a:ext cx="8977910" cy="1213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47836" b="25531"/>
          <a:stretch/>
        </p:blipFill>
        <p:spPr>
          <a:xfrm>
            <a:off x="68414" y="3503690"/>
            <a:ext cx="8977910" cy="15300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74468"/>
          <a:stretch/>
        </p:blipFill>
        <p:spPr>
          <a:xfrm>
            <a:off x="68414" y="5033726"/>
            <a:ext cx="8977910" cy="146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Διακριτός </a:t>
                </a:r>
                <a:r>
                  <a:rPr lang="el-GR" b="1" dirty="0" err="1" smtClean="0"/>
                  <a:t>Μετασχ</a:t>
                </a:r>
                <a:r>
                  <a:rPr lang="en-US" b="1" dirty="0" smtClean="0"/>
                  <a:t>.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</a:t>
                </a:r>
                <a:r>
                  <a:rPr lang="en-US" dirty="0" smtClean="0"/>
                  <a:t>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b="1" dirty="0" err="1" smtClean="0"/>
                  <a:t>Αντίστρ</a:t>
                </a:r>
                <a:r>
                  <a:rPr lang="en-US" b="1" dirty="0" smtClean="0"/>
                  <a:t>.</a:t>
                </a:r>
                <a:r>
                  <a:rPr lang="el-GR" b="1" dirty="0" smtClean="0"/>
                  <a:t> Διακριτός </a:t>
                </a:r>
                <a:r>
                  <a:rPr lang="el-GR" b="1" dirty="0" err="1" smtClean="0"/>
                  <a:t>Μετασχ</a:t>
                </a:r>
                <a:r>
                  <a:rPr lang="en-US" b="1" dirty="0" smtClean="0"/>
                  <a:t>.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905" t="-21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952" y="694945"/>
            <a:ext cx="6217920" cy="34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dirty="0" smtClean="0"/>
                  <a:t>Είναι εμφανές ότι μπορούμε να πάρουμε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από τα δείγματα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του Διακριτού Μετασχηματισμού </a:t>
                </a:r>
                <a:r>
                  <a:rPr lang="en-US" dirty="0" smtClean="0"/>
                  <a:t>Fourier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διαδικασία μοιάζει πολύ με την ανακατασκευή ενός σήματος συνεχούς χρόνου από τα δείγματα του (θεώρημα δειγματοληψίας)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αποκοπή μιας περιόδου από το περιοδικό σήμα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 οποίο έχει τους συντελεστές </a:t>
                </a:r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ισοδυναμεί με τον πολλαπλασιασμό του με ένα τετραγωνικό παράθυρο διάρκειας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με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0≤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γινομένου ισοδυναμεί με συνέλιξη των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Γνωρίζουμε ότι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905" t="-21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9595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 smtClean="0"/>
                  <a:t>με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Ποιος είναι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του περιοδικού σήματος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 smtClean="0"/>
                  <a:t>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Έχουμε ήδη εκφράσει το περιοδικό σήμα σε ανάπτυγμα σε Σειρά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χρόνου, οπότε: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Συνολικά: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905" t="-1777" r="-2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145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b="0" dirty="0" smtClean="0"/>
                  <a:t>Δεδομένου ότι τηρούμε τον περιορισμό 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b="0" dirty="0" smtClean="0"/>
                  <a:t>, </a:t>
                </a:r>
                <a:r>
                  <a:rPr lang="el-GR" b="0" dirty="0" smtClean="0"/>
                  <a:t>ίσως σκεφτείτε ότι για αρκετά μεγάλη επιλογή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="0" dirty="0" smtClean="0"/>
                  <a:t>, </a:t>
                </a:r>
                <a:r>
                  <a:rPr lang="el-GR" b="0" dirty="0" smtClean="0"/>
                  <a:t>τα δείγματα του </a:t>
                </a:r>
                <a:r>
                  <a:rPr lang="el-GR" dirty="0" smtClean="0"/>
                  <a:t>Διακριτού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θα είναι τόσο κοντά μεταξύ τους που θα μπορούμε να έχουμε μια καλή προσέγγιση του φάσματος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b="0" dirty="0" smtClean="0"/>
                  <a:t>Αυτό είναι προφανώς σωστ</a:t>
                </a:r>
                <a:r>
                  <a:rPr lang="el-GR" dirty="0" smtClean="0"/>
                  <a:t>ή σκέψη</a:t>
                </a:r>
                <a:r>
                  <a:rPr lang="el-GR" b="0" dirty="0" smtClean="0"/>
                  <a:t>! Αλλά σε ποιο σήμα στο χρόνο αντιστοιχεί ο Διακριτός </a:t>
                </a:r>
                <a:r>
                  <a:rPr lang="el-GR" b="0" dirty="0" err="1" smtClean="0"/>
                  <a:t>Μετασχ</a:t>
                </a:r>
                <a:r>
                  <a:rPr lang="el-GR" b="0" dirty="0" smtClean="0"/>
                  <a:t>. </a:t>
                </a:r>
                <a:r>
                  <a:rPr lang="en-US" b="0" dirty="0" smtClean="0"/>
                  <a:t>Fourier </a:t>
                </a:r>
                <a:r>
                  <a:rPr lang="el-GR" dirty="0" smtClean="0"/>
                  <a:t>με τα «παραπανίσια» δείγματα?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905" t="-1777" r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717" y="2826721"/>
            <a:ext cx="6105715" cy="367383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72128" y="3938016"/>
            <a:ext cx="1658112" cy="1146048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128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dirty="0" smtClean="0"/>
                  <a:t>Εύκολα μπορείτε να επιβεβαιώσετε ότι 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l-GR" b="0" dirty="0" smtClean="0"/>
                  <a:t>, έχουμε το περίφημο </a:t>
                </a:r>
                <a:r>
                  <a:rPr lang="en-US" b="1" dirty="0" smtClean="0"/>
                  <a:t>zero-padding</a:t>
                </a:r>
                <a:r>
                  <a:rPr lang="en-US" b="0" dirty="0" smtClean="0"/>
                  <a:t> </a:t>
                </a:r>
                <a:r>
                  <a:rPr lang="el-GR" b="0" dirty="0" smtClean="0"/>
                  <a:t>στο πεδίο του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Εμφανίζονται μηδενικά μετά το τέλος του σήματος. Πόσα όμως?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Όσα και τα «παραπανίσια» δείγματα </a:t>
                </a:r>
                <a:r>
                  <a:rPr lang="el-GR" b="0" dirty="0" smtClean="0"/>
                  <a:t>(σε σχέση με τη διάρκεια του απεριοδικού σήματος) που </a:t>
                </a:r>
                <a:r>
                  <a:rPr lang="el-GR" b="0" dirty="0" smtClean="0"/>
                  <a:t>πήραμε κατά τη δειγματοληψία στο χώρο της συχνότητας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Το</a:t>
                </a:r>
                <a:r>
                  <a:rPr lang="en-US" dirty="0" smtClean="0"/>
                  <a:t> zero-padding</a:t>
                </a:r>
                <a:r>
                  <a:rPr lang="el-GR" dirty="0" smtClean="0"/>
                  <a:t> στο χρόνο</a:t>
                </a:r>
                <a:r>
                  <a:rPr lang="en-US" dirty="0" smtClean="0"/>
                  <a:t> </a:t>
                </a:r>
                <a:r>
                  <a:rPr lang="el-GR" dirty="0" smtClean="0"/>
                  <a:t>προσφέρει απλώς ένα Διακριτό Μετασχηματισμό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που είναι πιο «ευπαρουσίαστος» (πλησιάζει περισσότερο σαν γραφική παράσταση στο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dirty="0" smtClean="0"/>
                  <a:t>Το </a:t>
                </a:r>
                <a:r>
                  <a:rPr lang="en-US" dirty="0" smtClean="0"/>
                  <a:t>zero-padding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προσθέτει καμιά επιπλέον πληροφορία για το σήμα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Άλλωστε απλώς βάζουμε μηδενικά στο τέλος του…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Είναι κοινό λάθος να θεωρείται πως το </a:t>
                </a:r>
                <a:r>
                  <a:rPr lang="en-US" dirty="0" smtClean="0"/>
                  <a:t>zero-padding </a:t>
                </a:r>
                <a:r>
                  <a:rPr lang="el-GR" dirty="0" smtClean="0"/>
                  <a:t>«</a:t>
                </a:r>
                <a:r>
                  <a:rPr lang="el-GR" i="1" dirty="0" smtClean="0"/>
                  <a:t>βελτιώνει την ανάλυση του Διακριτού </a:t>
                </a:r>
                <a:r>
                  <a:rPr lang="el-GR" i="1" dirty="0" err="1" smtClean="0"/>
                  <a:t>Μετασχ</a:t>
                </a:r>
                <a:r>
                  <a:rPr lang="el-GR" i="1" dirty="0" smtClean="0"/>
                  <a:t>. </a:t>
                </a:r>
                <a:r>
                  <a:rPr lang="en-US" i="1" dirty="0" smtClean="0"/>
                  <a:t>Fourier</a:t>
                </a:r>
                <a:r>
                  <a:rPr lang="el-GR" dirty="0" smtClean="0"/>
                  <a:t>»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dirty="0" smtClean="0"/>
                  <a:t>Ανάλυση σημαίνει διακριτική ικανότητα, κάτι που δε συμβαίνει με το </a:t>
                </a:r>
                <a:r>
                  <a:rPr lang="en-US" dirty="0" smtClean="0"/>
                  <a:t>zero-padding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 λόγος αυτής της παρανόησης οφείλεται εν πολλοίς σε παραδείγματα όπως το παρακάτω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905" t="-1777" r="-14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66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dirty="0" smtClean="0"/>
                  <a:t>Έστω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του σήματος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0,    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υπολογίσουμε το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Διακριτό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 για διάφορες τιμές του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ας συγκρίνουμε με το φάσμα (πλάτους και φάσης)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Ενδεικτικός κώδικας: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905" t="-17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309" y="3012271"/>
            <a:ext cx="5380015" cy="3508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188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941" t="956" r="8337" b="346"/>
          <a:stretch/>
        </p:blipFill>
        <p:spPr>
          <a:xfrm>
            <a:off x="21645" y="1704285"/>
            <a:ext cx="9122355" cy="3471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672" y="896293"/>
            <a:ext cx="22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Φάσμα πλάτους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33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770" t="340" r="8742" b="240"/>
          <a:stretch/>
        </p:blipFill>
        <p:spPr>
          <a:xfrm>
            <a:off x="1437" y="1683072"/>
            <a:ext cx="9142563" cy="3500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672" y="896293"/>
            <a:ext cx="22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Φάσμα πλάτους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89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795" t="-546" r="8795" b="43"/>
          <a:stretch/>
        </p:blipFill>
        <p:spPr>
          <a:xfrm>
            <a:off x="0" y="1663337"/>
            <a:ext cx="9138175" cy="3535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672" y="896293"/>
            <a:ext cx="22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Φάσμα πλάτους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72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 Η/Υ είναι μια μηχανή που αποθηκεύει διακριτές τιμές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6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Ιδανικά θα θέλαμε να μπορούμε να επεξεργαστούμε όχι μόνο το πεδίο του χρόνου αλλά και το πεδίο της συχνότητας!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Όμως η τελευταία είναι συνεχής μεταβλητή (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) και μπορούμε μόνο αριθμητικά να την προσεγγίσουμε</a:t>
                </a:r>
                <a:endParaRPr lang="en-US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…</a:t>
                </a:r>
                <a:r>
                  <a:rPr lang="el-GR" sz="1600" dirty="0" smtClean="0"/>
                  <a:t>όπως κάναμε στα παραδείγματα </a:t>
                </a:r>
                <a:r>
                  <a:rPr lang="en-US" sz="1600" dirty="0" smtClean="0"/>
                  <a:t>Octave </a:t>
                </a:r>
                <a:r>
                  <a:rPr lang="el-GR" sz="1600" dirty="0" smtClean="0"/>
                  <a:t>του </a:t>
                </a:r>
                <a:r>
                  <a:rPr lang="el-GR" sz="1600" dirty="0" err="1" smtClean="0"/>
                  <a:t>μετασχ</a:t>
                </a:r>
                <a:r>
                  <a:rPr lang="el-GR" sz="1600" dirty="0" smtClean="0"/>
                  <a:t>. </a:t>
                </a:r>
                <a:r>
                  <a:rPr lang="en-US" sz="1600" dirty="0" smtClean="0"/>
                  <a:t>Fourier </a:t>
                </a:r>
                <a:r>
                  <a:rPr lang="el-GR" sz="1600" dirty="0" smtClean="0"/>
                  <a:t>διακριτού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7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b="1" dirty="0" smtClean="0"/>
                  <a:t>Ερώτημα</a:t>
                </a:r>
                <a:r>
                  <a:rPr lang="el-GR" dirty="0" smtClean="0"/>
                  <a:t>: </a:t>
                </a:r>
                <a:r>
                  <a:rPr lang="el-GR" u="sng" dirty="0" smtClean="0"/>
                  <a:t>τι θα συμβεί άραγε αν δειγματοληπτήσουμε το </a:t>
                </a:r>
                <a:r>
                  <a:rPr lang="el-GR" u="sng" dirty="0" err="1" smtClean="0"/>
                  <a:t>μετασχ</a:t>
                </a:r>
                <a:r>
                  <a:rPr lang="el-GR" u="sng" dirty="0" smtClean="0"/>
                  <a:t>. </a:t>
                </a:r>
                <a:r>
                  <a:rPr lang="en-US" u="sng" dirty="0" smtClean="0"/>
                  <a:t>Fourier </a:t>
                </a:r>
                <a:r>
                  <a:rPr lang="el-GR" u="sng" dirty="0" smtClean="0"/>
                  <a:t>διακριτού χρόνου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u="sng" dirty="0" smtClean="0"/>
                  <a:t>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Ξέρουμε από το θεώρημα της Δειγματοληψίας του </a:t>
                </a:r>
                <a:r>
                  <a:rPr lang="en-US" dirty="0" smtClean="0"/>
                  <a:t>Shannon</a:t>
                </a:r>
                <a:r>
                  <a:rPr lang="el-GR" dirty="0" smtClean="0"/>
                  <a:t> ότι δειγματοληψία στον ένα χώρο (χρόνο) οδηγεί σε περιοδικότητα στον άλλο χώρο (συχνότητα)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Γνωρίζουμε επίσης από τη θεωρία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 συνεχούς χρόνου</a:t>
                </a:r>
                <a:r>
                  <a:rPr lang="en-US" dirty="0" smtClean="0"/>
                  <a:t> </a:t>
                </a:r>
                <a:r>
                  <a:rPr lang="el-GR" dirty="0" smtClean="0"/>
                  <a:t>ότι περιοδικότητα στον ένα χώρο (χρόνο) οδηγεί σε «δειγματοληψία» στον άλλο (διακριτές συχνότητες)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 τώρα δειγματοληπτήσουμε το χώρο της συχνότητας (ο οποίος είναι από τη φύση του περιοδικός!), λογικά θα πρέπει να λάβουμε ένα περιοδικό σήμα στο χώρο του χρόνου (ο οποίος είναι διακριτός)!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μιλήσουμε για όλα αυτά με περισσότερη λεπτομέρεια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2132" r="-21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21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8272" r="8992"/>
          <a:stretch/>
        </p:blipFill>
        <p:spPr>
          <a:xfrm>
            <a:off x="0" y="1322349"/>
            <a:ext cx="9144000" cy="4227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672" y="896293"/>
            <a:ext cx="22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Φάσμα φάσης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55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371" r="9089"/>
          <a:stretch/>
        </p:blipFill>
        <p:spPr>
          <a:xfrm>
            <a:off x="-2952" y="1312867"/>
            <a:ext cx="9139509" cy="42250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672" y="896293"/>
            <a:ext cx="22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Φάσμα φάσης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99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178" r="9040"/>
          <a:stretch/>
        </p:blipFill>
        <p:spPr>
          <a:xfrm>
            <a:off x="0" y="1318764"/>
            <a:ext cx="9144000" cy="4232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672" y="896293"/>
            <a:ext cx="22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Φάσμα φάσης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44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sz="2200" b="1" dirty="0" smtClean="0"/>
                  <a:t>Ο Διακριτός Μετασχηματισμός </a:t>
                </a:r>
                <a:r>
                  <a:rPr lang="en-US" sz="2200" b="1" dirty="0" smtClean="0"/>
                  <a:t>Fourier</a:t>
                </a:r>
                <a:endParaRPr lang="el-GR" sz="2200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 </a:t>
                </a:r>
                <a:r>
                  <a:rPr lang="el-GR" sz="2200" dirty="0" smtClean="0"/>
                  <a:t>Παρατηρήσατε ότι τα περισσότερα σημεία του Διακριτού </a:t>
                </a:r>
                <a:r>
                  <a:rPr lang="el-GR" sz="2200" dirty="0" err="1" smtClean="0"/>
                  <a:t>Μετασχ</a:t>
                </a:r>
                <a:r>
                  <a:rPr lang="el-GR" sz="2200" dirty="0" smtClean="0"/>
                  <a:t>. </a:t>
                </a:r>
                <a:r>
                  <a:rPr lang="en-US" sz="2200" dirty="0" smtClean="0"/>
                  <a:t>Fourier</a:t>
                </a:r>
                <a:r>
                  <a:rPr lang="el-GR" sz="2200" dirty="0" smtClean="0"/>
                  <a:t> μας δίνουν πράγματι καλύτερη εικόνα για το </a:t>
                </a:r>
                <a:r>
                  <a:rPr lang="el-GR" sz="2200" dirty="0" err="1" smtClean="0"/>
                  <a:t>Μετασχ</a:t>
                </a:r>
                <a:r>
                  <a:rPr lang="el-GR" sz="2200" dirty="0" smtClean="0"/>
                  <a:t>. </a:t>
                </a:r>
                <a:r>
                  <a:rPr lang="en-US" sz="2200" dirty="0" smtClean="0"/>
                  <a:t>Fourier </a:t>
                </a:r>
                <a:r>
                  <a:rPr lang="el-GR" sz="2200" dirty="0" smtClean="0"/>
                  <a:t>διακριτού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dirty="0"/>
                  <a:t> </a:t>
                </a:r>
                <a:r>
                  <a:rPr lang="el-GR" sz="2200" dirty="0" smtClean="0"/>
                  <a:t>Έχουμε δηλ. πιο </a:t>
                </a:r>
                <a:r>
                  <a:rPr lang="el-GR" sz="2200" b="1" dirty="0" smtClean="0"/>
                  <a:t>πυκνή</a:t>
                </a:r>
                <a:r>
                  <a:rPr lang="el-GR" sz="2200" dirty="0" smtClean="0"/>
                  <a:t> δειγματοληψία του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200" dirty="0" smtClean="0"/>
                  <a:t> για μεγάλα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</a:t>
                </a:r>
                <a:r>
                  <a:rPr lang="el-GR" sz="2200" dirty="0" smtClean="0"/>
                  <a:t>Ποια σήματα στο χρόνο</a:t>
                </a:r>
                <a:r>
                  <a:rPr lang="en-US" sz="2200" dirty="0" smtClean="0"/>
                  <a:t> (</a:t>
                </a:r>
                <a:r>
                  <a:rPr lang="el-GR" sz="2200" dirty="0" smtClean="0"/>
                  <a:t>βασικές περίοδοι του περιοδικού σήματος) αντιστοιχούν </a:t>
                </a:r>
                <a:r>
                  <a:rPr lang="el-GR" sz="2200" dirty="0" smtClean="0"/>
                  <a:t>μέσω του </a:t>
                </a:r>
                <a:r>
                  <a:rPr lang="el-GR" sz="2200" dirty="0" err="1" smtClean="0"/>
                  <a:t>Αντίστρ</a:t>
                </a:r>
                <a:r>
                  <a:rPr lang="en-US" sz="2200" dirty="0"/>
                  <a:t>.</a:t>
                </a:r>
                <a:r>
                  <a:rPr lang="el-GR" sz="2200" dirty="0" smtClean="0"/>
                  <a:t> Διακριτού </a:t>
                </a:r>
                <a:r>
                  <a:rPr lang="el-GR" sz="2200" dirty="0" err="1" smtClean="0"/>
                  <a:t>Μετασχ</a:t>
                </a:r>
                <a:r>
                  <a:rPr lang="el-GR" sz="2200" dirty="0" smtClean="0"/>
                  <a:t>. </a:t>
                </a:r>
                <a:r>
                  <a:rPr lang="en-US" sz="2200" dirty="0" smtClean="0"/>
                  <a:t>Fourier </a:t>
                </a:r>
                <a:r>
                  <a:rPr lang="el-GR" sz="2200" dirty="0" smtClean="0"/>
                  <a:t>στις </a:t>
                </a:r>
                <a:r>
                  <a:rPr lang="el-GR" sz="2200" dirty="0" smtClean="0"/>
                  <a:t>δειγματοληψίες που είδατε πριν?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35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dirty="0"/>
                  <a:t> </a:t>
                </a:r>
                <a:r>
                  <a:rPr lang="el-GR" sz="2200" dirty="0" smtClean="0"/>
                  <a:t>Θα επανέλθουμε αργότερα στο θέμα της ανάλυσης (διακριτικής ικανότητας)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  <a:blipFill rotWithShape="0">
                <a:blip r:embed="rId3"/>
                <a:stretch>
                  <a:fillRect l="-1905" t="-1883" r="-408" b="-2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0690" t="4533" r="8314" b="7166"/>
          <a:stretch/>
        </p:blipFill>
        <p:spPr>
          <a:xfrm>
            <a:off x="804672" y="2367458"/>
            <a:ext cx="7514498" cy="36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3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Η εγγενής περιοδικότητα του Διακριτού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Fourier </a:t>
            </a:r>
            <a:r>
              <a:rPr lang="el-GR" dirty="0" smtClean="0"/>
              <a:t>οδηγεί σε μερικές ενδιαφέρουσες ιδιότητες όσον αφορά το σήμα στο χρόνο αλλά και στη συχνότητα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77" y="1446354"/>
            <a:ext cx="8108252" cy="51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Η εγγενής περιοδικότητα του Διακριτού</a:t>
                </a:r>
                <a:br>
                  <a:rPr lang="el-GR" dirty="0" smtClean="0"/>
                </a:b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οδηγεί σε μερικές </a:t>
                </a:r>
                <a:br>
                  <a:rPr lang="el-GR" dirty="0" smtClean="0"/>
                </a:br>
                <a:r>
                  <a:rPr lang="el-GR" dirty="0" smtClean="0"/>
                  <a:t>ενδιαφέρουσες ιδιότητες όσον αφορά </a:t>
                </a:r>
                <a:br>
                  <a:rPr lang="el-GR" dirty="0" smtClean="0"/>
                </a:br>
                <a:r>
                  <a:rPr lang="el-GR" dirty="0" smtClean="0"/>
                  <a:t>το σήμα στο χρόνο αλλά και στη συχνό-</a:t>
                </a:r>
                <a:br>
                  <a:rPr lang="el-GR" dirty="0" smtClean="0"/>
                </a:br>
                <a:r>
                  <a:rPr lang="el-GR" dirty="0" err="1" smtClean="0"/>
                  <a:t>τητα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Δείτε πως εννοείται η χρονική </a:t>
                </a:r>
                <a:r>
                  <a:rPr lang="el-GR" dirty="0" err="1" smtClean="0"/>
                  <a:t>μετατό</a:t>
                </a:r>
                <a:r>
                  <a:rPr lang="el-GR" dirty="0" smtClean="0"/>
                  <a:t>-</a:t>
                </a:r>
                <a:br>
                  <a:rPr lang="el-GR" dirty="0" smtClean="0"/>
                </a:br>
                <a:r>
                  <a:rPr lang="el-GR" dirty="0" err="1" smtClean="0"/>
                  <a:t>πιση</a:t>
                </a:r>
                <a:r>
                  <a:rPr lang="el-GR" dirty="0" smtClean="0"/>
                  <a:t> για το Διακριτό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Οι πράξεις γίνονται </a:t>
                </a:r>
                <a:r>
                  <a:rPr lang="en-US" dirty="0" smtClean="0"/>
                  <a:t>modulo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!!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Παρόμοιο συμβαίνει και στη συχνοτική</a:t>
                </a:r>
                <a:br>
                  <a:rPr lang="el-GR" dirty="0" smtClean="0"/>
                </a:br>
                <a:r>
                  <a:rPr lang="el-GR" dirty="0" smtClean="0"/>
                  <a:t>μετατόπιση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351963"/>
              </a:xfrm>
              <a:blipFill rotWithShape="0">
                <a:blip r:embed="rId3"/>
                <a:stretch>
                  <a:fillRect l="-1905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44"/>
          <a:stretch/>
        </p:blipFill>
        <p:spPr>
          <a:xfrm>
            <a:off x="4456440" y="585216"/>
            <a:ext cx="4675228" cy="252917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63160" y="2537980"/>
            <a:ext cx="3117915" cy="1698634"/>
            <a:chOff x="724120" y="2281948"/>
            <a:chExt cx="3117915" cy="16986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29147" t="24601" r="51606" b="71551"/>
            <a:stretch/>
          </p:blipFill>
          <p:spPr>
            <a:xfrm>
              <a:off x="1149332" y="2781300"/>
              <a:ext cx="2128296" cy="26847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l="64724" t="24546" r="17382" b="71839"/>
            <a:stretch/>
          </p:blipFill>
          <p:spPr>
            <a:xfrm>
              <a:off x="1098670" y="3703860"/>
              <a:ext cx="2171001" cy="2767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1931" t="24628" r="72825" b="71506"/>
            <a:stretch/>
          </p:blipFill>
          <p:spPr>
            <a:xfrm>
              <a:off x="724120" y="2281948"/>
              <a:ext cx="3117915" cy="301228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2184170" y="3098054"/>
              <a:ext cx="0" cy="47222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62"/>
          <a:stretch/>
        </p:blipFill>
        <p:spPr>
          <a:xfrm>
            <a:off x="4456440" y="3132498"/>
            <a:ext cx="4675228" cy="336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3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Αξίζει επίσης να παρατηρήσουμε τι συμβαίνει στην περίπτωση της </a:t>
                </a:r>
                <a:r>
                  <a:rPr lang="el-GR" b="1" dirty="0" smtClean="0"/>
                  <a:t>συνέλιξης</a:t>
                </a:r>
                <a:r>
                  <a:rPr lang="el-GR" dirty="0" smtClean="0"/>
                  <a:t>, η οποία είναι τεράστιας σημασίας στην ανάλυση </a:t>
                </a:r>
                <a:r>
                  <a:rPr lang="en-US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πράξη της συνέλιξης στο χρόνο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, ως πράξη αντίστροφου Διακριτού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γινομένου δυο φασμάτων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ονομάζεται </a:t>
                </a:r>
                <a:r>
                  <a:rPr lang="el-GR" b="1" dirty="0" smtClean="0"/>
                  <a:t>κυκλική συνέλιξη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παράδειγμα, έστω δυο περιοδικά σήματα που θέλουμε να βρούμε την κυκλική συνέλιξη τους, όπως αυτά στο σχήμα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351963"/>
              </a:xfrm>
              <a:blipFill rotWithShape="0">
                <a:blip r:embed="rId3"/>
                <a:stretch>
                  <a:fillRect l="-1905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3" y="3214968"/>
            <a:ext cx="8907808" cy="317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8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0482" b="66888"/>
          <a:stretch/>
        </p:blipFill>
        <p:spPr>
          <a:xfrm>
            <a:off x="941057" y="1814072"/>
            <a:ext cx="3603784" cy="2940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5" y="894207"/>
            <a:ext cx="4257675" cy="704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b="82393"/>
          <a:stretch/>
        </p:blipFill>
        <p:spPr>
          <a:xfrm>
            <a:off x="558462" y="5017036"/>
            <a:ext cx="8016681" cy="496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0762" b="66888"/>
          <a:stretch/>
        </p:blipFill>
        <p:spPr>
          <a:xfrm>
            <a:off x="4635374" y="1814072"/>
            <a:ext cx="3583393" cy="2940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18891" b="65182"/>
          <a:stretch/>
        </p:blipFill>
        <p:spPr>
          <a:xfrm>
            <a:off x="558462" y="5549774"/>
            <a:ext cx="8016681" cy="4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4570" r="50299" b="33775"/>
          <a:stretch/>
        </p:blipFill>
        <p:spPr>
          <a:xfrm>
            <a:off x="895478" y="1924551"/>
            <a:ext cx="3649362" cy="2836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5" y="894207"/>
            <a:ext cx="4257675" cy="704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35609" b="49069"/>
          <a:stretch/>
        </p:blipFill>
        <p:spPr>
          <a:xfrm>
            <a:off x="461592" y="5086469"/>
            <a:ext cx="8091965" cy="4361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0564" t="34570" b="33775"/>
          <a:stretch/>
        </p:blipFill>
        <p:spPr>
          <a:xfrm>
            <a:off x="4608214" y="1924551"/>
            <a:ext cx="3629914" cy="2836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52839" b="33637"/>
          <a:stretch/>
        </p:blipFill>
        <p:spPr>
          <a:xfrm>
            <a:off x="461592" y="5576935"/>
            <a:ext cx="8091965" cy="3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332" t="67225" r="50878" b="1120"/>
          <a:stretch/>
        </p:blipFill>
        <p:spPr>
          <a:xfrm>
            <a:off x="895478" y="1924551"/>
            <a:ext cx="3631255" cy="2836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5" y="894207"/>
            <a:ext cx="4257675" cy="704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-302" t="69018" r="302" b="15024"/>
          <a:stretch/>
        </p:blipFill>
        <p:spPr>
          <a:xfrm>
            <a:off x="461592" y="5086470"/>
            <a:ext cx="8091965" cy="454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492" t="67225" r="332" b="1120"/>
          <a:stretch/>
        </p:blipFill>
        <p:spPr>
          <a:xfrm>
            <a:off x="4553892" y="1924551"/>
            <a:ext cx="3684235" cy="2836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-302" t="85612" r="302" b="228"/>
          <a:stretch/>
        </p:blipFill>
        <p:spPr>
          <a:xfrm>
            <a:off x="461592" y="5558828"/>
            <a:ext cx="8091965" cy="4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Μπορούμε να δημιουργήσουμε μια ακολουθία διακριτών τιμών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χρόνου, </a:t>
                </a:r>
                <a:r>
                  <a:rPr lang="el-GR" dirty="0" err="1" smtClean="0"/>
                  <a:t>δειγματοληπτώντας</a:t>
                </a:r>
                <a:r>
                  <a:rPr lang="el-GR" dirty="0" smtClean="0"/>
                  <a:t> </a:t>
                </a:r>
                <a:r>
                  <a:rPr lang="el-GR" dirty="0" smtClean="0"/>
                  <a:t>τον σε συχνότητες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br>
                  <a:rPr lang="en-US" dirty="0" smtClean="0"/>
                </a:b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𝑘𝑛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Λόγω της περιοδικότητας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dirty="0" smtClean="0"/>
                  <a:t>, και τα δείγματα </a:t>
                </a:r>
                <a:r>
                  <a:rPr lang="el-GR" dirty="0" smtClean="0"/>
                  <a:t>του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 </a:t>
                </a:r>
                <a:r>
                  <a:rPr lang="el-GR" dirty="0" smtClean="0"/>
                  <a:t>θα </a:t>
                </a:r>
                <a:r>
                  <a:rPr lang="el-GR" dirty="0" err="1" smtClean="0"/>
                  <a:t>επαναλαμβά</a:t>
                </a:r>
                <a:r>
                  <a:rPr lang="en-US" dirty="0" smtClean="0"/>
                  <a:t>-</a:t>
                </a:r>
                <a:r>
                  <a:rPr lang="el-GR" dirty="0" err="1" smtClean="0"/>
                  <a:t>νονται</a:t>
                </a:r>
                <a:r>
                  <a:rPr lang="el-GR" dirty="0" smtClean="0"/>
                  <a:t> </a:t>
                </a:r>
                <a:r>
                  <a:rPr lang="el-GR" dirty="0" smtClean="0"/>
                  <a:t>κι αυτά ανά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Άρα έχουμε ένα </a:t>
                </a:r>
                <a:r>
                  <a:rPr lang="el-GR" b="1" dirty="0" smtClean="0"/>
                  <a:t>περιοδικό διακριτό </a:t>
                </a:r>
                <a:r>
                  <a:rPr lang="el-GR" dirty="0" smtClean="0"/>
                  <a:t>φάσμα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l-GR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Επιβεβαιώστε το!</a:t>
                </a: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loud Callout 6"/>
              <p:cNvSpPr/>
              <p:nvPr/>
            </p:nvSpPr>
            <p:spPr>
              <a:xfrm>
                <a:off x="5200260" y="346019"/>
                <a:ext cx="3943740" cy="1055045"/>
              </a:xfrm>
              <a:prstGeom prst="cloudCallout">
                <a:avLst>
                  <a:gd name="adj1" fmla="val 902"/>
                  <a:gd name="adj2" fmla="val 14507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>
                    <a:solidFill>
                      <a:schemeClr val="tx1"/>
                    </a:solidFill>
                  </a:rPr>
                  <a:t>Δειγματοληπτούμε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φορές μέσα σε μια περίοδο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260" y="346019"/>
                <a:ext cx="3943740" cy="1055045"/>
              </a:xfrm>
              <a:prstGeom prst="cloudCallout">
                <a:avLst>
                  <a:gd name="adj1" fmla="val 902"/>
                  <a:gd name="adj2" fmla="val 145079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Εμάς όμως μας ενδιαφέρει ιδιαίτερα η απλή (</a:t>
                </a:r>
                <a:r>
                  <a:rPr lang="el-GR" b="1" dirty="0" smtClean="0"/>
                  <a:t>γραμμική</a:t>
                </a:r>
                <a:r>
                  <a:rPr lang="el-GR" dirty="0" smtClean="0"/>
                  <a:t>) συνέλιξη μεταξύ απεριοδικών σημάτων! </a:t>
                </a:r>
                <a:endParaRPr lang="el-GR" sz="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να υπολογίσουμε αυτή τη συνέλιξη από την κυκλική συνέλιξη?</a:t>
                </a:r>
                <a:endParaRPr lang="el-GR" sz="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Θυμηθείτε ότι η ιδιότητα του εύρους της συνέλιξης μας λέει ότι αν ένα απεριοδικό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έχει «διάρκεια»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δείγματα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(0≤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l-GR" dirty="0" smtClean="0"/>
                  <a:t>, και ένα άλλο απεριοδικό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έχει «διάρκεια»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δείγματα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(0≤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l-GR" dirty="0" smtClean="0"/>
                  <a:t>, τότε η συνέλιξη τους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έχει </a:t>
                </a:r>
                <a:r>
                  <a:rPr lang="el-GR" dirty="0" smtClean="0"/>
                  <a:t>«διάρκεια»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 (0≤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μπορούμε να απομονώσουμε το αποτέλεσμα της </a:t>
                </a:r>
                <a:r>
                  <a:rPr lang="el-GR" b="1" dirty="0" smtClean="0"/>
                  <a:t>γραμμικής</a:t>
                </a:r>
                <a:r>
                  <a:rPr lang="el-GR" dirty="0" smtClean="0"/>
                  <a:t> συνέλιξης από την κυκλική αν «κόψουμε» το κομμάτι της κυκλικής συνέλιξης στο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(0≤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 smtClean="0"/>
                  <a:t>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Βασική προϋπόθεση για να ισχύει αυτό είναι να έχουμε </a:t>
                </a:r>
                <a:r>
                  <a:rPr lang="el-GR" dirty="0" err="1" smtClean="0"/>
                  <a:t>δειγματοληπτήσει</a:t>
                </a:r>
                <a:r>
                  <a:rPr lang="el-GR" dirty="0" smtClean="0"/>
                  <a:t>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σημεία, δηλ. να έχουμε υπολογίσει το Διακριτό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τουλάχιστον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l-GR" dirty="0" smtClean="0"/>
                  <a:t> σημείων</a:t>
                </a:r>
                <a:r>
                  <a:rPr lang="en-US" dirty="0" smtClean="0"/>
                  <a:t>!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Αποφεύγουμε το </a:t>
                </a:r>
                <a:r>
                  <a:rPr lang="en-US" dirty="0" smtClean="0"/>
                  <a:t>time aliasing</a:t>
                </a:r>
                <a:endParaRPr lang="el-GR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Έτσι, έχουμε έναν έτοιμο και γρήγορο αλγόριθμο για τον υπολογισμό της συνέλιξης δυο απεριοδικών σημάτων μέσω του Διακριτού</a:t>
                </a:r>
                <a:r>
                  <a:rPr lang="en-US" dirty="0" smtClean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Fourier!</a:t>
                </a: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1884" t="-1727" r="-9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283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Γραμμική συνέλιξη δυο απεριοδικών σημάτων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διάρκειας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μέσω </a:t>
                </a:r>
                <a:r>
                  <a:rPr lang="en-US" dirty="0" smtClean="0"/>
                  <a:t>DFT: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Κάνουμε </a:t>
                </a:r>
                <a:r>
                  <a:rPr lang="en-US" dirty="0" smtClean="0"/>
                  <a:t>zero padding </a:t>
                </a:r>
                <a:r>
                  <a:rPr lang="el-GR" dirty="0" smtClean="0"/>
                  <a:t>στα δυο σήματα ώστε να έχουν διάρκεια τουλάχιστον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r>
                  <a:rPr lang="el-GR" dirty="0" smtClean="0"/>
                  <a:t>Εφαρμόζουμε Διακριτό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σημείων στα δυο σήματα </a:t>
                </a:r>
                <a:r>
                  <a:rPr lang="el-GR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r>
                  <a:rPr lang="el-GR" dirty="0" smtClean="0"/>
                  <a:t>Πολλαπλασιάζουμε τους Διακριτούς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  <a:r>
                  <a:rPr lang="el-GR" dirty="0" smtClean="0"/>
                  <a:t> μεταξύ τους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r>
                  <a:rPr lang="el-GR" dirty="0" smtClean="0"/>
                  <a:t>Εφαρμόζουμε αντίστροφο Διακριτό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και κρατάμε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δείγματα του αποτελέσματος</a:t>
                </a:r>
                <a:endParaRPr lang="el-GR" dirty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9056717" cy="6351963"/>
              </a:xfrm>
              <a:blipFill rotWithShape="0">
                <a:blip r:embed="rId3"/>
                <a:stretch>
                  <a:fillRect l="-2086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384" y="1877568"/>
            <a:ext cx="9046324" cy="4096512"/>
          </a:xfrm>
          <a:prstGeom prst="roundRect">
            <a:avLst>
              <a:gd name="adj" fmla="val 3432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265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9056717" cy="63519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Ενδεικτικός κώδικας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62564"/>
          <a:stretch/>
        </p:blipFill>
        <p:spPr>
          <a:xfrm>
            <a:off x="87283" y="1265959"/>
            <a:ext cx="5550027" cy="2138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8076" r="18233"/>
          <a:stretch/>
        </p:blipFill>
        <p:spPr>
          <a:xfrm>
            <a:off x="4512839" y="2962656"/>
            <a:ext cx="4538091" cy="3537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621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Τέτοια </a:t>
                </a:r>
                <a:r>
                  <a:rPr lang="el-GR" dirty="0" smtClean="0"/>
                  <a:t>φάσματα αντιστοιχούν σε </a:t>
                </a:r>
                <a:r>
                  <a:rPr lang="el-GR" b="1" i="1" dirty="0" smtClean="0"/>
                  <a:t>περιοδικά σήματα</a:t>
                </a:r>
                <a:r>
                  <a:rPr lang="el-GR" b="1" dirty="0" smtClean="0"/>
                  <a:t> διακριτού χρόνου</a:t>
                </a:r>
                <a:r>
                  <a:rPr lang="en-US" b="1" dirty="0" smtClean="0"/>
                  <a:t> 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Είναι λογικό, καθώς πήραμε (</a:t>
                </a:r>
                <a:r>
                  <a:rPr lang="el-GR" dirty="0" err="1" smtClean="0"/>
                  <a:t>δειγματοληπτήσαμε</a:t>
                </a:r>
                <a:r>
                  <a:rPr lang="el-GR" dirty="0" smtClean="0"/>
                  <a:t> σε) πεπερασμένες συχνότητες οι οποίες είναι όλες ακέραια πολλαπλάσια της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</a:t>
                </a:r>
                <a:r>
                  <a:rPr lang="el-GR" dirty="0" smtClean="0"/>
                  <a:t>θα υπάρχει κάποιο περιοδικό σήμα διακριτού χρόνου που θα έχει ως φάσμα την περιοδική ακολουθία τιμών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Ας </a:t>
                </a:r>
                <a:r>
                  <a:rPr lang="el-GR" dirty="0" smtClean="0"/>
                  <a:t>βρούμε ποιο είναι αυτό το περιοδικό σήμα διακριτού χρόνου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537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35196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</a:t>
                </a:r>
                <a:r>
                  <a:rPr lang="el-GR" dirty="0" smtClean="0"/>
                  <a:t>Η περιγραφή περιοδικών σημάτων διακριτού χρόνου μπορεί να περιγραφεί μέσω των Σειρών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b="0" dirty="0" smtClean="0"/>
                  <a:t>Θα κάνουμε μια παράκαμψη </a:t>
                </a:r>
                <a:r>
                  <a:rPr lang="el-GR" b="0" dirty="0" smtClean="0">
                    <a:sym typeface="Wingdings" panose="05000000000000000000" pitchFamily="2" charset="2"/>
                  </a:rPr>
                  <a:t></a:t>
                </a: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Δεδομένου ότι θέλουμε να ανακατασκευάσουμε το σήμα στο χρόνο μόνο από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δείγματα, το ολοκλήρωμα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θα μετατραπεί ως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̂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Έτσι, το </a:t>
                </a:r>
                <a:r>
                  <a:rPr lang="el-GR" dirty="0" smtClean="0"/>
                  <a:t>σήμα </a:t>
                </a:r>
                <a:r>
                  <a:rPr lang="el-GR" dirty="0" smtClean="0"/>
                  <a:t>στο χρόνο </a:t>
                </a:r>
                <a:r>
                  <a:rPr lang="el-GR" dirty="0" smtClean="0"/>
                  <a:t>που αντιστοιχεί σε αυτές τις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dirty="0" smtClean="0"/>
                  <a:t>, το πλήθος, συχνότητες γράφεται </a:t>
                </a:r>
                <a:r>
                  <a:rPr lang="el-GR" dirty="0" smtClean="0"/>
                  <a:t>ως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Το παραπάνω αποτελεί το ανάπτυγμα σε Σειρά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(αλλά ας κάνουμε ότι δεν το ξέρουμε </a:t>
                </a:r>
                <a:r>
                  <a:rPr lang="el-GR" dirty="0" smtClean="0">
                    <a:sym typeface="Wingdings" panose="05000000000000000000" pitchFamily="2" charset="2"/>
                  </a:rPr>
                  <a:t>)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Παρατηρήστε ότι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Πράγματι το σήμα μας είναι </a:t>
                </a:r>
                <a:r>
                  <a:rPr lang="el-GR" b="1" dirty="0" smtClean="0"/>
                  <a:t>περιοδικό στο χρόνο</a:t>
                </a:r>
                <a:r>
                  <a:rPr lang="el-GR" dirty="0" smtClean="0"/>
                  <a:t>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το συμβολίζουμε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351963"/>
              </a:xfrm>
              <a:blipFill rotWithShape="0">
                <a:blip r:embed="rId3"/>
                <a:stretch>
                  <a:fillRect l="-1905" t="-2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975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Έστω </a:t>
                </a:r>
                <a:r>
                  <a:rPr lang="el-GR" dirty="0" smtClean="0"/>
                  <a:t>λοιπόν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l-GR" dirty="0" smtClean="0"/>
                  <a:t> 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Αντικαθιστώντας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=−∞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+∞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𝑘𝑙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837" t="-19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3223" y="6061166"/>
            <a:ext cx="1526177" cy="308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86562" y="5911958"/>
                <a:ext cx="124450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562" y="5911958"/>
                <a:ext cx="1244508" cy="298415"/>
              </a:xfrm>
              <a:prstGeom prst="rect">
                <a:avLst/>
              </a:prstGeom>
              <a:blipFill rotWithShape="0">
                <a:blip r:embed="rId4"/>
                <a:stretch>
                  <a:fillRect l="-2451" t="-2041" r="-6863" b="-2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5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Μπορούμε να δείξουμε ότι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𝑙𝑁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𝑙𝑁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παραπάνω σήμα γράφεται </a:t>
                </a:r>
                <a:r>
                  <a:rPr lang="el-GR" dirty="0" smtClean="0"/>
                  <a:t>με χρήση συναρτήσεων Δέλτα, ως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Άρα το περιοδικό σήμα γράφεται ως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Ξεκάθαρα </a:t>
                </a:r>
                <a:r>
                  <a:rPr lang="el-GR" dirty="0" smtClean="0">
                    <a:sym typeface="Wingdings" panose="05000000000000000000" pitchFamily="2" charset="2"/>
                  </a:rPr>
                  <a:t> </a:t>
                </a:r>
                <a:r>
                  <a:rPr lang="el-GR" dirty="0" smtClean="0"/>
                  <a:t>βλέπουμε </a:t>
                </a:r>
                <a:r>
                  <a:rPr lang="el-GR" dirty="0" smtClean="0"/>
                  <a:t>ότι το περιοδικό σήμα μας είναι μια επανάληψη του απεριοδικού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l-GR" dirty="0" smtClean="0"/>
                  <a:t>του οποίου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err="1" smtClean="0"/>
                  <a:t>δειγματοληπτήσαμε</a:t>
                </a:r>
                <a:r>
                  <a:rPr lang="el-GR" dirty="0" smtClean="0"/>
                  <a:t> σε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dirty="0" smtClean="0"/>
                  <a:t> σημεία) </a:t>
                </a:r>
                <a:r>
                  <a:rPr lang="el-GR" dirty="0" smtClean="0"/>
                  <a:t>ανά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δείγματα, 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να αποτελεί την περίοδο του περιοδικού σήματος </a:t>
                </a:r>
                <a:r>
                  <a:rPr lang="el-GR" b="1" dirty="0" smtClean="0"/>
                  <a:t>αλλά και </a:t>
                </a:r>
                <a:r>
                  <a:rPr lang="el-GR" dirty="0" smtClean="0"/>
                  <a:t>την περίοδο δειγματοληψίας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χρόνου!!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Μπορείτε να φανταστείτε τι συμβαίνει για διάφορες τιμές του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Δηλ. </a:t>
                </a:r>
                <a:r>
                  <a:rPr lang="el-GR" dirty="0" smtClean="0">
                    <a:sym typeface="Wingdings" panose="05000000000000000000" pitchFamily="2" charset="2"/>
                  </a:rPr>
                  <a:t>ποιο περιοδικό </a:t>
                </a:r>
                <a:r>
                  <a:rPr lang="el-GR" dirty="0">
                    <a:sym typeface="Wingdings" panose="05000000000000000000" pitchFamily="2" charset="2"/>
                  </a:rPr>
                  <a:t>σήμα στο χρόνο συνθέτουμε για </a:t>
                </a:r>
                <a:r>
                  <a:rPr lang="el-GR" dirty="0" smtClean="0">
                    <a:sym typeface="Wingdings" panose="05000000000000000000" pitchFamily="2" charset="2"/>
                  </a:rPr>
                  <a:t>διάφορες τιμές του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</m:oMath>
                </a14:m>
                <a:r>
                  <a:rPr lang="el-GR" dirty="0" smtClean="0"/>
                  <a:t>?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1905" t="-1777" b="-4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6051729" y="0"/>
                <a:ext cx="3123445" cy="1108577"/>
              </a:xfrm>
              <a:prstGeom prst="cloudCallout">
                <a:avLst>
                  <a:gd name="adj1" fmla="val -87500"/>
                  <a:gd name="adj2" fmla="val 50250"/>
                </a:avLst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729" y="0"/>
                <a:ext cx="3123445" cy="1108577"/>
              </a:xfrm>
              <a:prstGeom prst="cloudCallout">
                <a:avLst>
                  <a:gd name="adj1" fmla="val -87500"/>
                  <a:gd name="adj2" fmla="val 50250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65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17459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Ο Διακριτός Μετασχηματισμός </a:t>
            </a:r>
            <a:r>
              <a:rPr lang="en-US" b="1" dirty="0" smtClean="0"/>
              <a:t>Fourier</a:t>
            </a: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69977"/>
          <a:stretch/>
        </p:blipFill>
        <p:spPr>
          <a:xfrm>
            <a:off x="100012" y="738188"/>
            <a:ext cx="8943975" cy="16157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937" y="2429691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Ν=16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748937" y="4210594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Ν=7</a:t>
            </a:r>
            <a:endParaRPr lang="el-GR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0012" y="2381061"/>
            <a:ext cx="8943975" cy="1611517"/>
            <a:chOff x="100012" y="2381061"/>
            <a:chExt cx="8943975" cy="16115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t="30528" b="39528"/>
            <a:stretch/>
          </p:blipFill>
          <p:spPr>
            <a:xfrm>
              <a:off x="100012" y="2381061"/>
              <a:ext cx="8943975" cy="1611517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65017" y="3148373"/>
                  <a:ext cx="7847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=16</m:t>
                        </m:r>
                      </m:oMath>
                    </m:oMathPara>
                  </a14:m>
                  <a:endParaRPr lang="el-GR" i="1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17" y="3148373"/>
                  <a:ext cx="78470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977" r="-6202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00012" y="4092166"/>
            <a:ext cx="8943975" cy="2027646"/>
            <a:chOff x="100012" y="4092166"/>
            <a:chExt cx="8943975" cy="20276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t="62323"/>
            <a:stretch/>
          </p:blipFill>
          <p:spPr>
            <a:xfrm>
              <a:off x="100012" y="4092166"/>
              <a:ext cx="8943975" cy="202764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56586" y="5363148"/>
                  <a:ext cx="65646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l-GR" i="1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86" y="5363148"/>
                  <a:ext cx="656462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7407" r="-8333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5828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Διακριτός Μετασχηματισμός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dirty="0" smtClean="0"/>
                  <a:t>Καταλαβαίνετε ότι μια «κακή» επιλογή του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𝛮</m:t>
                    </m:r>
                  </m:oMath>
                </a14:m>
                <a:r>
                  <a:rPr lang="el-GR" dirty="0" smtClean="0"/>
                  <a:t> μπορεί να οδηγήσει σε </a:t>
                </a:r>
                <a:r>
                  <a:rPr lang="en-US" b="1" dirty="0" smtClean="0"/>
                  <a:t>time-aliasing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… </a:t>
                </a:r>
                <a:r>
                  <a:rPr lang="el-GR" dirty="0" smtClean="0"/>
                  <a:t>που είναι το ακριβώς αντίστοιχο του </a:t>
                </a:r>
                <a:r>
                  <a:rPr lang="en-US" dirty="0" smtClean="0"/>
                  <a:t>frequency aliasing </a:t>
                </a:r>
                <a:r>
                  <a:rPr lang="el-GR" dirty="0" smtClean="0"/>
                  <a:t>που γνωρίζετε από το θεώρημα της δειγματοληψίας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Επικάλυψη των γειτονικών επαναλήψεων του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8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1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 </a:t>
                </a:r>
                <a:r>
                  <a:rPr lang="el-GR" dirty="0" smtClean="0"/>
                  <a:t>Μπορούμε να αποφύγουμε το </a:t>
                </a:r>
                <a:r>
                  <a:rPr lang="en-US" dirty="0" smtClean="0"/>
                  <a:t>time-aliasing </a:t>
                </a:r>
                <a:r>
                  <a:rPr lang="el-GR" dirty="0" smtClean="0"/>
                  <a:t>μόνο στην περίπτωση που το σήμα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έχει πεπερασμένη διάρκεια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 το σήμα έχει διάρκεια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τότε αρκεί να επιλέξουμε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τέτοιο ώστε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Αυτό σημαίνει ότι η περίοδος δειγματοληψίας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πρέπει να ικανοποιεί το κριτήριο αυτό αν θέλουμε να μπορούμε να συσχετίσουμε το απεριοδικό σήμα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με τους συντελεστές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Πως το συσχετίζουμε? Απομονώνοντας μια περίοδο από το περιοδικό σήμα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διάρκεια της θα είναι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συνοψίσουμε…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74593"/>
              </a:xfrm>
              <a:blipFill rotWithShape="0">
                <a:blip r:embed="rId3"/>
                <a:stretch>
                  <a:fillRect l="-2109" t="-1777" r="-23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293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8794</TotalTime>
  <Words>958</Words>
  <Application>Microsoft Office PowerPoint</Application>
  <PresentationFormat>On-screen Show (4:3)</PresentationFormat>
  <Paragraphs>299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607</cp:revision>
  <cp:lastPrinted>2019-11-19T13:39:32Z</cp:lastPrinted>
  <dcterms:created xsi:type="dcterms:W3CDTF">2018-08-17T16:23:20Z</dcterms:created>
  <dcterms:modified xsi:type="dcterms:W3CDTF">2019-12-10T16:43:31Z</dcterms:modified>
</cp:coreProperties>
</file>